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BCF"/>
          </a:solidFill>
        </a:fill>
      </a:tcStyle>
    </a:wholeTbl>
    <a:band2H>
      <a:tcTxStyle b="def" i="def"/>
      <a:tcStyle>
        <a:tcBdr/>
        <a:fill>
          <a:solidFill>
            <a:srgbClr val="F8E7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6461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10787"/>
            </a:schemeClr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wholeTbl>
    <a:band2H>
      <a:tcTxStyle b="def" i="def"/>
      <a:tcStyle>
        <a:tcBdr/>
        <a:fill>
          <a:solidFill>
            <a:srgbClr val="F8F8F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92" name="Picture Placeholder 2"/>
          <p:cNvSpPr/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图片占位符 1"/>
          <p:cNvSpPr/>
          <p:nvPr>
            <p:ph type="pic" idx="2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icture Placeholder 7"/>
          <p:cNvSpPr/>
          <p:nvPr>
            <p:ph type="pic" sz="quarter" idx="21"/>
          </p:nvPr>
        </p:nvSpPr>
        <p:spPr>
          <a:xfrm>
            <a:off x="1149409" y="2571750"/>
            <a:ext cx="2047876" cy="25717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icture Placeholder 7"/>
          <p:cNvSpPr/>
          <p:nvPr>
            <p:ph type="pic" sz="quarter" idx="21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icture Placeholder 7"/>
          <p:cNvSpPr/>
          <p:nvPr>
            <p:ph type="pic" sz="half" idx="21"/>
          </p:nvPr>
        </p:nvSpPr>
        <p:spPr>
          <a:xfrm>
            <a:off x="0" y="0"/>
            <a:ext cx="9144000" cy="1876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icture Placeholder 7"/>
          <p:cNvSpPr/>
          <p:nvPr>
            <p:ph type="pic" sz="half" idx="21"/>
          </p:nvPr>
        </p:nvSpPr>
        <p:spPr>
          <a:xfrm>
            <a:off x="0" y="0"/>
            <a:ext cx="18288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1" name="Rectangle 2"/>
          <p:cNvSpPr/>
          <p:nvPr/>
        </p:nvSpPr>
        <p:spPr>
          <a:xfrm>
            <a:off x="5943600" y="0"/>
            <a:ext cx="1371600" cy="18859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8"/>
          <p:cNvSpPr/>
          <p:nvPr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50" name="Picture Placeholder 7"/>
          <p:cNvSpPr/>
          <p:nvPr>
            <p:ph type="pic" sz="quarter" idx="21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页">
    <p:bg>
      <p:bgPr>
        <a:solidFill>
          <a:srgbClr val="FAFAFA">
            <a:alpha val="9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"/>
          <p:cNvSpPr/>
          <p:nvPr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93700" dist="177800" dir="5400000">
              <a:srgbClr val="000000">
                <a:alpha val="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0" name="幻灯片编号"/>
          <p:cNvSpPr txBox="1"/>
          <p:nvPr>
            <p:ph type="sldNum" sz="quarter" idx="2"/>
          </p:nvPr>
        </p:nvSpPr>
        <p:spPr>
          <a:xfrm>
            <a:off x="8737710" y="486228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defRPr sz="1200"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Line 28"/>
          <p:cNvSpPr/>
          <p:nvPr/>
        </p:nvSpPr>
        <p:spPr>
          <a:xfrm flipH="1">
            <a:off x="8594477" y="4877644"/>
            <a:ext cx="86269" cy="147081"/>
          </a:xfrm>
          <a:prstGeom prst="line">
            <a:avLst/>
          </a:prstGeom>
          <a:ln w="635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文本框 11"/>
          <p:cNvSpPr txBox="1"/>
          <p:nvPr/>
        </p:nvSpPr>
        <p:spPr>
          <a:xfrm>
            <a:off x="256286" y="4887705"/>
            <a:ext cx="34892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225" sz="800">
                <a:solidFill>
                  <a:srgbClr val="A6A6A6"/>
                </a:solidFill>
              </a:defRPr>
            </a:lvl1pPr>
          </a:lstStyle>
          <a:p>
            <a:pPr/>
            <a:r>
              <a:t>SHANGHAI  OOOPIC  TECHNOLOGIES  CO.,LTD.</a:t>
            </a:r>
          </a:p>
        </p:txBody>
      </p:sp>
      <p:sp>
        <p:nvSpPr>
          <p:cNvPr id="183" name="矩形 12"/>
          <p:cNvSpPr/>
          <p:nvPr/>
        </p:nvSpPr>
        <p:spPr>
          <a:xfrm>
            <a:off x="0" y="296959"/>
            <a:ext cx="77638" cy="3867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icture Placeholder 3"/>
          <p:cNvSpPr/>
          <p:nvPr>
            <p:ph type="pic" idx="21"/>
          </p:nvPr>
        </p:nvSpPr>
        <p:spPr>
          <a:xfrm>
            <a:off x="0" y="-1"/>
            <a:ext cx="9144000" cy="51435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文本"/>
          <p:cNvSpPr txBox="1"/>
          <p:nvPr>
            <p:ph type="title"/>
          </p:nvPr>
        </p:nvSpPr>
        <p:spPr>
          <a:xfrm>
            <a:off x="428625" y="484756"/>
            <a:ext cx="8267700" cy="44053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9" name="正文级别 1…"/>
          <p:cNvSpPr txBox="1"/>
          <p:nvPr>
            <p:ph type="body" sz="quarter" idx="1"/>
          </p:nvPr>
        </p:nvSpPr>
        <p:spPr>
          <a:xfrm>
            <a:off x="809625" y="384571"/>
            <a:ext cx="7505700" cy="29289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38150" indent="-95250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00100" indent="-114300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160584" indent="-131884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03484" indent="-131884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icture Placeholder 7"/>
          <p:cNvSpPr/>
          <p:nvPr>
            <p:ph type="pic" sz="quarter" idx="21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8" name="Picture Placeholder 7"/>
          <p:cNvSpPr/>
          <p:nvPr>
            <p:ph type="pic" sz="quarter" idx="22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7"/>
          <p:cNvSpPr/>
          <p:nvPr>
            <p:ph type="pic" sz="quarter" idx="21"/>
          </p:nvPr>
        </p:nvSpPr>
        <p:spPr>
          <a:xfrm>
            <a:off x="3200400" y="0"/>
            <a:ext cx="2000250" cy="1876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7" name="Picture Placeholder 7"/>
          <p:cNvSpPr/>
          <p:nvPr>
            <p:ph type="pic" sz="quarter" idx="22"/>
          </p:nvPr>
        </p:nvSpPr>
        <p:spPr>
          <a:xfrm>
            <a:off x="5305425" y="0"/>
            <a:ext cx="2000250" cy="32575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Placeholder 3"/>
          <p:cNvSpPr/>
          <p:nvPr>
            <p:ph type="pic" idx="21"/>
          </p:nvPr>
        </p:nvSpPr>
        <p:spPr>
          <a:xfrm>
            <a:off x="1" y="0"/>
            <a:ext cx="5143501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icture Placeholder 8"/>
          <p:cNvSpPr/>
          <p:nvPr>
            <p:ph type="pic" idx="21"/>
          </p:nvPr>
        </p:nvSpPr>
        <p:spPr>
          <a:xfrm>
            <a:off x="1" y="0"/>
            <a:ext cx="91440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icture Placeholder 6"/>
          <p:cNvSpPr/>
          <p:nvPr>
            <p:ph type="pic" sz="quarter" idx="21"/>
          </p:nvPr>
        </p:nvSpPr>
        <p:spPr>
          <a:xfrm>
            <a:off x="3057728" y="1162252"/>
            <a:ext cx="838201" cy="83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9" name="Picture Placeholder 13"/>
          <p:cNvSpPr/>
          <p:nvPr>
            <p:ph type="pic" sz="quarter" idx="22"/>
          </p:nvPr>
        </p:nvSpPr>
        <p:spPr>
          <a:xfrm>
            <a:off x="3057728" y="3657396"/>
            <a:ext cx="838201" cy="83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0" name="Picture Placeholder 16"/>
          <p:cNvSpPr/>
          <p:nvPr>
            <p:ph type="pic" sz="quarter" idx="23"/>
          </p:nvPr>
        </p:nvSpPr>
        <p:spPr>
          <a:xfrm>
            <a:off x="7162800" y="2257425"/>
            <a:ext cx="1143000" cy="1143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文级别 1…"/>
          <p:cNvSpPr txBox="1"/>
          <p:nvPr>
            <p:ph type="body" sz="quarter" idx="1" hasCustomPrompt="1"/>
          </p:nvPr>
        </p:nvSpPr>
        <p:spPr>
          <a:xfrm>
            <a:off x="381000" y="883820"/>
            <a:ext cx="8368364" cy="1732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4572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9144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13716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18288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CLICK TO EDITE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9" name="CLICK TO EDIT MASTER TITLE STYLE"/>
          <p:cNvSpPr txBox="1"/>
          <p:nvPr>
            <p:ph type="title" hasCustomPrompt="1"/>
          </p:nvPr>
        </p:nvSpPr>
        <p:spPr>
          <a:xfrm>
            <a:off x="381000" y="341314"/>
            <a:ext cx="8368364" cy="4953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200">
                <a:solidFill>
                  <a:srgbClr val="808080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icture Placeholder 7"/>
          <p:cNvSpPr/>
          <p:nvPr>
            <p:ph type="pic" sz="quarter" idx="21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8" name="Picture Placeholder 7"/>
          <p:cNvSpPr/>
          <p:nvPr>
            <p:ph type="pic" sz="quarter" idx="22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Picture Placeholder 7"/>
          <p:cNvSpPr/>
          <p:nvPr>
            <p:ph type="pic" sz="quarter" idx="23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2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Text Placeholder 3"/>
          <p:cNvSpPr/>
          <p:nvPr>
            <p:ph type="body" sz="quarter" idx="21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1"/>
          <p:cNvSpPr txBox="1"/>
          <p:nvPr/>
        </p:nvSpPr>
        <p:spPr>
          <a:xfrm>
            <a:off x="45719" y="33958"/>
            <a:ext cx="1972312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</a:t>
            </a: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s://codeforces.com/gym/100113/problem/K" TargetMode="External"/><Relationship Id="rId4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s://codeforces.com/gym/100113/problem/K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s://codeforces.com/gym/100113/problem/K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s://codeforces.com/blog/entry/63533" TargetMode="External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465E96"/>
            </a:gs>
            <a:gs pos="100000">
              <a:srgbClr val="5877B6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任意多边形: 形状 19"/>
          <p:cNvSpPr/>
          <p:nvPr/>
        </p:nvSpPr>
        <p:spPr>
          <a:xfrm>
            <a:off x="3971471" y="0"/>
            <a:ext cx="5172529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0"/>
                  <a:pt x="0" y="0"/>
                  <a:pt x="21119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1590" y="21600"/>
                </a:lnTo>
                <a:cubicBezTo>
                  <a:pt x="19950" y="21600"/>
                  <a:pt x="16672" y="21600"/>
                  <a:pt x="10115" y="21600"/>
                </a:cubicBezTo>
                <a:cubicBezTo>
                  <a:pt x="9792" y="21337"/>
                  <a:pt x="9418" y="21100"/>
                  <a:pt x="9008" y="20912"/>
                </a:cubicBezTo>
                <a:cubicBezTo>
                  <a:pt x="7764" y="20350"/>
                  <a:pt x="6358" y="20275"/>
                  <a:pt x="5014" y="19988"/>
                </a:cubicBezTo>
                <a:cubicBezTo>
                  <a:pt x="3670" y="19712"/>
                  <a:pt x="2264" y="19137"/>
                  <a:pt x="1580" y="17937"/>
                </a:cubicBezTo>
                <a:cubicBezTo>
                  <a:pt x="983" y="16900"/>
                  <a:pt x="1045" y="15588"/>
                  <a:pt x="1443" y="14463"/>
                </a:cubicBezTo>
                <a:cubicBezTo>
                  <a:pt x="1854" y="13337"/>
                  <a:pt x="2551" y="12350"/>
                  <a:pt x="3210" y="11350"/>
                </a:cubicBezTo>
                <a:cubicBezTo>
                  <a:pt x="4342" y="9613"/>
                  <a:pt x="5761" y="7013"/>
                  <a:pt x="4989" y="4888"/>
                </a:cubicBezTo>
                <a:cubicBezTo>
                  <a:pt x="4977" y="4863"/>
                  <a:pt x="4977" y="4850"/>
                  <a:pt x="4964" y="4838"/>
                </a:cubicBezTo>
                <a:cubicBezTo>
                  <a:pt x="4554" y="3762"/>
                  <a:pt x="3670" y="2875"/>
                  <a:pt x="2799" y="2162"/>
                </a:cubicBezTo>
                <a:cubicBezTo>
                  <a:pt x="1941" y="1463"/>
                  <a:pt x="983" y="863"/>
                  <a:pt x="137" y="137"/>
                </a:cubicBezTo>
                <a:cubicBezTo>
                  <a:pt x="87" y="88"/>
                  <a:pt x="50" y="5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80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9545" y="545519"/>
            <a:ext cx="3418114" cy="3858816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21"/>
          <p:cNvSpPr txBox="1"/>
          <p:nvPr/>
        </p:nvSpPr>
        <p:spPr>
          <a:xfrm>
            <a:off x="446540" y="1683846"/>
            <a:ext cx="384161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贪心&amp;构造</a:t>
            </a:r>
          </a:p>
        </p:txBody>
      </p:sp>
      <p:sp>
        <p:nvSpPr>
          <p:cNvPr id="282" name="PA-文本框 31"/>
          <p:cNvSpPr txBox="1"/>
          <p:nvPr/>
        </p:nvSpPr>
        <p:spPr>
          <a:xfrm>
            <a:off x="500634" y="2307094"/>
            <a:ext cx="29580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CSP/S</a:t>
            </a:r>
          </a:p>
        </p:txBody>
      </p:sp>
      <p:sp>
        <p:nvSpPr>
          <p:cNvPr id="283" name="PA-文本框 31"/>
          <p:cNvSpPr txBox="1"/>
          <p:nvPr/>
        </p:nvSpPr>
        <p:spPr>
          <a:xfrm>
            <a:off x="598805" y="3558540"/>
            <a:ext cx="192341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225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讲课人：顾万钧</a:t>
            </a:r>
          </a:p>
        </p:txBody>
      </p:sp>
      <p:sp>
        <p:nvSpPr>
          <p:cNvPr id="284" name="TextBox 21"/>
          <p:cNvSpPr txBox="1"/>
          <p:nvPr/>
        </p:nvSpPr>
        <p:spPr>
          <a:xfrm>
            <a:off x="446405" y="360679"/>
            <a:ext cx="16383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2023</a:t>
            </a:r>
            <a:r>
              <a:t>校际交流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37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TextBox 21"/>
          <p:cNvSpPr txBox="1"/>
          <p:nvPr/>
        </p:nvSpPr>
        <p:spPr>
          <a:xfrm>
            <a:off x="394924" y="33957"/>
            <a:ext cx="7972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Exchange argument</a:t>
            </a:r>
          </a:p>
        </p:txBody>
      </p:sp>
      <p:sp>
        <p:nvSpPr>
          <p:cNvPr id="340" name="如何排序？…"/>
          <p:cNvSpPr txBox="1"/>
          <p:nvPr/>
        </p:nvSpPr>
        <p:spPr>
          <a:xfrm>
            <a:off x="419145" y="755142"/>
            <a:ext cx="549910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如何排序？</a:t>
            </a:r>
          </a:p>
          <a:p>
            <a:pPr/>
          </a:p>
          <a:p>
            <a:pPr/>
            <a:r>
              <a:t>交换相邻两个对答案有什么影响？</a:t>
            </a:r>
          </a:p>
          <a:p>
            <a:pPr/>
          </a:p>
          <a:p>
            <a:pPr/>
            <a:r>
              <a:t>这个顺序是否唯一？（可以构成一个合法的大小关系）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6" grpId="1"/>
      <p:bldP build="whole" bldLvl="1" animBg="1" rev="0" advAuto="0" spid="337" grpId="2"/>
      <p:bldP build="whole" bldLvl="1" animBg="1" rev="0" advAuto="0" spid="338" grpId="3"/>
      <p:bldP build="whole" bldLvl="1" animBg="1" rev="0" advAuto="0" spid="339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43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简单的例子</a:t>
            </a:r>
          </a:p>
        </p:txBody>
      </p:sp>
      <p:sp>
        <p:nvSpPr>
          <p:cNvPr id="346" name="有一个字符串s。…"/>
          <p:cNvSpPr txBox="1"/>
          <p:nvPr/>
        </p:nvSpPr>
        <p:spPr>
          <a:xfrm>
            <a:off x="419145" y="755142"/>
            <a:ext cx="389890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有一个字符串s。</a:t>
            </a:r>
          </a:p>
          <a:p>
            <a:pPr/>
          </a:p>
          <a:p>
            <a:pPr/>
            <a:r>
              <a:t>你可以交换任意相邻的两个任意多次。</a:t>
            </a:r>
          </a:p>
          <a:p>
            <a:pPr/>
          </a:p>
          <a:p>
            <a:pPr/>
            <a:r>
              <a:t>字典序最小解是什么？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4"/>
      <p:bldP build="whole" bldLvl="1" animBg="1" rev="0" advAuto="0" spid="342" grpId="1"/>
      <p:bldP build="whole" bldLvl="1" animBg="1" rev="0" advAuto="0" spid="343" grpId="2"/>
      <p:bldP build="whole" bldLvl="1" animBg="1" rev="0" advAuto="0" spid="344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49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简单的例子</a:t>
            </a:r>
          </a:p>
        </p:txBody>
      </p:sp>
      <p:sp>
        <p:nvSpPr>
          <p:cNvPr id="352" name="交换相邻的两个s[i],s[i+1]有什么贡献？…"/>
          <p:cNvSpPr txBox="1"/>
          <p:nvPr/>
        </p:nvSpPr>
        <p:spPr>
          <a:xfrm>
            <a:off x="419145" y="755142"/>
            <a:ext cx="3892873" cy="417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交换相邻的两个s[i],s[i+1]有什么贡献？</a:t>
            </a:r>
          </a:p>
          <a:p>
            <a:pPr/>
          </a:p>
          <a:p>
            <a:pPr/>
            <a:r>
              <a:t>如果s[i]=s[i+1] ， 无贡献。</a:t>
            </a:r>
          </a:p>
          <a:p>
            <a:pPr/>
          </a:p>
          <a:p>
            <a:pPr/>
            <a:r>
              <a:t>如果s[i]&lt;s[i+1] ，会让字典序变大。</a:t>
            </a:r>
          </a:p>
          <a:p>
            <a:pPr/>
          </a:p>
          <a:p>
            <a:pPr/>
            <a:r>
              <a:t>如果s[i]&gt;s[i+1]，会让字典许变小。</a:t>
            </a:r>
          </a:p>
          <a:p>
            <a:pPr/>
          </a:p>
          <a:p>
            <a:pPr/>
          </a:p>
          <a:p>
            <a:pPr/>
            <a:r>
              <a:t>如果s[i]&gt;s[i+1]就交换。</a:t>
            </a:r>
          </a:p>
          <a:p>
            <a:pPr/>
          </a:p>
          <a:p>
            <a:pPr/>
            <a:r>
              <a:t>最后的结果是否唯一？ </a:t>
            </a:r>
          </a:p>
          <a:p>
            <a:pPr/>
            <a:r>
              <a:t>定义的这种大小关系是否合法？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  <p:bldP build="whole" bldLvl="1" animBg="1" rev="0" advAuto="0" spid="349" grpId="2"/>
      <p:bldP build="whole" bldLvl="1" animBg="1" rev="0" advAuto="0" spid="350" grpId="3"/>
      <p:bldP build="whole" bldLvl="1" animBg="1" rev="0" advAuto="0" spid="35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55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问题1：Hero (Potyczki 2014)</a:t>
            </a:r>
            <a:r>
              <a:rPr b="0"/>
              <a:t> </a:t>
            </a:r>
          </a:p>
        </p:txBody>
      </p:sp>
      <p:pic>
        <p:nvPicPr>
          <p:cNvPr id="35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59" y="1069315"/>
            <a:ext cx="8978482" cy="85708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打n只怪，第i只怪会对你造成d[i]的伤害，然后你恢复a[i]的血量。…"/>
          <p:cNvSpPr txBox="1"/>
          <p:nvPr/>
        </p:nvSpPr>
        <p:spPr>
          <a:xfrm>
            <a:off x="338015" y="2432050"/>
            <a:ext cx="651552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打n只怪，第i只怪会对你造成d[i]的伤害，然后你恢复a[i]的血量。</a:t>
            </a:r>
          </a:p>
          <a:p>
            <a:pPr/>
          </a:p>
          <a:p>
            <a:pPr/>
            <a:r>
              <a:t>初始血量为H。</a:t>
            </a:r>
          </a:p>
          <a:p>
            <a:pPr/>
          </a:p>
          <a:p>
            <a:pPr/>
            <a:r>
              <a:t>能不能通过某一种顺序打完所有怪兽。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4"/>
      <p:bldP build="whole" bldLvl="1" animBg="1" rev="0" advAuto="0" spid="355" grpId="2"/>
      <p:bldP build="whole" bldLvl="1" animBg="1" rev="0" advAuto="0" spid="356" grpId="3"/>
      <p:bldP build="whole" bldLvl="1" animBg="1" rev="0" advAuto="0" spid="35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62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问题1：Hero (Potyczki 2014)</a:t>
            </a:r>
            <a:r>
              <a:rPr b="0"/>
              <a:t> </a:t>
            </a:r>
          </a:p>
        </p:txBody>
      </p:sp>
      <p:pic>
        <p:nvPicPr>
          <p:cNvPr id="36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59" y="1069315"/>
            <a:ext cx="8978482" cy="857085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对于两只怪兽(d[i],a[i]) (d[j],a[j]) 考虑交换他们会对你的初始血量带来什么改变？…"/>
          <p:cNvSpPr txBox="1"/>
          <p:nvPr/>
        </p:nvSpPr>
        <p:spPr>
          <a:xfrm>
            <a:off x="338015" y="2432050"/>
            <a:ext cx="796324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对于两只怪兽(d[i],a[i]) (d[j],a[j]) 考虑交换他们会对你的初始血量带来什么改变？</a:t>
            </a:r>
          </a:p>
          <a:p>
            <a:pPr/>
          </a:p>
          <a:p>
            <a:pPr/>
          </a:p>
          <a:p>
            <a:pPr/>
            <a:r>
              <a:t>交换他们会对之后有影响吗？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2"/>
      <p:bldP build="whole" bldLvl="1" animBg="1" rev="0" advAuto="0" spid="363" grpId="3"/>
      <p:bldP build="whole" bldLvl="1" animBg="1" rev="0" advAuto="0" spid="364" grpId="4"/>
      <p:bldP build="whole" bldLvl="1" animBg="1" rev="0" advAuto="0" spid="36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69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问题2：Boxes</a:t>
            </a:r>
          </a:p>
        </p:txBody>
      </p:sp>
      <p:sp>
        <p:nvSpPr>
          <p:cNvPr id="372" name="有n个盒子，每个盒子有重量w[i]和承重能力s[i]。…"/>
          <p:cNvSpPr txBox="1"/>
          <p:nvPr/>
        </p:nvSpPr>
        <p:spPr>
          <a:xfrm>
            <a:off x="338015" y="2432050"/>
            <a:ext cx="6680499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有n个盒子，每个盒子有重量w[i]和承重能力s[i]。</a:t>
            </a:r>
          </a:p>
          <a:p>
            <a:pPr/>
            <a:r>
              <a:t>你需要选择尽可能多的盒子，使其可以叠成一摞。</a:t>
            </a:r>
          </a:p>
          <a:p>
            <a:pPr/>
            <a:r>
              <a:t>可以叠成一摞当且仅当：每个盒子上面的总重量&lt;=它的承重能力。</a:t>
            </a:r>
          </a:p>
        </p:txBody>
      </p:sp>
      <p:pic>
        <p:nvPicPr>
          <p:cNvPr id="373" name="截屏2023-08-01 22.49.41.png" descr="截屏2023-08-01 22.49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75590"/>
            <a:ext cx="9144001" cy="87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8" grpId="1"/>
      <p:bldP build="whole" bldLvl="1" animBg="1" rev="0" advAuto="0" spid="371" grpId="4"/>
      <p:bldP build="whole" bldLvl="1" animBg="1" rev="0" advAuto="0" spid="370" grpId="3"/>
      <p:bldP build="whole" bldLvl="1" animBg="1" rev="0" advAuto="0" spid="36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76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问题2：Boxes</a:t>
            </a:r>
          </a:p>
        </p:txBody>
      </p:sp>
      <p:sp>
        <p:nvSpPr>
          <p:cNvPr id="379" name="如果已知选择的盒子，按照什么顺序摆放？…"/>
          <p:cNvSpPr txBox="1"/>
          <p:nvPr/>
        </p:nvSpPr>
        <p:spPr>
          <a:xfrm>
            <a:off x="338015" y="2432050"/>
            <a:ext cx="43561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如果已知选择的盒子，按照什么顺序摆放？</a:t>
            </a:r>
          </a:p>
          <a:p>
            <a:pPr/>
          </a:p>
          <a:p>
            <a:pPr/>
            <a:r>
              <a:t>Dp计算答案。</a:t>
            </a:r>
          </a:p>
        </p:txBody>
      </p:sp>
      <p:pic>
        <p:nvPicPr>
          <p:cNvPr id="380" name="截屏2023-08-01 22.49.41.png" descr="截屏2023-08-01 22.49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75590"/>
            <a:ext cx="9144001" cy="87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2"/>
      <p:bldP build="whole" bldLvl="1" animBg="1" rev="0" advAuto="0" spid="375" grpId="1"/>
      <p:bldP build="whole" bldLvl="1" animBg="1" rev="0" advAuto="0" spid="377" grpId="3"/>
      <p:bldP build="whole" bldLvl="1" animBg="1" rev="0" advAuto="0" spid="378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83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5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问题3：gym</a:t>
            </a:r>
            <a:r>
              <a: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100113K - The Merry Student Life During the Term...</a:t>
            </a:r>
          </a:p>
        </p:txBody>
      </p:sp>
      <p:sp>
        <p:nvSpPr>
          <p:cNvPr id="386" name="文本"/>
          <p:cNvSpPr txBox="1"/>
          <p:nvPr/>
        </p:nvSpPr>
        <p:spPr>
          <a:xfrm>
            <a:off x="639355" y="3084729"/>
            <a:ext cx="469901" cy="3175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pic>
        <p:nvPicPr>
          <p:cNvPr id="38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060" y="508788"/>
            <a:ext cx="5854237" cy="4125924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有n节课，每节课需要做…"/>
          <p:cNvSpPr txBox="1"/>
          <p:nvPr/>
        </p:nvSpPr>
        <p:spPr>
          <a:xfrm>
            <a:off x="6195891" y="531162"/>
            <a:ext cx="2883037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有n节课，每节课需要做</a:t>
            </a:r>
          </a:p>
          <a:p>
            <a:pPr/>
            <a:r>
              <a:t>若干实验，你需要安排</a:t>
            </a:r>
          </a:p>
          <a:p>
            <a:pPr/>
            <a:r>
              <a:t>上课顺序，一节课的实验顺</a:t>
            </a:r>
          </a:p>
          <a:p>
            <a:pPr/>
            <a:r>
              <a:t>序可以随意安排。</a:t>
            </a:r>
          </a:p>
          <a:p>
            <a:pPr/>
          </a:p>
          <a:p>
            <a:pPr/>
            <a:r>
              <a:t>第j个实验需要p[j]的时间完成</a:t>
            </a:r>
          </a:p>
          <a:p>
            <a:pPr/>
            <a:r>
              <a:t>你需要最小化w[j]*t[j]的总和</a:t>
            </a:r>
          </a:p>
          <a:p>
            <a:pPr/>
            <a:r>
              <a:t>w[j]是输入的数，t[j]是完成的</a:t>
            </a:r>
          </a:p>
          <a:p>
            <a:pPr/>
            <a:r>
              <a:t>时间。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3"/>
      <p:bldP build="whole" bldLvl="1" animBg="1" rev="0" advAuto="0" spid="383" grpId="2"/>
      <p:bldP build="whole" bldLvl="1" animBg="1" rev="0" advAuto="0" spid="382" grpId="1"/>
      <p:bldP build="whole" bldLvl="1" animBg="1" rev="0" advAuto="0" spid="38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91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问题3：gym</a:t>
            </a:r>
            <a:r>
              <a: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100113K - The Merry Student Life During the Term...</a:t>
            </a:r>
          </a:p>
        </p:txBody>
      </p:sp>
      <p:sp>
        <p:nvSpPr>
          <p:cNvPr id="394" name="考虑不同课程的顺序，只关心总时间和w[i]的和"/>
          <p:cNvSpPr txBox="1"/>
          <p:nvPr/>
        </p:nvSpPr>
        <p:spPr>
          <a:xfrm>
            <a:off x="436899" y="1052323"/>
            <a:ext cx="46990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考虑不同课程的顺序，只关心总时间和w[i]的和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2" grpId="3"/>
      <p:bldP build="whole" bldLvl="1" animBg="1" rev="0" advAuto="0" spid="390" grpId="1"/>
      <p:bldP build="whole" bldLvl="1" animBg="1" rev="0" advAuto="0" spid="393" grpId="4"/>
      <p:bldP build="whole" bldLvl="1" animBg="1" rev="0" advAuto="0" spid="391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97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9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问题3：gym</a:t>
            </a:r>
            <a:r>
              <a: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100113K - The Merry Student Life During the Term...</a:t>
            </a:r>
          </a:p>
        </p:txBody>
      </p:sp>
      <p:sp>
        <p:nvSpPr>
          <p:cNvPr id="400" name="两个实验的顺序，只关心w[j],p[j]。…"/>
          <p:cNvSpPr txBox="1"/>
          <p:nvPr/>
        </p:nvSpPr>
        <p:spPr>
          <a:xfrm>
            <a:off x="436899" y="1052323"/>
            <a:ext cx="346726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两个实验的顺序，只关心w[j],p[j]。</a:t>
            </a:r>
          </a:p>
          <a:p>
            <a:pPr/>
          </a:p>
          <a:p>
            <a:pPr/>
            <a:r>
              <a:t>手算一下交换的收益。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  <p:bldP build="whole" bldLvl="1" animBg="1" rev="0" advAuto="0" spid="398" grpId="3"/>
      <p:bldP build="whole" bldLvl="1" animBg="1" rev="0" advAuto="0" spid="399" grpId="4"/>
      <p:bldP build="whole" bldLvl="1" animBg="1" rev="0" advAuto="0" spid="39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9"/>
          <p:cNvSpPr/>
          <p:nvPr/>
        </p:nvSpPr>
        <p:spPr>
          <a:xfrm>
            <a:off x="3467100" y="-1"/>
            <a:ext cx="5676900" cy="514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11413" y="0"/>
                  <a:pt x="11413" y="0"/>
                  <a:pt x="11413" y="0"/>
                </a:cubicBezTo>
                <a:cubicBezTo>
                  <a:pt x="11538" y="425"/>
                  <a:pt x="11606" y="863"/>
                  <a:pt x="11629" y="1301"/>
                </a:cubicBezTo>
                <a:cubicBezTo>
                  <a:pt x="11640" y="1626"/>
                  <a:pt x="11629" y="1964"/>
                  <a:pt x="11584" y="2289"/>
                </a:cubicBezTo>
                <a:cubicBezTo>
                  <a:pt x="11322" y="4040"/>
                  <a:pt x="10278" y="5165"/>
                  <a:pt x="8938" y="5991"/>
                </a:cubicBezTo>
                <a:cubicBezTo>
                  <a:pt x="7779" y="6704"/>
                  <a:pt x="6644" y="7517"/>
                  <a:pt x="6450" y="9080"/>
                </a:cubicBezTo>
                <a:cubicBezTo>
                  <a:pt x="6280" y="10469"/>
                  <a:pt x="7200" y="11432"/>
                  <a:pt x="7257" y="12732"/>
                </a:cubicBezTo>
                <a:cubicBezTo>
                  <a:pt x="7302" y="14058"/>
                  <a:pt x="6644" y="15346"/>
                  <a:pt x="5815" y="16272"/>
                </a:cubicBezTo>
                <a:cubicBezTo>
                  <a:pt x="4758" y="17423"/>
                  <a:pt x="3407" y="18173"/>
                  <a:pt x="2180" y="19124"/>
                </a:cubicBezTo>
                <a:cubicBezTo>
                  <a:pt x="1329" y="19786"/>
                  <a:pt x="500" y="20612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87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0537" y="938212"/>
            <a:ext cx="3667126" cy="3267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TextBox 21"/>
          <p:cNvSpPr txBox="1"/>
          <p:nvPr/>
        </p:nvSpPr>
        <p:spPr>
          <a:xfrm>
            <a:off x="603702" y="361468"/>
            <a:ext cx="247477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gradFill flip="none" rotWithShape="1">
                  <a:gsLst>
                    <a:gs pos="0">
                      <a:srgbClr val="465E96"/>
                    </a:gs>
                    <a:gs pos="100000">
                      <a:srgbClr val="5877B6"/>
                    </a:gs>
                  </a:gsLst>
                  <a:lin ang="0" scaled="0"/>
                </a:gra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89" name="椭圆 11"/>
          <p:cNvSpPr/>
          <p:nvPr/>
        </p:nvSpPr>
        <p:spPr>
          <a:xfrm>
            <a:off x="647700" y="1460500"/>
            <a:ext cx="247650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0" name="TextBox 51"/>
          <p:cNvSpPr txBox="1"/>
          <p:nvPr/>
        </p:nvSpPr>
        <p:spPr>
          <a:xfrm>
            <a:off x="1033780" y="1369060"/>
            <a:ext cx="257619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热身题</a:t>
            </a:r>
          </a:p>
        </p:txBody>
      </p:sp>
      <p:sp>
        <p:nvSpPr>
          <p:cNvPr id="291" name="TextBox 51"/>
          <p:cNvSpPr txBox="1"/>
          <p:nvPr/>
        </p:nvSpPr>
        <p:spPr>
          <a:xfrm>
            <a:off x="1033779" y="2157729"/>
            <a:ext cx="36004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Exchange argument</a:t>
            </a:r>
          </a:p>
        </p:txBody>
      </p:sp>
      <p:sp>
        <p:nvSpPr>
          <p:cNvPr id="292" name="椭圆 18"/>
          <p:cNvSpPr/>
          <p:nvPr/>
        </p:nvSpPr>
        <p:spPr>
          <a:xfrm>
            <a:off x="647700" y="2280920"/>
            <a:ext cx="247650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3" name="TextBox 51"/>
          <p:cNvSpPr txBox="1"/>
          <p:nvPr/>
        </p:nvSpPr>
        <p:spPr>
          <a:xfrm>
            <a:off x="1044378" y="3101340"/>
            <a:ext cx="360045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构造问题选讲</a:t>
            </a:r>
          </a:p>
        </p:txBody>
      </p:sp>
      <p:sp>
        <p:nvSpPr>
          <p:cNvPr id="294" name="椭圆 18"/>
          <p:cNvSpPr/>
          <p:nvPr/>
        </p:nvSpPr>
        <p:spPr>
          <a:xfrm>
            <a:off x="658298" y="3224530"/>
            <a:ext cx="247651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2"/>
      <p:bldP build="whole" bldLvl="1" animBg="1" rev="0" advAuto="0" spid="293" grpId="8"/>
      <p:bldP build="whole" bldLvl="1" animBg="1" rev="0" advAuto="0" spid="294" grpId="9"/>
      <p:bldP build="whole" bldLvl="1" animBg="1" rev="0" advAuto="0" spid="290" grpId="5"/>
      <p:bldP build="whole" bldLvl="1" animBg="1" rev="0" advAuto="0" spid="288" grpId="1"/>
      <p:bldP build="whole" bldLvl="1" animBg="1" rev="0" advAuto="0" spid="289" grpId="4"/>
      <p:bldP build="whole" bldLvl="1" animBg="1" rev="0" advAuto="0" spid="292" grpId="7"/>
      <p:bldP build="whole" bldLvl="1" animBg="1" rev="0" advAuto="0" spid="287" grpId="3"/>
      <p:bldP build="whole" bldLvl="1" animBg="1" rev="0" advAuto="0" spid="291" grpId="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03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TextBox 21"/>
          <p:cNvSpPr txBox="1"/>
          <p:nvPr/>
        </p:nvSpPr>
        <p:spPr>
          <a:xfrm>
            <a:off x="4617720" y="2355918"/>
            <a:ext cx="332914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构造问题选讲</a:t>
            </a:r>
          </a:p>
        </p:txBody>
      </p:sp>
      <p:sp>
        <p:nvSpPr>
          <p:cNvPr id="405" name="TextBox 21"/>
          <p:cNvSpPr txBox="1"/>
          <p:nvPr/>
        </p:nvSpPr>
        <p:spPr>
          <a:xfrm>
            <a:off x="4668518" y="1996108"/>
            <a:ext cx="19723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pPr/>
            <a:r>
              <a:t>PART     03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3"/>
      <p:bldP build="whole" bldLvl="1" animBg="1" rev="0" advAuto="0" spid="403" grpId="4"/>
      <p:bldP build="whole" bldLvl="1" animBg="1" rev="0" advAuto="0" spid="405" grpId="2"/>
      <p:bldP build="whole" bldLvl="1" animBg="1" rev="0" advAuto="0" spid="4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08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https://codeforces.com/problemset/problem/1787/E</a:t>
            </a:r>
          </a:p>
        </p:txBody>
      </p:sp>
      <p:pic>
        <p:nvPicPr>
          <p:cNvPr id="41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5806" y="721636"/>
            <a:ext cx="9144001" cy="990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3"/>
      <p:bldP build="whole" bldLvl="1" animBg="1" rev="0" advAuto="0" spid="408" grpId="2"/>
      <p:bldP build="whole" bldLvl="1" animBg="1" rev="0" advAuto="0" spid="410" grpId="4"/>
      <p:bldP build="whole" bldLvl="1" animBg="1" rev="0" advAuto="0" spid="40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14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https://codeforces.com/problemset/problem/1787/E</a:t>
            </a:r>
          </a:p>
        </p:txBody>
      </p:sp>
      <p:sp>
        <p:nvSpPr>
          <p:cNvPr id="417" name="x单独分组。…"/>
          <p:cNvSpPr txBox="1"/>
          <p:nvPr/>
        </p:nvSpPr>
        <p:spPr>
          <a:xfrm>
            <a:off x="247386" y="1090225"/>
            <a:ext cx="4356101" cy="210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x单独分组。</a:t>
            </a:r>
          </a:p>
          <a:p>
            <a:pPr/>
          </a:p>
          <a:p>
            <a:pPr/>
            <a:r>
              <a:t>[y^x,y] 分一组。</a:t>
            </a:r>
          </a:p>
          <a:p>
            <a:pPr/>
          </a:p>
          <a:p>
            <a:pPr/>
            <a:r>
              <a:t>剩下的分一组。</a:t>
            </a:r>
          </a:p>
          <a:p>
            <a:pPr/>
          </a:p>
          <a:p>
            <a:pPr/>
            <a:r>
              <a:t>三个合并仍然是合法方案。（奇偶性确定）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4"/>
      <p:bldP build="whole" bldLvl="1" animBg="1" rev="0" advAuto="0" spid="415" grpId="3"/>
      <p:bldP build="whole" bldLvl="1" animBg="1" rev="0" advAuto="0" spid="413" grpId="1"/>
      <p:bldP build="whole" bldLvl="1" animBg="1" rev="0" advAuto="0" spid="41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20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https://codeforces.com/problemset/problem/1761/E</a:t>
            </a:r>
          </a:p>
        </p:txBody>
      </p:sp>
      <p:pic>
        <p:nvPicPr>
          <p:cNvPr id="4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91" y="567745"/>
            <a:ext cx="7315201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3"/>
      <p:bldP build="whole" bldLvl="1" animBg="1" rev="0" advAuto="0" spid="419" grpId="1"/>
      <p:bldP build="whole" bldLvl="1" animBg="1" rev="0" advAuto="0" spid="422" grpId="4"/>
      <p:bldP build="whole" bldLvl="1" animBg="1" rev="0" advAuto="0" spid="420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26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8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https://codeforces.com/problemset/problem/1761/E</a:t>
            </a:r>
          </a:p>
        </p:txBody>
      </p:sp>
      <p:sp>
        <p:nvSpPr>
          <p:cNvPr id="429" name="分类讨论：…"/>
          <p:cNvSpPr txBox="1"/>
          <p:nvPr/>
        </p:nvSpPr>
        <p:spPr>
          <a:xfrm>
            <a:off x="143154" y="900712"/>
            <a:ext cx="163830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分类讨论：</a:t>
            </a:r>
          </a:p>
          <a:p>
            <a:pPr/>
          </a:p>
          <a:p>
            <a:pPr/>
          </a:p>
          <a:p>
            <a:pPr>
              <a:defRPr sz="1600">
                <a:solidFill>
                  <a:srgbClr val="000000">
                    <a:alpha val="74901"/>
                  </a:srgb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只有一个连通块：</a:t>
            </a:r>
          </a:p>
          <a:p>
            <a:pPr>
              <a:defRPr sz="1600">
                <a:solidFill>
                  <a:srgbClr val="000000">
                    <a:alpha val="74901"/>
                  </a:srgbClr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000000">
                    <a:alpha val="74901"/>
                  </a:srgb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答案是0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2"/>
      <p:bldP build="whole" bldLvl="1" animBg="1" rev="0" advAuto="0" spid="428" grpId="4"/>
      <p:bldP build="whole" bldLvl="1" animBg="1" rev="0" advAuto="0" spid="427" grpId="3"/>
      <p:bldP build="whole" bldLvl="1" animBg="1" rev="0" advAuto="0" spid="42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32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4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https://codeforces.com/problemset/problem/1761/E</a:t>
            </a:r>
          </a:p>
        </p:txBody>
      </p:sp>
      <p:sp>
        <p:nvSpPr>
          <p:cNvPr id="435" name="有孤立点：…"/>
          <p:cNvSpPr txBox="1"/>
          <p:nvPr/>
        </p:nvSpPr>
        <p:spPr>
          <a:xfrm>
            <a:off x="143154" y="900712"/>
            <a:ext cx="11557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有孤立点：</a:t>
            </a:r>
          </a:p>
          <a:p>
            <a:pPr/>
          </a:p>
          <a:p>
            <a:pPr/>
            <a:r>
              <a:t>答案是1 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" grpId="2"/>
      <p:bldP build="whole" bldLvl="1" animBg="1" rev="0" advAuto="0" spid="433" grpId="3"/>
      <p:bldP build="whole" bldLvl="1" animBg="1" rev="0" advAuto="0" spid="431" grpId="1"/>
      <p:bldP build="whole" bldLvl="1" animBg="1" rev="0" advAuto="0" spid="434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38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0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https://codeforces.com/problemset/problem/1761/E</a:t>
            </a:r>
          </a:p>
        </p:txBody>
      </p:sp>
      <p:sp>
        <p:nvSpPr>
          <p:cNvPr id="441" name="如果每个连通分量都是完全图，答案是2。"/>
          <p:cNvSpPr txBox="1"/>
          <p:nvPr/>
        </p:nvSpPr>
        <p:spPr>
          <a:xfrm>
            <a:off x="143154" y="900712"/>
            <a:ext cx="425463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如果每个连通分量都是完全图，答案是2。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4"/>
      <p:bldP build="whole" bldLvl="1" animBg="1" rev="0" advAuto="0" spid="439" grpId="3"/>
      <p:bldP build="whole" bldLvl="1" animBg="1" rev="0" advAuto="0" spid="437" grpId="1"/>
      <p:bldP build="whole" bldLvl="1" animBg="1" rev="0" advAuto="0" spid="438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44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6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https://codeforces.com/problemset/problem/1761/E</a:t>
            </a:r>
          </a:p>
        </p:txBody>
      </p:sp>
      <p:sp>
        <p:nvSpPr>
          <p:cNvPr id="447" name="如果有一个连通分量不是完全图，答案是1 。…"/>
          <p:cNvSpPr txBox="1"/>
          <p:nvPr/>
        </p:nvSpPr>
        <p:spPr>
          <a:xfrm>
            <a:off x="143154" y="900712"/>
            <a:ext cx="454675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如果有一个连通分量不是完全图，答案是1 。</a:t>
            </a:r>
          </a:p>
          <a:p>
            <a:pPr/>
          </a:p>
          <a:p>
            <a:pPr/>
            <a:r>
              <a:t>构造方法： 选择一个度数最小的点。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6" grpId="4"/>
      <p:bldP build="whole" bldLvl="1" animBg="1" rev="0" advAuto="0" spid="445" grpId="3"/>
      <p:bldP build="whole" bldLvl="1" animBg="1" rev="0" advAuto="0" spid="443" grpId="1"/>
      <p:bldP build="whole" bldLvl="1" animBg="1" rev="0" advAuto="0" spid="444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50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https://codeforces.com/problemset/problem/1697/E</a:t>
            </a:r>
          </a:p>
        </p:txBody>
      </p:sp>
      <p:sp>
        <p:nvSpPr>
          <p:cNvPr id="453" name="文本"/>
          <p:cNvSpPr txBox="1"/>
          <p:nvPr/>
        </p:nvSpPr>
        <p:spPr>
          <a:xfrm>
            <a:off x="143154" y="900712"/>
            <a:ext cx="6860758" cy="2466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</p:txBody>
      </p:sp>
      <p:pic>
        <p:nvPicPr>
          <p:cNvPr id="4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154" y="900712"/>
            <a:ext cx="6848058" cy="2414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3"/>
      <p:bldP build="whole" bldLvl="1" animBg="1" rev="0" advAuto="0" spid="450" grpId="2"/>
      <p:bldP build="whole" bldLvl="1" animBg="1" rev="0" advAuto="0" spid="449" grpId="1"/>
      <p:bldP build="whole" bldLvl="1" animBg="1" rev="0" advAuto="0" spid="452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57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9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https://codeforces.com/problemset/problem/1697/E</a:t>
            </a:r>
          </a:p>
        </p:txBody>
      </p:sp>
      <p:sp>
        <p:nvSpPr>
          <p:cNvPr id="460" name="合法点集不会很大"/>
          <p:cNvSpPr txBox="1"/>
          <p:nvPr/>
        </p:nvSpPr>
        <p:spPr>
          <a:xfrm>
            <a:off x="171581" y="872286"/>
            <a:ext cx="18415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合法点集不会很大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1"/>
      <p:bldP build="whole" bldLvl="1" animBg="1" rev="0" advAuto="0" spid="457" grpId="2"/>
      <p:bldP build="whole" bldLvl="1" animBg="1" rev="0" advAuto="0" spid="459" grpId="4"/>
      <p:bldP build="whole" bldLvl="1" animBg="1" rev="0" advAuto="0" spid="45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7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Box 21"/>
          <p:cNvSpPr txBox="1"/>
          <p:nvPr/>
        </p:nvSpPr>
        <p:spPr>
          <a:xfrm>
            <a:off x="4617720" y="2355918"/>
            <a:ext cx="332914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热身题</a:t>
            </a:r>
          </a:p>
        </p:txBody>
      </p:sp>
      <p:sp>
        <p:nvSpPr>
          <p:cNvPr id="299" name="TextBox 21"/>
          <p:cNvSpPr txBox="1"/>
          <p:nvPr/>
        </p:nvSpPr>
        <p:spPr>
          <a:xfrm>
            <a:off x="4668518" y="1996108"/>
            <a:ext cx="19723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pPr/>
            <a:r>
              <a:t>PART     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2"/>
      <p:bldP build="whole" bldLvl="1" animBg="1" rev="0" advAuto="0" spid="296" grpId="3"/>
      <p:bldP build="whole" bldLvl="1" animBg="1" rev="0" advAuto="0" spid="297" grpId="4"/>
      <p:bldP build="whole" bldLvl="1" animBg="1" rev="0" advAuto="0" spid="29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463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" name="TextBox 21"/>
          <p:cNvSpPr txBox="1"/>
          <p:nvPr/>
        </p:nvSpPr>
        <p:spPr>
          <a:xfrm>
            <a:off x="45719" y="33957"/>
            <a:ext cx="94923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https://codeforces.com/problemset/problem/1697/E</a:t>
            </a:r>
          </a:p>
        </p:txBody>
      </p:sp>
      <p:sp>
        <p:nvSpPr>
          <p:cNvPr id="466" name="合法点集不会有交。…"/>
          <p:cNvSpPr txBox="1"/>
          <p:nvPr/>
        </p:nvSpPr>
        <p:spPr>
          <a:xfrm>
            <a:off x="171581" y="872286"/>
            <a:ext cx="2070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合法点集不会有交。</a:t>
            </a:r>
          </a:p>
          <a:p>
            <a:pPr/>
          </a:p>
          <a:p>
            <a:pPr/>
            <a:r>
              <a:t>Dp算答案。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" grpId="3"/>
      <p:bldP build="whole" bldLvl="1" animBg="1" rev="0" advAuto="0" spid="462" grpId="1"/>
      <p:bldP build="whole" bldLvl="1" animBg="1" rev="0" advAuto="0" spid="465" grpId="4"/>
      <p:bldP build="whole" bldLvl="1" animBg="1" rev="0" advAuto="0" spid="463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任意多边形: 形状 19"/>
          <p:cNvSpPr/>
          <p:nvPr/>
        </p:nvSpPr>
        <p:spPr>
          <a:xfrm>
            <a:off x="3971471" y="0"/>
            <a:ext cx="5172529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0"/>
                  <a:pt x="0" y="0"/>
                  <a:pt x="21119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1590" y="21600"/>
                </a:lnTo>
                <a:cubicBezTo>
                  <a:pt x="19950" y="21600"/>
                  <a:pt x="16672" y="21600"/>
                  <a:pt x="10115" y="21600"/>
                </a:cubicBezTo>
                <a:cubicBezTo>
                  <a:pt x="9792" y="21337"/>
                  <a:pt x="9418" y="21100"/>
                  <a:pt x="9008" y="20912"/>
                </a:cubicBezTo>
                <a:cubicBezTo>
                  <a:pt x="7764" y="20350"/>
                  <a:pt x="6358" y="20275"/>
                  <a:pt x="5014" y="19988"/>
                </a:cubicBezTo>
                <a:cubicBezTo>
                  <a:pt x="3670" y="19712"/>
                  <a:pt x="2264" y="19137"/>
                  <a:pt x="1580" y="17937"/>
                </a:cubicBezTo>
                <a:cubicBezTo>
                  <a:pt x="983" y="16900"/>
                  <a:pt x="1045" y="15588"/>
                  <a:pt x="1443" y="14463"/>
                </a:cubicBezTo>
                <a:cubicBezTo>
                  <a:pt x="1854" y="13337"/>
                  <a:pt x="2551" y="12350"/>
                  <a:pt x="3210" y="11350"/>
                </a:cubicBezTo>
                <a:cubicBezTo>
                  <a:pt x="4342" y="9613"/>
                  <a:pt x="5761" y="7013"/>
                  <a:pt x="4989" y="4888"/>
                </a:cubicBezTo>
                <a:cubicBezTo>
                  <a:pt x="4977" y="4863"/>
                  <a:pt x="4977" y="4850"/>
                  <a:pt x="4964" y="4838"/>
                </a:cubicBezTo>
                <a:cubicBezTo>
                  <a:pt x="4554" y="3762"/>
                  <a:pt x="3670" y="2875"/>
                  <a:pt x="2799" y="2162"/>
                </a:cubicBezTo>
                <a:cubicBezTo>
                  <a:pt x="1941" y="1463"/>
                  <a:pt x="983" y="863"/>
                  <a:pt x="137" y="137"/>
                </a:cubicBezTo>
                <a:cubicBezTo>
                  <a:pt x="87" y="88"/>
                  <a:pt x="50" y="5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69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9545" y="545519"/>
            <a:ext cx="3418114" cy="3858816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TextBox 21"/>
          <p:cNvSpPr txBox="1"/>
          <p:nvPr/>
        </p:nvSpPr>
        <p:spPr>
          <a:xfrm>
            <a:off x="471804" y="1561464"/>
            <a:ext cx="44297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2020</a:t>
            </a:r>
            <a:r>
              <a:rPr b="0">
                <a:latin typeface="微软雅黑"/>
                <a:ea typeface="微软雅黑"/>
                <a:cs typeface="微软雅黑"/>
                <a:sym typeface="微软雅黑"/>
              </a:rPr>
              <a:t>校际交流</a:t>
            </a:r>
          </a:p>
        </p:txBody>
      </p:sp>
      <p:sp>
        <p:nvSpPr>
          <p:cNvPr id="471" name="TextBox 21"/>
          <p:cNvSpPr txBox="1"/>
          <p:nvPr/>
        </p:nvSpPr>
        <p:spPr>
          <a:xfrm>
            <a:off x="417965" y="2315036"/>
            <a:ext cx="384161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3"/>
      <p:bldP build="whole" bldLvl="1" animBg="1" rev="0" advAuto="0" spid="470" grpId="1"/>
      <p:bldP build="whole" bldLvl="1" animBg="1" rev="0" advAuto="0" spid="469" grpId="4"/>
      <p:bldP build="whole" bldLvl="1" animBg="1" rev="0" advAuto="0" spid="47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02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TextBox 21"/>
          <p:cNvSpPr txBox="1"/>
          <p:nvPr/>
        </p:nvSpPr>
        <p:spPr>
          <a:xfrm>
            <a:off x="394924" y="33957"/>
            <a:ext cx="7972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https://codeforces.com/problemset/problem/1804/D</a:t>
            </a:r>
          </a:p>
        </p:txBody>
      </p:sp>
      <p:pic>
        <p:nvPicPr>
          <p:cNvPr id="30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31175"/>
            <a:ext cx="9144001" cy="2150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2"/>
      <p:bldP build="whole" bldLvl="1" animBg="1" rev="0" advAuto="0" spid="303" grpId="3"/>
      <p:bldP build="whole" bldLvl="1" animBg="1" rev="0" advAuto="0" spid="304" grpId="4"/>
      <p:bldP build="whole" bldLvl="1" animBg="1" rev="0" advAuto="0" spid="3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08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TextBox 21"/>
          <p:cNvSpPr txBox="1"/>
          <p:nvPr/>
        </p:nvSpPr>
        <p:spPr>
          <a:xfrm>
            <a:off x="394924" y="33957"/>
            <a:ext cx="7972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https://codeforces.com/problemset/problem/1804/D</a:t>
            </a:r>
          </a:p>
        </p:txBody>
      </p:sp>
      <p:sp>
        <p:nvSpPr>
          <p:cNvPr id="311" name="最小化住户数量：…"/>
          <p:cNvSpPr txBox="1"/>
          <p:nvPr/>
        </p:nvSpPr>
        <p:spPr>
          <a:xfrm>
            <a:off x="468057" y="907110"/>
            <a:ext cx="5613847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最小化住户数量：</a:t>
            </a:r>
          </a:p>
          <a:p>
            <a:pPr/>
          </a:p>
          <a:p>
            <a:pPr/>
            <a:r>
              <a:t>住户数量 = 1的个数 - [1,1]的个数。</a:t>
            </a:r>
          </a:p>
          <a:p>
            <a:pPr/>
          </a:p>
          <a:p>
            <a:pPr/>
            <a:r>
              <a:t>[1,1]的个数最大化：贪心从前往后，如果两个1就匹配。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3"/>
      <p:bldP build="whole" bldLvl="1" animBg="1" rev="0" advAuto="0" spid="308" grpId="2"/>
      <p:bldP build="whole" bldLvl="1" animBg="1" rev="0" advAuto="0" spid="307" grpId="1"/>
      <p:bldP build="whole" bldLvl="1" animBg="1" rev="0" advAuto="0" spid="31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14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TextBox 21"/>
          <p:cNvSpPr txBox="1"/>
          <p:nvPr/>
        </p:nvSpPr>
        <p:spPr>
          <a:xfrm>
            <a:off x="394924" y="33957"/>
            <a:ext cx="7972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https://codeforces.com/problemset/problem/1804/D</a:t>
            </a:r>
          </a:p>
        </p:txBody>
      </p:sp>
      <p:sp>
        <p:nvSpPr>
          <p:cNvPr id="317" name="最大化住户数量：…"/>
          <p:cNvSpPr txBox="1"/>
          <p:nvPr/>
        </p:nvSpPr>
        <p:spPr>
          <a:xfrm>
            <a:off x="468057" y="907110"/>
            <a:ext cx="5842447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最大化住户数量：</a:t>
            </a:r>
          </a:p>
          <a:p>
            <a:pPr/>
          </a:p>
          <a:p>
            <a:pPr/>
            <a:r>
              <a:t>住户数量 = 1的个数 - [1,1]的个数。</a:t>
            </a:r>
          </a:p>
          <a:p>
            <a:pPr/>
          </a:p>
          <a:p>
            <a:pPr/>
            <a:r>
              <a:t>[1,1]的个数最大化：贪心从前往后，如果有一个0就匹配。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3"/>
      <p:bldP build="whole" bldLvl="1" animBg="1" rev="0" advAuto="0" spid="314" grpId="2"/>
      <p:bldP build="whole" bldLvl="1" animBg="1" rev="0" advAuto="0" spid="316" grpId="4"/>
      <p:bldP build="whole" bldLvl="1" animBg="1" rev="0" advAuto="0" spid="3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20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TextBox 21"/>
          <p:cNvSpPr txBox="1"/>
          <p:nvPr/>
        </p:nvSpPr>
        <p:spPr>
          <a:xfrm>
            <a:off x="394924" y="33957"/>
            <a:ext cx="7972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https://codeforces.com/problemset/problem/1804/D</a:t>
            </a:r>
          </a:p>
        </p:txBody>
      </p:sp>
      <p:sp>
        <p:nvSpPr>
          <p:cNvPr id="323" name="证明：…"/>
          <p:cNvSpPr txBox="1"/>
          <p:nvPr/>
        </p:nvSpPr>
        <p:spPr>
          <a:xfrm>
            <a:off x="468057" y="907110"/>
            <a:ext cx="6985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证明：</a:t>
            </a:r>
          </a:p>
          <a:p>
            <a:pPr/>
          </a:p>
          <a:p>
            <a:pPr/>
            <a:r>
              <a:t>反证。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3"/>
      <p:bldP build="whole" bldLvl="1" animBg="1" rev="0" advAuto="0" spid="319" grpId="1"/>
      <p:bldP build="whole" bldLvl="1" animBg="1" rev="0" advAuto="0" spid="320" grpId="2"/>
      <p:bldP build="whole" bldLvl="1" animBg="1" rev="0" advAuto="0" spid="322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6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extBox 21"/>
          <p:cNvSpPr txBox="1"/>
          <p:nvPr/>
        </p:nvSpPr>
        <p:spPr>
          <a:xfrm>
            <a:off x="4617720" y="2355918"/>
            <a:ext cx="3329147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Exchange argument</a:t>
            </a:r>
          </a:p>
        </p:txBody>
      </p:sp>
      <p:sp>
        <p:nvSpPr>
          <p:cNvPr id="328" name="TextBox 21"/>
          <p:cNvSpPr txBox="1"/>
          <p:nvPr/>
        </p:nvSpPr>
        <p:spPr>
          <a:xfrm>
            <a:off x="4668518" y="1996108"/>
            <a:ext cx="19723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pPr/>
            <a:r>
              <a:t>PART     02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  <p:bldP build="whole" bldLvl="1" animBg="1" rev="0" advAuto="0" spid="326" grpId="4"/>
      <p:bldP build="whole" bldLvl="1" animBg="1" rev="0" advAuto="0" spid="325" grpId="3"/>
      <p:bldP build="whole" bldLvl="1" animBg="1" rev="0" advAuto="0" spid="32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31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TextBox 21"/>
          <p:cNvSpPr txBox="1"/>
          <p:nvPr/>
        </p:nvSpPr>
        <p:spPr>
          <a:xfrm>
            <a:off x="394924" y="33957"/>
            <a:ext cx="79724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一篇比较好的博客：</a:t>
            </a:r>
            <a:r>
              <a: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https://codeforces.com/blog/entry/63533</a:t>
            </a:r>
          </a:p>
        </p:txBody>
      </p:sp>
      <p:pic>
        <p:nvPicPr>
          <p:cNvPr id="33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204" y="730697"/>
            <a:ext cx="5117503" cy="3682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4"/>
      <p:bldP build="whole" bldLvl="1" animBg="1" rev="0" advAuto="0" spid="331" grpId="2"/>
      <p:bldP build="whole" bldLvl="1" animBg="1" rev="0" advAuto="0" spid="332" grpId="3"/>
      <p:bldP build="whole" bldLvl="1" animBg="1" rev="0" advAuto="0" spid="33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6B6B6B"/>
      </a:accent5>
      <a:accent6>
        <a:srgbClr val="797979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6B6B6B"/>
      </a:accent5>
      <a:accent6>
        <a:srgbClr val="797979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