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63" r:id="rId3"/>
  </p:sldMasterIdLst>
  <p:notesMasterIdLst>
    <p:notesMasterId r:id="rId64"/>
  </p:notesMasterIdLst>
  <p:handoutMasterIdLst>
    <p:handoutMasterId r:id="rId65"/>
  </p:handoutMasterIdLst>
  <p:sldIdLst>
    <p:sldId id="256" r:id="rId4"/>
    <p:sldId id="1194" r:id="rId5"/>
    <p:sldId id="762" r:id="rId6"/>
    <p:sldId id="1023" r:id="rId7"/>
    <p:sldId id="1024" r:id="rId8"/>
    <p:sldId id="1252" r:id="rId9"/>
    <p:sldId id="955" r:id="rId10"/>
    <p:sldId id="1061" r:id="rId11"/>
    <p:sldId id="1253" r:id="rId12"/>
    <p:sldId id="893" r:id="rId13"/>
    <p:sldId id="1254" r:id="rId14"/>
    <p:sldId id="1100" r:id="rId15"/>
    <p:sldId id="1101" r:id="rId16"/>
    <p:sldId id="1102" r:id="rId17"/>
    <p:sldId id="1103" r:id="rId18"/>
    <p:sldId id="1104" r:id="rId19"/>
    <p:sldId id="1105" r:id="rId20"/>
    <p:sldId id="1106" r:id="rId21"/>
    <p:sldId id="990" r:id="rId22"/>
    <p:sldId id="1188" r:id="rId23"/>
    <p:sldId id="1107" r:id="rId24"/>
    <p:sldId id="1193" r:id="rId25"/>
    <p:sldId id="1306" r:id="rId26"/>
    <p:sldId id="1307" r:id="rId27"/>
    <p:sldId id="1137" r:id="rId28"/>
    <p:sldId id="1138" r:id="rId29"/>
    <p:sldId id="1190" r:id="rId30"/>
    <p:sldId id="1191" r:id="rId31"/>
    <p:sldId id="1189" r:id="rId32"/>
    <p:sldId id="898" r:id="rId33"/>
    <p:sldId id="926" r:id="rId34"/>
    <p:sldId id="899" r:id="rId35"/>
    <p:sldId id="927" r:id="rId36"/>
    <p:sldId id="928" r:id="rId37"/>
    <p:sldId id="929" r:id="rId38"/>
    <p:sldId id="1136" r:id="rId39"/>
    <p:sldId id="1166" r:id="rId40"/>
    <p:sldId id="1167" r:id="rId41"/>
    <p:sldId id="1168" r:id="rId42"/>
    <p:sldId id="1169" r:id="rId43"/>
    <p:sldId id="931" r:id="rId44"/>
    <p:sldId id="1195" r:id="rId45"/>
    <p:sldId id="932" r:id="rId46"/>
    <p:sldId id="1170" r:id="rId47"/>
    <p:sldId id="935" r:id="rId48"/>
    <p:sldId id="936" r:id="rId49"/>
    <p:sldId id="937" r:id="rId50"/>
    <p:sldId id="940" r:id="rId51"/>
    <p:sldId id="938" r:id="rId52"/>
    <p:sldId id="939" r:id="rId53"/>
    <p:sldId id="942" r:id="rId54"/>
    <p:sldId id="943" r:id="rId55"/>
    <p:sldId id="944" r:id="rId56"/>
    <p:sldId id="945" r:id="rId57"/>
    <p:sldId id="946" r:id="rId58"/>
    <p:sldId id="947" r:id="rId59"/>
    <p:sldId id="948" r:id="rId60"/>
    <p:sldId id="897" r:id="rId61"/>
    <p:sldId id="953" r:id="rId62"/>
    <p:sldId id="370" r:id="rId63"/>
  </p:sldIdLst>
  <p:sldSz cx="12190413" cy="6858000"/>
  <p:notesSz cx="6858000" cy="9144000"/>
  <p:custDataLst>
    <p:tags r:id="rId6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9" userDrawn="1">
          <p15:clr>
            <a:srgbClr val="A4A3A4"/>
          </p15:clr>
        </p15:guide>
        <p15:guide id="2" pos="391" userDrawn="1">
          <p15:clr>
            <a:srgbClr val="A4A3A4"/>
          </p15:clr>
        </p15:guide>
        <p15:guide id="3" orient="horz" pos="2671" userDrawn="1">
          <p15:clr>
            <a:srgbClr val="A4A3A4"/>
          </p15:clr>
        </p15:guide>
        <p15:guide id="4" pos="6516" userDrawn="1">
          <p15:clr>
            <a:srgbClr val="A4A3A4"/>
          </p15:clr>
        </p15:guide>
        <p15:guide id="5" pos="573" userDrawn="1">
          <p15:clr>
            <a:srgbClr val="A4A3A4"/>
          </p15:clr>
        </p15:guide>
        <p15:guide id="6" orient="horz" pos="3684" userDrawn="1">
          <p15:clr>
            <a:srgbClr val="A4A3A4"/>
          </p15:clr>
        </p15:guide>
        <p15:guide id="7" pos="484" userDrawn="1">
          <p15:clr>
            <a:srgbClr val="A4A3A4"/>
          </p15:clr>
        </p15:guide>
        <p15:guide id="8" pos="1254" userDrawn="1">
          <p15:clr>
            <a:srgbClr val="A4A3A4"/>
          </p15:clr>
        </p15:guide>
        <p15:guide id="9" orient="horz" pos="24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0A3"/>
    <a:srgbClr val="CCDEED"/>
    <a:srgbClr val="1D71AA"/>
    <a:srgbClr val="0766D4"/>
    <a:srgbClr val="3F506C"/>
    <a:srgbClr val="4681A3"/>
    <a:srgbClr val="9BBB59"/>
    <a:srgbClr val="F05425"/>
    <a:srgbClr val="36B2E6"/>
    <a:srgbClr val="FF0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115" d="100"/>
          <a:sy n="115" d="100"/>
        </p:scale>
        <p:origin x="396" y="102"/>
      </p:cViewPr>
      <p:guideLst>
        <p:guide orient="horz" pos="2109"/>
        <p:guide pos="391"/>
        <p:guide orient="horz" pos="2671"/>
        <p:guide pos="6516"/>
        <p:guide pos="573"/>
        <p:guide orient="horz" pos="3684"/>
        <p:guide pos="484"/>
        <p:guide pos="1254"/>
        <p:guide orient="horz" pos="24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3999A-0D55-4456-A493-BC0CB54857A0}"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1076325"/>
          </a:xfrm>
          <a:prstGeom prst="rect">
            <a:avLst/>
          </a:prstGeom>
          <a:noFill/>
        </p:spPr>
        <p:txBody>
          <a:bodyPr wrap="none" rtlCol="0" anchor="t">
            <a:spAutoFit/>
            <a:scene3d>
              <a:camera prst="orthographicFront"/>
              <a:lightRig rig="threePt" dir="t"/>
            </a:scene3d>
          </a:bodyPr>
          <a:lstStyle/>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p>
          <a:p>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lstStyle/>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2" name="圆角矩形 1"/>
          <p:cNvSpPr/>
          <p:nvPr userDrawn="1"/>
        </p:nvSpPr>
        <p:spPr>
          <a:xfrm>
            <a:off x="262255" y="1344295"/>
            <a:ext cx="11664950" cy="4532630"/>
          </a:xfrm>
          <a:prstGeom prst="roundRect">
            <a:avLst>
              <a:gd name="adj" fmla="val 5263"/>
            </a:avLst>
          </a:prstGeom>
          <a:noFill/>
          <a:ln w="57150">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2" name="标题 1"/>
          <p:cNvSpPr>
            <a:spLocks noGrp="1"/>
          </p:cNvSpPr>
          <p:nvPr>
            <p:ph type="title" idx="4294967295" hasCustomPrompt="1"/>
          </p:nvPr>
        </p:nvSpPr>
        <p:spPr>
          <a:xfrm>
            <a:off x="504000" y="1152635"/>
            <a:ext cx="7200000" cy="720000"/>
          </a:xfrm>
        </p:spPr>
        <p:txBody>
          <a:bodyPr vert="horz" lIns="121899" tIns="60949" rIns="121899" bIns="60949" rtlCol="0" anchor="t" anchorCtr="0">
            <a:normAutofit/>
          </a:bodyPr>
          <a:lstStyle/>
          <a:p>
            <a:pPr lvl="0" algn="l">
              <a:buClrTx/>
              <a:buSzTx/>
              <a:buFontTx/>
            </a:pPr>
            <a:endPar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583565"/>
          </a:xfrm>
          <a:prstGeom prst="rect">
            <a:avLst/>
          </a:prstGeom>
          <a:noFill/>
        </p:spPr>
        <p:txBody>
          <a:bodyPr wrap="none" rtlCol="0" anchor="t">
            <a:spAutoFit/>
            <a:scene3d>
              <a:camera prst="orthographicFront"/>
              <a:lightRig rig="threePt" dir="t"/>
            </a:scene3d>
          </a:bodyPr>
          <a:lstStyle/>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6.sv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6.sv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6.sv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image" Target="../media/image6.sv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image" Target="../media/image5.png"/><Relationship Id="rId2" Type="http://schemas.openxmlformats.org/officeDocument/2006/relationships/tags" Target="../tags/tag30.xml"/><Relationship Id="rId16"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tags" Target="../tags/tag4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28.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3" Type="http://schemas.openxmlformats.org/officeDocument/2006/relationships/tags" Target="../tags/tag46.xml"/><Relationship Id="rId21" Type="http://schemas.openxmlformats.org/officeDocument/2006/relationships/tags" Target="../tags/tag64.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image" Target="../media/image6.svg"/><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image" Target="../media/image5.png"/><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slideLayout" Target="../slideLayouts/slideLayout3.xml"/><Relationship Id="rId10" Type="http://schemas.openxmlformats.org/officeDocument/2006/relationships/tags" Target="../tags/tag53.xml"/><Relationship Id="rId19" Type="http://schemas.openxmlformats.org/officeDocument/2006/relationships/tags" Target="../tags/tag6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tags" Target="../tags/tag6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3.xml"/><Relationship Id="rId1" Type="http://schemas.openxmlformats.org/officeDocument/2006/relationships/tags" Target="../tags/tag7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78.xml"/><Relationship Id="rId7" Type="http://schemas.openxmlformats.org/officeDocument/2006/relationships/image" Target="../media/image12.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1.png"/><Relationship Id="rId5" Type="http://schemas.openxmlformats.org/officeDocument/2006/relationships/slideLayout" Target="../slideLayouts/slideLayout3.xml"/><Relationship Id="rId4" Type="http://schemas.openxmlformats.org/officeDocument/2006/relationships/tags" Target="../tags/tag7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image" Target="../media/image10.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2.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image" Target="../media/image11.png"/><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10.jpe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slideLayout" Target="../slideLayouts/slideLayout3.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3.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image" Target="../media/image10.jpe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3.xml"/><Relationship Id="rId5" Type="http://schemas.openxmlformats.org/officeDocument/2006/relationships/tags" Target="../tags/tag103.xml"/><Relationship Id="rId4" Type="http://schemas.openxmlformats.org/officeDocument/2006/relationships/tags" Target="../tags/tag102.xml"/></Relationships>
</file>

<file path=ppt/slides/_rels/slide41.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slideLayout" Target="../slideLayouts/slideLayout3.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tags" Target="../tags/tag120.xml"/><Relationship Id="rId2" Type="http://schemas.openxmlformats.org/officeDocument/2006/relationships/tags" Target="../tags/tag105.xml"/><Relationship Id="rId16" Type="http://schemas.openxmlformats.org/officeDocument/2006/relationships/tags" Target="../tags/tag119.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tags" Target="../tags/tag118.xml"/><Relationship Id="rId10" Type="http://schemas.openxmlformats.org/officeDocument/2006/relationships/tags" Target="../tags/tag113.xml"/><Relationship Id="rId19" Type="http://schemas.openxmlformats.org/officeDocument/2006/relationships/image" Target="../media/image10.jpeg"/><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s>
</file>

<file path=ppt/slides/_rels/slide4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image" Target="../media/image10.jpeg"/><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tags" Target="../tags/tag135.xml"/><Relationship Id="rId10" Type="http://schemas.openxmlformats.org/officeDocument/2006/relationships/tags" Target="../tags/tag130.xml"/><Relationship Id="rId19" Type="http://schemas.openxmlformats.org/officeDocument/2006/relationships/slideLayout" Target="../slideLayouts/slideLayout3.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image" Target="../media/image10.jpe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41.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tags" Target="../tags/tag158.xml"/><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tags" Target="../tags/tag157.xml"/><Relationship Id="rId17" Type="http://schemas.openxmlformats.org/officeDocument/2006/relationships/image" Target="../media/image15.png"/><Relationship Id="rId2" Type="http://schemas.openxmlformats.org/officeDocument/2006/relationships/tags" Target="../tags/tag147.xml"/><Relationship Id="rId16" Type="http://schemas.openxmlformats.org/officeDocument/2006/relationships/slideLayout" Target="../slideLayouts/slideLayout3.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5" Type="http://schemas.openxmlformats.org/officeDocument/2006/relationships/tags" Target="../tags/tag16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tags" Target="../tags/tag159.xml"/></Relationships>
</file>

<file path=ppt/slides/_rels/slide48.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tags" Target="../tags/tag17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tags" Target="../tags/tag177.xml"/><Relationship Id="rId2" Type="http://schemas.openxmlformats.org/officeDocument/2006/relationships/tags" Target="../tags/tag162.xml"/><Relationship Id="rId16" Type="http://schemas.openxmlformats.org/officeDocument/2006/relationships/tags" Target="../tags/tag176.xml"/><Relationship Id="rId20" Type="http://schemas.openxmlformats.org/officeDocument/2006/relationships/image" Target="../media/image15.png"/><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tags" Target="../tags/tag175.xml"/><Relationship Id="rId10" Type="http://schemas.openxmlformats.org/officeDocument/2006/relationships/tags" Target="../tags/tag170.xml"/><Relationship Id="rId19" Type="http://schemas.openxmlformats.org/officeDocument/2006/relationships/slideLayout" Target="../slideLayouts/slideLayout3.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s>
</file>

<file path=ppt/slides/_rels/slide49.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18" Type="http://schemas.openxmlformats.org/officeDocument/2006/relationships/image" Target="../media/image15.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slideLayout" Target="../slideLayouts/slideLayout3.xml"/><Relationship Id="rId2" Type="http://schemas.openxmlformats.org/officeDocument/2006/relationships/tags" Target="../tags/tag180.xml"/><Relationship Id="rId16" Type="http://schemas.openxmlformats.org/officeDocument/2006/relationships/tags" Target="../tags/tag194.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5" Type="http://schemas.openxmlformats.org/officeDocument/2006/relationships/tags" Target="../tags/tag193.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tags" Target="../tags/tag19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tags" Target="../tags/tag207.xml"/><Relationship Id="rId18" Type="http://schemas.openxmlformats.org/officeDocument/2006/relationships/tags" Target="../tags/tag212.xml"/><Relationship Id="rId3" Type="http://schemas.openxmlformats.org/officeDocument/2006/relationships/tags" Target="../tags/tag197.xml"/><Relationship Id="rId21" Type="http://schemas.openxmlformats.org/officeDocument/2006/relationships/image" Target="../media/image15.png"/><Relationship Id="rId7" Type="http://schemas.openxmlformats.org/officeDocument/2006/relationships/tags" Target="../tags/tag201.xml"/><Relationship Id="rId12" Type="http://schemas.openxmlformats.org/officeDocument/2006/relationships/tags" Target="../tags/tag206.xml"/><Relationship Id="rId17" Type="http://schemas.openxmlformats.org/officeDocument/2006/relationships/tags" Target="../tags/tag211.xml"/><Relationship Id="rId2" Type="http://schemas.openxmlformats.org/officeDocument/2006/relationships/tags" Target="../tags/tag196.xml"/><Relationship Id="rId16" Type="http://schemas.openxmlformats.org/officeDocument/2006/relationships/tags" Target="../tags/tag210.xml"/><Relationship Id="rId20" Type="http://schemas.openxmlformats.org/officeDocument/2006/relationships/slideLayout" Target="../slideLayouts/slideLayout3.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tags" Target="../tags/tag209.xml"/><Relationship Id="rId10" Type="http://schemas.openxmlformats.org/officeDocument/2006/relationships/tags" Target="../tags/tag204.xml"/><Relationship Id="rId19" Type="http://schemas.openxmlformats.org/officeDocument/2006/relationships/tags" Target="../tags/tag213.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tags" Target="../tags/tag208.xml"/></Relationships>
</file>

<file path=ppt/slides/_rels/slide51.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tags" Target="../tags/tag226.xml"/><Relationship Id="rId18" Type="http://schemas.openxmlformats.org/officeDocument/2006/relationships/tags" Target="../tags/tag231.xml"/><Relationship Id="rId3" Type="http://schemas.openxmlformats.org/officeDocument/2006/relationships/tags" Target="../tags/tag216.xml"/><Relationship Id="rId21" Type="http://schemas.openxmlformats.org/officeDocument/2006/relationships/slideLayout" Target="../slideLayouts/slideLayout3.xml"/><Relationship Id="rId7" Type="http://schemas.openxmlformats.org/officeDocument/2006/relationships/tags" Target="../tags/tag220.xml"/><Relationship Id="rId12" Type="http://schemas.openxmlformats.org/officeDocument/2006/relationships/tags" Target="../tags/tag225.xml"/><Relationship Id="rId17" Type="http://schemas.openxmlformats.org/officeDocument/2006/relationships/tags" Target="../tags/tag230.xml"/><Relationship Id="rId2" Type="http://schemas.openxmlformats.org/officeDocument/2006/relationships/tags" Target="../tags/tag215.xml"/><Relationship Id="rId16" Type="http://schemas.openxmlformats.org/officeDocument/2006/relationships/tags" Target="../tags/tag229.xml"/><Relationship Id="rId20" Type="http://schemas.openxmlformats.org/officeDocument/2006/relationships/tags" Target="../tags/tag233.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tags" Target="../tags/tag224.xml"/><Relationship Id="rId5" Type="http://schemas.openxmlformats.org/officeDocument/2006/relationships/tags" Target="../tags/tag218.xml"/><Relationship Id="rId15" Type="http://schemas.openxmlformats.org/officeDocument/2006/relationships/tags" Target="../tags/tag228.xml"/><Relationship Id="rId10" Type="http://schemas.openxmlformats.org/officeDocument/2006/relationships/tags" Target="../tags/tag223.xml"/><Relationship Id="rId19" Type="http://schemas.openxmlformats.org/officeDocument/2006/relationships/tags" Target="../tags/tag232.xml"/><Relationship Id="rId4" Type="http://schemas.openxmlformats.org/officeDocument/2006/relationships/tags" Target="../tags/tag217.xml"/><Relationship Id="rId9" Type="http://schemas.openxmlformats.org/officeDocument/2006/relationships/tags" Target="../tags/tag222.xml"/><Relationship Id="rId14" Type="http://schemas.openxmlformats.org/officeDocument/2006/relationships/tags" Target="../tags/tag227.xml"/><Relationship Id="rId22"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tags" Target="../tags/tag246.xml"/><Relationship Id="rId18" Type="http://schemas.openxmlformats.org/officeDocument/2006/relationships/image" Target="../media/image15.png"/><Relationship Id="rId3" Type="http://schemas.openxmlformats.org/officeDocument/2006/relationships/tags" Target="../tags/tag236.xml"/><Relationship Id="rId7" Type="http://schemas.openxmlformats.org/officeDocument/2006/relationships/tags" Target="../tags/tag240.xml"/><Relationship Id="rId12" Type="http://schemas.openxmlformats.org/officeDocument/2006/relationships/tags" Target="../tags/tag245.xml"/><Relationship Id="rId17" Type="http://schemas.openxmlformats.org/officeDocument/2006/relationships/slideLayout" Target="../slideLayouts/slideLayout3.xml"/><Relationship Id="rId2" Type="http://schemas.openxmlformats.org/officeDocument/2006/relationships/tags" Target="../tags/tag235.xml"/><Relationship Id="rId16" Type="http://schemas.openxmlformats.org/officeDocument/2006/relationships/tags" Target="../tags/tag249.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5" Type="http://schemas.openxmlformats.org/officeDocument/2006/relationships/tags" Target="../tags/tag238.xml"/><Relationship Id="rId15" Type="http://schemas.openxmlformats.org/officeDocument/2006/relationships/tags" Target="../tags/tag248.xml"/><Relationship Id="rId10" Type="http://schemas.openxmlformats.org/officeDocument/2006/relationships/tags" Target="../tags/tag243.xml"/><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tags" Target="../tags/tag247.xml"/></Relationships>
</file>

<file path=ppt/slides/_rels/slide53.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tags" Target="../tags/tag262.xml"/><Relationship Id="rId18" Type="http://schemas.openxmlformats.org/officeDocument/2006/relationships/image" Target="../media/image15.png"/><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tags" Target="../tags/tag261.xml"/><Relationship Id="rId17" Type="http://schemas.openxmlformats.org/officeDocument/2006/relationships/slideLayout" Target="../slideLayouts/slideLayout3.xml"/><Relationship Id="rId2" Type="http://schemas.openxmlformats.org/officeDocument/2006/relationships/tags" Target="../tags/tag251.xml"/><Relationship Id="rId16" Type="http://schemas.openxmlformats.org/officeDocument/2006/relationships/tags" Target="../tags/tag265.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tags" Target="../tags/tag260.xml"/><Relationship Id="rId5" Type="http://schemas.openxmlformats.org/officeDocument/2006/relationships/tags" Target="../tags/tag254.xml"/><Relationship Id="rId15" Type="http://schemas.openxmlformats.org/officeDocument/2006/relationships/tags" Target="../tags/tag264.xml"/><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tags" Target="../tags/tag263.xml"/></Relationships>
</file>

<file path=ppt/slides/_rels/slide54.xml.rels><?xml version="1.0" encoding="UTF-8" standalone="yes"?>
<Relationships xmlns="http://schemas.openxmlformats.org/package/2006/relationships"><Relationship Id="rId8" Type="http://schemas.openxmlformats.org/officeDocument/2006/relationships/tags" Target="../tags/tag273.xml"/><Relationship Id="rId13" Type="http://schemas.openxmlformats.org/officeDocument/2006/relationships/tags" Target="../tags/tag278.xml"/><Relationship Id="rId18" Type="http://schemas.openxmlformats.org/officeDocument/2006/relationships/tags" Target="../tags/tag283.xml"/><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tags" Target="../tags/tag277.xml"/><Relationship Id="rId17" Type="http://schemas.openxmlformats.org/officeDocument/2006/relationships/tags" Target="../tags/tag282.xml"/><Relationship Id="rId2" Type="http://schemas.openxmlformats.org/officeDocument/2006/relationships/tags" Target="../tags/tag267.xml"/><Relationship Id="rId16" Type="http://schemas.openxmlformats.org/officeDocument/2006/relationships/tags" Target="../tags/tag281.xml"/><Relationship Id="rId20" Type="http://schemas.openxmlformats.org/officeDocument/2006/relationships/image" Target="../media/image15.png"/><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tags" Target="../tags/tag276.xml"/><Relationship Id="rId5" Type="http://schemas.openxmlformats.org/officeDocument/2006/relationships/tags" Target="../tags/tag270.xml"/><Relationship Id="rId15" Type="http://schemas.openxmlformats.org/officeDocument/2006/relationships/tags" Target="../tags/tag280.xml"/><Relationship Id="rId10" Type="http://schemas.openxmlformats.org/officeDocument/2006/relationships/tags" Target="../tags/tag275.xml"/><Relationship Id="rId19" Type="http://schemas.openxmlformats.org/officeDocument/2006/relationships/slideLayout" Target="../slideLayouts/slideLayout3.xml"/><Relationship Id="rId4" Type="http://schemas.openxmlformats.org/officeDocument/2006/relationships/tags" Target="../tags/tag269.xml"/><Relationship Id="rId9" Type="http://schemas.openxmlformats.org/officeDocument/2006/relationships/tags" Target="../tags/tag274.xml"/><Relationship Id="rId14" Type="http://schemas.openxmlformats.org/officeDocument/2006/relationships/tags" Target="../tags/tag279.xml"/></Relationships>
</file>

<file path=ppt/slides/_rels/slide55.xml.rels><?xml version="1.0" encoding="UTF-8" standalone="yes"?>
<Relationships xmlns="http://schemas.openxmlformats.org/package/2006/relationships"><Relationship Id="rId8" Type="http://schemas.openxmlformats.org/officeDocument/2006/relationships/tags" Target="../tags/tag291.xml"/><Relationship Id="rId13" Type="http://schemas.openxmlformats.org/officeDocument/2006/relationships/tags" Target="../tags/tag296.xml"/><Relationship Id="rId18" Type="http://schemas.openxmlformats.org/officeDocument/2006/relationships/tags" Target="../tags/tag301.xml"/><Relationship Id="rId3" Type="http://schemas.openxmlformats.org/officeDocument/2006/relationships/tags" Target="../tags/tag286.xml"/><Relationship Id="rId21" Type="http://schemas.openxmlformats.org/officeDocument/2006/relationships/image" Target="../media/image15.png"/><Relationship Id="rId7" Type="http://schemas.openxmlformats.org/officeDocument/2006/relationships/tags" Target="../tags/tag290.xml"/><Relationship Id="rId12" Type="http://schemas.openxmlformats.org/officeDocument/2006/relationships/tags" Target="../tags/tag295.xml"/><Relationship Id="rId17" Type="http://schemas.openxmlformats.org/officeDocument/2006/relationships/tags" Target="../tags/tag300.xml"/><Relationship Id="rId2" Type="http://schemas.openxmlformats.org/officeDocument/2006/relationships/tags" Target="../tags/tag285.xml"/><Relationship Id="rId16" Type="http://schemas.openxmlformats.org/officeDocument/2006/relationships/tags" Target="../tags/tag299.xml"/><Relationship Id="rId20" Type="http://schemas.openxmlformats.org/officeDocument/2006/relationships/slideLayout" Target="../slideLayouts/slideLayout3.xml"/><Relationship Id="rId1" Type="http://schemas.openxmlformats.org/officeDocument/2006/relationships/tags" Target="../tags/tag284.xml"/><Relationship Id="rId6" Type="http://schemas.openxmlformats.org/officeDocument/2006/relationships/tags" Target="../tags/tag289.xml"/><Relationship Id="rId11" Type="http://schemas.openxmlformats.org/officeDocument/2006/relationships/tags" Target="../tags/tag294.xml"/><Relationship Id="rId5" Type="http://schemas.openxmlformats.org/officeDocument/2006/relationships/tags" Target="../tags/tag288.xml"/><Relationship Id="rId15" Type="http://schemas.openxmlformats.org/officeDocument/2006/relationships/tags" Target="../tags/tag298.xml"/><Relationship Id="rId10" Type="http://schemas.openxmlformats.org/officeDocument/2006/relationships/tags" Target="../tags/tag293.xml"/><Relationship Id="rId19" Type="http://schemas.openxmlformats.org/officeDocument/2006/relationships/tags" Target="../tags/tag302.xml"/><Relationship Id="rId4" Type="http://schemas.openxmlformats.org/officeDocument/2006/relationships/tags" Target="../tags/tag287.xml"/><Relationship Id="rId9" Type="http://schemas.openxmlformats.org/officeDocument/2006/relationships/tags" Target="../tags/tag292.xml"/><Relationship Id="rId14" Type="http://schemas.openxmlformats.org/officeDocument/2006/relationships/tags" Target="../tags/tag297.xml"/></Relationships>
</file>

<file path=ppt/slides/_rels/slide56.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tags" Target="../tags/tag315.xml"/><Relationship Id="rId18" Type="http://schemas.openxmlformats.org/officeDocument/2006/relationships/tags" Target="../tags/tag320.xml"/><Relationship Id="rId3" Type="http://schemas.openxmlformats.org/officeDocument/2006/relationships/tags" Target="../tags/tag305.xml"/><Relationship Id="rId21" Type="http://schemas.openxmlformats.org/officeDocument/2006/relationships/slideLayout" Target="../slideLayouts/slideLayout3.xml"/><Relationship Id="rId7" Type="http://schemas.openxmlformats.org/officeDocument/2006/relationships/tags" Target="../tags/tag309.xml"/><Relationship Id="rId12" Type="http://schemas.openxmlformats.org/officeDocument/2006/relationships/tags" Target="../tags/tag314.xml"/><Relationship Id="rId17" Type="http://schemas.openxmlformats.org/officeDocument/2006/relationships/tags" Target="../tags/tag319.xml"/><Relationship Id="rId2" Type="http://schemas.openxmlformats.org/officeDocument/2006/relationships/tags" Target="../tags/tag304.xml"/><Relationship Id="rId16" Type="http://schemas.openxmlformats.org/officeDocument/2006/relationships/tags" Target="../tags/tag318.xml"/><Relationship Id="rId20" Type="http://schemas.openxmlformats.org/officeDocument/2006/relationships/tags" Target="../tags/tag322.xml"/><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tags" Target="../tags/tag313.xml"/><Relationship Id="rId5" Type="http://schemas.openxmlformats.org/officeDocument/2006/relationships/tags" Target="../tags/tag307.xml"/><Relationship Id="rId15" Type="http://schemas.openxmlformats.org/officeDocument/2006/relationships/tags" Target="../tags/tag317.xml"/><Relationship Id="rId10" Type="http://schemas.openxmlformats.org/officeDocument/2006/relationships/tags" Target="../tags/tag312.xml"/><Relationship Id="rId19" Type="http://schemas.openxmlformats.org/officeDocument/2006/relationships/tags" Target="../tags/tag321.xml"/><Relationship Id="rId4" Type="http://schemas.openxmlformats.org/officeDocument/2006/relationships/tags" Target="../tags/tag306.xml"/><Relationship Id="rId9" Type="http://schemas.openxmlformats.org/officeDocument/2006/relationships/tags" Target="../tags/tag311.xml"/><Relationship Id="rId14" Type="http://schemas.openxmlformats.org/officeDocument/2006/relationships/tags" Target="../tags/tag316.xml"/><Relationship Id="rId22" Type="http://schemas.openxmlformats.org/officeDocument/2006/relationships/image" Target="../media/image15.png"/></Relationships>
</file>

<file path=ppt/slides/_rels/slide57.xml.rels><?xml version="1.0" encoding="UTF-8" standalone="yes"?>
<Relationships xmlns="http://schemas.openxmlformats.org/package/2006/relationships"><Relationship Id="rId8" Type="http://schemas.openxmlformats.org/officeDocument/2006/relationships/tags" Target="../tags/tag330.xml"/><Relationship Id="rId13" Type="http://schemas.openxmlformats.org/officeDocument/2006/relationships/tags" Target="../tags/tag335.xml"/><Relationship Id="rId3" Type="http://schemas.openxmlformats.org/officeDocument/2006/relationships/tags" Target="../tags/tag325.xml"/><Relationship Id="rId7" Type="http://schemas.openxmlformats.org/officeDocument/2006/relationships/tags" Target="../tags/tag329.xml"/><Relationship Id="rId12" Type="http://schemas.openxmlformats.org/officeDocument/2006/relationships/tags" Target="../tags/tag334.xml"/><Relationship Id="rId17" Type="http://schemas.openxmlformats.org/officeDocument/2006/relationships/image" Target="../media/image15.png"/><Relationship Id="rId2" Type="http://schemas.openxmlformats.org/officeDocument/2006/relationships/tags" Target="../tags/tag324.xml"/><Relationship Id="rId16" Type="http://schemas.openxmlformats.org/officeDocument/2006/relationships/slideLayout" Target="../slideLayouts/slideLayout3.xml"/><Relationship Id="rId1" Type="http://schemas.openxmlformats.org/officeDocument/2006/relationships/tags" Target="../tags/tag323.xml"/><Relationship Id="rId6" Type="http://schemas.openxmlformats.org/officeDocument/2006/relationships/tags" Target="../tags/tag328.xml"/><Relationship Id="rId11" Type="http://schemas.openxmlformats.org/officeDocument/2006/relationships/tags" Target="../tags/tag333.xml"/><Relationship Id="rId5" Type="http://schemas.openxmlformats.org/officeDocument/2006/relationships/tags" Target="../tags/tag327.xml"/><Relationship Id="rId15" Type="http://schemas.openxmlformats.org/officeDocument/2006/relationships/tags" Target="../tags/tag337.xml"/><Relationship Id="rId10" Type="http://schemas.openxmlformats.org/officeDocument/2006/relationships/tags" Target="../tags/tag332.xml"/><Relationship Id="rId4" Type="http://schemas.openxmlformats.org/officeDocument/2006/relationships/tags" Target="../tags/tag326.xml"/><Relationship Id="rId9" Type="http://schemas.openxmlformats.org/officeDocument/2006/relationships/tags" Target="../tags/tag331.xml"/><Relationship Id="rId14" Type="http://schemas.openxmlformats.org/officeDocument/2006/relationships/tags" Target="../tags/tag33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3"/>
          <a:stretch>
            <a:fillRect/>
          </a:stretch>
        </p:blipFill>
        <p:spPr>
          <a:xfrm>
            <a:off x="8327390" y="3789045"/>
            <a:ext cx="3694430" cy="2783840"/>
          </a:xfrm>
          <a:prstGeom prst="rect">
            <a:avLst/>
          </a:prstGeom>
        </p:spPr>
      </p:pic>
      <p:sp>
        <p:nvSpPr>
          <p:cNvPr id="7" name="文本框 6" descr="7b0a20202020227461726765744d6f64756c65223a202270726f636573734f6e6c696e65466f6e7473220a7d0a"/>
          <p:cNvSpPr txBox="1"/>
          <p:nvPr/>
        </p:nvSpPr>
        <p:spPr>
          <a:xfrm>
            <a:off x="2999105" y="4004310"/>
            <a:ext cx="5458460" cy="829945"/>
          </a:xfrm>
          <a:prstGeom prst="rect">
            <a:avLst/>
          </a:prstGeom>
          <a:noFill/>
        </p:spPr>
        <p:txBody>
          <a:bodyPr wrap="square" rtlCol="0">
            <a:spAutoFit/>
          </a:bodyPr>
          <a:lstStyle/>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主</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讲：</a:t>
            </a:r>
            <a:r>
              <a:rPr 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谢志锋</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时</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2023</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7</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月</a:t>
            </a:r>
            <a:r>
              <a:rPr lang="en-US" altLang="zh-CN" sz="2400" b="1" dirty="0" smtClean="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13</a:t>
            </a:r>
            <a:r>
              <a:rPr lang="zh-CN" altLang="en-US" sz="2400" b="1" dirty="0" smtClean="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日</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p:txBody>
      </p:sp>
      <p:sp>
        <p:nvSpPr>
          <p:cNvPr id="4" name="矩形 3"/>
          <p:cNvSpPr/>
          <p:nvPr/>
        </p:nvSpPr>
        <p:spPr>
          <a:xfrm>
            <a:off x="2854960" y="2016760"/>
            <a:ext cx="5828665" cy="1198880"/>
          </a:xfrm>
          <a:prstGeom prst="rect">
            <a:avLst/>
          </a:prstGeom>
        </p:spPr>
        <p:txBody>
          <a:bodyPr wrap="square">
            <a:spAutoFit/>
          </a:bodyPr>
          <a:lstStyle/>
          <a:p>
            <a:pPr algn="dist"/>
            <a:r>
              <a:rPr lang="en-US" altLang="zh-CN"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 </a:t>
            </a:r>
            <a:r>
              <a:rPr lang="zh-CN" altLang="en-US"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贪心算法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3"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4"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5"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7" name="内容占位符 13"/>
          <p:cNvSpPr>
            <a:spLocks noGrp="1"/>
          </p:cNvSpPr>
          <p:nvPr>
            <p:ph idx="4294967295"/>
          </p:nvPr>
        </p:nvSpPr>
        <p:spPr>
          <a:xfrm>
            <a:off x="504190" y="1728000"/>
            <a:ext cx="10885170" cy="3782695"/>
          </a:xfrm>
        </p:spPr>
        <p:txBody>
          <a:bodyPr vert="horz" wrap="square" lIns="91440" tIns="45720" rIns="91440" bIns="45720" rtlCol="0" anchor="t" anchorCtr="0">
            <a:noAutofit/>
          </a:bodyPr>
          <a:lstStyle/>
          <a:p>
            <a:pPr marL="0" lvl="0" indent="0" algn="l" fontAlgn="auto">
              <a:lnSpc>
                <a:spcPct val="15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贪心算法是从问题的某一个初始状态出发，通过逐步构造最优解的方法向给定的目标前进，并期望通过这种方法产生出一个全局最优解的方法。</a:t>
            </a:r>
          </a:p>
          <a:p>
            <a:pPr marL="0" lvl="0" indent="0" algn="l" fontAlgn="auto">
              <a:lnSpc>
                <a:spcPct val="13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 name="Group 52"/>
          <p:cNvGrpSpPr/>
          <p:nvPr/>
        </p:nvGrpSpPr>
        <p:grpSpPr>
          <a:xfrm>
            <a:off x="1764000" y="3212148"/>
            <a:ext cx="8077200" cy="1371600"/>
            <a:chOff x="432" y="1920"/>
            <a:chExt cx="5088" cy="864"/>
          </a:xfrm>
        </p:grpSpPr>
        <p:sp>
          <p:nvSpPr>
            <p:cNvPr id="5129" name="Line 53"/>
            <p:cNvSpPr/>
            <p:nvPr/>
          </p:nvSpPr>
          <p:spPr>
            <a:xfrm>
              <a:off x="432" y="2400"/>
              <a:ext cx="4560" cy="0"/>
            </a:xfrm>
            <a:prstGeom prst="line">
              <a:avLst/>
            </a:prstGeom>
            <a:ln w="38100" cap="flat" cmpd="sng">
              <a:solidFill>
                <a:schemeClr val="tx1"/>
              </a:solidFill>
              <a:prstDash val="solid"/>
              <a:headEnd type="none" w="med" len="med"/>
              <a:tailEnd type="triangle" w="med" len="med"/>
            </a:ln>
          </p:spPr>
        </p:sp>
        <p:sp>
          <p:nvSpPr>
            <p:cNvPr id="5130" name="Oval 54"/>
            <p:cNvSpPr/>
            <p:nvPr/>
          </p:nvSpPr>
          <p:spPr>
            <a:xfrm>
              <a:off x="768"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lstStyle/>
            <a:p>
              <a:pPr eaLnBrk="1" hangingPunct="1"/>
              <a:endParaRPr lang="zh-CN" altLang="en-US" dirty="0">
                <a:latin typeface="Calibri" panose="020F0502020204030204" charset="0"/>
              </a:endParaRPr>
            </a:p>
          </p:txBody>
        </p:sp>
        <p:sp>
          <p:nvSpPr>
            <p:cNvPr id="5131" name="Oval 55"/>
            <p:cNvSpPr/>
            <p:nvPr/>
          </p:nvSpPr>
          <p:spPr>
            <a:xfrm>
              <a:off x="1440"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lstStyle/>
            <a:p>
              <a:pPr eaLnBrk="1" hangingPunct="1"/>
              <a:endParaRPr lang="zh-CN" altLang="en-US" dirty="0">
                <a:latin typeface="Calibri" panose="020F0502020204030204" charset="0"/>
              </a:endParaRPr>
            </a:p>
          </p:txBody>
        </p:sp>
        <p:sp>
          <p:nvSpPr>
            <p:cNvPr id="5132" name="Oval 56"/>
            <p:cNvSpPr/>
            <p:nvPr/>
          </p:nvSpPr>
          <p:spPr>
            <a:xfrm>
              <a:off x="2160" y="2304"/>
              <a:ext cx="192" cy="192"/>
            </a:xfrm>
            <a:prstGeom prst="ellipse">
              <a:avLst/>
            </a:prstGeom>
            <a:gradFill rotWithShape="1">
              <a:gsLst>
                <a:gs pos="0">
                  <a:srgbClr val="FF00FF"/>
                </a:gs>
                <a:gs pos="100000">
                  <a:srgbClr val="760076"/>
                </a:gs>
              </a:gsLst>
              <a:path path="shape">
                <a:fillToRect l="50000" t="50000" r="50000" b="50000"/>
              </a:path>
              <a:tileRect/>
            </a:gradFill>
            <a:ln w="9525">
              <a:noFill/>
            </a:ln>
          </p:spPr>
          <p:txBody>
            <a:bodyPr wrap="none" anchor="ctr" anchorCtr="0"/>
            <a:lstStyle/>
            <a:p>
              <a:pPr eaLnBrk="1" hangingPunct="1"/>
              <a:endParaRPr lang="zh-CN" altLang="en-US" dirty="0">
                <a:latin typeface="Calibri" panose="020F0502020204030204" charset="0"/>
              </a:endParaRPr>
            </a:p>
          </p:txBody>
        </p:sp>
        <p:sp>
          <p:nvSpPr>
            <p:cNvPr id="5133" name="Oval 57"/>
            <p:cNvSpPr/>
            <p:nvPr/>
          </p:nvSpPr>
          <p:spPr>
            <a:xfrm>
              <a:off x="2832"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lstStyle/>
            <a:p>
              <a:pPr eaLnBrk="1" hangingPunct="1"/>
              <a:endParaRPr lang="zh-CN" altLang="en-US" dirty="0">
                <a:latin typeface="Calibri" panose="020F0502020204030204" charset="0"/>
              </a:endParaRPr>
            </a:p>
          </p:txBody>
        </p:sp>
        <p:sp>
          <p:nvSpPr>
            <p:cNvPr id="5134" name="Oval 58"/>
            <p:cNvSpPr/>
            <p:nvPr/>
          </p:nvSpPr>
          <p:spPr>
            <a:xfrm>
              <a:off x="3552"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lstStyle/>
            <a:p>
              <a:pPr eaLnBrk="1" hangingPunct="1"/>
              <a:endParaRPr lang="zh-CN" altLang="en-US" dirty="0">
                <a:latin typeface="Calibri" panose="020F0502020204030204" charset="0"/>
              </a:endParaRPr>
            </a:p>
          </p:txBody>
        </p:sp>
        <p:sp>
          <p:nvSpPr>
            <p:cNvPr id="5135" name="Oval 59"/>
            <p:cNvSpPr/>
            <p:nvPr/>
          </p:nvSpPr>
          <p:spPr>
            <a:xfrm>
              <a:off x="4320" y="2304"/>
              <a:ext cx="192" cy="192"/>
            </a:xfrm>
            <a:prstGeom prst="ellipse">
              <a:avLst/>
            </a:prstGeom>
            <a:gradFill rotWithShape="1">
              <a:gsLst>
                <a:gs pos="0">
                  <a:srgbClr val="3399FF"/>
                </a:gs>
                <a:gs pos="100000">
                  <a:srgbClr val="184776"/>
                </a:gs>
              </a:gsLst>
              <a:path path="shape">
                <a:fillToRect l="50000" t="50000" r="50000" b="50000"/>
              </a:path>
              <a:tileRect/>
            </a:gradFill>
            <a:ln w="9525">
              <a:noFill/>
            </a:ln>
          </p:spPr>
          <p:txBody>
            <a:bodyPr wrap="none" anchor="ctr" anchorCtr="0"/>
            <a:lstStyle/>
            <a:p>
              <a:pPr eaLnBrk="1" hangingPunct="1"/>
              <a:endParaRPr lang="zh-CN" altLang="en-US" dirty="0">
                <a:latin typeface="Calibri" panose="020F0502020204030204" charset="0"/>
              </a:endParaRPr>
            </a:p>
          </p:txBody>
        </p:sp>
        <p:sp>
          <p:nvSpPr>
            <p:cNvPr id="5136" name="Line 60"/>
            <p:cNvSpPr/>
            <p:nvPr/>
          </p:nvSpPr>
          <p:spPr>
            <a:xfrm flipV="1">
              <a:off x="2256" y="1920"/>
              <a:ext cx="288" cy="432"/>
            </a:xfrm>
            <a:prstGeom prst="line">
              <a:avLst/>
            </a:prstGeom>
            <a:ln w="28575" cap="flat" cmpd="sng">
              <a:solidFill>
                <a:srgbClr val="0000CC"/>
              </a:solidFill>
              <a:prstDash val="solid"/>
              <a:headEnd type="none" w="med" len="med"/>
              <a:tailEnd type="triangle" w="med" len="med"/>
            </a:ln>
          </p:spPr>
        </p:sp>
        <p:sp>
          <p:nvSpPr>
            <p:cNvPr id="5137" name="Line 61"/>
            <p:cNvSpPr/>
            <p:nvPr/>
          </p:nvSpPr>
          <p:spPr>
            <a:xfrm flipV="1">
              <a:off x="2304" y="2016"/>
              <a:ext cx="288" cy="336"/>
            </a:xfrm>
            <a:prstGeom prst="line">
              <a:avLst/>
            </a:prstGeom>
            <a:ln w="28575" cap="flat" cmpd="sng">
              <a:solidFill>
                <a:srgbClr val="0000CC"/>
              </a:solidFill>
              <a:prstDash val="solid"/>
              <a:headEnd type="none" w="med" len="med"/>
              <a:tailEnd type="triangle" w="med" len="med"/>
            </a:ln>
          </p:spPr>
        </p:sp>
        <p:sp>
          <p:nvSpPr>
            <p:cNvPr id="5138" name="Line 62"/>
            <p:cNvSpPr/>
            <p:nvPr/>
          </p:nvSpPr>
          <p:spPr>
            <a:xfrm flipV="1">
              <a:off x="2304" y="2160"/>
              <a:ext cx="288" cy="240"/>
            </a:xfrm>
            <a:prstGeom prst="line">
              <a:avLst/>
            </a:prstGeom>
            <a:ln w="28575" cap="flat" cmpd="sng">
              <a:solidFill>
                <a:srgbClr val="FF3300"/>
              </a:solidFill>
              <a:prstDash val="solid"/>
              <a:headEnd type="none" w="med" len="med"/>
              <a:tailEnd type="triangle" w="med" len="med"/>
            </a:ln>
          </p:spPr>
        </p:sp>
        <p:sp>
          <p:nvSpPr>
            <p:cNvPr id="5139" name="Line 63"/>
            <p:cNvSpPr/>
            <p:nvPr/>
          </p:nvSpPr>
          <p:spPr>
            <a:xfrm>
              <a:off x="2304" y="2400"/>
              <a:ext cx="288" cy="192"/>
            </a:xfrm>
            <a:prstGeom prst="line">
              <a:avLst/>
            </a:prstGeom>
            <a:ln w="28575" cap="flat" cmpd="sng">
              <a:solidFill>
                <a:srgbClr val="0000CC"/>
              </a:solidFill>
              <a:prstDash val="solid"/>
              <a:headEnd type="none" w="med" len="med"/>
              <a:tailEnd type="triangle" w="med" len="med"/>
            </a:ln>
          </p:spPr>
        </p:sp>
        <p:sp>
          <p:nvSpPr>
            <p:cNvPr id="5140" name="Line 64"/>
            <p:cNvSpPr/>
            <p:nvPr/>
          </p:nvSpPr>
          <p:spPr>
            <a:xfrm>
              <a:off x="2304" y="2448"/>
              <a:ext cx="288" cy="240"/>
            </a:xfrm>
            <a:prstGeom prst="line">
              <a:avLst/>
            </a:prstGeom>
            <a:ln w="28575" cap="flat" cmpd="sng">
              <a:solidFill>
                <a:srgbClr val="0000CC"/>
              </a:solidFill>
              <a:prstDash val="solid"/>
              <a:headEnd type="none" w="med" len="med"/>
              <a:tailEnd type="triangle" w="med" len="med"/>
            </a:ln>
          </p:spPr>
        </p:sp>
        <p:sp>
          <p:nvSpPr>
            <p:cNvPr id="5141" name="Line 65"/>
            <p:cNvSpPr/>
            <p:nvPr/>
          </p:nvSpPr>
          <p:spPr>
            <a:xfrm>
              <a:off x="2256" y="2448"/>
              <a:ext cx="288" cy="336"/>
            </a:xfrm>
            <a:prstGeom prst="line">
              <a:avLst/>
            </a:prstGeom>
            <a:ln w="28575" cap="flat" cmpd="sng">
              <a:solidFill>
                <a:srgbClr val="0000CC"/>
              </a:solidFill>
              <a:prstDash val="solid"/>
              <a:headEnd type="none" w="med" len="med"/>
              <a:tailEnd type="triangle" w="med" len="med"/>
            </a:ln>
          </p:spPr>
        </p:sp>
        <p:sp>
          <p:nvSpPr>
            <p:cNvPr id="5142" name="Line 66"/>
            <p:cNvSpPr/>
            <p:nvPr/>
          </p:nvSpPr>
          <p:spPr>
            <a:xfrm flipV="1">
              <a:off x="2928" y="1920"/>
              <a:ext cx="288" cy="432"/>
            </a:xfrm>
            <a:prstGeom prst="line">
              <a:avLst/>
            </a:prstGeom>
            <a:ln w="28575" cap="flat" cmpd="sng">
              <a:solidFill>
                <a:srgbClr val="0000CC"/>
              </a:solidFill>
              <a:prstDash val="solid"/>
              <a:headEnd type="none" w="med" len="med"/>
              <a:tailEnd type="triangle" w="med" len="med"/>
            </a:ln>
          </p:spPr>
        </p:sp>
        <p:sp>
          <p:nvSpPr>
            <p:cNvPr id="5143" name="Line 67"/>
            <p:cNvSpPr/>
            <p:nvPr/>
          </p:nvSpPr>
          <p:spPr>
            <a:xfrm flipV="1">
              <a:off x="2976" y="2016"/>
              <a:ext cx="288" cy="336"/>
            </a:xfrm>
            <a:prstGeom prst="line">
              <a:avLst/>
            </a:prstGeom>
            <a:ln w="28575" cap="flat" cmpd="sng">
              <a:solidFill>
                <a:srgbClr val="0000CC"/>
              </a:solidFill>
              <a:prstDash val="solid"/>
              <a:headEnd type="none" w="med" len="med"/>
              <a:tailEnd type="triangle" w="med" len="med"/>
            </a:ln>
          </p:spPr>
        </p:sp>
        <p:sp>
          <p:nvSpPr>
            <p:cNvPr id="5144" name="Line 68"/>
            <p:cNvSpPr/>
            <p:nvPr/>
          </p:nvSpPr>
          <p:spPr>
            <a:xfrm flipV="1">
              <a:off x="2976" y="2160"/>
              <a:ext cx="288" cy="240"/>
            </a:xfrm>
            <a:prstGeom prst="line">
              <a:avLst/>
            </a:prstGeom>
            <a:ln w="28575" cap="flat" cmpd="sng">
              <a:solidFill>
                <a:srgbClr val="FF3300"/>
              </a:solidFill>
              <a:prstDash val="solid"/>
              <a:headEnd type="none" w="med" len="med"/>
              <a:tailEnd type="triangle" w="med" len="med"/>
            </a:ln>
          </p:spPr>
        </p:sp>
        <p:sp>
          <p:nvSpPr>
            <p:cNvPr id="5145" name="Line 69"/>
            <p:cNvSpPr/>
            <p:nvPr/>
          </p:nvSpPr>
          <p:spPr>
            <a:xfrm>
              <a:off x="2976" y="2400"/>
              <a:ext cx="288" cy="192"/>
            </a:xfrm>
            <a:prstGeom prst="line">
              <a:avLst/>
            </a:prstGeom>
            <a:ln w="28575" cap="flat" cmpd="sng">
              <a:solidFill>
                <a:srgbClr val="0000CC"/>
              </a:solidFill>
              <a:prstDash val="solid"/>
              <a:headEnd type="none" w="med" len="med"/>
              <a:tailEnd type="triangle" w="med" len="med"/>
            </a:ln>
          </p:spPr>
        </p:sp>
        <p:sp>
          <p:nvSpPr>
            <p:cNvPr id="5146" name="Line 70"/>
            <p:cNvSpPr/>
            <p:nvPr/>
          </p:nvSpPr>
          <p:spPr>
            <a:xfrm>
              <a:off x="2976" y="2448"/>
              <a:ext cx="288" cy="240"/>
            </a:xfrm>
            <a:prstGeom prst="line">
              <a:avLst/>
            </a:prstGeom>
            <a:ln w="28575" cap="flat" cmpd="sng">
              <a:solidFill>
                <a:srgbClr val="0000CC"/>
              </a:solidFill>
              <a:prstDash val="solid"/>
              <a:headEnd type="none" w="med" len="med"/>
              <a:tailEnd type="triangle" w="med" len="med"/>
            </a:ln>
          </p:spPr>
        </p:sp>
        <p:sp>
          <p:nvSpPr>
            <p:cNvPr id="5147" name="Line 71"/>
            <p:cNvSpPr/>
            <p:nvPr/>
          </p:nvSpPr>
          <p:spPr>
            <a:xfrm>
              <a:off x="2928" y="2448"/>
              <a:ext cx="288" cy="336"/>
            </a:xfrm>
            <a:prstGeom prst="line">
              <a:avLst/>
            </a:prstGeom>
            <a:ln w="28575" cap="flat" cmpd="sng">
              <a:solidFill>
                <a:srgbClr val="0000CC"/>
              </a:solidFill>
              <a:prstDash val="solid"/>
              <a:headEnd type="none" w="med" len="med"/>
              <a:tailEnd type="triangle" w="med" len="med"/>
            </a:ln>
          </p:spPr>
        </p:sp>
        <p:sp>
          <p:nvSpPr>
            <p:cNvPr id="5148" name="Line 72"/>
            <p:cNvSpPr/>
            <p:nvPr/>
          </p:nvSpPr>
          <p:spPr>
            <a:xfrm flipV="1">
              <a:off x="3648" y="1920"/>
              <a:ext cx="288" cy="432"/>
            </a:xfrm>
            <a:prstGeom prst="line">
              <a:avLst/>
            </a:prstGeom>
            <a:ln w="28575" cap="flat" cmpd="sng">
              <a:solidFill>
                <a:srgbClr val="0000CC"/>
              </a:solidFill>
              <a:prstDash val="solid"/>
              <a:headEnd type="none" w="med" len="med"/>
              <a:tailEnd type="triangle" w="med" len="med"/>
            </a:ln>
          </p:spPr>
        </p:sp>
        <p:sp>
          <p:nvSpPr>
            <p:cNvPr id="5149" name="Line 73"/>
            <p:cNvSpPr/>
            <p:nvPr/>
          </p:nvSpPr>
          <p:spPr>
            <a:xfrm flipV="1">
              <a:off x="3696" y="2016"/>
              <a:ext cx="288" cy="336"/>
            </a:xfrm>
            <a:prstGeom prst="line">
              <a:avLst/>
            </a:prstGeom>
            <a:ln w="28575" cap="flat" cmpd="sng">
              <a:solidFill>
                <a:srgbClr val="0000CC"/>
              </a:solidFill>
              <a:prstDash val="solid"/>
              <a:headEnd type="none" w="med" len="med"/>
              <a:tailEnd type="triangle" w="med" len="med"/>
            </a:ln>
          </p:spPr>
        </p:sp>
        <p:sp>
          <p:nvSpPr>
            <p:cNvPr id="5150" name="Line 74"/>
            <p:cNvSpPr/>
            <p:nvPr/>
          </p:nvSpPr>
          <p:spPr>
            <a:xfrm flipV="1">
              <a:off x="3696" y="2160"/>
              <a:ext cx="288" cy="240"/>
            </a:xfrm>
            <a:prstGeom prst="line">
              <a:avLst/>
            </a:prstGeom>
            <a:ln w="28575" cap="flat" cmpd="sng">
              <a:solidFill>
                <a:srgbClr val="FF3300"/>
              </a:solidFill>
              <a:prstDash val="solid"/>
              <a:headEnd type="none" w="med" len="med"/>
              <a:tailEnd type="triangle" w="med" len="med"/>
            </a:ln>
          </p:spPr>
        </p:sp>
        <p:sp>
          <p:nvSpPr>
            <p:cNvPr id="5151" name="Line 75"/>
            <p:cNvSpPr/>
            <p:nvPr/>
          </p:nvSpPr>
          <p:spPr>
            <a:xfrm>
              <a:off x="3696" y="2400"/>
              <a:ext cx="288" cy="192"/>
            </a:xfrm>
            <a:prstGeom prst="line">
              <a:avLst/>
            </a:prstGeom>
            <a:ln w="28575" cap="flat" cmpd="sng">
              <a:solidFill>
                <a:srgbClr val="0000CC"/>
              </a:solidFill>
              <a:prstDash val="solid"/>
              <a:headEnd type="none" w="med" len="med"/>
              <a:tailEnd type="triangle" w="med" len="med"/>
            </a:ln>
          </p:spPr>
        </p:sp>
        <p:sp>
          <p:nvSpPr>
            <p:cNvPr id="5152" name="Line 76"/>
            <p:cNvSpPr/>
            <p:nvPr/>
          </p:nvSpPr>
          <p:spPr>
            <a:xfrm>
              <a:off x="3696" y="2448"/>
              <a:ext cx="288" cy="240"/>
            </a:xfrm>
            <a:prstGeom prst="line">
              <a:avLst/>
            </a:prstGeom>
            <a:ln w="28575" cap="flat" cmpd="sng">
              <a:solidFill>
                <a:srgbClr val="0000CC"/>
              </a:solidFill>
              <a:prstDash val="solid"/>
              <a:headEnd type="none" w="med" len="med"/>
              <a:tailEnd type="triangle" w="med" len="med"/>
            </a:ln>
          </p:spPr>
        </p:sp>
        <p:sp>
          <p:nvSpPr>
            <p:cNvPr id="5153" name="Line 77"/>
            <p:cNvSpPr/>
            <p:nvPr/>
          </p:nvSpPr>
          <p:spPr>
            <a:xfrm>
              <a:off x="3648" y="2448"/>
              <a:ext cx="288" cy="336"/>
            </a:xfrm>
            <a:prstGeom prst="line">
              <a:avLst/>
            </a:prstGeom>
            <a:ln w="28575" cap="flat" cmpd="sng">
              <a:solidFill>
                <a:srgbClr val="0000CC"/>
              </a:solidFill>
              <a:prstDash val="solid"/>
              <a:headEnd type="none" w="med" len="med"/>
              <a:tailEnd type="triangle" w="med" len="med"/>
            </a:ln>
          </p:spPr>
        </p:sp>
        <p:sp>
          <p:nvSpPr>
            <p:cNvPr id="5154" name="Line 78"/>
            <p:cNvSpPr/>
            <p:nvPr/>
          </p:nvSpPr>
          <p:spPr>
            <a:xfrm flipV="1">
              <a:off x="4416" y="1920"/>
              <a:ext cx="288" cy="432"/>
            </a:xfrm>
            <a:prstGeom prst="line">
              <a:avLst/>
            </a:prstGeom>
            <a:ln w="28575" cap="flat" cmpd="sng">
              <a:solidFill>
                <a:srgbClr val="0000CC"/>
              </a:solidFill>
              <a:prstDash val="solid"/>
              <a:headEnd type="none" w="med" len="med"/>
              <a:tailEnd type="triangle" w="med" len="med"/>
            </a:ln>
          </p:spPr>
        </p:sp>
        <p:sp>
          <p:nvSpPr>
            <p:cNvPr id="5155" name="Line 79"/>
            <p:cNvSpPr/>
            <p:nvPr/>
          </p:nvSpPr>
          <p:spPr>
            <a:xfrm flipV="1">
              <a:off x="4464" y="2016"/>
              <a:ext cx="288" cy="336"/>
            </a:xfrm>
            <a:prstGeom prst="line">
              <a:avLst/>
            </a:prstGeom>
            <a:ln w="28575" cap="flat" cmpd="sng">
              <a:solidFill>
                <a:srgbClr val="0000CC"/>
              </a:solidFill>
              <a:prstDash val="solid"/>
              <a:headEnd type="none" w="med" len="med"/>
              <a:tailEnd type="triangle" w="med" len="med"/>
            </a:ln>
          </p:spPr>
        </p:sp>
        <p:sp>
          <p:nvSpPr>
            <p:cNvPr id="5156" name="Line 80"/>
            <p:cNvSpPr/>
            <p:nvPr/>
          </p:nvSpPr>
          <p:spPr>
            <a:xfrm flipV="1">
              <a:off x="4464" y="2160"/>
              <a:ext cx="288" cy="240"/>
            </a:xfrm>
            <a:prstGeom prst="line">
              <a:avLst/>
            </a:prstGeom>
            <a:ln w="28575" cap="flat" cmpd="sng">
              <a:solidFill>
                <a:srgbClr val="FF3300"/>
              </a:solidFill>
              <a:prstDash val="solid"/>
              <a:headEnd type="none" w="med" len="med"/>
              <a:tailEnd type="triangle" w="med" len="med"/>
            </a:ln>
          </p:spPr>
        </p:sp>
        <p:sp>
          <p:nvSpPr>
            <p:cNvPr id="5157" name="Line 81"/>
            <p:cNvSpPr/>
            <p:nvPr/>
          </p:nvSpPr>
          <p:spPr>
            <a:xfrm>
              <a:off x="4464" y="2400"/>
              <a:ext cx="288" cy="192"/>
            </a:xfrm>
            <a:prstGeom prst="line">
              <a:avLst/>
            </a:prstGeom>
            <a:ln w="28575" cap="flat" cmpd="sng">
              <a:solidFill>
                <a:srgbClr val="0000CC"/>
              </a:solidFill>
              <a:prstDash val="solid"/>
              <a:headEnd type="none" w="med" len="med"/>
              <a:tailEnd type="triangle" w="med" len="med"/>
            </a:ln>
          </p:spPr>
        </p:sp>
        <p:sp>
          <p:nvSpPr>
            <p:cNvPr id="5158" name="Line 82"/>
            <p:cNvSpPr/>
            <p:nvPr/>
          </p:nvSpPr>
          <p:spPr>
            <a:xfrm>
              <a:off x="4464" y="2448"/>
              <a:ext cx="288" cy="240"/>
            </a:xfrm>
            <a:prstGeom prst="line">
              <a:avLst/>
            </a:prstGeom>
            <a:ln w="28575" cap="flat" cmpd="sng">
              <a:solidFill>
                <a:srgbClr val="0000CC"/>
              </a:solidFill>
              <a:prstDash val="solid"/>
              <a:headEnd type="none" w="med" len="med"/>
              <a:tailEnd type="triangle" w="med" len="med"/>
            </a:ln>
          </p:spPr>
        </p:sp>
        <p:sp>
          <p:nvSpPr>
            <p:cNvPr id="5159" name="Line 83"/>
            <p:cNvSpPr/>
            <p:nvPr/>
          </p:nvSpPr>
          <p:spPr>
            <a:xfrm>
              <a:off x="4416" y="2448"/>
              <a:ext cx="288" cy="336"/>
            </a:xfrm>
            <a:prstGeom prst="line">
              <a:avLst/>
            </a:prstGeom>
            <a:ln w="28575" cap="flat" cmpd="sng">
              <a:solidFill>
                <a:srgbClr val="0000CC"/>
              </a:solidFill>
              <a:prstDash val="solid"/>
              <a:headEnd type="none" w="med" len="med"/>
              <a:tailEnd type="triangle" w="med" len="med"/>
            </a:ln>
          </p:spPr>
        </p:sp>
        <p:sp>
          <p:nvSpPr>
            <p:cNvPr id="5160" name="Line 84"/>
            <p:cNvSpPr/>
            <p:nvPr/>
          </p:nvSpPr>
          <p:spPr>
            <a:xfrm flipV="1">
              <a:off x="864" y="1920"/>
              <a:ext cx="288" cy="432"/>
            </a:xfrm>
            <a:prstGeom prst="line">
              <a:avLst/>
            </a:prstGeom>
            <a:ln w="28575" cap="flat" cmpd="sng">
              <a:solidFill>
                <a:srgbClr val="0000CC"/>
              </a:solidFill>
              <a:prstDash val="solid"/>
              <a:headEnd type="none" w="med" len="med"/>
              <a:tailEnd type="triangle" w="med" len="med"/>
            </a:ln>
          </p:spPr>
        </p:sp>
        <p:sp>
          <p:nvSpPr>
            <p:cNvPr id="5161" name="Line 85"/>
            <p:cNvSpPr/>
            <p:nvPr/>
          </p:nvSpPr>
          <p:spPr>
            <a:xfrm flipV="1">
              <a:off x="912" y="2016"/>
              <a:ext cx="288" cy="336"/>
            </a:xfrm>
            <a:prstGeom prst="line">
              <a:avLst/>
            </a:prstGeom>
            <a:ln w="28575" cap="flat" cmpd="sng">
              <a:solidFill>
                <a:srgbClr val="0000CC"/>
              </a:solidFill>
              <a:prstDash val="solid"/>
              <a:headEnd type="none" w="med" len="med"/>
              <a:tailEnd type="triangle" w="med" len="med"/>
            </a:ln>
          </p:spPr>
        </p:sp>
        <p:sp>
          <p:nvSpPr>
            <p:cNvPr id="5162" name="Line 86"/>
            <p:cNvSpPr/>
            <p:nvPr/>
          </p:nvSpPr>
          <p:spPr>
            <a:xfrm flipV="1">
              <a:off x="912" y="2160"/>
              <a:ext cx="288" cy="240"/>
            </a:xfrm>
            <a:prstGeom prst="line">
              <a:avLst/>
            </a:prstGeom>
            <a:ln w="28575" cap="flat" cmpd="sng">
              <a:solidFill>
                <a:srgbClr val="FF3300"/>
              </a:solidFill>
              <a:prstDash val="solid"/>
              <a:headEnd type="none" w="med" len="med"/>
              <a:tailEnd type="triangle" w="med" len="med"/>
            </a:ln>
          </p:spPr>
        </p:sp>
        <p:sp>
          <p:nvSpPr>
            <p:cNvPr id="5163" name="Line 87"/>
            <p:cNvSpPr/>
            <p:nvPr/>
          </p:nvSpPr>
          <p:spPr>
            <a:xfrm>
              <a:off x="912" y="2400"/>
              <a:ext cx="288" cy="192"/>
            </a:xfrm>
            <a:prstGeom prst="line">
              <a:avLst/>
            </a:prstGeom>
            <a:ln w="28575" cap="flat" cmpd="sng">
              <a:solidFill>
                <a:srgbClr val="0000CC"/>
              </a:solidFill>
              <a:prstDash val="solid"/>
              <a:headEnd type="none" w="med" len="med"/>
              <a:tailEnd type="triangle" w="med" len="med"/>
            </a:ln>
          </p:spPr>
        </p:sp>
        <p:sp>
          <p:nvSpPr>
            <p:cNvPr id="5164" name="Line 88"/>
            <p:cNvSpPr/>
            <p:nvPr/>
          </p:nvSpPr>
          <p:spPr>
            <a:xfrm>
              <a:off x="912" y="2448"/>
              <a:ext cx="288" cy="240"/>
            </a:xfrm>
            <a:prstGeom prst="line">
              <a:avLst/>
            </a:prstGeom>
            <a:ln w="28575" cap="flat" cmpd="sng">
              <a:solidFill>
                <a:srgbClr val="0000CC"/>
              </a:solidFill>
              <a:prstDash val="solid"/>
              <a:headEnd type="none" w="med" len="med"/>
              <a:tailEnd type="triangle" w="med" len="med"/>
            </a:ln>
          </p:spPr>
        </p:sp>
        <p:sp>
          <p:nvSpPr>
            <p:cNvPr id="5165" name="Line 89"/>
            <p:cNvSpPr/>
            <p:nvPr/>
          </p:nvSpPr>
          <p:spPr>
            <a:xfrm>
              <a:off x="864" y="2448"/>
              <a:ext cx="288" cy="336"/>
            </a:xfrm>
            <a:prstGeom prst="line">
              <a:avLst/>
            </a:prstGeom>
            <a:ln w="28575" cap="flat" cmpd="sng">
              <a:solidFill>
                <a:srgbClr val="0000CC"/>
              </a:solidFill>
              <a:prstDash val="solid"/>
              <a:headEnd type="none" w="med" len="med"/>
              <a:tailEnd type="triangle" w="med" len="med"/>
            </a:ln>
          </p:spPr>
        </p:sp>
        <p:sp>
          <p:nvSpPr>
            <p:cNvPr id="5166" name="Line 90"/>
            <p:cNvSpPr/>
            <p:nvPr/>
          </p:nvSpPr>
          <p:spPr>
            <a:xfrm flipV="1">
              <a:off x="1536" y="1920"/>
              <a:ext cx="288" cy="432"/>
            </a:xfrm>
            <a:prstGeom prst="line">
              <a:avLst/>
            </a:prstGeom>
            <a:ln w="28575" cap="flat" cmpd="sng">
              <a:solidFill>
                <a:srgbClr val="0000CC"/>
              </a:solidFill>
              <a:prstDash val="solid"/>
              <a:headEnd type="none" w="med" len="med"/>
              <a:tailEnd type="triangle" w="med" len="med"/>
            </a:ln>
          </p:spPr>
        </p:sp>
        <p:sp>
          <p:nvSpPr>
            <p:cNvPr id="5167" name="Line 91"/>
            <p:cNvSpPr/>
            <p:nvPr/>
          </p:nvSpPr>
          <p:spPr>
            <a:xfrm flipV="1">
              <a:off x="1584" y="2016"/>
              <a:ext cx="288" cy="336"/>
            </a:xfrm>
            <a:prstGeom prst="line">
              <a:avLst/>
            </a:prstGeom>
            <a:ln w="28575" cap="flat" cmpd="sng">
              <a:solidFill>
                <a:srgbClr val="0000CC"/>
              </a:solidFill>
              <a:prstDash val="solid"/>
              <a:headEnd type="none" w="med" len="med"/>
              <a:tailEnd type="triangle" w="med" len="med"/>
            </a:ln>
          </p:spPr>
        </p:sp>
        <p:sp>
          <p:nvSpPr>
            <p:cNvPr id="5168" name="Line 92"/>
            <p:cNvSpPr/>
            <p:nvPr/>
          </p:nvSpPr>
          <p:spPr>
            <a:xfrm flipV="1">
              <a:off x="1584" y="2160"/>
              <a:ext cx="288" cy="240"/>
            </a:xfrm>
            <a:prstGeom prst="line">
              <a:avLst/>
            </a:prstGeom>
            <a:ln w="28575" cap="flat" cmpd="sng">
              <a:solidFill>
                <a:srgbClr val="FF3300"/>
              </a:solidFill>
              <a:prstDash val="solid"/>
              <a:headEnd type="none" w="med" len="med"/>
              <a:tailEnd type="triangle" w="med" len="med"/>
            </a:ln>
          </p:spPr>
        </p:sp>
        <p:sp>
          <p:nvSpPr>
            <p:cNvPr id="5169" name="Line 93"/>
            <p:cNvSpPr/>
            <p:nvPr/>
          </p:nvSpPr>
          <p:spPr>
            <a:xfrm>
              <a:off x="1584" y="2400"/>
              <a:ext cx="288" cy="192"/>
            </a:xfrm>
            <a:prstGeom prst="line">
              <a:avLst/>
            </a:prstGeom>
            <a:ln w="28575" cap="flat" cmpd="sng">
              <a:solidFill>
                <a:srgbClr val="0000CC"/>
              </a:solidFill>
              <a:prstDash val="solid"/>
              <a:headEnd type="none" w="med" len="med"/>
              <a:tailEnd type="triangle" w="med" len="med"/>
            </a:ln>
          </p:spPr>
        </p:sp>
        <p:sp>
          <p:nvSpPr>
            <p:cNvPr id="5170" name="Line 94"/>
            <p:cNvSpPr/>
            <p:nvPr/>
          </p:nvSpPr>
          <p:spPr>
            <a:xfrm>
              <a:off x="1584" y="2448"/>
              <a:ext cx="288" cy="240"/>
            </a:xfrm>
            <a:prstGeom prst="line">
              <a:avLst/>
            </a:prstGeom>
            <a:ln w="28575" cap="flat" cmpd="sng">
              <a:solidFill>
                <a:srgbClr val="0000CC"/>
              </a:solidFill>
              <a:prstDash val="solid"/>
              <a:headEnd type="none" w="med" len="med"/>
              <a:tailEnd type="triangle" w="med" len="med"/>
            </a:ln>
          </p:spPr>
        </p:sp>
        <p:sp>
          <p:nvSpPr>
            <p:cNvPr id="5171" name="Line 95"/>
            <p:cNvSpPr/>
            <p:nvPr/>
          </p:nvSpPr>
          <p:spPr>
            <a:xfrm>
              <a:off x="1536" y="2448"/>
              <a:ext cx="288" cy="336"/>
            </a:xfrm>
            <a:prstGeom prst="line">
              <a:avLst/>
            </a:prstGeom>
            <a:ln w="28575" cap="flat" cmpd="sng">
              <a:solidFill>
                <a:srgbClr val="0000CC"/>
              </a:solidFill>
              <a:prstDash val="solid"/>
              <a:headEnd type="none" w="med" len="med"/>
              <a:tailEnd type="triangle" w="med" len="med"/>
            </a:ln>
          </p:spPr>
        </p:sp>
        <p:sp>
          <p:nvSpPr>
            <p:cNvPr id="105" name="Text Box 96"/>
            <p:cNvSpPr txBox="1">
              <a:spLocks noChangeArrowheads="1"/>
            </p:cNvSpPr>
            <p:nvPr/>
          </p:nvSpPr>
          <p:spPr bwMode="auto">
            <a:xfrm>
              <a:off x="4800" y="2035"/>
              <a:ext cx="720" cy="300"/>
            </a:xfrm>
            <a:prstGeom prst="rect">
              <a:avLst/>
            </a:prstGeom>
            <a:noFill/>
            <a:ln w="9525">
              <a:noFill/>
              <a:miter lim="800000"/>
            </a:ln>
          </p:spPr>
          <p:txBody>
            <a:bodyPr>
              <a:spAutoFit/>
            </a:bodyPr>
            <a:lstStyle/>
            <a:p>
              <a:pPr marR="0" defTabSz="914400" eaLnBrk="1" hangingPunct="1">
                <a:spcBef>
                  <a:spcPct val="50000"/>
                </a:spcBef>
                <a:buClrTx/>
                <a:buSzTx/>
                <a:buFontTx/>
                <a:buNone/>
                <a:defRPr/>
              </a:pPr>
              <a:r>
                <a:rPr kumimoji="0" lang="zh-CN" altLang="en-US" sz="2500" b="1" kern="1200" cap="none" spc="0" normalizeH="0" baseline="0" noProof="0" dirty="0">
                  <a:solidFill>
                    <a:schemeClr val="accent1">
                      <a:lumMod val="75000"/>
                    </a:schemeClr>
                  </a:solidFill>
                  <a:latin typeface="Arial" panose="020B0604020202020204" pitchFamily="34" charset="0"/>
                  <a:ea typeface="楷体_GB2312" pitchFamily="49" charset="-122"/>
                  <a:cs typeface="+mn-cs"/>
                </a:rPr>
                <a:t>方向</a:t>
              </a:r>
            </a:p>
          </p:txBody>
        </p:sp>
        <p:sp>
          <p:nvSpPr>
            <p:cNvPr id="5173" name="Freeform 97"/>
            <p:cNvSpPr/>
            <p:nvPr/>
          </p:nvSpPr>
          <p:spPr>
            <a:xfrm>
              <a:off x="1920" y="1968"/>
              <a:ext cx="288" cy="336"/>
            </a:xfrm>
            <a:custGeom>
              <a:avLst/>
              <a:gdLst>
                <a:gd name="txL" fmla="*/ 0 w 1056"/>
                <a:gd name="txT" fmla="*/ 0 h 368"/>
                <a:gd name="txR" fmla="*/ 1056 w 1056"/>
                <a:gd name="txB" fmla="*/ 368 h 368"/>
              </a:gdLst>
              <a:ahLst/>
              <a:cxnLst>
                <a:cxn ang="0">
                  <a:pos x="0" y="48"/>
                </a:cxn>
                <a:cxn ang="0">
                  <a:pos x="0" y="9"/>
                </a:cxn>
                <a:cxn ang="0">
                  <a:pos x="0" y="103"/>
                </a:cxn>
              </a:cxnLst>
              <a:rect l="txL" t="txT" r="txR" b="txB"/>
              <a:pathLst>
                <a:path w="1056" h="368">
                  <a:moveTo>
                    <a:pt x="0" y="176"/>
                  </a:moveTo>
                  <a:cubicBezTo>
                    <a:pt x="128" y="88"/>
                    <a:pt x="256" y="0"/>
                    <a:pt x="432" y="32"/>
                  </a:cubicBezTo>
                  <a:cubicBezTo>
                    <a:pt x="608" y="64"/>
                    <a:pt x="952" y="312"/>
                    <a:pt x="1056" y="368"/>
                  </a:cubicBezTo>
                </a:path>
              </a:pathLst>
            </a:custGeom>
            <a:noFill/>
            <a:ln w="19050" cap="flat" cmpd="sng">
              <a:solidFill>
                <a:srgbClr val="FF3300"/>
              </a:solidFill>
              <a:prstDash val="dash"/>
              <a:round/>
              <a:headEnd type="oval" w="med" len="med"/>
              <a:tailEnd type="triangle" w="med" len="med"/>
            </a:ln>
          </p:spPr>
          <p:txBody>
            <a:bodyPr/>
            <a:lstStyle/>
            <a:p>
              <a:pPr eaLnBrk="1" hangingPunct="1"/>
              <a:endParaRPr lang="zh-CN" altLang="en-US" dirty="0">
                <a:latin typeface="Calibri" panose="020F0502020204030204" charset="0"/>
              </a:endParaRPr>
            </a:p>
          </p:txBody>
        </p:sp>
      </p:grpSp>
      <p:sp>
        <p:nvSpPr>
          <p:cNvPr id="3" name="标题 1"/>
          <p:cNvSpPr txBox="1">
            <a:spLocks noGrp="1"/>
          </p:cNvSpPr>
          <p:nvPr>
            <p:custDataLst>
              <p:tags r:id="rId1"/>
            </p:custDataLst>
          </p:nvPr>
        </p:nvSpPr>
        <p:spPr>
          <a:xfrm>
            <a:off x="504000" y="576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贪心算法的定义</a:t>
            </a:r>
          </a:p>
        </p:txBody>
      </p:sp>
      <p:sp>
        <p:nvSpPr>
          <p:cNvPr id="5" name="文本框 4"/>
          <p:cNvSpPr txBox="1"/>
          <p:nvPr>
            <p:custDataLst>
              <p:tags r:id="rId2"/>
            </p:custDataLst>
          </p:nvPr>
        </p:nvSpPr>
        <p:spPr>
          <a:xfrm>
            <a:off x="1908175" y="5073015"/>
            <a:ext cx="7335520" cy="583565"/>
          </a:xfrm>
          <a:prstGeom prst="rect">
            <a:avLst/>
          </a:prstGeom>
          <a:noFill/>
        </p:spPr>
        <p:txBody>
          <a:bodyPr wrap="square">
            <a:spAutoFit/>
          </a:bodyPr>
          <a:lstStyle/>
          <a:p>
            <a:pPr algn="ctr"/>
            <a:r>
              <a:rPr lang="zh-CN" altLang="en-US" sz="3200" b="1" dirty="0"/>
              <a:t>阶段   </a:t>
            </a:r>
            <a:r>
              <a:rPr lang="en-US" altLang="zh-CN" sz="3200" b="1" dirty="0"/>
              <a:t> </a:t>
            </a:r>
            <a:r>
              <a:rPr lang="zh-CN" altLang="en-US" sz="3200" b="1" dirty="0"/>
              <a:t>状态  </a:t>
            </a:r>
            <a:r>
              <a:rPr lang="en-US" altLang="zh-CN" sz="3200" b="1" dirty="0"/>
              <a:t> </a:t>
            </a:r>
            <a:r>
              <a:rPr lang="zh-CN" altLang="en-US" sz="3200" b="1" dirty="0"/>
              <a:t>决策   状态转移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614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614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614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mc:AlternateContent xmlns:mc="http://schemas.openxmlformats.org/markup-compatibility/2006" xmlns:a14="http://schemas.microsoft.com/office/drawing/2010/main">
        <mc:Choice Requires="a14">
          <p:sp>
            <p:nvSpPr>
              <p:cNvPr id="6151" name="内容占位符 13"/>
              <p:cNvSpPr>
                <a:spLocks noGrp="1"/>
              </p:cNvSpPr>
              <p:nvPr>
                <p:ph idx="4294967295"/>
              </p:nvPr>
            </p:nvSpPr>
            <p:spPr>
              <a:xfrm>
                <a:off x="504190" y="1800000"/>
                <a:ext cx="11160125" cy="4005292"/>
              </a:xfrm>
            </p:spPr>
            <p:txBody>
              <a:bodyPr vert="horz" wrap="square" lIns="91440" tIns="45720" rIns="91440" bIns="45720" rtlCol="0" anchor="t" anchorCtr="0">
                <a:noAutofit/>
              </a:bodyPr>
              <a:lstStyle/>
              <a:p>
                <a:pPr marL="0" lvl="0" indent="9525" algn="l">
                  <a:lnSpc>
                    <a:spcPct val="160000"/>
                  </a:lnSpc>
                  <a:spcBef>
                    <a:spcPts val="600"/>
                  </a:spcBef>
                  <a:spcAft>
                    <a:spcPts val="0"/>
                  </a:spcAft>
                  <a:buSzTx/>
                  <a:buNone/>
                </a:pPr>
                <a:r>
                  <a:rPr b="1" dirty="0" err="1">
                    <a:latin typeface="微软雅黑" panose="020B0503020204020204" pitchFamily="34" charset="-122"/>
                    <a:ea typeface="微软雅黑" panose="020B0503020204020204" pitchFamily="34" charset="-122"/>
                    <a:cs typeface="微软雅黑" panose="020B0503020204020204" pitchFamily="34" charset="-122"/>
                    <a:sym typeface="+mn-ea"/>
                  </a:rPr>
                  <a:t>贪心标准选择</a:t>
                </a:r>
                <a:r>
                  <a:rPr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最优</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14:m>
                  <m:oMath xmlns:m="http://schemas.openxmlformats.org/officeDocument/2006/math">
                    <m:nary>
                      <m:naryPr>
                        <m:chr m:val="∑"/>
                        <m:subHide m:val="on"/>
                        <m:supHide m:val="on"/>
                        <m:ctrlPr>
                          <a:rPr lang="en-US" altLang="zh-CN" i="1" smtClean="0">
                            <a:latin typeface="Cambria Math" panose="02040503050406030204" pitchFamily="18" charset="0"/>
                            <a:ea typeface="微软雅黑" panose="020B0503020204020204" pitchFamily="34" charset="-122"/>
                            <a:cs typeface="Cambria Math" panose="02040503050406030204" pitchFamily="18" charset="0"/>
                            <a:sym typeface="+mn-ea"/>
                          </a:rPr>
                        </m:ctrlPr>
                      </m:naryPr>
                      <m:sub/>
                      <m:sup/>
                      <m:e>
                        <m:r>
                          <a:rPr lang="zh-CN" altLang="en-US" i="1">
                            <a:latin typeface="Cambria Math" panose="02040503050406030204" pitchFamily="18" charset="0"/>
                            <a:ea typeface="MS Mincho" charset="0"/>
                            <a:cs typeface="Cambria Math" panose="02040503050406030204" pitchFamily="18" charset="0"/>
                            <a:sym typeface="+mn-ea"/>
                          </a:rPr>
                          <m:t>步步</m:t>
                        </m:r>
                        <m:r>
                          <a:rPr lang="zh-CN" altLang="en-US" i="1" smtClean="0">
                            <a:latin typeface="Cambria Math" panose="02040503050406030204" pitchFamily="18" charset="0"/>
                            <a:ea typeface="MS Mincho" charset="0"/>
                            <a:cs typeface="Cambria Math" panose="02040503050406030204" pitchFamily="18" charset="0"/>
                            <a:sym typeface="+mn-ea"/>
                          </a:rPr>
                          <m:t>最优</m:t>
                        </m:r>
                      </m:e>
                    </m:nary>
                  </m:oMath>
                </a14:m>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9525" algn="l">
                  <a:lnSpc>
                    <a:spcPct val="160000"/>
                  </a:lnSpc>
                  <a:spcBef>
                    <a:spcPts val="600"/>
                  </a:spcBef>
                  <a:spcAft>
                    <a:spcPts val="0"/>
                  </a:spcAft>
                  <a:buSzTx/>
                  <a:buNone/>
                </a:pPr>
                <a:r>
                  <a:rPr b="1" dirty="0" err="1">
                    <a:latin typeface="微软雅黑" panose="020B0503020204020204" pitchFamily="34" charset="-122"/>
                    <a:ea typeface="微软雅黑" panose="020B0503020204020204" pitchFamily="34" charset="-122"/>
                    <a:cs typeface="微软雅黑" panose="020B0503020204020204" pitchFamily="34" charset="-122"/>
                    <a:sym typeface="+mn-ea"/>
                  </a:rPr>
                  <a:t>最优子结构：</a:t>
                </a:r>
                <a:r>
                  <a:rPr dirty="0" err="1">
                    <a:latin typeface="微软雅黑" panose="020B0503020204020204" pitchFamily="34" charset="-122"/>
                    <a:ea typeface="微软雅黑" panose="020B0503020204020204" pitchFamily="34" charset="-122"/>
                    <a:cs typeface="微软雅黑" panose="020B0503020204020204" pitchFamily="34" charset="-122"/>
                    <a:sym typeface="+mn-ea"/>
                  </a:rPr>
                  <a:t>当一个问题的最优解包含其子问题的最优解时，称此问题具有最优子结构性质</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9525">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决策：</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确定问题是否能用贪心策略求解；</a:t>
                </a:r>
              </a:p>
              <a:p>
                <a:pPr marL="0" indent="9525">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②</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如何选择一个贪心标准。</a:t>
                </a:r>
              </a:p>
              <a:p>
                <a:pPr marL="0" lvl="0" indent="558800" algn="l">
                  <a:lnSpc>
                    <a:spcPct val="160000"/>
                  </a:lnSpc>
                  <a:spcBef>
                    <a:spcPts val="600"/>
                  </a:spcBef>
                  <a:spcAft>
                    <a:spcPts val="0"/>
                  </a:spcAft>
                  <a:buSzTx/>
                  <a:buNone/>
                </a:pP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Choice>
        <mc:Fallback xmlns="">
          <p:sp>
            <p:nvSpPr>
              <p:cNvPr id="6151" name="内容占位符 13"/>
              <p:cNvSpPr>
                <a:spLocks noRot="1" noChangeAspect="1" noMove="1" noResize="1" noEditPoints="1" noAdjustHandles="1" noChangeArrowheads="1" noChangeShapeType="1" noTextEdit="1"/>
              </p:cNvSpPr>
              <p:nvPr>
                <p:ph idx="4294967295"/>
              </p:nvPr>
            </p:nvSpPr>
            <p:spPr>
              <a:xfrm>
                <a:off x="504190" y="1800000"/>
                <a:ext cx="11160125" cy="4005292"/>
              </a:xfrm>
              <a:blipFill rotWithShape="1">
                <a:blip r:embed="rId3"/>
                <a:stretch>
                  <a:fillRect t="-10" b="-4246"/>
                </a:stretch>
              </a:blipFill>
            </p:spPr>
            <p:txBody>
              <a:bodyPr/>
              <a:lstStyle/>
              <a:p>
                <a:r>
                  <a:rPr lang="zh-CN" altLang="en-US">
                    <a:noFill/>
                  </a:rPr>
                  <a:t> </a:t>
                </a:r>
              </a:p>
            </p:txBody>
          </p:sp>
        </mc:Fallback>
      </mc:AlternateContent>
      <p:sp>
        <p:nvSpPr>
          <p:cNvPr id="3" name="标题 1"/>
          <p:cNvSpPr txBox="1">
            <a:spLocks noGrp="1"/>
          </p:cNvSpPr>
          <p:nvPr>
            <p:custDataLst>
              <p:tags r:id="rId1"/>
            </p:custDataLst>
          </p:nvPr>
        </p:nvSpPr>
        <p:spPr>
          <a:xfrm>
            <a:off x="504190" y="576000"/>
            <a:ext cx="9752330" cy="1033168"/>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a:latin typeface="微软雅黑" panose="020B0503020204020204" pitchFamily="34" charset="-122"/>
                <a:ea typeface="微软雅黑" panose="020B0503020204020204" pitchFamily="34" charset="-122"/>
                <a:cs typeface="宋体" panose="02010600030101010101" pitchFamily="2" charset="-122"/>
                <a:sym typeface="+mn-ea"/>
              </a:rPr>
              <a:t>贪心算法的特点</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1">
                                            <p:txEl>
                                              <p:charRg st="0" end="80"/>
                                            </p:txEl>
                                          </p:spTgt>
                                        </p:tgtEl>
                                        <p:attrNameLst>
                                          <p:attrName>style.visibility</p:attrName>
                                        </p:attrNameLst>
                                      </p:cBhvr>
                                      <p:to>
                                        <p:strVal val="visible"/>
                                      </p:to>
                                    </p:set>
                                    <p:animEffect transition="in" filter="blinds(horizontal)">
                                      <p:cBhvr>
                                        <p:cTn id="7" dur="500"/>
                                        <p:tgtEl>
                                          <p:spTgt spid="6151">
                                            <p:txEl>
                                              <p:charRg st="0"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3"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4"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5"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7" name="内容占位符 13"/>
          <p:cNvSpPr>
            <a:spLocks noGrp="1"/>
          </p:cNvSpPr>
          <p:nvPr>
            <p:ph idx="4294967295"/>
          </p:nvPr>
        </p:nvSpPr>
        <p:spPr>
          <a:xfrm>
            <a:off x="504190" y="1800000"/>
            <a:ext cx="7090410" cy="3093720"/>
          </a:xfrm>
        </p:spPr>
        <p:txBody>
          <a:bodyPr vert="horz" wrap="square" lIns="91440" tIns="45720" rIns="91440" bIns="45720" rtlCol="0" anchor="t" anchorCtr="0">
            <a:noAutofit/>
          </a:bodyPr>
          <a:lstStyle/>
          <a:p>
            <a:pPr marL="0" lvl="0" indent="0" algn="l" fontAlgn="auto">
              <a:lnSpc>
                <a:spcPct val="200000"/>
              </a:lnSpc>
              <a:spcBef>
                <a:spcPts val="0"/>
              </a:spcBef>
              <a:spcAft>
                <a:spcPts val="0"/>
              </a:spcAft>
              <a:buSzTx/>
              <a:buNone/>
            </a:pPr>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反例法</a:t>
            </a:r>
          </a:p>
          <a:p>
            <a:pPr marL="0" lvl="0" indent="0" algn="l" fontAlgn="auto">
              <a:lnSpc>
                <a:spcPct val="200000"/>
              </a:lnSpc>
              <a:spcBef>
                <a:spcPts val="0"/>
              </a:spcBef>
              <a:spcAft>
                <a:spcPts val="0"/>
              </a:spcAft>
              <a:buSzTx/>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替换法</a:t>
            </a:r>
          </a:p>
          <a:p>
            <a:pPr marL="0" lvl="0" indent="0" algn="l" fontAlgn="auto">
              <a:lnSpc>
                <a:spcPct val="200000"/>
              </a:lnSpc>
              <a:spcBef>
                <a:spcPts val="0"/>
              </a:spcBef>
              <a:spcAft>
                <a:spcPts val="0"/>
              </a:spcAft>
              <a:buSzTx/>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反证法</a:t>
            </a:r>
          </a:p>
          <a:p>
            <a:pPr marL="0" lvl="0" indent="0" algn="l" fontAlgn="auto">
              <a:lnSpc>
                <a:spcPct val="200000"/>
              </a:lnSpc>
              <a:spcBef>
                <a:spcPts val="0"/>
              </a:spcBef>
              <a:spcAft>
                <a:spcPts val="0"/>
              </a:spcAft>
              <a:buSzTx/>
              <a:buNone/>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数学归纳法</a:t>
            </a: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711200" algn="l" fontAlgn="auto">
              <a:lnSpc>
                <a:spcPct val="130000"/>
              </a:lnSpc>
              <a:spcBef>
                <a:spcPts val="0"/>
              </a:spcBef>
              <a:spcAft>
                <a:spcPts val="0"/>
              </a:spcAft>
              <a:buSzTx/>
              <a:buNone/>
              <a:extLst>
                <a:ext uri="{35155182-B16C-46BC-9424-99874614C6A1}">
                  <wpsdc:indentchars xmlns:wpsdc="http://www.wps.cn/officeDocument/2017/drawingmlCustomData" xmlns="" val="200" checksum="3773799597"/>
                </a:ext>
              </a:extLst>
            </a:pP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711200" algn="l" fontAlgn="auto">
              <a:lnSpc>
                <a:spcPct val="130000"/>
              </a:lnSpc>
              <a:spcBef>
                <a:spcPts val="0"/>
              </a:spcBef>
              <a:spcAft>
                <a:spcPts val="0"/>
              </a:spcAft>
              <a:buSzTx/>
              <a:buNone/>
              <a:extLst>
                <a:ext uri="{35155182-B16C-46BC-9424-99874614C6A1}">
                  <wpsdc:indentchars xmlns:wpsdc="http://www.wps.cn/officeDocument/2017/drawingmlCustomData" xmlns="" val="200" checksum="3773799597"/>
                </a:ext>
              </a:extLst>
            </a:pP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711200" algn="l">
              <a:lnSpc>
                <a:spcPct val="130000"/>
              </a:lnSpc>
              <a:spcBef>
                <a:spcPts val="0"/>
              </a:spcBef>
              <a:spcAft>
                <a:spcPts val="0"/>
              </a:spcAft>
              <a:buSzTx/>
              <a:buNone/>
              <a:extLst>
                <a:ext uri="{35155182-B16C-46BC-9424-99874614C6A1}">
                  <wpsdc:indentchars xmlns:wpsdc="http://www.wps.cn/officeDocument/2017/drawingmlCustomData" xmlns="" val="200" checksum="3773799597"/>
                </a:ext>
              </a:extLst>
            </a:pP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711200" algn="l">
              <a:lnSpc>
                <a:spcPct val="130000"/>
              </a:lnSpc>
              <a:spcBef>
                <a:spcPts val="0"/>
              </a:spcBef>
              <a:spcAft>
                <a:spcPts val="0"/>
              </a:spcAft>
              <a:buSzTx/>
              <a:buNone/>
              <a:extLst>
                <a:ext uri="{35155182-B16C-46BC-9424-99874614C6A1}">
                  <wpsdc:indentchars xmlns:wpsdc="http://www.wps.cn/officeDocument/2017/drawingmlCustomData" xmlns="" val="200" checksum="3773799597"/>
                </a:ext>
              </a:extLst>
            </a:pPr>
            <a:endParaRPr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p:cNvSpPr txBox="1">
            <a:spLocks noGrp="1"/>
          </p:cNvSpPr>
          <p:nvPr>
            <p:custDataLst>
              <p:tags r:id="rId1"/>
            </p:custDataLst>
          </p:nvPr>
        </p:nvSpPr>
        <p:spPr>
          <a:xfrm>
            <a:off x="504000" y="576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贪心算法的正确性证明</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引例2：纪念品分组</a:t>
            </a: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元旦快到了，校学生会让乐乐负责新年晚会的纪念品发放工作。为使得参加晚会的同学所获得 的纪念品价值相对均衡，他要把购来的纪念品根据价格进行分组，但每组最多只能包括两件纪念品， 并且每组纪念品的价格之和不能超过一个给定的整数。为了保证在尽量短的时间内发完所有纪念品，乐乐希望分组的数目最少。</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你的任务是写一个程序，找出所有分组方案中分组数最少的一种，输出最少的分组数目。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引例2：纪念品分组</a:t>
            </a: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输入格式：共</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行。</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第1行包括一个整数 w</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和一个整数</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为每组纪念品价格之和的上限</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表示购来的纪念品的总件数。</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2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包括</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个数，</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表示所对应</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件</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纪念品的价格。</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输出格式：一个整数，即最少的分组数目。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引例2：纪念品分组</a:t>
            </a:r>
          </a:p>
        </p:txBody>
      </p:sp>
      <p:sp>
        <p:nvSpPr>
          <p:cNvPr id="5123" name="内容占位符 2"/>
          <p:cNvSpPr>
            <a:spLocks noGrp="1"/>
          </p:cNvSpPr>
          <p:nvPr>
            <p:ph idx="4294967295"/>
          </p:nvPr>
        </p:nvSpPr>
        <p:spPr>
          <a:xfrm>
            <a:off x="504190" y="1728000"/>
            <a:ext cx="4801870" cy="3723005"/>
          </a:xfrm>
        </p:spPr>
        <p:txBody>
          <a:bodyPr vert="horz" wrap="square" lIns="91440" tIns="45720" rIns="91440" bIns="45720" anchor="t" anchorCtr="0">
            <a:noAutofit/>
          </a:body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输入样例：</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100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80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90</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输出样例：</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p>
        </p:txBody>
      </p:sp>
      <p:sp>
        <p:nvSpPr>
          <p:cNvPr id="2" name="内容占位符 2"/>
          <p:cNvSpPr>
            <a:spLocks noGrp="1"/>
          </p:cNvSpPr>
          <p:nvPr/>
        </p:nvSpPr>
        <p:spPr>
          <a:xfrm>
            <a:off x="6480175" y="1728000"/>
            <a:ext cx="4801870" cy="2406015"/>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1138305165"/>
                </a:ext>
              </a:extLst>
            </a:pPr>
            <a:r>
              <a:rPr lang="zh-CN" altLang="en-US" sz="2200" b="1" dirty="0">
                <a:solidFill>
                  <a:srgbClr val="0070C0"/>
                </a:solidFill>
                <a:latin typeface="黑体" panose="02010609060101010101" charset="-122"/>
                <a:ea typeface="黑体" panose="02010609060101010101" charset="-122"/>
                <a:cs typeface="微软雅黑" panose="020B0503020204020204" pitchFamily="34" charset="-122"/>
              </a:rPr>
              <a:t>阶段：以每一组为阶段。</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1138305165"/>
                </a:ext>
              </a:extLst>
            </a:pPr>
            <a:r>
              <a:rPr lang="zh-CN" altLang="en-US" sz="2200" b="1" dirty="0">
                <a:solidFill>
                  <a:srgbClr val="0070C0"/>
                </a:solidFill>
                <a:latin typeface="黑体" panose="02010609060101010101" charset="-122"/>
                <a:ea typeface="黑体" panose="02010609060101010101" charset="-122"/>
                <a:cs typeface="微软雅黑" panose="020B0503020204020204" pitchFamily="34" charset="-122"/>
              </a:rPr>
              <a:t>状态：组内若干数的和。</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1138305165"/>
                </a:ext>
              </a:extLst>
            </a:pPr>
            <a:r>
              <a:rPr lang="zh-CN" altLang="en-US" sz="2200" b="1" dirty="0">
                <a:solidFill>
                  <a:srgbClr val="0070C0"/>
                </a:solidFill>
                <a:latin typeface="黑体" panose="02010609060101010101" charset="-122"/>
                <a:ea typeface="黑体" panose="02010609060101010101" charset="-122"/>
                <a:cs typeface="微软雅黑" panose="020B0503020204020204" pitchFamily="34" charset="-122"/>
              </a:rPr>
              <a:t>决策：所选数的和尽量接近上限。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排序，将</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个数按照从大到小的顺序排序。</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b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比如样例：</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80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90</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90</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分别取出最大的数和最小的数，如果两者的和小于等于上限，则这两个数组成一组，否则，最大的数单独组成一组。</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按照</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的规则重复操作，直至所有的数分组结束。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贪心证明</a:t>
            </a: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lstStyle/>
          <a:p>
            <a:pPr marL="0" indent="0" fontAlgn="auto">
              <a:lnSpc>
                <a:spcPct val="150000"/>
              </a:lnSpc>
              <a:spcBef>
                <a:spcPts val="0"/>
              </a:spcBef>
              <a:spcAft>
                <a:spcPts val="0"/>
              </a:spcAft>
              <a:buNone/>
              <a:extLst>
                <a:ext uri="{35155182-B16C-46BC-9424-99874614C6A1}">
                  <wpsdc:indentchars xmlns:wpsdc="http://www.wps.cn/officeDocument/2017/drawingmlCustomData" xmlns="" val="0" checksum="1138305165"/>
                </a:ext>
              </a:extLst>
            </a:pPr>
            <a:r>
              <a:rPr 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证明贪心策略可以得到子问题的最优解（替换法）。</a:t>
            </a:r>
            <a:b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22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设a是当前的最小数，b是当前的最大数。</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如果(a+b&gt;w)，则b不能与任意的其他数成组，只能单独一组。</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如果(a+b&lt;=w),在a和b不能组队的情况下，有四种可能：</a:t>
            </a:r>
          </a:p>
          <a:p>
            <a:pPr marL="0" indent="0" fontAlgn="auto">
              <a:lnSpc>
                <a:spcPct val="150000"/>
              </a:lnSpc>
              <a:spcBef>
                <a:spcPts val="0"/>
              </a:spcBef>
              <a:spcAft>
                <a:spcPts val="0"/>
              </a:spcAft>
              <a:buNone/>
              <a:extLst>
                <a:ext uri="{35155182-B16C-46BC-9424-99874614C6A1}">
                  <wpsdc:indentchars xmlns:wpsdc="http://www.wps.cn/officeDocument/2017/drawingmlCustomData" xmlns="" val="0" checksum="583291441"/>
                </a:ext>
              </a:extLst>
            </a:pP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(1)</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a和b各自单独成组，这样会比a和b为一组的情况多出一组</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(2)</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b</a:t>
            </a:r>
            <a:r>
              <a:rPr sz="2000" dirty="0">
                <a:solidFill>
                  <a:schemeClr val="tx1"/>
                </a:solidFill>
                <a:latin typeface="Consolas" panose="020B0609020204030204" pitchFamily="49" charset="0"/>
                <a:ea typeface="楷体" panose="02010609060101010101" charset="-122"/>
                <a:cs typeface="Consolas" panose="020B0609020204030204" pitchFamily="49" charset="0"/>
              </a:rPr>
              <a:t>单独一组，</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a</a:t>
            </a:r>
            <a:r>
              <a:rPr sz="2000" dirty="0">
                <a:solidFill>
                  <a:schemeClr val="tx1"/>
                </a:solidFill>
                <a:latin typeface="Consolas" panose="020B0609020204030204" pitchFamily="49" charset="0"/>
                <a:ea typeface="楷体" panose="02010609060101010101" charset="-122"/>
                <a:cs typeface="Consolas" panose="020B0609020204030204" pitchFamily="49" charset="0"/>
              </a:rPr>
              <a:t>和第三个数k一组，则总组数不会少于a和b一组，k单独一组的情况</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(3)</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a:t>
            </a:r>
            <a:r>
              <a:rPr sz="2000" dirty="0">
                <a:solidFill>
                  <a:schemeClr val="tx1"/>
                </a:solidFill>
                <a:latin typeface="Consolas" panose="020B0609020204030204" pitchFamily="49" charset="0"/>
                <a:ea typeface="楷体" panose="02010609060101010101" charset="-122"/>
                <a:cs typeface="Consolas" panose="020B0609020204030204" pitchFamily="49" charset="0"/>
              </a:rPr>
              <a:t>单独一组，</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b</a:t>
            </a:r>
            <a:r>
              <a:rPr sz="2000" dirty="0">
                <a:solidFill>
                  <a:schemeClr val="tx1"/>
                </a:solidFill>
                <a:latin typeface="Consolas" panose="020B0609020204030204" pitchFamily="49" charset="0"/>
                <a:ea typeface="楷体" panose="02010609060101010101" charset="-122"/>
                <a:cs typeface="Consolas" panose="020B0609020204030204" pitchFamily="49" charset="0"/>
              </a:rPr>
              <a:t>和k一组，</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同理，</a:t>
            </a:r>
            <a:r>
              <a:rPr sz="2000" dirty="0">
                <a:latin typeface="Consolas" panose="020B0609020204030204" pitchFamily="49" charset="0"/>
                <a:ea typeface="楷体" panose="02010609060101010101" charset="-122"/>
                <a:cs typeface="Consolas" panose="020B0609020204030204" pitchFamily="49" charset="0"/>
                <a:sym typeface="+mn-ea"/>
              </a:rPr>
              <a:t>总组数不会少于a和b一组，k单独一组的情况</a:t>
            </a:r>
          </a:p>
          <a:p>
            <a:pPr marL="0" indent="0" fontAlgn="auto">
              <a:lnSpc>
                <a:spcPct val="150000"/>
              </a:lnSpc>
              <a:spcBef>
                <a:spcPts val="0"/>
              </a:spcBef>
              <a:spcAft>
                <a:spcPts val="0"/>
              </a:spcAft>
              <a:buNone/>
              <a:extLst>
                <a:ext uri="{35155182-B16C-46BC-9424-99874614C6A1}">
                  <wpsdc:indentchars xmlns:wpsdc="http://www.wps.cn/officeDocument/2017/drawingmlCustomData" xmlns="" val="0" checksum="583291441"/>
                </a:ext>
              </a:extLst>
            </a:pP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  (4) </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令</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a&lt;m&lt;n&lt;b</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a</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和</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一组，</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m</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和</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b</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一组，由于</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a+b&lt;=w</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，所以</a:t>
            </a:r>
            <a:r>
              <a:rPr lang="en-US" altLang="zh-CN" sz="2000" dirty="0">
                <a:solidFill>
                  <a:schemeClr val="tx1"/>
                </a:solidFill>
                <a:latin typeface="Consolas" panose="020B0609020204030204" pitchFamily="49" charset="0"/>
                <a:ea typeface="楷体" panose="02010609060101010101" charset="-122"/>
                <a:cs typeface="Consolas" panose="020B0609020204030204" pitchFamily="49" charset="0"/>
              </a:rPr>
              <a:t>m+n&lt;=a+b&lt;=w</a:t>
            </a:r>
            <a:r>
              <a:rPr sz="2000" dirty="0">
                <a:latin typeface="Consolas" panose="020B0609020204030204" pitchFamily="49" charset="0"/>
                <a:ea typeface="楷体" panose="02010609060101010101" charset="-122"/>
                <a:cs typeface="Consolas" panose="020B0609020204030204" pitchFamily="49" charset="0"/>
                <a:sym typeface="+mn-ea"/>
              </a:rPr>
              <a:t>，</a:t>
            </a:r>
            <a:r>
              <a:rPr lang="zh-CN" altLang="en-US" sz="2000" dirty="0">
                <a:solidFill>
                  <a:schemeClr val="tx1"/>
                </a:solidFill>
                <a:latin typeface="Consolas" panose="020B0609020204030204" pitchFamily="49" charset="0"/>
                <a:ea typeface="楷体" panose="02010609060101010101" charset="-122"/>
                <a:cs typeface="Consolas" panose="020B0609020204030204" pitchFamily="49" charset="0"/>
              </a:rPr>
              <a:t>总组数不变。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贪心证明</a:t>
            </a:r>
          </a:p>
        </p:txBody>
      </p:sp>
      <p:sp>
        <p:nvSpPr>
          <p:cNvPr id="5123" name="内容占位符 2"/>
          <p:cNvSpPr>
            <a:spLocks noGrp="1"/>
          </p:cNvSpPr>
          <p:nvPr>
            <p:ph idx="4294967295"/>
          </p:nvPr>
        </p:nvSpPr>
        <p:spPr>
          <a:xfrm>
            <a:off x="504190" y="1728000"/>
            <a:ext cx="11160125" cy="2905760"/>
          </a:xfrm>
        </p:spPr>
        <p:txBody>
          <a:bodyPr vert="horz" wrap="square" lIns="91440" tIns="45720" rIns="91440" bIns="45720" anchor="t" anchorCtr="0">
            <a:noAutofit/>
          </a:bodyPr>
          <a:lstStyle/>
          <a:p>
            <a:pPr marL="0" indent="0" fontAlgn="auto">
              <a:lnSpc>
                <a:spcPct val="150000"/>
              </a:lnSpc>
              <a:spcBef>
                <a:spcPts val="0"/>
              </a:spcBef>
              <a:spcAft>
                <a:spcPts val="0"/>
              </a:spcAft>
              <a:buNone/>
              <a:extLst>
                <a:ext uri="{35155182-B16C-46BC-9424-99874614C6A1}">
                  <wpsdc:indentchars xmlns:wpsdc="http://www.wps.cn/officeDocument/2017/drawingmlCustomData" xmlns="" val="0" checksum="1138305165"/>
                </a:ext>
              </a:extLst>
            </a:pPr>
            <a:r>
              <a:rPr 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证明由子问题的最优解可以得到全局的最优解（反证法）。</a:t>
            </a:r>
            <a:br>
              <a:rPr 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en-US" altLang="zh-CN" sz="2200" dirty="0">
                <a:solidFill>
                  <a:schemeClr val="tx1"/>
                </a:solidFill>
                <a:latin typeface="Consolas" panose="020B0609020204030204" pitchFamily="49" charset="0"/>
                <a:ea typeface="微软雅黑" panose="020B0503020204020204" pitchFamily="34"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设原问题P的贪心解为S，经过贪心</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选择</a:t>
            </a:r>
            <a:r>
              <a:rPr sz="2000" dirty="0">
                <a:solidFill>
                  <a:schemeClr val="tx1"/>
                </a:solidFill>
                <a:latin typeface="Consolas" panose="020B0609020204030204" pitchFamily="49" charset="0"/>
                <a:ea typeface="楷体" panose="02010609060101010101" charset="-122"/>
                <a:cs typeface="Consolas" panose="020B0609020204030204" pitchFamily="49" charset="0"/>
              </a:rPr>
              <a:t>后，子问题P′的最优解为S′。</a:t>
            </a:r>
          </a:p>
          <a:p>
            <a:pPr marL="0" indent="0" fontAlgn="auto">
              <a:lnSpc>
                <a:spcPct val="150000"/>
              </a:lnSpc>
              <a:spcBef>
                <a:spcPts val="0"/>
              </a:spcBef>
              <a:spcAft>
                <a:spcPts val="0"/>
              </a:spcAft>
              <a:buNone/>
              <a:extLst>
                <a:ext uri="{35155182-B16C-46BC-9424-99874614C6A1}">
                  <wpsdc:indentchars xmlns:wpsdc="http://www.wps.cn/officeDocument/2017/drawingmlCustomData" xmlns="" val="0" checksum="583291441"/>
                </a:ext>
              </a:extLst>
            </a:pP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如果子问题P′的最优解S′</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的加和</a:t>
            </a:r>
            <a:r>
              <a:rPr sz="2000" dirty="0">
                <a:solidFill>
                  <a:schemeClr val="tx1"/>
                </a:solidFill>
                <a:latin typeface="Consolas" panose="020B0609020204030204" pitchFamily="49" charset="0"/>
                <a:ea typeface="楷体" panose="02010609060101010101" charset="-122"/>
                <a:cs typeface="Consolas" panose="020B0609020204030204" pitchFamily="49" charset="0"/>
              </a:rPr>
              <a:t>不是问题P的最优解，那么假设存在一个最优解Z，可以通过上述证明过程，</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改变解的结构，</a:t>
            </a:r>
            <a:r>
              <a:rPr sz="2000" dirty="0">
                <a:solidFill>
                  <a:schemeClr val="tx1"/>
                </a:solidFill>
                <a:latin typeface="Consolas" panose="020B0609020204030204" pitchFamily="49" charset="0"/>
                <a:ea typeface="楷体" panose="02010609060101010101" charset="-122"/>
                <a:cs typeface="Consolas" panose="020B0609020204030204" pitchFamily="49" charset="0"/>
              </a:rPr>
              <a:t>使之变成相同子问题P′的解Z′</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sz="2000" dirty="0">
                <a:solidFill>
                  <a:schemeClr val="tx1"/>
                </a:solidFill>
                <a:latin typeface="Consolas" panose="020B0609020204030204" pitchFamily="49" charset="0"/>
                <a:ea typeface="楷体" panose="02010609060101010101" charset="-122"/>
                <a:cs typeface="Consolas" panose="020B0609020204030204" pitchFamily="49" charset="0"/>
              </a:rPr>
              <a:t> </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sz="2000" dirty="0">
                <a:solidFill>
                  <a:schemeClr val="tx1"/>
                </a:solidFill>
                <a:latin typeface="Consolas" panose="020B0609020204030204" pitchFamily="49" charset="0"/>
                <a:ea typeface="楷体" panose="02010609060101010101" charset="-122"/>
                <a:cs typeface="Consolas" panose="020B0609020204030204" pitchFamily="49" charset="0"/>
              </a:rPr>
              <a:t>又</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因为</a:t>
            </a:r>
            <a:r>
              <a:rPr sz="2000" dirty="0">
                <a:solidFill>
                  <a:schemeClr val="tx1"/>
                </a:solidFill>
                <a:latin typeface="Consolas" panose="020B0609020204030204" pitchFamily="49" charset="0"/>
                <a:ea typeface="楷体" panose="02010609060101010101" charset="-122"/>
                <a:cs typeface="Consolas" panose="020B0609020204030204" pitchFamily="49" charset="0"/>
              </a:rPr>
              <a:t>S&gt;Z，而且二者贪心后的分组数是相同的，</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所以</a:t>
            </a:r>
            <a:r>
              <a:rPr sz="2000" dirty="0">
                <a:solidFill>
                  <a:schemeClr val="tx1"/>
                </a:solidFill>
                <a:latin typeface="Consolas" panose="020B0609020204030204" pitchFamily="49" charset="0"/>
                <a:ea typeface="楷体" panose="02010609060101010101" charset="-122"/>
                <a:cs typeface="Consolas" panose="020B0609020204030204" pitchFamily="49" charset="0"/>
              </a:rPr>
              <a:t>S′&gt;Z′，这就与S'为最优解相矛盾，</a:t>
            </a:r>
            <a:br>
              <a:rPr sz="2000" dirty="0">
                <a:solidFill>
                  <a:schemeClr val="tx1"/>
                </a:solidFill>
                <a:latin typeface="Consolas" panose="020B0609020204030204" pitchFamily="49" charset="0"/>
                <a:ea typeface="楷体" panose="02010609060101010101" charset="-122"/>
                <a:cs typeface="Consolas" panose="020B0609020204030204" pitchFamily="49" charset="0"/>
              </a:rPr>
            </a:br>
            <a:r>
              <a:rPr sz="2000" dirty="0">
                <a:solidFill>
                  <a:schemeClr val="tx1"/>
                </a:solidFill>
                <a:latin typeface="Consolas" panose="020B0609020204030204" pitchFamily="49" charset="0"/>
                <a:ea typeface="楷体" panose="02010609060101010101" charset="-122"/>
                <a:cs typeface="Consolas" panose="020B0609020204030204" pitchFamily="49" charset="0"/>
              </a:rPr>
              <a:t> </a:t>
            </a:r>
            <a:r>
              <a:rPr lang="en-US" sz="2000" dirty="0">
                <a:solidFill>
                  <a:schemeClr val="tx1"/>
                </a:solidFill>
                <a:latin typeface="Consolas" panose="020B0609020204030204" pitchFamily="49" charset="0"/>
                <a:ea typeface="楷体" panose="02010609060101010101" charset="-122"/>
                <a:cs typeface="Consolas" panose="020B0609020204030204" pitchFamily="49" charset="0"/>
              </a:rPr>
              <a:t> </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结论：</a:t>
            </a:r>
            <a:r>
              <a:rPr sz="2000" dirty="0">
                <a:solidFill>
                  <a:schemeClr val="tx1"/>
                </a:solidFill>
                <a:latin typeface="Consolas" panose="020B0609020204030204" pitchFamily="49" charset="0"/>
                <a:ea typeface="楷体" panose="02010609060101010101" charset="-122"/>
                <a:cs typeface="Consolas" panose="020B0609020204030204" pitchFamily="49" charset="0"/>
              </a:rPr>
              <a:t>子问题最优解</a:t>
            </a:r>
            <a:r>
              <a:rPr lang="zh-CN" sz="2000" dirty="0">
                <a:solidFill>
                  <a:schemeClr val="tx1"/>
                </a:solidFill>
                <a:latin typeface="Consolas" panose="020B0609020204030204" pitchFamily="49" charset="0"/>
                <a:ea typeface="楷体" panose="02010609060101010101" charset="-122"/>
                <a:cs typeface="Consolas" panose="020B0609020204030204" pitchFamily="49" charset="0"/>
              </a:rPr>
              <a:t>的加和</a:t>
            </a:r>
            <a:r>
              <a:rPr sz="2000" dirty="0">
                <a:solidFill>
                  <a:schemeClr val="tx1"/>
                </a:solidFill>
                <a:latin typeface="Consolas" panose="020B0609020204030204" pitchFamily="49" charset="0"/>
                <a:ea typeface="楷体" panose="02010609060101010101" charset="-122"/>
                <a:cs typeface="Consolas" panose="020B0609020204030204" pitchFamily="49" charset="0"/>
              </a:rPr>
              <a:t> = 全局最优解</a:t>
            </a:r>
          </a:p>
        </p:txBody>
      </p:sp>
      <p:sp>
        <p:nvSpPr>
          <p:cNvPr id="2" name="文本框 1"/>
          <p:cNvSpPr txBox="1"/>
          <p:nvPr/>
        </p:nvSpPr>
        <p:spPr>
          <a:xfrm>
            <a:off x="837565" y="5192395"/>
            <a:ext cx="7041515" cy="460375"/>
          </a:xfrm>
          <a:prstGeom prst="rect">
            <a:avLst/>
          </a:prstGeom>
          <a:noFill/>
        </p:spPr>
        <p:txBody>
          <a:bodyPr wrap="square" rtlCol="0">
            <a:spAutoFit/>
          </a:bodyPr>
          <a:lstStyle/>
          <a:p>
            <a:r>
              <a:rPr lang="zh-CN" altLang="en-US" sz="2400" b="1">
                <a:solidFill>
                  <a:schemeClr val="accent4"/>
                </a:solidFill>
                <a:latin typeface="微软雅黑" panose="020B0503020204020204" pitchFamily="34" charset="-122"/>
                <a:ea typeface="微软雅黑" panose="020B0503020204020204" pitchFamily="34" charset="-122"/>
              </a:rPr>
              <a:t>贪心算法并不难，难的是贪心算法的正确性证明。</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引例3：硬币问题</a:t>
            </a:r>
          </a:p>
        </p:txBody>
      </p:sp>
      <p:sp>
        <p:nvSpPr>
          <p:cNvPr id="5123" name="内容占位符 2"/>
          <p:cNvSpPr>
            <a:spLocks noGrp="1"/>
          </p:cNvSpPr>
          <p:nvPr>
            <p:ph idx="4294967295"/>
          </p:nvPr>
        </p:nvSpPr>
        <p:spPr>
          <a:xfrm>
            <a:off x="504190" y="1728000"/>
            <a:ext cx="11160000" cy="3723005"/>
          </a:xfrm>
        </p:spPr>
        <p:txBody>
          <a:bodyPr vert="horz" wrap="square" lIns="91440" tIns="45720" rIns="91440" bIns="45720" anchor="t" anchorCtr="0">
            <a:noAutofit/>
          </a:bodyPr>
          <a:lstStyle/>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 (1 &lt;= C &lt;= 1000) 元用最少的N (1 &lt;= N &lt;= 10) 种不同价值的硬币表示。假如有5</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种硬币，价值分别为</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50, 25, 10, 5</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元，则</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93</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元最少的方法是用</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50, 1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25, 1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10, 1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元的硬币 (共</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个硬币) 。</a:t>
            </a:r>
          </a:p>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输入格式：N+1行。</a:t>
            </a:r>
          </a:p>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行：两个用空格隔开的整数：C</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2..N+1</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行：每行包含一个整数表示这种硬币的价值。</a:t>
            </a:r>
          </a:p>
          <a:p>
            <a:pPr marL="0" indent="0" fontAlgn="auto">
              <a:lnSpc>
                <a:spcPct val="15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输出格式:一行。一个整数表示最少要几个硬币表示</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元。</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xmlns="" val="0" checksum="1138305165"/>
                </a:ext>
              </a:extLst>
            </a:pP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6365" y="2834640"/>
            <a:ext cx="6812915" cy="755650"/>
          </a:xfrm>
          <a:prstGeom prst="rect">
            <a:avLst/>
          </a:prstGeom>
          <a:noFill/>
        </p:spPr>
        <p:txBody>
          <a:bodyPr wrap="square" rtlCol="0">
            <a:spAutoFit/>
            <a:scene3d>
              <a:camera prst="orthographicFront"/>
              <a:lightRig rig="threePt" dir="t"/>
            </a:scene3d>
          </a:bodyPr>
          <a:lstStyle/>
          <a:p>
            <a:pPr algn="ctr">
              <a:lnSpc>
                <a:spcPct val="90000"/>
              </a:lnSpc>
            </a:pP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第一部分</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贪</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心</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思</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想</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引例3：硬币问题</a:t>
            </a:r>
          </a:p>
        </p:txBody>
      </p:sp>
      <p:sp>
        <p:nvSpPr>
          <p:cNvPr id="5123" name="内容占位符 2"/>
          <p:cNvSpPr>
            <a:spLocks noGrp="1"/>
          </p:cNvSpPr>
          <p:nvPr>
            <p:ph idx="4294967295"/>
          </p:nvPr>
        </p:nvSpPr>
        <p:spPr>
          <a:xfrm>
            <a:off x="504000" y="1728000"/>
            <a:ext cx="2771140" cy="3723005"/>
          </a:xfrm>
        </p:spPr>
        <p:txBody>
          <a:bodyPr vert="horz" wrap="square" lIns="91440" tIns="45720" rIns="91440" bIns="45720" anchor="t" anchorCtr="0">
            <a:noAutofit/>
          </a:bodyPr>
          <a:lstStyle/>
          <a:p>
            <a:pPr marL="0" indent="0" fontAlgn="auto">
              <a:lnSpc>
                <a:spcPct val="16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输入样例：                       </a:t>
            </a: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93 5             </a:t>
            </a: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25</a:t>
            </a: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50</a:t>
            </a: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p>
          <a:p>
            <a:pPr marL="0" indent="0" fontAlgn="auto">
              <a:lnSpc>
                <a:spcPct val="16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输出样例：</a:t>
            </a:r>
          </a:p>
          <a:p>
            <a:pPr marL="0" indent="0" fontAlgn="auto">
              <a:lnSpc>
                <a:spcPct val="100000"/>
              </a:lnSpc>
              <a:spcBef>
                <a:spcPts val="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spcAft>
                <a:spcPts val="0"/>
              </a:spcAft>
              <a:buNone/>
              <a:extLst>
                <a:ext uri="{35155182-B16C-46BC-9424-99874614C6A1}">
                  <wpsdc:indentchars xmlns:wpsdc="http://www.wps.cn/officeDocument/2017/drawingmlCustomData" xmlns=""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2" name="内容占位符 2"/>
          <p:cNvSpPr>
            <a:spLocks noGrp="1"/>
          </p:cNvSpPr>
          <p:nvPr/>
        </p:nvSpPr>
        <p:spPr>
          <a:xfrm>
            <a:off x="4953000" y="1728000"/>
            <a:ext cx="6356350" cy="3723005"/>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根据生活中的经验，我们会得到如下贪心策略：</a:t>
            </a: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在可以的情况下，每次取面额最大的硬币。</a:t>
            </a: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比如样例：</a:t>
            </a: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93</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50</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43</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43</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25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18</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18</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10</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8</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8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5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当前剩余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3  </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，取面额</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硬币</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枚，剩余</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a:p>
            <a:pPr marL="0" indent="0" fontAlgn="auto">
              <a:lnSpc>
                <a:spcPct val="100000"/>
              </a:lnSpc>
              <a:spcBef>
                <a:spcPts val="600"/>
              </a:spcBef>
              <a:spcAft>
                <a:spcPts val="0"/>
              </a:spcAft>
              <a:buNone/>
            </a:pP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总计使用硬币：</a:t>
            </a:r>
            <a:r>
              <a:rPr lang="en-US" altLang="zh-CN" sz="22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1+1+1+1++3 = 7</a:t>
            </a:r>
            <a:r>
              <a:rPr lang="en-US" altLang="zh-CN"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引例3：硬币问题</a:t>
            </a:r>
          </a:p>
        </p:txBody>
      </p:sp>
      <p:sp>
        <p:nvSpPr>
          <p:cNvPr id="3" name="内容占位符 2"/>
          <p:cNvSpPr>
            <a:spLocks noGrp="1"/>
          </p:cNvSpPr>
          <p:nvPr/>
        </p:nvSpPr>
        <p:spPr>
          <a:xfrm>
            <a:off x="504190" y="2501265"/>
            <a:ext cx="2016000" cy="166751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测试数据</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a:p>
            <a:pPr marL="0" algn="l" fontAlgn="auto">
              <a:lnSpc>
                <a:spcPct val="100000"/>
              </a:lnSpc>
              <a:spcBef>
                <a:spcPts val="600"/>
              </a:spcBef>
              <a:spcAft>
                <a:spcPts val="0"/>
              </a:spcAft>
              <a:buSzTx/>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9 5             </a:t>
            </a:r>
          </a:p>
          <a:p>
            <a:pPr marL="0" algn="l" fontAlgn="auto">
              <a:lnSpc>
                <a:spcPct val="100000"/>
              </a:lnSpc>
              <a:spcBef>
                <a:spcPts val="600"/>
              </a:spcBef>
              <a:spcAft>
                <a:spcPts val="0"/>
              </a:spcAft>
              <a:buSzTx/>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1 2 4 5 6  </a:t>
            </a:r>
          </a:p>
          <a:p>
            <a:pPr marL="0" indent="0" fontAlgn="auto">
              <a:lnSpc>
                <a:spcPct val="160000"/>
              </a:lnSpc>
              <a:spcBef>
                <a:spcPts val="600"/>
              </a:spcBef>
              <a:spcAft>
                <a:spcPts val="0"/>
              </a:spcAft>
              <a:buNone/>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4" name="内容占位符 2"/>
          <p:cNvSpPr>
            <a:spLocks noGrp="1"/>
          </p:cNvSpPr>
          <p:nvPr/>
        </p:nvSpPr>
        <p:spPr>
          <a:xfrm>
            <a:off x="504190" y="4079875"/>
            <a:ext cx="2016000" cy="173228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extLst>
                <a:ext uri="{35155182-B16C-46BC-9424-99874614C6A1}">
                  <wpsdc:indentchars xmlns:wpsdc="http://www.wps.cn/officeDocument/2017/drawingmlCustomData" xmlns="" val="0" checksum="3407529306"/>
                </a:ext>
              </a:extLst>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测试数据</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a:p>
            <a:pPr marL="0" indent="0" fontAlgn="auto">
              <a:lnSpc>
                <a:spcPct val="100000"/>
              </a:lnSpc>
              <a:spcBef>
                <a:spcPts val="600"/>
              </a:spcBef>
              <a:spcAft>
                <a:spcPts val="0"/>
              </a:spcAft>
              <a:buNone/>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a:p>
            <a:pPr marL="0" indent="0" fontAlgn="auto">
              <a:lnSpc>
                <a:spcPct val="100000"/>
              </a:lnSpc>
              <a:spcBef>
                <a:spcPts val="600"/>
              </a:spcBef>
              <a:spcAft>
                <a:spcPts val="0"/>
              </a:spcAft>
              <a:buNone/>
              <a:extLst>
                <a:ext uri="{35155182-B16C-46BC-9424-99874614C6A1}">
                  <wpsdc:indentchars xmlns:wpsdc="http://www.wps.cn/officeDocument/2017/drawingmlCustomData" xmlns="" val="0" checksum="3407529306"/>
                </a:ext>
              </a:extLst>
            </a:pP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2 3 5</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5" name="内容占位符 2"/>
          <p:cNvSpPr>
            <a:spLocks noGrp="1"/>
          </p:cNvSpPr>
          <p:nvPr/>
        </p:nvSpPr>
        <p:spPr>
          <a:xfrm>
            <a:off x="504190" y="1728000"/>
            <a:ext cx="10745470" cy="861695"/>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00000"/>
              </a:lnSpc>
              <a:spcBef>
                <a:spcPts val="600"/>
              </a:spcBef>
              <a:spcAft>
                <a:spcPts val="0"/>
              </a:spcAft>
              <a:buNone/>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局部最优并不必然导致全局最优。在硬币问题中，使用贪心算法并不必然得到最优解。</a:t>
            </a:r>
          </a:p>
        </p:txBody>
      </p:sp>
      <p:sp>
        <p:nvSpPr>
          <p:cNvPr id="6" name="内容占位符 2"/>
          <p:cNvSpPr>
            <a:spLocks noGrp="1"/>
          </p:cNvSpPr>
          <p:nvPr/>
        </p:nvSpPr>
        <p:spPr>
          <a:xfrm>
            <a:off x="2502535" y="2501265"/>
            <a:ext cx="9328785" cy="166751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在测试数据</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中，使用贪心策略，答案是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枚硬币</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6+2+1</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0" indent="0" fontAlgn="auto">
              <a:lnSpc>
                <a:spcPct val="160000"/>
              </a:lnSpc>
              <a:spcBef>
                <a:spcPts val="60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目测可知，最优解是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2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枚硬币</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5+4</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 name="内容占位符 2"/>
          <p:cNvSpPr>
            <a:spLocks noGrp="1"/>
          </p:cNvSpPr>
          <p:nvPr/>
        </p:nvSpPr>
        <p:spPr>
          <a:xfrm>
            <a:off x="2502535" y="4079875"/>
            <a:ext cx="9451975" cy="166751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在测试数据</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中，使用贪心策略，无法得到解</a:t>
            </a:r>
          </a:p>
          <a:p>
            <a:pPr marL="0" indent="0" fontAlgn="auto">
              <a:lnSpc>
                <a:spcPct val="160000"/>
              </a:lnSpc>
              <a:spcBef>
                <a:spcPts val="600"/>
              </a:spcBef>
              <a:spcAft>
                <a:spcPts val="0"/>
              </a:spcAft>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但解显然是存在的，最优解是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枚硬币</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5+2+2</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6365" y="2834640"/>
            <a:ext cx="6812915" cy="755650"/>
          </a:xfrm>
          <a:prstGeom prst="rect">
            <a:avLst/>
          </a:prstGeom>
          <a:noFill/>
        </p:spPr>
        <p:txBody>
          <a:bodyPr wrap="square" rtlCol="0">
            <a:spAutoFit/>
            <a:scene3d>
              <a:camera prst="orthographicFront"/>
              <a:lightRig rig="threePt" dir="t"/>
            </a:scene3d>
          </a:bodyPr>
          <a:lstStyle/>
          <a:p>
            <a:pPr algn="ctr">
              <a:lnSpc>
                <a:spcPct val="90000"/>
              </a:lnSpc>
            </a:pP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第二部分</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经</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典</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728000"/>
            <a:ext cx="10848340" cy="4217035"/>
          </a:xfrm>
        </p:spPr>
        <p:txBody>
          <a:bodyPr vert="horz" wrap="square" lIns="91440" tIns="45720" rIns="91440" bIns="45720" rtlCol="0" anchor="t" anchorCtr="0">
            <a:noAutofit/>
          </a:bodyPr>
          <a:lstStyle/>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键盘输入一个高精度的正整数n(≤240位)，去掉其中任意s个数字后剩下的数字按原左右次序将组成一个新的正整数。编程对给定的n和s，寻找一种方案，使得剩下的数字组成的新数最小。</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[输入格式]    n</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s</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    最后剩下的最小数。</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[样例输入]    178543</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4</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[样例输出]    13</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【例1】删数问题</a:t>
            </a:r>
          </a:p>
        </p:txBody>
      </p:sp>
      <p:pic>
        <p:nvPicPr>
          <p:cNvPr id="3" name="图片 2" descr="32313539363932303b32313539363830303b5c455bb6529e516c"/>
          <p:cNvPicPr>
            <a:picLocks noChangeAspect="1"/>
          </p:cNvPicPr>
          <p:nvPr>
            <p:custDataLst>
              <p:tags r:id="rId2"/>
            </p:custDataLst>
          </p:nvPr>
        </p:nvPicPr>
        <p:blipFill>
          <a:blip r:embed="rId4">
            <a:extLst>
              <a:ext uri="{96DAC541-7B7A-43D3-8B79-37D633B846F1}">
                <asvg:svgBlip xmlns:asvg="http://schemas.microsoft.com/office/drawing/2016/SVG/main" xmlns="" r:embed="rId5"/>
              </a:ext>
            </a:extLst>
          </a:blip>
          <a:stretch>
            <a:fillRect/>
          </a:stretch>
        </p:blipFill>
        <p:spPr>
          <a:xfrm>
            <a:off x="10343515" y="1115695"/>
            <a:ext cx="1283970" cy="12839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728000"/>
            <a:ext cx="10848340" cy="4217035"/>
          </a:xfrm>
        </p:spPr>
        <p:txBody>
          <a:bodyPr vert="horz" wrap="square" lIns="91440" tIns="45720" rIns="91440" bIns="45720" rtlCol="0" anchor="t" anchorCtr="0">
            <a:noAutofit/>
          </a:bodyPr>
          <a:lstStyle/>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黑板上有n个1，选择两个数a和b，然后擦去a和b，再将 a × b + 1的值写到黑板上，然后不停地做以上操作直到黑板上只有一个数，薛老师希望最后得到的数要尽可能大。【输入格式】 一行一个整数n。 </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 一行仅有一整数，表示黑板上剩下一个数时，这个数能达到的最大值。</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【输入样例】3</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【输出样例】3</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【数据规模】</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对100%的数据满足：2 ＜ n ≤ 50。</a:t>
            </a:r>
          </a:p>
        </p:txBody>
      </p:sp>
      <p:sp>
        <p:nvSpPr>
          <p:cNvPr id="5122" name="标题 1"/>
          <p:cNvSpPr txBox="1">
            <a:spLocks noGrp="1"/>
          </p:cNvSpPr>
          <p:nvPr>
            <p:custDataLst>
              <p:tags r:id="rId1"/>
            </p:custDataLst>
          </p:nvPr>
        </p:nvSpPr>
        <p:spPr>
          <a:xfrm>
            <a:off x="252095" y="575945"/>
            <a:ext cx="940435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2</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】最大值（maxv.cpp/.in/.out）</a:t>
            </a:r>
          </a:p>
        </p:txBody>
      </p:sp>
      <p:pic>
        <p:nvPicPr>
          <p:cNvPr id="3" name="图片 2" descr="32313539363932303b32313539363830303b5c455bb6529e516c"/>
          <p:cNvPicPr>
            <a:picLocks noChangeAspect="1"/>
          </p:cNvPicPr>
          <p:nvPr>
            <p:custDataLst>
              <p:tags r:id="rId2"/>
            </p:custDataLst>
          </p:nvPr>
        </p:nvPicPr>
        <p:blipFill>
          <a:blip r:embed="rId4">
            <a:extLst>
              <a:ext uri="{96DAC541-7B7A-43D3-8B79-37D633B846F1}">
                <asvg:svgBlip xmlns:asvg="http://schemas.microsoft.com/office/drawing/2016/SVG/main" xmlns="" r:embed="rId5"/>
              </a:ext>
            </a:extLst>
          </a:blip>
          <a:stretch>
            <a:fillRect/>
          </a:stretch>
        </p:blipFill>
        <p:spPr>
          <a:xfrm>
            <a:off x="10343515" y="1115695"/>
            <a:ext cx="1283970" cy="12839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728000"/>
            <a:ext cx="10848340" cy="4217035"/>
          </a:xfrm>
        </p:spPr>
        <p:txBody>
          <a:bodyPr vert="horz" wrap="square" lIns="91440" tIns="45720" rIns="91440" bIns="45720" rtlCol="0" anchor="t" anchorCtr="0">
            <a:noAutofit/>
          </a:bodyPr>
          <a:lstStyle/>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现在各大OJ上有 n 个比赛，每个比赛的开始、结束的时间点是知道的。</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小X 认为，参加越多的比赛，noip 就能考的越好，所以，他想知道他最多能参加几个比赛。</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如果要参加一个比赛必须善始善终，而且不能同时参加2个及以上的比赛。</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输入格式：</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共</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n+1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行</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a:r>
            <a:br>
              <a:rPr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第一行是一个整数n。</a:t>
            </a:r>
            <a:br>
              <a:rPr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接下来n 行</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每行是2个整数ai</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bi (ai &lt; bi)，表示比赛开始、结束的时间。</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输出格式：一个整数，最多参加的比赛数目。</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】参加比赛</a:t>
            </a:r>
          </a:p>
        </p:txBody>
      </p:sp>
      <p:pic>
        <p:nvPicPr>
          <p:cNvPr id="3" name="图片 2" descr="32313539363932303b32313539363830303b5c455bb6529e516c"/>
          <p:cNvPicPr>
            <a:picLocks noChangeAspect="1"/>
          </p:cNvPicPr>
          <p:nvPr>
            <p:custDataLst>
              <p:tags r:id="rId2"/>
            </p:custDataLst>
          </p:nvPr>
        </p:nvPicPr>
        <p:blipFill>
          <a:blip r:embed="rId4">
            <a:extLst>
              <a:ext uri="{96DAC541-7B7A-43D3-8B79-37D633B846F1}">
                <asvg:svgBlip xmlns:asvg="http://schemas.microsoft.com/office/drawing/2016/SVG/main" xmlns="" r:embed="rId5"/>
              </a:ext>
            </a:extLst>
          </a:blip>
          <a:stretch>
            <a:fillRect/>
          </a:stretch>
        </p:blipFill>
        <p:spPr>
          <a:xfrm>
            <a:off x="10343515" y="1115695"/>
            <a:ext cx="1283970" cy="12839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190" y="1728000"/>
            <a:ext cx="3261360" cy="3820795"/>
          </a:xfrm>
        </p:spPr>
        <p:txBody>
          <a:bodyPr vert="horz" wrap="square" lIns="91440" tIns="45720" rIns="91440" bIns="45720" rtlCol="0" anchor="t" anchorCtr="0">
            <a:noAutofit/>
          </a:bodyPr>
          <a:lstStyle/>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3</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0 2</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2 4</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1 3</a:t>
            </a:r>
          </a:p>
          <a:p>
            <a:pPr marL="0" lvl="0" indent="0" algn="l" fontAlgn="auto">
              <a:lnSpc>
                <a:spcPct val="15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p>
          <a:p>
            <a:pPr marL="0" lvl="0" indent="0" algn="l" fontAlgn="auto">
              <a:lnSpc>
                <a:spcPct val="15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】参加比赛</a:t>
            </a:r>
          </a:p>
        </p:txBody>
      </p:sp>
      <p:pic>
        <p:nvPicPr>
          <p:cNvPr id="3" name="图片 2" descr="32313539363932303b32313539363830303b5c455bb6529e516c"/>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0343515" y="1115695"/>
            <a:ext cx="1283970" cy="1283970"/>
          </a:xfrm>
          <a:prstGeom prst="rect">
            <a:avLst/>
          </a:prstGeom>
        </p:spPr>
      </p:pic>
      <p:sp>
        <p:nvSpPr>
          <p:cNvPr id="4" name="内容占位符 13"/>
          <p:cNvSpPr>
            <a:spLocks noGrp="1"/>
          </p:cNvSpPr>
          <p:nvPr/>
        </p:nvSpPr>
        <p:spPr>
          <a:xfrm>
            <a:off x="5039995" y="1728000"/>
            <a:ext cx="3474720" cy="54229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indent="0" algn="l" fontAlgn="auto">
              <a:lnSpc>
                <a:spcPct val="150000"/>
              </a:lnSpc>
              <a:spcBef>
                <a:spcPts val="300"/>
              </a:spcBef>
              <a:spcAft>
                <a:spcPts val="0"/>
              </a:spcAft>
              <a:buSzTx/>
              <a:buNone/>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5" name="表格 4"/>
          <p:cNvGraphicFramePr/>
          <p:nvPr>
            <p:custDataLst>
              <p:tags r:id="rId2"/>
            </p:custDataLst>
          </p:nvPr>
        </p:nvGraphicFramePr>
        <p:xfrm>
          <a:off x="5470525" y="2448245"/>
          <a:ext cx="3639820" cy="467995"/>
        </p:xfrm>
        <a:graphic>
          <a:graphicData uri="http://schemas.openxmlformats.org/drawingml/2006/table">
            <a:tbl>
              <a:tblPr>
                <a:tableStyleId>{5C22544A-7EE6-4342-B048-85BDC9FD1C3A}</a:tableStyleId>
              </a:tblPr>
              <a:tblGrid>
                <a:gridCol w="606425">
                  <a:extLst>
                    <a:ext uri="{9D8B030D-6E8A-4147-A177-3AD203B41FA5}">
                      <a16:colId xmlns:a16="http://schemas.microsoft.com/office/drawing/2014/main" val="20000"/>
                    </a:ext>
                  </a:extLst>
                </a:gridCol>
                <a:gridCol w="607237">
                  <a:extLst>
                    <a:ext uri="{9D8B030D-6E8A-4147-A177-3AD203B41FA5}">
                      <a16:colId xmlns:a16="http://schemas.microsoft.com/office/drawing/2014/main" val="20001"/>
                    </a:ext>
                  </a:extLst>
                </a:gridCol>
                <a:gridCol w="606425">
                  <a:extLst>
                    <a:ext uri="{9D8B030D-6E8A-4147-A177-3AD203B41FA5}">
                      <a16:colId xmlns:a16="http://schemas.microsoft.com/office/drawing/2014/main" val="20002"/>
                    </a:ext>
                  </a:extLst>
                </a:gridCol>
                <a:gridCol w="606601">
                  <a:extLst>
                    <a:ext uri="{9D8B030D-6E8A-4147-A177-3AD203B41FA5}">
                      <a16:colId xmlns:a16="http://schemas.microsoft.com/office/drawing/2014/main" val="20003"/>
                    </a:ext>
                  </a:extLst>
                </a:gridCol>
                <a:gridCol w="606425">
                  <a:extLst>
                    <a:ext uri="{9D8B030D-6E8A-4147-A177-3AD203B41FA5}">
                      <a16:colId xmlns:a16="http://schemas.microsoft.com/office/drawing/2014/main" val="20004"/>
                    </a:ext>
                  </a:extLst>
                </a:gridCol>
              </a:tblGrid>
              <a:tr h="467995">
                <a:tc>
                  <a:txBody>
                    <a:bodyPr/>
                    <a:lstStyle/>
                    <a:p>
                      <a:pPr algn="ctr">
                        <a:buNone/>
                      </a:pPr>
                      <a:r>
                        <a:rPr lang="en-US" altLang="zh-CN" sz="2000">
                          <a:latin typeface="Times New Roman" panose="02020603050405020304" charset="0"/>
                          <a:cs typeface="Times New Roman" panose="02020603050405020304" charset="0"/>
                        </a:rPr>
                        <a:t>0</a:t>
                      </a:r>
                    </a:p>
                  </a:txBody>
                  <a:tcPr marL="46990" marR="46990" marT="46990" marB="46990" anchor="ctr">
                    <a:lnL>
                      <a:noFill/>
                    </a:lnL>
                    <a:lnR>
                      <a:noFill/>
                    </a:lnR>
                    <a:lnT>
                      <a:noFill/>
                    </a:lnT>
                    <a:lnB>
                      <a:noFill/>
                    </a:lnB>
                    <a:lnTlToBr>
                      <a:noFill/>
                    </a:lnTlToBr>
                    <a:lnBlToTr>
                      <a:noFill/>
                    </a:lnBlToTr>
                    <a:noFill/>
                  </a:tcPr>
                </a:tc>
                <a:tc>
                  <a:txBody>
                    <a:bodyPr/>
                    <a:lstStyle/>
                    <a:p>
                      <a:pPr algn="ctr">
                        <a:buNone/>
                      </a:pPr>
                      <a:r>
                        <a:rPr lang="en-US" altLang="zh-CN" sz="2000">
                          <a:latin typeface="Times New Roman" panose="02020603050405020304" charset="0"/>
                          <a:cs typeface="Times New Roman" panose="02020603050405020304" charset="0"/>
                        </a:rPr>
                        <a:t>1</a:t>
                      </a:r>
                    </a:p>
                  </a:txBody>
                  <a:tcPr marL="46990" marR="46990" marT="46990" marB="46990" anchor="ctr">
                    <a:lnL>
                      <a:noFill/>
                    </a:lnL>
                    <a:lnR>
                      <a:noFill/>
                    </a:lnR>
                    <a:lnT>
                      <a:noFill/>
                    </a:lnT>
                    <a:lnB>
                      <a:noFill/>
                    </a:lnB>
                    <a:lnTlToBr>
                      <a:noFill/>
                    </a:lnTlToBr>
                    <a:lnBlToTr>
                      <a:noFill/>
                    </a:lnBlToTr>
                    <a:noFill/>
                  </a:tcPr>
                </a:tc>
                <a:tc>
                  <a:txBody>
                    <a:bodyPr/>
                    <a:lstStyle/>
                    <a:p>
                      <a:pPr algn="ctr">
                        <a:buNone/>
                      </a:pPr>
                      <a:r>
                        <a:rPr lang="en-US" altLang="zh-CN" sz="2000">
                          <a:latin typeface="Times New Roman" panose="02020603050405020304" charset="0"/>
                          <a:cs typeface="Times New Roman" panose="02020603050405020304" charset="0"/>
                        </a:rPr>
                        <a:t>2</a:t>
                      </a:r>
                    </a:p>
                  </a:txBody>
                  <a:tcPr marL="46990" marR="46990" marT="46990" marB="46990" anchor="ctr">
                    <a:lnL>
                      <a:noFill/>
                    </a:lnL>
                    <a:lnR>
                      <a:noFill/>
                    </a:lnR>
                    <a:lnT>
                      <a:noFill/>
                    </a:lnT>
                    <a:lnB>
                      <a:noFill/>
                    </a:lnB>
                    <a:lnTlToBr>
                      <a:noFill/>
                    </a:lnTlToBr>
                    <a:lnBlToTr>
                      <a:noFill/>
                    </a:lnBlToTr>
                    <a:noFill/>
                  </a:tcPr>
                </a:tc>
                <a:tc>
                  <a:txBody>
                    <a:bodyPr/>
                    <a:lstStyle/>
                    <a:p>
                      <a:pPr algn="ctr">
                        <a:buNone/>
                      </a:pPr>
                      <a:r>
                        <a:rPr lang="en-US" altLang="zh-CN" sz="2000">
                          <a:latin typeface="Times New Roman" panose="02020603050405020304" charset="0"/>
                          <a:cs typeface="Times New Roman" panose="02020603050405020304" charset="0"/>
                        </a:rPr>
                        <a:t>3</a:t>
                      </a:r>
                    </a:p>
                  </a:txBody>
                  <a:tcPr marL="46990" marR="46990" marT="46990" marB="46990" anchor="ctr">
                    <a:lnL>
                      <a:noFill/>
                    </a:lnL>
                    <a:lnR>
                      <a:noFill/>
                    </a:lnR>
                    <a:lnT>
                      <a:noFill/>
                    </a:lnT>
                    <a:lnB>
                      <a:noFill/>
                    </a:lnB>
                    <a:lnTlToBr>
                      <a:noFill/>
                    </a:lnTlToBr>
                    <a:lnBlToTr>
                      <a:noFill/>
                    </a:lnBlToTr>
                    <a:noFill/>
                  </a:tcPr>
                </a:tc>
                <a:tc>
                  <a:txBody>
                    <a:bodyPr/>
                    <a:lstStyle/>
                    <a:p>
                      <a:pPr algn="ctr">
                        <a:buNone/>
                      </a:pPr>
                      <a:r>
                        <a:rPr lang="en-US" altLang="zh-CN" sz="2000">
                          <a:latin typeface="Times New Roman" panose="02020603050405020304" charset="0"/>
                          <a:cs typeface="Times New Roman" panose="02020603050405020304" charset="0"/>
                        </a:rPr>
                        <a:t>4</a:t>
                      </a:r>
                    </a:p>
                  </a:txBody>
                  <a:tcPr marL="46990" marR="46990" marT="46990" marB="46990" anchor="ct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内容占位符 13"/>
          <p:cNvSpPr>
            <a:spLocks noGrp="1"/>
          </p:cNvSpPr>
          <p:nvPr/>
        </p:nvSpPr>
        <p:spPr>
          <a:xfrm>
            <a:off x="5039995" y="4509770"/>
            <a:ext cx="5676265" cy="103632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indent="0" algn="l" fontAlgn="auto">
              <a:lnSpc>
                <a:spcPct val="150000"/>
              </a:lnSpc>
              <a:spcBef>
                <a:spcPts val="0"/>
              </a:spcBef>
              <a:spcAft>
                <a:spcPts val="0"/>
              </a:spcAft>
              <a:buSzTx/>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由上图可知，小</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最多可以参加</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场比赛，</a:t>
            </a:r>
            <a:b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分别是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第</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第</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grpSp>
        <p:nvGrpSpPr>
          <p:cNvPr id="10" name="组合 9"/>
          <p:cNvGrpSpPr/>
          <p:nvPr/>
        </p:nvGrpSpPr>
        <p:grpSpPr>
          <a:xfrm>
            <a:off x="5206365" y="2423160"/>
            <a:ext cx="3599180" cy="2087880"/>
            <a:chOff x="8199" y="3816"/>
            <a:chExt cx="5668" cy="3288"/>
          </a:xfrm>
        </p:grpSpPr>
        <p:sp>
          <p:nvSpPr>
            <p:cNvPr id="6" name="矩形 5"/>
            <p:cNvSpPr/>
            <p:nvPr/>
          </p:nvSpPr>
          <p:spPr>
            <a:xfrm>
              <a:off x="9044" y="4606"/>
              <a:ext cx="1984" cy="56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chemeClr val="tx1"/>
                  </a:solidFill>
                  <a:latin typeface="Times New Roman" panose="02020603050405020304" charset="0"/>
                  <a:cs typeface="Times New Roman" panose="02020603050405020304" charset="0"/>
                </a:rPr>
                <a:t>1</a:t>
              </a:r>
            </a:p>
          </p:txBody>
        </p:sp>
        <p:sp>
          <p:nvSpPr>
            <p:cNvPr id="7" name="矩形 6"/>
            <p:cNvSpPr/>
            <p:nvPr/>
          </p:nvSpPr>
          <p:spPr>
            <a:xfrm>
              <a:off x="11072" y="5401"/>
              <a:ext cx="1984" cy="56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charset="0"/>
                  <a:cs typeface="Times New Roman" panose="02020603050405020304" charset="0"/>
                  <a:sym typeface="+mn-ea"/>
                </a:rPr>
                <a:t>2</a:t>
              </a:r>
              <a:endParaRPr lang="zh-CN" altLang="en-US"/>
            </a:p>
          </p:txBody>
        </p:sp>
        <p:sp>
          <p:nvSpPr>
            <p:cNvPr id="8" name="矩形 7"/>
            <p:cNvSpPr/>
            <p:nvPr/>
          </p:nvSpPr>
          <p:spPr>
            <a:xfrm>
              <a:off x="10139" y="6195"/>
              <a:ext cx="1984" cy="56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charset="0"/>
                  <a:cs typeface="Times New Roman" panose="02020603050405020304" charset="0"/>
                  <a:sym typeface="+mn-ea"/>
                </a:rPr>
                <a:t>3</a:t>
              </a:r>
              <a:endParaRPr lang="zh-CN" altLang="en-US"/>
            </a:p>
          </p:txBody>
        </p:sp>
        <p:sp>
          <p:nvSpPr>
            <p:cNvPr id="9" name="矩形 8"/>
            <p:cNvSpPr/>
            <p:nvPr/>
          </p:nvSpPr>
          <p:spPr>
            <a:xfrm>
              <a:off x="8199" y="3816"/>
              <a:ext cx="5669" cy="3288"/>
            </a:xfrm>
            <a:prstGeom prst="rect">
              <a:avLst/>
            </a:prstGeom>
            <a:noFill/>
            <a:ln w="28575">
              <a:solidFill>
                <a:srgbClr val="4680A3"/>
              </a:solidFill>
            </a:ln>
            <a:extLst>
              <a:ext uri="{909E8E84-426E-40DD-AFC4-6F175D3DCCD1}">
                <a14:hiddenFill xmlns:a14="http://schemas.microsoft.com/office/drawing/2010/main">
                  <a:solidFill>
                    <a:srgbClr val="CCDEE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728000"/>
            <a:ext cx="10205085" cy="2399665"/>
          </a:xfrm>
        </p:spPr>
        <p:txBody>
          <a:bodyPr vert="horz" wrap="square" lIns="91440" tIns="45720" rIns="91440" bIns="45720" rtlCol="0" anchor="t" anchorCtr="0">
            <a:noAutofit/>
          </a:bodyPr>
          <a:lstStyle/>
          <a:p>
            <a:pPr marL="0" lvl="0" indent="0" algn="l" fontAlgn="auto">
              <a:lnSpc>
                <a:spcPct val="150000"/>
              </a:lnSpc>
              <a:spcBef>
                <a:spcPts val="30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这道题的贪心策略是什么呢？</a:t>
            </a:r>
          </a:p>
          <a:p>
            <a:pPr marL="0" lvl="0" indent="0" algn="l" fontAlgn="auto">
              <a:lnSpc>
                <a:spcPct val="150000"/>
              </a:lnSpc>
              <a:spcBef>
                <a:spcPts val="120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(1) 开始时间早的优先 	(2) 占用时间少的优先	(3) 结束时间早的优先</a:t>
            </a:r>
          </a:p>
          <a:p>
            <a:pPr marL="0" lvl="0" indent="0" algn="l" fontAlgn="auto">
              <a:lnSpc>
                <a:spcPct val="150000"/>
              </a:lnSpc>
              <a:spcBef>
                <a:spcPts val="300"/>
              </a:spcBef>
              <a:spcAft>
                <a:spcPts val="0"/>
              </a:spcAft>
              <a:buSzTx/>
              <a:buNone/>
            </a:pP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pic>
        <p:nvPicPr>
          <p:cNvPr id="3" name="图片 2" descr="32313539363932303b32313539363830303b5c455bb6529e516c"/>
          <p:cNvPicPr>
            <a:picLocks noChangeAspect="1"/>
          </p:cNvPicPr>
          <p:nvPr>
            <p:custDataLst>
              <p:tags r:id="rId2"/>
            </p:custDataLst>
          </p:nvPr>
        </p:nvPicPr>
        <p:blipFill>
          <a:blip r:embed="rId17">
            <a:extLst>
              <a:ext uri="{96DAC541-7B7A-43D3-8B79-37D633B846F1}">
                <asvg:svgBlip xmlns:asvg="http://schemas.microsoft.com/office/drawing/2016/SVG/main" xmlns="" r:embed="rId18"/>
              </a:ext>
            </a:extLst>
          </a:blip>
          <a:stretch>
            <a:fillRect/>
          </a:stretch>
        </p:blipFill>
        <p:spPr>
          <a:xfrm>
            <a:off x="10343515" y="1115695"/>
            <a:ext cx="1283970" cy="1283970"/>
          </a:xfrm>
          <a:prstGeom prst="rect">
            <a:avLst/>
          </a:prstGeom>
        </p:spPr>
      </p:pic>
      <p:grpSp>
        <p:nvGrpSpPr>
          <p:cNvPr id="6" name="组合 5"/>
          <p:cNvGrpSpPr/>
          <p:nvPr/>
        </p:nvGrpSpPr>
        <p:grpSpPr>
          <a:xfrm>
            <a:off x="621665" y="3356610"/>
            <a:ext cx="3096000" cy="1548000"/>
            <a:chOff x="8892" y="2848"/>
            <a:chExt cx="5670" cy="2835"/>
          </a:xfrm>
        </p:grpSpPr>
        <p:sp>
          <p:nvSpPr>
            <p:cNvPr id="2" name="矩形 1"/>
            <p:cNvSpPr/>
            <p:nvPr/>
          </p:nvSpPr>
          <p:spPr>
            <a:xfrm>
              <a:off x="8892" y="2848"/>
              <a:ext cx="5670" cy="2835"/>
            </a:xfrm>
            <a:prstGeom prst="rect">
              <a:avLst/>
            </a:prstGeom>
            <a:noFill/>
            <a:ln w="28575">
              <a:solidFill>
                <a:srgbClr val="4680A3"/>
              </a:solidFill>
            </a:ln>
            <a:extLst>
              <a:ext uri="{909E8E84-426E-40DD-AFC4-6F175D3DCCD1}">
                <a14:hiddenFill xmlns:a14="http://schemas.microsoft.com/office/drawing/2010/main">
                  <a:solidFill>
                    <a:srgbClr val="CCDEE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9320" y="3231"/>
              <a:ext cx="4616" cy="2344"/>
              <a:chOff x="2303" y="6551"/>
              <a:chExt cx="5527" cy="2815"/>
            </a:xfrm>
          </p:grpSpPr>
          <p:sp>
            <p:nvSpPr>
              <p:cNvPr id="26" name="矩形 25"/>
              <p:cNvSpPr/>
              <p:nvPr>
                <p:custDataLst>
                  <p:tags r:id="rId12"/>
                </p:custDataLst>
              </p:nvPr>
            </p:nvSpPr>
            <p:spPr>
              <a:xfrm>
                <a:off x="2303" y="6551"/>
                <a:ext cx="5527" cy="61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1</a:t>
                </a:r>
              </a:p>
            </p:txBody>
          </p:sp>
          <p:sp>
            <p:nvSpPr>
              <p:cNvPr id="27" name="矩形 26"/>
              <p:cNvSpPr/>
              <p:nvPr>
                <p:custDataLst>
                  <p:tags r:id="rId13"/>
                </p:custDataLst>
              </p:nvPr>
            </p:nvSpPr>
            <p:spPr>
              <a:xfrm>
                <a:off x="2673" y="7488"/>
                <a:ext cx="1971" cy="61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2</a:t>
                </a:r>
              </a:p>
            </p:txBody>
          </p:sp>
          <p:sp>
            <p:nvSpPr>
              <p:cNvPr id="28" name="矩形 27"/>
              <p:cNvSpPr/>
              <p:nvPr>
                <p:custDataLst>
                  <p:tags r:id="rId14"/>
                </p:custDataLst>
              </p:nvPr>
            </p:nvSpPr>
            <p:spPr>
              <a:xfrm>
                <a:off x="5042" y="7488"/>
                <a:ext cx="1971" cy="61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3</a:t>
                </a:r>
              </a:p>
            </p:txBody>
          </p:sp>
          <p:sp>
            <p:nvSpPr>
              <p:cNvPr id="29" name="文本框 28"/>
              <p:cNvSpPr txBox="1"/>
              <p:nvPr>
                <p:custDataLst>
                  <p:tags r:id="rId15"/>
                </p:custDataLst>
              </p:nvPr>
            </p:nvSpPr>
            <p:spPr>
              <a:xfrm>
                <a:off x="3356" y="8569"/>
                <a:ext cx="3584" cy="797"/>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cs typeface="微软雅黑" panose="020B0503020204020204" pitchFamily="34" charset="-122"/>
                  </a:rPr>
                  <a:t>策略 </a:t>
                </a:r>
                <a:r>
                  <a:rPr lang="en-US" altLang="zh-CN" b="1">
                    <a:latin typeface="微软雅黑" panose="020B0503020204020204" pitchFamily="34" charset="-122"/>
                    <a:ea typeface="微软雅黑" panose="020B0503020204020204" pitchFamily="34" charset="-122"/>
                    <a:cs typeface="微软雅黑" panose="020B0503020204020204" pitchFamily="34" charset="-122"/>
                  </a:rPr>
                  <a:t>1 </a:t>
                </a:r>
                <a:r>
                  <a:rPr lang="zh-CN" altLang="en-US" b="1">
                    <a:latin typeface="微软雅黑" panose="020B0503020204020204" pitchFamily="34" charset="-122"/>
                    <a:ea typeface="微软雅黑" panose="020B0503020204020204" pitchFamily="34" charset="-122"/>
                    <a:cs typeface="微软雅黑" panose="020B0503020204020204" pitchFamily="34" charset="-122"/>
                  </a:rPr>
                  <a:t>的反例</a:t>
                </a:r>
              </a:p>
            </p:txBody>
          </p:sp>
        </p:grpSp>
      </p:grpSp>
      <p:grpSp>
        <p:nvGrpSpPr>
          <p:cNvPr id="7" name="组合 6"/>
          <p:cNvGrpSpPr/>
          <p:nvPr/>
        </p:nvGrpSpPr>
        <p:grpSpPr>
          <a:xfrm>
            <a:off x="4295140" y="3356610"/>
            <a:ext cx="3096000" cy="1548000"/>
            <a:chOff x="8892" y="6103"/>
            <a:chExt cx="5670" cy="2835"/>
          </a:xfrm>
        </p:grpSpPr>
        <p:sp>
          <p:nvSpPr>
            <p:cNvPr id="4" name="矩形 3"/>
            <p:cNvSpPr/>
            <p:nvPr>
              <p:custDataLst>
                <p:tags r:id="rId7"/>
              </p:custDataLst>
            </p:nvPr>
          </p:nvSpPr>
          <p:spPr>
            <a:xfrm>
              <a:off x="8892" y="6103"/>
              <a:ext cx="5670" cy="2835"/>
            </a:xfrm>
            <a:prstGeom prst="rect">
              <a:avLst/>
            </a:prstGeom>
            <a:noFill/>
            <a:ln w="28575">
              <a:solidFill>
                <a:srgbClr val="4680A3"/>
              </a:solidFill>
            </a:ln>
            <a:extLst>
              <a:ext uri="{909E8E84-426E-40DD-AFC4-6F175D3DCCD1}">
                <a14:hiddenFill xmlns:a14="http://schemas.microsoft.com/office/drawing/2010/main">
                  <a:solidFill>
                    <a:srgbClr val="CCDEE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9145" y="6419"/>
              <a:ext cx="5102" cy="2343"/>
              <a:chOff x="6853" y="6278"/>
              <a:chExt cx="5753" cy="2301"/>
            </a:xfrm>
          </p:grpSpPr>
          <p:sp>
            <p:nvSpPr>
              <p:cNvPr id="30" name="矩形 29"/>
              <p:cNvSpPr/>
              <p:nvPr>
                <p:custDataLst>
                  <p:tags r:id="rId8"/>
                </p:custDataLst>
              </p:nvPr>
            </p:nvSpPr>
            <p:spPr>
              <a:xfrm>
                <a:off x="8629" y="6278"/>
                <a:ext cx="1639" cy="501"/>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1</a:t>
                </a:r>
              </a:p>
            </p:txBody>
          </p:sp>
          <p:sp>
            <p:nvSpPr>
              <p:cNvPr id="31" name="矩形 30"/>
              <p:cNvSpPr/>
              <p:nvPr>
                <p:custDataLst>
                  <p:tags r:id="rId9"/>
                </p:custDataLst>
              </p:nvPr>
            </p:nvSpPr>
            <p:spPr>
              <a:xfrm>
                <a:off x="6853" y="7014"/>
                <a:ext cx="2601" cy="501"/>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2</a:t>
                </a:r>
              </a:p>
            </p:txBody>
          </p:sp>
          <p:sp>
            <p:nvSpPr>
              <p:cNvPr id="32" name="矩形 31"/>
              <p:cNvSpPr/>
              <p:nvPr>
                <p:custDataLst>
                  <p:tags r:id="rId10"/>
                </p:custDataLst>
              </p:nvPr>
            </p:nvSpPr>
            <p:spPr>
              <a:xfrm>
                <a:off x="9904" y="7014"/>
                <a:ext cx="2702" cy="501"/>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3</a:t>
                </a:r>
              </a:p>
            </p:txBody>
          </p:sp>
          <p:sp>
            <p:nvSpPr>
              <p:cNvPr id="33" name="文本框 32"/>
              <p:cNvSpPr txBox="1"/>
              <p:nvPr>
                <p:custDataLst>
                  <p:tags r:id="rId11"/>
                </p:custDataLst>
              </p:nvPr>
            </p:nvSpPr>
            <p:spPr>
              <a:xfrm>
                <a:off x="8220" y="7925"/>
                <a:ext cx="3350" cy="654"/>
              </a:xfrm>
              <a:prstGeom prst="rect">
                <a:avLst/>
              </a:prstGeom>
              <a:noFill/>
            </p:spPr>
            <p:txBody>
              <a:bodyPr wrap="square" rtlCol="0">
                <a:spAutoFit/>
              </a:bodyPr>
              <a:lstStyle/>
              <a:p>
                <a:pPr algn="ctr"/>
                <a:r>
                  <a:rPr lang="zh-CN" altLang="en-US" b="1">
                    <a:latin typeface="微软雅黑" panose="020B0503020204020204" pitchFamily="34" charset="-122"/>
                    <a:ea typeface="微软雅黑" panose="020B0503020204020204" pitchFamily="34" charset="-122"/>
                    <a:cs typeface="微软雅黑" panose="020B0503020204020204" pitchFamily="34" charset="-122"/>
                  </a:rPr>
                  <a:t>策略 </a:t>
                </a:r>
                <a:r>
                  <a:rPr lang="en-US" b="1">
                    <a:latin typeface="微软雅黑" panose="020B0503020204020204" pitchFamily="34" charset="-122"/>
                    <a:ea typeface="微软雅黑" panose="020B0503020204020204" pitchFamily="34" charset="-122"/>
                    <a:cs typeface="微软雅黑" panose="020B0503020204020204" pitchFamily="34" charset="-122"/>
                  </a:rPr>
                  <a:t>2</a:t>
                </a:r>
                <a:r>
                  <a:rPr lang="en-US" altLang="zh-CN"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a:latin typeface="微软雅黑" panose="020B0503020204020204" pitchFamily="34" charset="-122"/>
                    <a:ea typeface="微软雅黑" panose="020B0503020204020204" pitchFamily="34" charset="-122"/>
                    <a:cs typeface="微软雅黑" panose="020B0503020204020204" pitchFamily="34" charset="-122"/>
                  </a:rPr>
                  <a:t>的反例</a:t>
                </a:r>
              </a:p>
            </p:txBody>
          </p:sp>
        </p:grpSp>
      </p:grpSp>
      <p:grpSp>
        <p:nvGrpSpPr>
          <p:cNvPr id="8" name="组合 7"/>
          <p:cNvGrpSpPr/>
          <p:nvPr/>
        </p:nvGrpSpPr>
        <p:grpSpPr>
          <a:xfrm>
            <a:off x="8009890" y="3356610"/>
            <a:ext cx="3096000" cy="1548000"/>
            <a:chOff x="8892" y="6103"/>
            <a:chExt cx="5670" cy="2835"/>
          </a:xfrm>
        </p:grpSpPr>
        <p:sp>
          <p:nvSpPr>
            <p:cNvPr id="9" name="矩形 8"/>
            <p:cNvSpPr/>
            <p:nvPr>
              <p:custDataLst>
                <p:tags r:id="rId3"/>
              </p:custDataLst>
            </p:nvPr>
          </p:nvSpPr>
          <p:spPr>
            <a:xfrm>
              <a:off x="8892" y="6103"/>
              <a:ext cx="5670" cy="2835"/>
            </a:xfrm>
            <a:prstGeom prst="rect">
              <a:avLst/>
            </a:prstGeom>
            <a:noFill/>
            <a:ln w="28575">
              <a:solidFill>
                <a:srgbClr val="4680A3"/>
              </a:solidFill>
            </a:ln>
            <a:extLst>
              <a:ext uri="{909E8E84-426E-40DD-AFC4-6F175D3DCCD1}">
                <a14:hiddenFill xmlns:a14="http://schemas.microsoft.com/office/drawing/2010/main">
                  <a:solidFill>
                    <a:srgbClr val="CCDEE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9342" y="6367"/>
              <a:ext cx="4638" cy="2264"/>
              <a:chOff x="7075" y="6227"/>
              <a:chExt cx="5230" cy="2223"/>
            </a:xfrm>
          </p:grpSpPr>
          <p:sp>
            <p:nvSpPr>
              <p:cNvPr id="11" name="矩形 10"/>
              <p:cNvSpPr/>
              <p:nvPr>
                <p:custDataLst>
                  <p:tags r:id="rId4"/>
                </p:custDataLst>
              </p:nvPr>
            </p:nvSpPr>
            <p:spPr>
              <a:xfrm>
                <a:off x="7075" y="6227"/>
                <a:ext cx="1924" cy="501"/>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1</a:t>
                </a:r>
              </a:p>
            </p:txBody>
          </p:sp>
          <p:sp>
            <p:nvSpPr>
              <p:cNvPr id="12" name="矩形 11"/>
              <p:cNvSpPr/>
              <p:nvPr>
                <p:custDataLst>
                  <p:tags r:id="rId5"/>
                </p:custDataLst>
              </p:nvPr>
            </p:nvSpPr>
            <p:spPr>
              <a:xfrm>
                <a:off x="8532" y="7089"/>
                <a:ext cx="1756" cy="500"/>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2</a:t>
                </a:r>
              </a:p>
            </p:txBody>
          </p:sp>
          <p:sp>
            <p:nvSpPr>
              <p:cNvPr id="13" name="矩形 12"/>
              <p:cNvSpPr/>
              <p:nvPr>
                <p:custDataLst>
                  <p:tags r:id="rId6"/>
                </p:custDataLst>
              </p:nvPr>
            </p:nvSpPr>
            <p:spPr>
              <a:xfrm>
                <a:off x="9603" y="7950"/>
                <a:ext cx="2702" cy="500"/>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3</a:t>
                </a: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728000"/>
            <a:ext cx="9738360" cy="4074160"/>
          </a:xfrm>
        </p:spPr>
        <p:txBody>
          <a:bodyPr vert="horz" wrap="square" lIns="91440" tIns="45720" rIns="91440" bIns="45720" rtlCol="0" anchor="t" anchorCtr="0">
            <a:noAutofit/>
          </a:bodyPr>
          <a:lstStyle/>
          <a:p>
            <a:pPr marL="0" lvl="0" indent="0" algn="l" fontAlgn="auto">
              <a:lnSpc>
                <a:spcPct val="15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证明贪心算法的正确性。</a:t>
            </a:r>
          </a:p>
          <a:p>
            <a:pPr marL="0" lvl="0" indent="0" algn="l" fontAlgn="auto">
              <a:lnSpc>
                <a:spcPct val="15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假设区间已经按结束时间</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bi</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从小到大排好（</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b1&lt;b2)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，分类讨论 a1 和 a2的关系。</a:t>
            </a: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情况 1：a1</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a2，区间 2 包含区间 1，这种情况下一定选择区间 1。</a:t>
            </a: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情况 2：a1 &lt; a2。</a:t>
            </a: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1）如果区间 2 和区间 1 不相交，那么显然一定要选区间 1。</a:t>
            </a: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2）如果区间 2 和区间 1 相交，可以把区间</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 1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拆成两部分：左边绿色部分一定要选，</a:t>
            </a:r>
            <a:b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右边橙色部分即情况</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，也一定要选。</a:t>
            </a:r>
          </a:p>
          <a:p>
            <a:pPr marL="0" lvl="0" indent="0" algn="l" fontAlgn="auto">
              <a:lnSpc>
                <a:spcPct val="150000"/>
              </a:lnSpc>
              <a:spcBef>
                <a:spcPts val="300"/>
              </a:spcBef>
              <a:spcAft>
                <a:spcPts val="0"/>
              </a:spcAft>
              <a:buSzTx/>
              <a:buNone/>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综上所述，选择区间</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 1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总是有利的！</a:t>
            </a: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pic>
        <p:nvPicPr>
          <p:cNvPr id="3" name="图片 2" descr="32313539363932303b32313539363830303b5c455bb6529e516c"/>
          <p:cNvPicPr>
            <a:picLocks noChangeAspect="1"/>
          </p:cNvPicPr>
          <p:nvPr>
            <p:custDataLst>
              <p:tags r:id="rId2"/>
            </p:custDataLst>
          </p:nvPr>
        </p:nvPicPr>
        <p:blipFill>
          <a:blip r:embed="rId24">
            <a:extLst>
              <a:ext uri="{96DAC541-7B7A-43D3-8B79-37D633B846F1}">
                <asvg:svgBlip xmlns:asvg="http://schemas.microsoft.com/office/drawing/2016/SVG/main" xmlns="" r:embed="rId25"/>
              </a:ext>
            </a:extLst>
          </a:blip>
          <a:stretch>
            <a:fillRect/>
          </a:stretch>
        </p:blipFill>
        <p:spPr>
          <a:xfrm>
            <a:off x="10343515" y="1115695"/>
            <a:ext cx="1283970" cy="1283970"/>
          </a:xfrm>
          <a:prstGeom prst="rect">
            <a:avLst/>
          </a:prstGeom>
        </p:spPr>
      </p:pic>
      <p:grpSp>
        <p:nvGrpSpPr>
          <p:cNvPr id="4" name="组合 3"/>
          <p:cNvGrpSpPr/>
          <p:nvPr/>
        </p:nvGrpSpPr>
        <p:grpSpPr>
          <a:xfrm>
            <a:off x="8977505" y="2997200"/>
            <a:ext cx="2556000" cy="1224000"/>
            <a:chOff x="13768" y="4720"/>
            <a:chExt cx="4025" cy="1928"/>
          </a:xfrm>
        </p:grpSpPr>
        <p:sp>
          <p:nvSpPr>
            <p:cNvPr id="18" name="矩形 17"/>
            <p:cNvSpPr/>
            <p:nvPr>
              <p:custDataLst>
                <p:tags r:id="rId17"/>
              </p:custDataLst>
            </p:nvPr>
          </p:nvSpPr>
          <p:spPr>
            <a:xfrm>
              <a:off x="15168" y="4911"/>
              <a:ext cx="111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1</a:t>
              </a:r>
            </a:p>
          </p:txBody>
        </p:sp>
        <p:sp>
          <p:nvSpPr>
            <p:cNvPr id="19" name="矩形 18"/>
            <p:cNvSpPr/>
            <p:nvPr>
              <p:custDataLst>
                <p:tags r:id="rId18"/>
              </p:custDataLst>
            </p:nvPr>
          </p:nvSpPr>
          <p:spPr>
            <a:xfrm>
              <a:off x="14881" y="5674"/>
              <a:ext cx="192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2</a:t>
              </a:r>
            </a:p>
          </p:txBody>
        </p:sp>
        <p:sp>
          <p:nvSpPr>
            <p:cNvPr id="9" name="文本框 8"/>
            <p:cNvSpPr txBox="1"/>
            <p:nvPr>
              <p:custDataLst>
                <p:tags r:id="rId19"/>
              </p:custDataLst>
            </p:nvPr>
          </p:nvSpPr>
          <p:spPr>
            <a:xfrm>
              <a:off x="14565" y="4911"/>
              <a:ext cx="624" cy="680"/>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a1</a:t>
              </a:r>
            </a:p>
          </p:txBody>
        </p:sp>
        <p:sp>
          <p:nvSpPr>
            <p:cNvPr id="12" name="文本框 11"/>
            <p:cNvSpPr txBox="1"/>
            <p:nvPr>
              <p:custDataLst>
                <p:tags r:id="rId20"/>
              </p:custDataLst>
            </p:nvPr>
          </p:nvSpPr>
          <p:spPr>
            <a:xfrm>
              <a:off x="16296" y="4911"/>
              <a:ext cx="680" cy="680"/>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b1</a:t>
              </a:r>
            </a:p>
          </p:txBody>
        </p:sp>
        <p:sp>
          <p:nvSpPr>
            <p:cNvPr id="17" name="文本框 16"/>
            <p:cNvSpPr txBox="1"/>
            <p:nvPr>
              <p:custDataLst>
                <p:tags r:id="rId21"/>
              </p:custDataLst>
            </p:nvPr>
          </p:nvSpPr>
          <p:spPr>
            <a:xfrm>
              <a:off x="14195" y="5674"/>
              <a:ext cx="680" cy="680"/>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a2</a:t>
              </a:r>
            </a:p>
          </p:txBody>
        </p:sp>
        <p:sp>
          <p:nvSpPr>
            <p:cNvPr id="23" name="文本框 22"/>
            <p:cNvSpPr txBox="1"/>
            <p:nvPr>
              <p:custDataLst>
                <p:tags r:id="rId22"/>
              </p:custDataLst>
            </p:nvPr>
          </p:nvSpPr>
          <p:spPr>
            <a:xfrm>
              <a:off x="16813" y="5674"/>
              <a:ext cx="680" cy="682"/>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b2</a:t>
              </a:r>
            </a:p>
          </p:txBody>
        </p:sp>
        <p:sp>
          <p:nvSpPr>
            <p:cNvPr id="2" name="矩形 1"/>
            <p:cNvSpPr/>
            <p:nvPr/>
          </p:nvSpPr>
          <p:spPr>
            <a:xfrm>
              <a:off x="13768" y="4720"/>
              <a:ext cx="4025" cy="1928"/>
            </a:xfrm>
            <a:prstGeom prst="rect">
              <a:avLst/>
            </a:prstGeom>
            <a:noFill/>
            <a:ln>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5878830" y="4797425"/>
            <a:ext cx="2555240" cy="1224280"/>
            <a:chOff x="9258" y="7555"/>
            <a:chExt cx="4024" cy="1928"/>
          </a:xfrm>
        </p:grpSpPr>
        <p:sp>
          <p:nvSpPr>
            <p:cNvPr id="6" name="矩形 5"/>
            <p:cNvSpPr/>
            <p:nvPr>
              <p:custDataLst>
                <p:tags r:id="rId10"/>
              </p:custDataLst>
            </p:nvPr>
          </p:nvSpPr>
          <p:spPr>
            <a:xfrm>
              <a:off x="9980" y="7859"/>
              <a:ext cx="111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1</a:t>
              </a:r>
            </a:p>
          </p:txBody>
        </p:sp>
        <p:sp>
          <p:nvSpPr>
            <p:cNvPr id="7" name="矩形 6"/>
            <p:cNvSpPr/>
            <p:nvPr>
              <p:custDataLst>
                <p:tags r:id="rId11"/>
              </p:custDataLst>
            </p:nvPr>
          </p:nvSpPr>
          <p:spPr>
            <a:xfrm>
              <a:off x="11275" y="8658"/>
              <a:ext cx="124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2</a:t>
              </a:r>
            </a:p>
          </p:txBody>
        </p:sp>
        <p:sp>
          <p:nvSpPr>
            <p:cNvPr id="8" name="文本框 7"/>
            <p:cNvSpPr txBox="1"/>
            <p:nvPr>
              <p:custDataLst>
                <p:tags r:id="rId12"/>
              </p:custDataLst>
            </p:nvPr>
          </p:nvSpPr>
          <p:spPr>
            <a:xfrm>
              <a:off x="9377" y="7859"/>
              <a:ext cx="624" cy="680"/>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a1</a:t>
              </a:r>
            </a:p>
          </p:txBody>
        </p:sp>
        <p:sp>
          <p:nvSpPr>
            <p:cNvPr id="10" name="文本框 9"/>
            <p:cNvSpPr txBox="1"/>
            <p:nvPr>
              <p:custDataLst>
                <p:tags r:id="rId13"/>
              </p:custDataLst>
            </p:nvPr>
          </p:nvSpPr>
          <p:spPr>
            <a:xfrm>
              <a:off x="11108" y="7859"/>
              <a:ext cx="680" cy="680"/>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b1</a:t>
              </a:r>
            </a:p>
          </p:txBody>
        </p:sp>
        <p:sp>
          <p:nvSpPr>
            <p:cNvPr id="11" name="文本框 10"/>
            <p:cNvSpPr txBox="1"/>
            <p:nvPr>
              <p:custDataLst>
                <p:tags r:id="rId14"/>
              </p:custDataLst>
            </p:nvPr>
          </p:nvSpPr>
          <p:spPr>
            <a:xfrm>
              <a:off x="10589" y="8658"/>
              <a:ext cx="680" cy="680"/>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a2</a:t>
              </a:r>
            </a:p>
          </p:txBody>
        </p:sp>
        <p:sp>
          <p:nvSpPr>
            <p:cNvPr id="13" name="文本框 12"/>
            <p:cNvSpPr txBox="1"/>
            <p:nvPr>
              <p:custDataLst>
                <p:tags r:id="rId15"/>
              </p:custDataLst>
            </p:nvPr>
          </p:nvSpPr>
          <p:spPr>
            <a:xfrm>
              <a:off x="12529" y="8658"/>
              <a:ext cx="680" cy="682"/>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b2</a:t>
              </a:r>
            </a:p>
          </p:txBody>
        </p:sp>
        <p:sp>
          <p:nvSpPr>
            <p:cNvPr id="14" name="矩形 13"/>
            <p:cNvSpPr/>
            <p:nvPr>
              <p:custDataLst>
                <p:tags r:id="rId16"/>
              </p:custDataLst>
            </p:nvPr>
          </p:nvSpPr>
          <p:spPr>
            <a:xfrm>
              <a:off x="9258" y="7555"/>
              <a:ext cx="4025" cy="1928"/>
            </a:xfrm>
            <a:prstGeom prst="rect">
              <a:avLst/>
            </a:prstGeom>
            <a:noFill/>
            <a:ln>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8977630" y="4780915"/>
            <a:ext cx="2555875" cy="1224280"/>
            <a:chOff x="9258" y="7555"/>
            <a:chExt cx="4025" cy="1928"/>
          </a:xfrm>
        </p:grpSpPr>
        <p:sp>
          <p:nvSpPr>
            <p:cNvPr id="33" name="矩形 32"/>
            <p:cNvSpPr/>
            <p:nvPr>
              <p:custDataLst>
                <p:tags r:id="rId3"/>
              </p:custDataLst>
            </p:nvPr>
          </p:nvSpPr>
          <p:spPr>
            <a:xfrm>
              <a:off x="9980" y="7859"/>
              <a:ext cx="1814"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1</a:t>
              </a:r>
            </a:p>
          </p:txBody>
        </p:sp>
        <p:sp>
          <p:nvSpPr>
            <p:cNvPr id="34" name="矩形 33"/>
            <p:cNvSpPr/>
            <p:nvPr>
              <p:custDataLst>
                <p:tags r:id="rId4"/>
              </p:custDataLst>
            </p:nvPr>
          </p:nvSpPr>
          <p:spPr>
            <a:xfrm>
              <a:off x="11275" y="8658"/>
              <a:ext cx="1247" cy="393"/>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latin typeface="Times New Roman" panose="02020603050405020304" charset="0"/>
                  <a:cs typeface="Times New Roman" panose="02020603050405020304" charset="0"/>
                </a:rPr>
                <a:t>2</a:t>
              </a:r>
            </a:p>
          </p:txBody>
        </p:sp>
        <p:sp>
          <p:nvSpPr>
            <p:cNvPr id="35" name="文本框 34"/>
            <p:cNvSpPr txBox="1"/>
            <p:nvPr>
              <p:custDataLst>
                <p:tags r:id="rId5"/>
              </p:custDataLst>
            </p:nvPr>
          </p:nvSpPr>
          <p:spPr>
            <a:xfrm>
              <a:off x="9377" y="7859"/>
              <a:ext cx="624" cy="680"/>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a1</a:t>
              </a:r>
            </a:p>
          </p:txBody>
        </p:sp>
        <p:sp>
          <p:nvSpPr>
            <p:cNvPr id="36" name="文本框 35"/>
            <p:cNvSpPr txBox="1"/>
            <p:nvPr>
              <p:custDataLst>
                <p:tags r:id="rId6"/>
              </p:custDataLst>
            </p:nvPr>
          </p:nvSpPr>
          <p:spPr>
            <a:xfrm>
              <a:off x="12012" y="7859"/>
              <a:ext cx="680" cy="680"/>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b1</a:t>
              </a:r>
            </a:p>
          </p:txBody>
        </p:sp>
        <p:sp>
          <p:nvSpPr>
            <p:cNvPr id="37" name="文本框 36"/>
            <p:cNvSpPr txBox="1"/>
            <p:nvPr>
              <p:custDataLst>
                <p:tags r:id="rId7"/>
              </p:custDataLst>
            </p:nvPr>
          </p:nvSpPr>
          <p:spPr>
            <a:xfrm>
              <a:off x="10589" y="8658"/>
              <a:ext cx="680" cy="680"/>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a2</a:t>
              </a:r>
            </a:p>
          </p:txBody>
        </p:sp>
        <p:sp>
          <p:nvSpPr>
            <p:cNvPr id="38" name="文本框 37"/>
            <p:cNvSpPr txBox="1"/>
            <p:nvPr>
              <p:custDataLst>
                <p:tags r:id="rId8"/>
              </p:custDataLst>
            </p:nvPr>
          </p:nvSpPr>
          <p:spPr>
            <a:xfrm>
              <a:off x="12529" y="8658"/>
              <a:ext cx="680" cy="682"/>
            </a:xfrm>
            <a:prstGeom prst="rect">
              <a:avLst/>
            </a:prstGeom>
            <a:noFill/>
          </p:spPr>
          <p:txBody>
            <a:bodyPr wrap="none" rtlCol="0">
              <a:noAutofit/>
            </a:bodyPr>
            <a:lstStyle/>
            <a:p>
              <a:r>
                <a:rPr lang="en-US" altLang="zh-CN">
                  <a:latin typeface="Times New Roman" panose="02020603050405020304" charset="0"/>
                  <a:cs typeface="Times New Roman" panose="02020603050405020304" charset="0"/>
                </a:rPr>
                <a:t>b2</a:t>
              </a:r>
            </a:p>
          </p:txBody>
        </p:sp>
        <p:sp>
          <p:nvSpPr>
            <p:cNvPr id="39" name="矩形 38"/>
            <p:cNvSpPr/>
            <p:nvPr>
              <p:custDataLst>
                <p:tags r:id="rId9"/>
              </p:custDataLst>
            </p:nvPr>
          </p:nvSpPr>
          <p:spPr>
            <a:xfrm>
              <a:off x="9258" y="7555"/>
              <a:ext cx="4025" cy="1928"/>
            </a:xfrm>
            <a:prstGeom prst="rect">
              <a:avLst/>
            </a:prstGeom>
            <a:noFill/>
            <a:ln>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0" name="直接连接符 39"/>
          <p:cNvCxnSpPr/>
          <p:nvPr/>
        </p:nvCxnSpPr>
        <p:spPr>
          <a:xfrm>
            <a:off x="10267315" y="4869180"/>
            <a:ext cx="0" cy="1008380"/>
          </a:xfrm>
          <a:prstGeom prst="line">
            <a:avLst/>
          </a:prstGeom>
          <a:ln w="28575" cmpd="sng">
            <a:solidFill>
              <a:srgbClr val="4680A3"/>
            </a:solidFill>
            <a:prstDash val="sysDash"/>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436735" y="4971415"/>
            <a:ext cx="810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0285730" y="4971415"/>
            <a:ext cx="306000" cy="25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7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2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uiExpand="1" build="p"/>
      <p:bldP spid="41" grpId="0" bldLvl="0" animBg="1"/>
      <p:bldP spid="4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728000"/>
            <a:ext cx="4860000" cy="2399665"/>
          </a:xfrm>
        </p:spPr>
        <p:txBody>
          <a:bodyPr vert="horz" wrap="square" lIns="91440" tIns="45720" rIns="91440" bIns="45720" rtlCol="0" anchor="t" anchorCtr="0">
            <a:noAutofit/>
          </a:bodyPr>
          <a:lstStyle/>
          <a:p>
            <a:pPr marL="0" lvl="0" indent="0" algn="l" fontAlgn="auto">
              <a:lnSpc>
                <a:spcPct val="15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对结束时间贪心，算法步骤如下：</a:t>
            </a:r>
          </a:p>
          <a:p>
            <a:pPr marL="0" lvl="0" indent="0" algn="l" fontAlgn="auto">
              <a:lnSpc>
                <a:spcPct val="150000"/>
              </a:lnSpc>
              <a:spcBef>
                <a:spcPts val="300"/>
              </a:spcBef>
              <a:spcAft>
                <a:spcPts val="0"/>
              </a:spcAft>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按照结束时间的先后排序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n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个活动</a:t>
            </a:r>
          </a:p>
          <a:p>
            <a:pPr marL="0" lvl="0" indent="0" algn="l" fontAlgn="auto">
              <a:lnSpc>
                <a:spcPct val="150000"/>
              </a:lnSpc>
              <a:spcBef>
                <a:spcPts val="300"/>
              </a:spcBef>
              <a:spcAft>
                <a:spcPts val="0"/>
              </a:spcAft>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选择第</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个结束的活动，并跳过与它时间相冲突的活动</a:t>
            </a:r>
          </a:p>
          <a:p>
            <a:pPr marL="0" lvl="0" indent="0" algn="l" fontAlgn="auto">
              <a:lnSpc>
                <a:spcPct val="150000"/>
              </a:lnSpc>
              <a:spcBef>
                <a:spcPts val="300"/>
              </a:spcBef>
              <a:spcAft>
                <a:spcPts val="0"/>
              </a:spcAft>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重复步骤</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，直至所有活动处理完毕。</a:t>
            </a:r>
          </a:p>
          <a:p>
            <a:pPr marL="0" lvl="0" indent="0" algn="l" fontAlgn="auto">
              <a:lnSpc>
                <a:spcPct val="150000"/>
              </a:lnSpc>
              <a:spcBef>
                <a:spcPts val="30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核心代码如右图所示：</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pic>
        <p:nvPicPr>
          <p:cNvPr id="3" name="图片 2" descr="32313539363932303b32313539363830303b5c455bb6529e516c"/>
          <p:cNvPicPr>
            <a:picLocks noChangeAspect="1"/>
          </p:cNvPicPr>
          <p:nvPr>
            <p:custDataLst>
              <p:tags r:id="rId2"/>
            </p:custDataLst>
          </p:nvPr>
        </p:nvPicPr>
        <p:blipFill>
          <a:blip r:embed="rId4">
            <a:extLst>
              <a:ext uri="{96DAC541-7B7A-43D3-8B79-37D633B846F1}">
                <asvg:svgBlip xmlns:asvg="http://schemas.microsoft.com/office/drawing/2016/SVG/main" xmlns="" r:embed="rId5"/>
              </a:ext>
            </a:extLst>
          </a:blip>
          <a:stretch>
            <a:fillRect/>
          </a:stretch>
        </p:blipFill>
        <p:spPr>
          <a:xfrm>
            <a:off x="10343515" y="1115695"/>
            <a:ext cx="1283970" cy="1283970"/>
          </a:xfrm>
          <a:prstGeom prst="rect">
            <a:avLst/>
          </a:prstGeom>
        </p:spPr>
      </p:pic>
      <p:pic>
        <p:nvPicPr>
          <p:cNvPr id="15" name="图片 14"/>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5940000" y="2626285"/>
            <a:ext cx="4338320" cy="3129280"/>
          </a:xfrm>
          <a:prstGeom prst="rect">
            <a:avLst/>
          </a:prstGeom>
          <a:ln>
            <a:solidFill>
              <a:srgbClr val="4680A3"/>
            </a:solidFill>
          </a:ln>
        </p:spPr>
      </p:pic>
      <p:pic>
        <p:nvPicPr>
          <p:cNvPr id="17" name="图片 16"/>
          <p:cNvPicPr>
            <a:picLocks noChangeAspect="1"/>
          </p:cNvPicPr>
          <p:nvPr/>
        </p:nvPicPr>
        <p:blipFill>
          <a:blip r:embed="rId7"/>
          <a:stretch>
            <a:fillRect/>
          </a:stretch>
        </p:blipFill>
        <p:spPr>
          <a:xfrm>
            <a:off x="5940000" y="1196340"/>
            <a:ext cx="4216400" cy="1320800"/>
          </a:xfrm>
          <a:prstGeom prst="rect">
            <a:avLst/>
          </a:prstGeom>
          <a:ln>
            <a:solidFill>
              <a:srgbClr val="4680A3"/>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1198880"/>
          </a:xfrm>
          <a:noFill/>
        </p:spPr>
        <p:txBody>
          <a:bodyPr vert="horz" wrap="square" lIns="91440" tIns="45720" rIns="91440" bIns="45720" rtlCol="0" anchor="t" anchorCtr="0">
            <a:spAutoFit/>
          </a:body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：取数游戏</a:t>
            </a:r>
          </a:p>
        </p:txBody>
      </p:sp>
      <p:sp>
        <p:nvSpPr>
          <p:cNvPr id="5123" name="内容占位符 2"/>
          <p:cNvSpPr>
            <a:spLocks noGrp="1"/>
          </p:cNvSpPr>
          <p:nvPr>
            <p:ph idx="4294967295"/>
          </p:nvPr>
        </p:nvSpPr>
        <p:spPr>
          <a:xfrm>
            <a:off x="504190" y="1871980"/>
            <a:ext cx="11160000" cy="3723005"/>
          </a:xfrm>
        </p:spPr>
        <p:txBody>
          <a:bodyPr vert="horz" wrap="square" lIns="91440" tIns="45720" rIns="91440" bIns="45720" anchor="t" anchorCtr="0">
            <a:noAutofit/>
          </a:body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给出2n (n&lt;=100) 个自然数 (小于等于30000)，将这2n个自然数排成一列</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游戏双方A和B从中轮流取数，只允许从两端取数，A方先取，然后B方再取。</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取完时，谁取的数字总和最大为取胜方；若双方和相等，则B胜，</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试问A方是否有必胜策略？</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如果有，输出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“YES”</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，如果没有，输出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468000" y="576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NOIP / CSP 中的贪心算法题（30题）</a:t>
            </a:r>
          </a:p>
        </p:txBody>
      </p:sp>
      <p:pic>
        <p:nvPicPr>
          <p:cNvPr id="4" name="图片 3"/>
          <p:cNvPicPr>
            <a:picLocks noChangeAspect="1"/>
          </p:cNvPicPr>
          <p:nvPr>
            <p:custDataLst>
              <p:tags r:id="rId2"/>
            </p:custDataLst>
          </p:nvPr>
        </p:nvPicPr>
        <p:blipFill>
          <a:blip r:embed="rId5"/>
          <a:stretch>
            <a:fillRect/>
          </a:stretch>
        </p:blipFill>
        <p:spPr>
          <a:xfrm>
            <a:off x="648000" y="2008575"/>
            <a:ext cx="4894580" cy="3379665"/>
          </a:xfrm>
          <a:prstGeom prst="rect">
            <a:avLst/>
          </a:prstGeom>
        </p:spPr>
      </p:pic>
      <p:pic>
        <p:nvPicPr>
          <p:cNvPr id="5" name="图片 4"/>
          <p:cNvPicPr>
            <a:picLocks noChangeAspect="1"/>
          </p:cNvPicPr>
          <p:nvPr>
            <p:custDataLst>
              <p:tags r:id="rId3"/>
            </p:custDataLst>
          </p:nvPr>
        </p:nvPicPr>
        <p:blipFill>
          <a:blip r:embed="rId6"/>
          <a:srcRect t="287"/>
          <a:stretch>
            <a:fillRect/>
          </a:stretch>
        </p:blipFill>
        <p:spPr>
          <a:xfrm>
            <a:off x="6012180" y="2008575"/>
            <a:ext cx="4930775" cy="3535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00000"/>
            <a:ext cx="10848340" cy="3176905"/>
          </a:xfrm>
        </p:spPr>
        <p:txBody>
          <a:bodyPr vert="horz" wrap="square" lIns="91440" tIns="45720" rIns="91440" bIns="45720" rtlCol="0" anchor="t" anchorCtr="0">
            <a:noAutofit/>
          </a:bodyPr>
          <a:lstStyle/>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小涵很喜欢电脑游戏，这些天他正在玩一个叫做《三国》的游戏。</a:t>
            </a:r>
          </a:p>
          <a:p>
            <a:pPr marL="0" lvl="0" indent="0" algn="l" fontAlgn="auto">
              <a:lnSpc>
                <a:spcPct val="160000"/>
              </a:lnSpc>
              <a:spcBef>
                <a:spcPts val="12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在游戏中，小涵和计算机各执一方，组建各自的军队进行对战。游戏中共有N位武将（N为偶数且不小于4），任意两个武将之间有一个“默契值”，表示若此两位武将作为一对组合作战时，该组合的威力有多大。游戏开始前，所有武将都是自由的（称为自由武将，一旦某个自由武将被选中作为某方军队的一员，那么他就不再是自由武将了），换句话说，所谓的自由武将不属于任何一方。</a:t>
            </a:r>
          </a:p>
        </p:txBody>
      </p:sp>
      <p:pic>
        <p:nvPicPr>
          <p:cNvPr id="11272" name="Picture 2" descr="http://img2.imgtn.bdimg.com/it/u=986036024,2941713750&amp;fm=21&amp;gp=0.jpg"/>
          <p:cNvPicPr>
            <a:picLocks noChangeAspect="1"/>
          </p:cNvPicPr>
          <p:nvPr/>
        </p:nvPicPr>
        <p:blipFill>
          <a:blip r:embed="rId3">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4</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71755"/>
            <a:ext cx="10848340" cy="3458210"/>
          </a:xfrm>
        </p:spPr>
        <p:txBody>
          <a:bodyPr vert="horz" wrap="square" lIns="91440" tIns="45720" rIns="91440" bIns="45720" rtlCol="0" anchor="t" anchorCtr="0">
            <a:noAutofit/>
          </a:bodyPr>
          <a:lstStyle/>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游戏开始，小涵和计算机要从自由武将中挑选武将组成自己的军队，规则如下：小涵先从自由武将中选出一个加入自己的军队，然后计算机也从自由武将中选出一个加入计算机方的军队。接下来一直按照“小涵→计算机→小涵→……”的顺序选择武将，直到所有的武将被双方均分完。然后，程序自动从双方军队中各挑出一对默契值最高的武将组合代表自己的军队进行二对二比武，拥有更高默契值的一对武将组合获胜，表示两军交战，拥有获胜武将组合的一方获胜。</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4</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p>
        </p:txBody>
      </p:sp>
      <p:pic>
        <p:nvPicPr>
          <p:cNvPr id="11272" name="Picture 2" descr="http://img2.imgtn.bdimg.com/it/u=986036024,2941713750&amp;fm=21&amp;gp=0.jpg"/>
          <p:cNvPicPr>
            <a:picLocks noChangeAspect="1"/>
          </p:cNvPicPr>
          <p:nvPr>
            <p:custDataLst>
              <p:tags r:id="rId2"/>
            </p:custDataLst>
          </p:nvPr>
        </p:nvPicPr>
        <p:blipFill>
          <a:blip r:embed="rId4">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00000"/>
            <a:ext cx="10848340" cy="3458210"/>
          </a:xfrm>
        </p:spPr>
        <p:txBody>
          <a:bodyPr vert="horz" wrap="square" lIns="91440" tIns="45720" rIns="91440" bIns="45720" rtlCol="0" anchor="t" anchorCtr="0">
            <a:noAutofit/>
          </a:bodyPr>
          <a:lstStyle/>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已知计算机一方选择武将的原则是尽量破坏对手下一步将形成的最强组合，它采取的具体策略如下：任何时刻，轮到计算机挑选时，它会尝试将对手军队中的每个武将与当前每个自由武将进行一一配对，找出所有配对中默契值最高的那对武将组合，并将该组合中的自由武将选入自己的军队。</a:t>
            </a:r>
          </a:p>
          <a:p>
            <a:pPr marL="0" lvl="0" indent="0" algn="l" fontAlgn="auto">
              <a:lnSpc>
                <a:spcPct val="160000"/>
              </a:lnSpc>
              <a:spcBef>
                <a:spcPts val="12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下面举例说明计算机的选将策略</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4</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p>
        </p:txBody>
      </p:sp>
      <p:pic>
        <p:nvPicPr>
          <p:cNvPr id="11272" name="Picture 2" descr="http://img2.imgtn.bdimg.com/it/u=986036024,2941713750&amp;fm=21&amp;gp=0.jpg"/>
          <p:cNvPicPr>
            <a:picLocks noChangeAspect="1"/>
          </p:cNvPicPr>
          <p:nvPr>
            <p:custDataLst>
              <p:tags r:id="rId2"/>
            </p:custDataLst>
          </p:nvPr>
        </p:nvPicPr>
        <p:blipFill>
          <a:blip r:embed="rId4">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00000"/>
            <a:ext cx="10848340" cy="689610"/>
          </a:xfrm>
        </p:spPr>
        <p:txBody>
          <a:bodyPr vert="horz" wrap="square" lIns="91440" tIns="45720" rIns="91440" bIns="45720" rtlCol="0" anchor="t" anchorCtr="0">
            <a:noAutofit/>
          </a:bodyPr>
          <a:lstStyle/>
          <a:p>
            <a:pPr marL="0" lvl="0" indent="0" algn="l" fontAlgn="auto">
              <a:lnSpc>
                <a:spcPct val="16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例如，游戏中一共有 6个武将，他们相互之间的默契值如下表所示</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4</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p>
        </p:txBody>
      </p:sp>
      <p:pic>
        <p:nvPicPr>
          <p:cNvPr id="14346" name="Picture 5"/>
          <p:cNvPicPr>
            <a:picLocks noChangeAspect="1"/>
          </p:cNvPicPr>
          <p:nvPr>
            <p:custDataLst>
              <p:tags r:id="rId2"/>
            </p:custDataLst>
          </p:nvPr>
        </p:nvPicPr>
        <p:blipFill>
          <a:blip r:embed="rId6"/>
          <a:stretch>
            <a:fillRect/>
          </a:stretch>
        </p:blipFill>
        <p:spPr>
          <a:xfrm>
            <a:off x="468000" y="2627630"/>
            <a:ext cx="3439160" cy="3267710"/>
          </a:xfrm>
          <a:prstGeom prst="rect">
            <a:avLst/>
          </a:prstGeom>
        </p:spPr>
      </p:pic>
      <p:pic>
        <p:nvPicPr>
          <p:cNvPr id="14347" name="Picture 9"/>
          <p:cNvPicPr>
            <a:picLocks noChangeAspect="1"/>
          </p:cNvPicPr>
          <p:nvPr>
            <p:custDataLst>
              <p:tags r:id="rId3"/>
            </p:custDataLst>
          </p:nvPr>
        </p:nvPicPr>
        <p:blipFill>
          <a:blip r:embed="rId7"/>
          <a:srcRect r="888"/>
          <a:stretch>
            <a:fillRect/>
          </a:stretch>
        </p:blipFill>
        <p:spPr>
          <a:xfrm>
            <a:off x="5671185" y="3474720"/>
            <a:ext cx="3745865" cy="2354580"/>
          </a:xfrm>
          <a:prstGeom prst="rect">
            <a:avLst/>
          </a:prstGeom>
          <a:noFill/>
          <a:ln w="9525">
            <a:noFill/>
          </a:ln>
        </p:spPr>
      </p:pic>
      <p:sp>
        <p:nvSpPr>
          <p:cNvPr id="2" name="矩形 1"/>
          <p:cNvSpPr/>
          <p:nvPr/>
        </p:nvSpPr>
        <p:spPr>
          <a:xfrm>
            <a:off x="5662930" y="2779395"/>
            <a:ext cx="4086225" cy="611505"/>
          </a:xfrm>
          <a:prstGeom prst="rect">
            <a:avLst/>
          </a:prstGeom>
        </p:spPr>
        <p:txBody>
          <a:bodyPr vert="horz" wrap="square" lIns="91440" tIns="45720" rIns="91440" bIns="45720" rtlCol="0" anchor="t" anchorCtr="0">
            <a:noAutofit/>
          </a:bodyPr>
          <a:lstStyle/>
          <a:p>
            <a:pPr lvl="0" algn="l" defTabSz="1218565">
              <a:lnSpc>
                <a:spcPct val="140000"/>
              </a:lnSpc>
              <a:spcBef>
                <a:spcPts val="60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双方选将过程如下所示：</a:t>
            </a:r>
          </a:p>
        </p:txBody>
      </p:sp>
      <p:pic>
        <p:nvPicPr>
          <p:cNvPr id="11272" name="Picture 2" descr="http://img2.imgtn.bdimg.com/it/u=986036024,2941713750&amp;fm=21&amp;gp=0.jpg"/>
          <p:cNvPicPr>
            <a:picLocks noChangeAspect="1"/>
          </p:cNvPicPr>
          <p:nvPr>
            <p:custDataLst>
              <p:tags r:id="rId4"/>
            </p:custDataLst>
          </p:nvPr>
        </p:nvPicPr>
        <p:blipFill>
          <a:blip r:embed="rId8">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00000"/>
            <a:ext cx="10848340" cy="3458210"/>
          </a:xfrm>
        </p:spPr>
        <p:txBody>
          <a:bodyPr vert="horz" wrap="square" lIns="91440" tIns="45720" rIns="91440" bIns="45720" rtlCol="0" anchor="t" anchorCtr="0">
            <a:noAutofit/>
          </a:bodyPr>
          <a:lstStyle/>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小涵想知道，如果计算机在一局游戏中始终坚持上面这个策略，那么自己有没有可能必胜？如果有，在所有可能的胜利结局中，自己那对用于比武的武将组合的默契值最大是多少？ </a:t>
            </a:r>
          </a:p>
          <a:p>
            <a:pPr marL="0" lvl="0" indent="0" algn="l" fontAlgn="auto">
              <a:lnSpc>
                <a:spcPct val="160000"/>
              </a:lnSpc>
              <a:spcBef>
                <a:spcPts val="12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假设整个游戏过程中，对战双方任何时候均能看到自由武将队中的武将和对方军队的武将。为了简化问题，保证对于不同的武将组合，其默契值均不相同。</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4</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p>
        </p:txBody>
      </p:sp>
      <p:pic>
        <p:nvPicPr>
          <p:cNvPr id="11272" name="Picture 2" descr="http://img2.imgtn.bdimg.com/it/u=986036024,2941713750&amp;fm=21&amp;gp=0.jpg"/>
          <p:cNvPicPr>
            <a:picLocks noChangeAspect="1"/>
          </p:cNvPicPr>
          <p:nvPr>
            <p:custDataLst>
              <p:tags r:id="rId2"/>
            </p:custDataLst>
          </p:nvPr>
        </p:nvPicPr>
        <p:blipFill>
          <a:blip r:embed="rId4">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00000"/>
            <a:ext cx="10848340" cy="3458210"/>
          </a:xfrm>
        </p:spPr>
        <p:txBody>
          <a:bodyPr vert="horz" wrap="square" lIns="91440" tIns="45720" rIns="91440" bIns="45720" rtlCol="0" anchor="t" anchorCtr="0">
            <a:noAutofit/>
          </a:bodyPr>
          <a:lstStyle/>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输入格式</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共 N 行。</a:t>
            </a: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第一行为一个偶数 N，表示武将的个数。</a:t>
            </a: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第2行到第N行里，第i+1行有N</a:t>
            </a:r>
            <a:r>
              <a:rPr sz="2200" baseline="-250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个非负整数，每两个数之间用一个空格隔开，表示i号武将和i+1，i+2, ..., N号武将之间的默契值</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(0 &lt;= 默契值 &lt;= 1,000,000,000)。</a:t>
            </a:r>
          </a:p>
          <a:p>
            <a:pPr marL="0" lvl="0" indent="0" algn="l" fontAlgn="auto">
              <a:lnSpc>
                <a:spcPct val="120000"/>
              </a:lnSpc>
              <a:spcBef>
                <a:spcPts val="30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输出格式：共 1 或 2</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行。</a:t>
            </a: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若对于给定的游戏输入，存在可以让小涵获胜的选将顺序，则输出1，并另起一行输出所有获胜的情况中，小涵最终选出的武将组合的最大默契值。</a:t>
            </a:r>
          </a:p>
          <a:p>
            <a:pPr marL="0" lvl="0" indent="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如果不存在可以让小涵获胜的选将顺序，则输出 0</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4</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p>
        </p:txBody>
      </p:sp>
      <p:pic>
        <p:nvPicPr>
          <p:cNvPr id="11272" name="Picture 2" descr="http://img2.imgtn.bdimg.com/it/u=986036024,2941713750&amp;fm=21&amp;gp=0.jpg"/>
          <p:cNvPicPr>
            <a:picLocks noChangeAspect="1"/>
          </p:cNvPicPr>
          <p:nvPr>
            <p:custDataLst>
              <p:tags r:id="rId2"/>
            </p:custDataLst>
          </p:nvPr>
        </p:nvPicPr>
        <p:blipFill>
          <a:blip r:embed="rId4">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00000"/>
            <a:ext cx="3087370" cy="2867660"/>
          </a:xfrm>
        </p:spPr>
        <p:txBody>
          <a:bodyPr vert="horz" wrap="square" lIns="91440" tIns="45720" rIns="91440" bIns="45720" rtlCol="0" anchor="t" anchorCtr="0">
            <a:noAutofit/>
          </a:bodyPr>
          <a:lstStyle/>
          <a:p>
            <a:pPr marL="0" lvl="0" algn="l" fontAlgn="auto">
              <a:lnSpc>
                <a:spcPct val="120000"/>
              </a:lnSpc>
              <a:spcBef>
                <a:spcPts val="3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6 </a:t>
            </a: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5 28 16 29 27 </a:t>
            </a: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23 3 20 1 </a:t>
            </a: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8 32 26 </a:t>
            </a: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33 11 </a:t>
            </a:r>
          </a:p>
          <a:p>
            <a:pPr marL="0" lvl="0" indent="0" algn="l" fontAlgn="auto">
              <a:lnSpc>
                <a:spcPct val="100000"/>
              </a:lnSpc>
              <a:spcBef>
                <a:spcPts val="300"/>
              </a:spcBef>
              <a:spcAft>
                <a:spcPts val="0"/>
              </a:spcAft>
              <a:buSzTx/>
              <a:buNone/>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12 </a:t>
            </a:r>
          </a:p>
          <a:p>
            <a:pPr marL="0" lvl="0" indent="0" algn="l" fontAlgn="auto">
              <a:lnSpc>
                <a:spcPct val="100000"/>
              </a:lnSpc>
              <a:spcBef>
                <a:spcPts val="30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4</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】三国游戏</a:t>
            </a:r>
          </a:p>
        </p:txBody>
      </p:sp>
      <p:pic>
        <p:nvPicPr>
          <p:cNvPr id="11272" name="Picture 2" descr="http://img2.imgtn.bdimg.com/it/u=986036024,2941713750&amp;fm=21&amp;gp=0.jpg"/>
          <p:cNvPicPr>
            <a:picLocks noChangeAspect="1"/>
          </p:cNvPicPr>
          <p:nvPr>
            <p:custDataLst>
              <p:tags r:id="rId2"/>
            </p:custDataLst>
          </p:nvPr>
        </p:nvPicPr>
        <p:blipFill>
          <a:blip r:embed="rId5">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4" name="文本框 3"/>
          <p:cNvSpPr txBox="1"/>
          <p:nvPr/>
        </p:nvSpPr>
        <p:spPr>
          <a:xfrm>
            <a:off x="504000" y="4679510"/>
            <a:ext cx="2188210" cy="1250950"/>
          </a:xfrm>
          <a:prstGeom prst="rect">
            <a:avLst/>
          </a:prstGeom>
          <a:noFill/>
        </p:spPr>
        <p:txBody>
          <a:bodyPr wrap="square" rtlCol="0" anchor="t">
            <a:spAutoFit/>
          </a:bodyPr>
          <a:lstStyle/>
          <a:p>
            <a:pPr marL="0" lvl="0" indent="-304800" algn="l" defTabSz="1218565" fontAlgn="auto">
              <a:lnSpc>
                <a:spcPct val="120000"/>
              </a:lnSpc>
              <a:spcBef>
                <a:spcPts val="300"/>
              </a:spcBef>
              <a:spcAft>
                <a:spcPts val="0"/>
              </a:spcAft>
              <a:buClr>
                <a:schemeClr val="accent1">
                  <a:lumMod val="75000"/>
                </a:schemeClr>
              </a:buClr>
              <a:buSzTx/>
              <a:buFont typeface="Arial" panose="020B0604020202020204" pitchFamily="34" charset="0"/>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p>
          <a:p>
            <a:pPr marL="0" lvl="0" indent="-304800" algn="l" defTabSz="1218565" fontAlgn="auto">
              <a:lnSpc>
                <a:spcPct val="120000"/>
              </a:lnSpc>
              <a:spcBef>
                <a:spcPts val="300"/>
              </a:spcBef>
              <a:spcAft>
                <a:spcPts val="0"/>
              </a:spcAft>
              <a:buClr>
                <a:schemeClr val="accent1">
                  <a:lumMod val="75000"/>
                </a:schemeClr>
              </a:buClr>
              <a:buSzTx/>
              <a:buFont typeface="Arial" panose="020B0604020202020204" pitchFamily="34" charset="0"/>
              <a:buNone/>
            </a:pP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1  </a:t>
            </a:r>
          </a:p>
          <a:p>
            <a:pPr marL="0" lvl="0" indent="0" algn="l" fontAlgn="auto">
              <a:lnSpc>
                <a:spcPct val="100000"/>
              </a:lnSpc>
              <a:spcBef>
                <a:spcPts val="300"/>
              </a:spcBef>
              <a:spcAft>
                <a:spcPts val="0"/>
              </a:spcAft>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32</a:t>
            </a:r>
          </a:p>
        </p:txBody>
      </p:sp>
      <p:pic>
        <p:nvPicPr>
          <p:cNvPr id="14346" name="Picture 5"/>
          <p:cNvPicPr>
            <a:picLocks noChangeAspect="1"/>
          </p:cNvPicPr>
          <p:nvPr/>
        </p:nvPicPr>
        <p:blipFill>
          <a:blip r:embed="rId6"/>
          <a:stretch>
            <a:fillRect/>
          </a:stretch>
        </p:blipFill>
        <p:spPr>
          <a:xfrm>
            <a:off x="3287395" y="1886585"/>
            <a:ext cx="3604260" cy="3424555"/>
          </a:xfrm>
          <a:prstGeom prst="rect">
            <a:avLst/>
          </a:prstGeom>
        </p:spPr>
      </p:pic>
      <p:pic>
        <p:nvPicPr>
          <p:cNvPr id="14347" name="Picture 9"/>
          <p:cNvPicPr>
            <a:picLocks noChangeAspect="1"/>
          </p:cNvPicPr>
          <p:nvPr>
            <p:custDataLst>
              <p:tags r:id="rId3"/>
            </p:custDataLst>
          </p:nvPr>
        </p:nvPicPr>
        <p:blipFill>
          <a:blip r:embed="rId7"/>
          <a:srcRect r="888"/>
          <a:stretch>
            <a:fillRect/>
          </a:stretch>
        </p:blipFill>
        <p:spPr>
          <a:xfrm>
            <a:off x="7383780" y="2853055"/>
            <a:ext cx="3745865" cy="2354580"/>
          </a:xfrm>
          <a:prstGeom prst="rect">
            <a:avLst/>
          </a:prstGeom>
          <a:noFill/>
          <a:ln w="9525">
            <a:noFill/>
          </a:ln>
        </p:spPr>
      </p:pic>
      <p:sp>
        <p:nvSpPr>
          <p:cNvPr id="18" name="椭圆 17"/>
          <p:cNvSpPr/>
          <p:nvPr/>
        </p:nvSpPr>
        <p:spPr>
          <a:xfrm>
            <a:off x="5815965" y="2014220"/>
            <a:ext cx="360000" cy="360045"/>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509010" y="4320540"/>
            <a:ext cx="360000" cy="360045"/>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510915" y="3853180"/>
            <a:ext cx="360000" cy="360045"/>
          </a:xfrm>
          <a:prstGeom prst="ellipse">
            <a:avLst/>
          </a:prstGeom>
          <a:noFill/>
          <a:ln w="38100">
            <a:solidFill>
              <a:schemeClr val="accent3"/>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椭圆 22"/>
          <p:cNvSpPr/>
          <p:nvPr/>
        </p:nvSpPr>
        <p:spPr>
          <a:xfrm>
            <a:off x="5352415" y="2014220"/>
            <a:ext cx="360000" cy="360045"/>
          </a:xfrm>
          <a:prstGeom prst="ellipse">
            <a:avLst/>
          </a:prstGeom>
          <a:noFill/>
          <a:ln w="38100">
            <a:solidFill>
              <a:schemeClr val="accent3"/>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椭圆 24"/>
          <p:cNvSpPr/>
          <p:nvPr/>
        </p:nvSpPr>
        <p:spPr>
          <a:xfrm>
            <a:off x="3510915" y="3395980"/>
            <a:ext cx="360000" cy="360045"/>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角星 25"/>
          <p:cNvSpPr/>
          <p:nvPr/>
        </p:nvSpPr>
        <p:spPr>
          <a:xfrm>
            <a:off x="5817870" y="3853180"/>
            <a:ext cx="360000" cy="360000"/>
          </a:xfrm>
          <a:prstGeom prst="star5">
            <a:avLst/>
          </a:prstGeom>
          <a:solidFill>
            <a:srgbClr val="FF0000">
              <a:alpha val="40000"/>
            </a:srgbClr>
          </a:solidFill>
          <a:ln w="28575">
            <a:noFill/>
          </a:ln>
          <a:ex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7" name="心形 26"/>
          <p:cNvSpPr/>
          <p:nvPr/>
        </p:nvSpPr>
        <p:spPr>
          <a:xfrm>
            <a:off x="5838190" y="3412490"/>
            <a:ext cx="324000" cy="324000"/>
          </a:xfrm>
          <a:prstGeom prst="heart">
            <a:avLst/>
          </a:prstGeom>
          <a:solidFill>
            <a:srgbClr val="FF0000">
              <a:alpha val="35000"/>
            </a:srgbClr>
          </a:solidFill>
          <a:ln w="38100">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3" grpId="0" animBg="1"/>
      <p:bldP spid="25" grpId="0" animBg="1"/>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pic>
        <p:nvPicPr>
          <p:cNvPr id="11272" name="Picture 2" descr="http://img2.imgtn.bdimg.com/it/u=986036024,2941713750&amp;fm=21&amp;gp=0.jpg"/>
          <p:cNvPicPr>
            <a:picLocks noChangeAspect="1"/>
          </p:cNvPicPr>
          <p:nvPr>
            <p:custDataLst>
              <p:tags r:id="rId2"/>
            </p:custDataLst>
          </p:nvPr>
        </p:nvPicPr>
        <p:blipFill>
          <a:blip r:embed="rId12">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11271" name="内容占位符 13"/>
          <p:cNvSpPr>
            <a:spLocks noGrp="1"/>
          </p:cNvSpPr>
          <p:nvPr>
            <p:ph idx="4294967295"/>
          </p:nvPr>
        </p:nvSpPr>
        <p:spPr>
          <a:xfrm>
            <a:off x="5040000" y="1872000"/>
            <a:ext cx="7040245" cy="3458210"/>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首先，由于小涵是先手，计算机是被动应战的。</a:t>
            </a:r>
          </a:p>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所以，小涵是不会输的。</a:t>
            </a:r>
          </a:p>
          <a:p>
            <a:pPr marL="0" lvl="0" algn="l" fontAlgn="auto">
              <a:lnSpc>
                <a:spcPct val="160000"/>
              </a:lnSpc>
              <a:spcBef>
                <a:spcPts val="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其次，由于</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计算机是“贪心”的。</a:t>
            </a:r>
          </a:p>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所以，一个武将默契值的最优解，</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小涵</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必</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拿不到的。</a:t>
            </a:r>
          </a:p>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但是，</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一个武将默契值的次优解，小涵是必能拿到的。</a:t>
            </a:r>
          </a:p>
        </p:txBody>
      </p:sp>
      <p:grpSp>
        <p:nvGrpSpPr>
          <p:cNvPr id="3" name="组合 2"/>
          <p:cNvGrpSpPr/>
          <p:nvPr/>
        </p:nvGrpSpPr>
        <p:grpSpPr>
          <a:xfrm>
            <a:off x="468000" y="2060575"/>
            <a:ext cx="3604260" cy="3423920"/>
            <a:chOff x="996" y="3310"/>
            <a:chExt cx="5676" cy="5392"/>
          </a:xfrm>
        </p:grpSpPr>
        <p:pic>
          <p:nvPicPr>
            <p:cNvPr id="14346" name="Picture 5"/>
            <p:cNvPicPr>
              <a:picLocks noChangeAspect="1"/>
            </p:cNvPicPr>
            <p:nvPr>
              <p:custDataLst>
                <p:tags r:id="rId3"/>
              </p:custDataLst>
            </p:nvPr>
          </p:nvPicPr>
          <p:blipFill>
            <a:blip r:embed="rId13"/>
            <a:stretch>
              <a:fillRect/>
            </a:stretch>
          </p:blipFill>
          <p:spPr>
            <a:xfrm>
              <a:off x="996" y="3310"/>
              <a:ext cx="5676" cy="5393"/>
            </a:xfrm>
            <a:prstGeom prst="rect">
              <a:avLst/>
            </a:prstGeom>
          </p:spPr>
        </p:pic>
        <p:sp>
          <p:nvSpPr>
            <p:cNvPr id="18" name="椭圆 17"/>
            <p:cNvSpPr/>
            <p:nvPr>
              <p:custDataLst>
                <p:tags r:id="rId4"/>
              </p:custDataLst>
            </p:nvPr>
          </p:nvSpPr>
          <p:spPr>
            <a:xfrm>
              <a:off x="4978" y="3511"/>
              <a:ext cx="567" cy="567"/>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5"/>
              </p:custDataLst>
            </p:nvPr>
          </p:nvSpPr>
          <p:spPr>
            <a:xfrm>
              <a:off x="1345" y="7143"/>
              <a:ext cx="567" cy="567"/>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custDataLst>
                <p:tags r:id="rId6"/>
              </p:custDataLst>
            </p:nvPr>
          </p:nvSpPr>
          <p:spPr>
            <a:xfrm>
              <a:off x="1348" y="6407"/>
              <a:ext cx="567" cy="567"/>
            </a:xfrm>
            <a:prstGeom prst="ellipse">
              <a:avLst/>
            </a:prstGeom>
            <a:noFill/>
            <a:ln w="38100">
              <a:solidFill>
                <a:schemeClr val="accent3"/>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椭圆 22"/>
            <p:cNvSpPr/>
            <p:nvPr>
              <p:custDataLst>
                <p:tags r:id="rId7"/>
              </p:custDataLst>
            </p:nvPr>
          </p:nvSpPr>
          <p:spPr>
            <a:xfrm>
              <a:off x="4248" y="3511"/>
              <a:ext cx="567" cy="567"/>
            </a:xfrm>
            <a:prstGeom prst="ellipse">
              <a:avLst/>
            </a:prstGeom>
            <a:noFill/>
            <a:ln w="38100">
              <a:solidFill>
                <a:schemeClr val="accent3"/>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椭圆 24"/>
            <p:cNvSpPr/>
            <p:nvPr>
              <p:custDataLst>
                <p:tags r:id="rId8"/>
              </p:custDataLst>
            </p:nvPr>
          </p:nvSpPr>
          <p:spPr>
            <a:xfrm>
              <a:off x="1348" y="5687"/>
              <a:ext cx="567" cy="567"/>
            </a:xfrm>
            <a:prstGeom prst="ellipse">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角星 25"/>
            <p:cNvSpPr/>
            <p:nvPr>
              <p:custDataLst>
                <p:tags r:id="rId9"/>
              </p:custDataLst>
            </p:nvPr>
          </p:nvSpPr>
          <p:spPr>
            <a:xfrm>
              <a:off x="4981" y="6407"/>
              <a:ext cx="567" cy="567"/>
            </a:xfrm>
            <a:prstGeom prst="star5">
              <a:avLst/>
            </a:prstGeom>
            <a:solidFill>
              <a:srgbClr val="FF0000">
                <a:alpha val="40000"/>
              </a:srgbClr>
            </a:solidFill>
            <a:ln w="28575">
              <a:noFill/>
            </a:ln>
            <a:ex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7" name="心形 26"/>
            <p:cNvSpPr/>
            <p:nvPr>
              <p:custDataLst>
                <p:tags r:id="rId10"/>
              </p:custDataLst>
            </p:nvPr>
          </p:nvSpPr>
          <p:spPr>
            <a:xfrm>
              <a:off x="5013" y="5713"/>
              <a:ext cx="510" cy="510"/>
            </a:xfrm>
            <a:prstGeom prst="heart">
              <a:avLst/>
            </a:prstGeom>
            <a:solidFill>
              <a:srgbClr val="FF0000">
                <a:alpha val="35000"/>
              </a:srgbClr>
            </a:solidFill>
            <a:ln w="38100">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2" end="2"/>
                                            </p:txEl>
                                          </p:spTgt>
                                        </p:tgtEl>
                                        <p:attrNameLst>
                                          <p:attrName>style.visibility</p:attrName>
                                        </p:attrNameLst>
                                      </p:cBhvr>
                                      <p:to>
                                        <p:strVal val="visible"/>
                                      </p:to>
                                    </p:set>
                                    <p:animEffect transition="in" filter="fade">
                                      <p:cBhvr>
                                        <p:cTn id="17" dur="500"/>
                                        <p:tgtEl>
                                          <p:spTgt spid="11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3" end="3"/>
                                            </p:txEl>
                                          </p:spTgt>
                                        </p:tgtEl>
                                        <p:attrNameLst>
                                          <p:attrName>style.visibility</p:attrName>
                                        </p:attrNameLst>
                                      </p:cBhvr>
                                      <p:to>
                                        <p:strVal val="visible"/>
                                      </p:to>
                                    </p:set>
                                    <p:animEffect transition="in" filter="fade">
                                      <p:cBhvr>
                                        <p:cTn id="22" dur="500"/>
                                        <p:tgtEl>
                                          <p:spTgt spid="112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71">
                                            <p:txEl>
                                              <p:pRg st="4" end="4"/>
                                            </p:txEl>
                                          </p:spTgt>
                                        </p:tgtEl>
                                        <p:attrNameLst>
                                          <p:attrName>style.visibility</p:attrName>
                                        </p:attrNameLst>
                                      </p:cBhvr>
                                      <p:to>
                                        <p:strVal val="visible"/>
                                      </p:to>
                                    </p:set>
                                    <p:animEffect transition="in" filter="fade">
                                      <p:cBhvr>
                                        <p:cTn id="27" dur="500"/>
                                        <p:tgtEl>
                                          <p:spTgt spid="112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pic>
        <p:nvPicPr>
          <p:cNvPr id="11272" name="Picture 2" descr="http://img2.imgtn.bdimg.com/it/u=986036024,2941713750&amp;fm=21&amp;gp=0.jpg"/>
          <p:cNvPicPr>
            <a:picLocks noChangeAspect="1"/>
          </p:cNvPicPr>
          <p:nvPr>
            <p:custDataLst>
              <p:tags r:id="rId2"/>
            </p:custDataLst>
          </p:nvPr>
        </p:nvPicPr>
        <p:blipFill>
          <a:blip r:embed="rId4">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11271" name="内容占位符 13"/>
          <p:cNvSpPr>
            <a:spLocks noGrp="1"/>
          </p:cNvSpPr>
          <p:nvPr>
            <p:ph idx="4294967295"/>
          </p:nvPr>
        </p:nvSpPr>
        <p:spPr>
          <a:xfrm>
            <a:off x="504000" y="1800000"/>
            <a:ext cx="4860000" cy="3458210"/>
          </a:xfrm>
        </p:spPr>
        <p:txBody>
          <a:bodyPr vert="horz" wrap="square" lIns="91440" tIns="45720" rIns="91440" bIns="45720" rtlCol="0" anchor="t" anchorCtr="0">
            <a:noAutofit/>
          </a:bodyPr>
          <a:lstStyle/>
          <a:p>
            <a:pPr marL="0" lvl="0" algn="l">
              <a:lnSpc>
                <a:spcPct val="160000"/>
              </a:lnSpc>
              <a:spcBef>
                <a:spcPts val="60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由以上论点可得贪心策略：</a:t>
            </a:r>
          </a:p>
          <a:p>
            <a:pPr marL="0" lvl="0" algn="l">
              <a:lnSpc>
                <a:spcPct val="160000"/>
              </a:lnSpc>
              <a:spcBef>
                <a:spcPts val="60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找出所有武将默契值次优解的最大值。</a:t>
            </a:r>
          </a:p>
          <a:p>
            <a:pPr marL="0" lvl="0" algn="l">
              <a:lnSpc>
                <a:spcPct val="160000"/>
              </a:lnSpc>
              <a:spcBef>
                <a:spcPts val="60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这个值就是小涵能拿到的最大值。</a:t>
            </a:r>
          </a:p>
          <a:p>
            <a:pPr marL="0" lvl="0" algn="l">
              <a:lnSpc>
                <a:spcPct val="160000"/>
              </a:lnSpc>
              <a:spcBef>
                <a:spcPts val="600"/>
              </a:spcBef>
              <a:spcAft>
                <a:spcPts val="0"/>
              </a:spcAft>
              <a:buSzTx/>
              <a:buNone/>
            </a:pP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60000"/>
              </a:lnSpc>
              <a:spcBef>
                <a:spcPts val="60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核心程序如右图所示：</a:t>
            </a:r>
          </a:p>
        </p:txBody>
      </p:sp>
      <p:pic>
        <p:nvPicPr>
          <p:cNvPr id="3" name="图片 2"/>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5940000" y="2124000"/>
            <a:ext cx="4273884" cy="3663696"/>
          </a:xfrm>
          <a:prstGeom prst="rect">
            <a:avLst/>
          </a:prstGeom>
          <a:ln>
            <a:solidFill>
              <a:srgbClr val="4680A3"/>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2" end="2"/>
                                            </p:txEl>
                                          </p:spTgt>
                                        </p:tgtEl>
                                        <p:attrNameLst>
                                          <p:attrName>style.visibility</p:attrName>
                                        </p:attrNameLst>
                                      </p:cBhvr>
                                      <p:to>
                                        <p:strVal val="visible"/>
                                      </p:to>
                                    </p:set>
                                    <p:animEffect transition="in" filter="fade">
                                      <p:cBhvr>
                                        <p:cTn id="17" dur="500"/>
                                        <p:tgtEl>
                                          <p:spTgt spid="11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4" end="4"/>
                                            </p:txEl>
                                          </p:spTgt>
                                        </p:tgtEl>
                                        <p:attrNameLst>
                                          <p:attrName>style.visibility</p:attrName>
                                        </p:attrNameLst>
                                      </p:cBhvr>
                                      <p:to>
                                        <p:strVal val="visible"/>
                                      </p:to>
                                    </p:set>
                                    <p:animEffect transition="in" filter="fade">
                                      <p:cBhvr>
                                        <p:cTn id="22" dur="500"/>
                                        <p:tgtEl>
                                          <p:spTgt spid="112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1198880"/>
          </a:xfrm>
          <a:noFill/>
        </p:spPr>
        <p:txBody>
          <a:bodyPr vert="horz" wrap="square" lIns="91440" tIns="45720" rIns="91440" bIns="45720" rtlCol="0" anchor="t" anchorCtr="0">
            <a:spAutoFit/>
          </a:body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：取数游戏</a:t>
            </a:r>
          </a:p>
        </p:txBody>
      </p:sp>
      <p:sp>
        <p:nvSpPr>
          <p:cNvPr id="5123" name="内容占位符 2"/>
          <p:cNvSpPr>
            <a:spLocks noGrp="1"/>
          </p:cNvSpPr>
          <p:nvPr>
            <p:ph idx="4294967295"/>
          </p:nvPr>
        </p:nvSpPr>
        <p:spPr>
          <a:xfrm>
            <a:off x="504190" y="1871980"/>
            <a:ext cx="11160000" cy="3723005"/>
          </a:xfrm>
        </p:spPr>
        <p:txBody>
          <a:bodyPr vert="horz" wrap="square" lIns="91440" tIns="45720" rIns="91440" bIns="45720" anchor="t" anchorCtr="0">
            <a:noAutofit/>
          </a:body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输入格式：两行，第一行一个整数n，第二行有2n个自然数。</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输出格式：只有一行，若A有必胜策略，则输出“YES”，否则输出“NO”。</a:t>
            </a:r>
          </a:p>
          <a:p>
            <a:pPr marL="0" indent="0" fontAlgn="auto">
              <a:lnSpc>
                <a:spcPct val="100000"/>
              </a:lnSpc>
              <a:spcBef>
                <a:spcPts val="600"/>
              </a:spcBef>
              <a:spcAft>
                <a:spcPts val="0"/>
              </a:spcAft>
              <a:buNone/>
              <a:extLst>
                <a:ext uri="{35155182-B16C-46BC-9424-99874614C6A1}">
                  <wpsdc:indentchars xmlns:wpsdc="http://www.wps.cn/officeDocument/2017/drawingmlCustomData" xmlns="" val="0" checksum="3407529306"/>
                </a:ext>
              </a:extLst>
            </a:pP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输入样例：</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7 9 3 6 4 2 5 3</a:t>
            </a:r>
          </a:p>
          <a:p>
            <a:pPr marL="0" indent="0" fontAlgn="auto">
              <a:lnSpc>
                <a:spcPct val="16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2" name="矩形 1"/>
          <p:cNvSpPr/>
          <p:nvPr/>
        </p:nvSpPr>
        <p:spPr>
          <a:xfrm>
            <a:off x="6151880" y="3574415"/>
            <a:ext cx="3039745" cy="1695450"/>
          </a:xfrm>
          <a:prstGeom prst="rect">
            <a:avLst/>
          </a:prstGeom>
        </p:spPr>
        <p:txBody>
          <a:bodyPr vert="horz" wrap="square" lIns="91440" tIns="45720" rIns="91440" bIns="45720" rtlCol="0" anchor="t" anchorCtr="0">
            <a:noAutofit/>
          </a:bodyPr>
          <a:lstStyle/>
          <a:p>
            <a:pPr lvl="0" indent="0" algn="l" defTabSz="1218565">
              <a:lnSpc>
                <a:spcPct val="15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xmlns=""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p>
          <a:p>
            <a:pPr lvl="0" indent="0" algn="l" defTabSz="1218565">
              <a:lnSpc>
                <a:spcPct val="15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xmlns=""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Yes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Effect transition="in" filter="fade">
                                      <p:cBhvr>
                                        <p:cTn id="11" dur="500"/>
                                        <p:tgtEl>
                                          <p:spTgt spid="512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fade">
                                      <p:cBhvr>
                                        <p:cTn id="16" dur="500"/>
                                        <p:tgtEl>
                                          <p:spTgt spid="5123">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5123">
                                            <p:txEl>
                                              <p:pRg st="5" end="5"/>
                                            </p:txEl>
                                          </p:spTgt>
                                        </p:tgtEl>
                                        <p:attrNameLst>
                                          <p:attrName>style.visibility</p:attrName>
                                        </p:attrNameLst>
                                      </p:cBhvr>
                                      <p:to>
                                        <p:strVal val="visible"/>
                                      </p:to>
                                    </p:set>
                                    <p:animEffect transition="in" filter="fade">
                                      <p:cBhvr>
                                        <p:cTn id="24" dur="500"/>
                                        <p:tgtEl>
                                          <p:spTgt spid="5123">
                                            <p:txEl>
                                              <p:pRg st="5" end="5"/>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5123">
                                            <p:txEl>
                                              <p:pRg st="6" end="6"/>
                                            </p:txEl>
                                          </p:spTgt>
                                        </p:tgtEl>
                                        <p:attrNameLst>
                                          <p:attrName>style.visibility</p:attrName>
                                        </p:attrNameLst>
                                      </p:cBhvr>
                                      <p:to>
                                        <p:strVal val="visible"/>
                                      </p:to>
                                    </p:set>
                                    <p:animEffect transition="in" filter="fade">
                                      <p:cBhvr>
                                        <p:cTn id="28" dur="500"/>
                                        <p:tgtEl>
                                          <p:spTgt spid="512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pic>
        <p:nvPicPr>
          <p:cNvPr id="11272" name="Picture 2" descr="http://img2.imgtn.bdimg.com/it/u=986036024,2941713750&amp;fm=21&amp;gp=0.jpg"/>
          <p:cNvPicPr>
            <a:picLocks noChangeAspect="1"/>
          </p:cNvPicPr>
          <p:nvPr>
            <p:custDataLst>
              <p:tags r:id="rId2"/>
            </p:custDataLst>
          </p:nvPr>
        </p:nvPicPr>
        <p:blipFill>
          <a:blip r:embed="rId7">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
        <p:nvSpPr>
          <p:cNvPr id="11271" name="内容占位符 13"/>
          <p:cNvSpPr>
            <a:spLocks noGrp="1"/>
          </p:cNvSpPr>
          <p:nvPr>
            <p:ph idx="4294967295"/>
          </p:nvPr>
        </p:nvSpPr>
        <p:spPr>
          <a:xfrm>
            <a:off x="504000" y="1800000"/>
            <a:ext cx="6427470" cy="3992880"/>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另一种思路：</a:t>
            </a: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以默契值而非武将为分析对象。</a:t>
            </a: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则小涵能拿到的最大默契值是多少？</a:t>
            </a: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对默契值排序：</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33 32 29 28 …………</a:t>
            </a: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由于小涵是先手，能拿到的最大默契值一定是</a:t>
            </a:r>
            <a:b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小涵先拿到。</a:t>
            </a:r>
          </a:p>
          <a:p>
            <a:pPr marL="0" lvl="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问题转变为：哪一种默契值是必能拿到的？</a:t>
            </a:r>
          </a:p>
          <a:p>
            <a:pPr marL="0" lvl="0" algn="l">
              <a:lnSpc>
                <a:spcPct val="160000"/>
              </a:lnSpc>
              <a:spcBef>
                <a:spcPts val="600"/>
              </a:spcBef>
              <a:spcAft>
                <a:spcPts val="0"/>
              </a:spcAft>
              <a:buSzTx/>
              <a:buNone/>
            </a:pP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 name="表格 1"/>
          <p:cNvGraphicFramePr>
            <a:graphicFrameLocks noGrp="1"/>
          </p:cNvGraphicFramePr>
          <p:nvPr>
            <p:custDataLst>
              <p:tags r:id="rId3"/>
            </p:custDataLst>
          </p:nvPr>
        </p:nvGraphicFramePr>
        <p:xfrm>
          <a:off x="7960815" y="2160000"/>
          <a:ext cx="3276600" cy="3280410"/>
        </p:xfrm>
        <a:graphic>
          <a:graphicData uri="http://schemas.openxmlformats.org/drawingml/2006/table">
            <a:tbl>
              <a:tblPr/>
              <a:tblGrid>
                <a:gridCol w="467995">
                  <a:extLst>
                    <a:ext uri="{9D8B030D-6E8A-4147-A177-3AD203B41FA5}">
                      <a16:colId xmlns:a16="http://schemas.microsoft.com/office/drawing/2014/main" val="20000"/>
                    </a:ext>
                  </a:extLst>
                </a:gridCol>
                <a:gridCol w="468630">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7995">
                  <a:extLst>
                    <a:ext uri="{9D8B030D-6E8A-4147-A177-3AD203B41FA5}">
                      <a16:colId xmlns:a16="http://schemas.microsoft.com/office/drawing/2014/main" val="20003"/>
                    </a:ext>
                  </a:extLst>
                </a:gridCol>
                <a:gridCol w="468630">
                  <a:extLst>
                    <a:ext uri="{9D8B030D-6E8A-4147-A177-3AD203B41FA5}">
                      <a16:colId xmlns:a16="http://schemas.microsoft.com/office/drawing/2014/main" val="20004"/>
                    </a:ext>
                  </a:extLst>
                </a:gridCol>
                <a:gridCol w="467995">
                  <a:extLst>
                    <a:ext uri="{9D8B030D-6E8A-4147-A177-3AD203B41FA5}">
                      <a16:colId xmlns:a16="http://schemas.microsoft.com/office/drawing/2014/main" val="20005"/>
                    </a:ext>
                  </a:extLst>
                </a:gridCol>
                <a:gridCol w="468630">
                  <a:extLst>
                    <a:ext uri="{9D8B030D-6E8A-4147-A177-3AD203B41FA5}">
                      <a16:colId xmlns:a16="http://schemas.microsoft.com/office/drawing/2014/main" val="20006"/>
                    </a:ext>
                  </a:extLst>
                </a:gridCol>
              </a:tblGrid>
              <a:tr h="46863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6863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28</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16</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29</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27</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6863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23</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20</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6863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32</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26</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6863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33</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11</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46863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12</a:t>
                      </a: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46863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8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0" name="五角星 19"/>
          <p:cNvSpPr/>
          <p:nvPr>
            <p:custDataLst>
              <p:tags r:id="rId4"/>
            </p:custDataLst>
          </p:nvPr>
        </p:nvSpPr>
        <p:spPr>
          <a:xfrm>
            <a:off x="10360660" y="4084955"/>
            <a:ext cx="360000" cy="360000"/>
          </a:xfrm>
          <a:prstGeom prst="star5">
            <a:avLst/>
          </a:prstGeom>
          <a:solidFill>
            <a:srgbClr val="FF0000">
              <a:alpha val="40000"/>
            </a:srgbClr>
          </a:solidFill>
          <a:ln w="28575">
            <a:noFill/>
          </a:ln>
          <a:ex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 name="心形 23"/>
          <p:cNvSpPr/>
          <p:nvPr>
            <p:custDataLst>
              <p:tags r:id="rId5"/>
            </p:custDataLst>
          </p:nvPr>
        </p:nvSpPr>
        <p:spPr>
          <a:xfrm>
            <a:off x="10358755" y="3636010"/>
            <a:ext cx="324000" cy="324000"/>
          </a:xfrm>
          <a:prstGeom prst="heart">
            <a:avLst/>
          </a:prstGeom>
          <a:solidFill>
            <a:srgbClr val="FF0000">
              <a:alpha val="35000"/>
            </a:srgbClr>
          </a:solidFill>
          <a:ln w="38100">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2" end="2"/>
                                            </p:txEl>
                                          </p:spTgt>
                                        </p:tgtEl>
                                        <p:attrNameLst>
                                          <p:attrName>style.visibility</p:attrName>
                                        </p:attrNameLst>
                                      </p:cBhvr>
                                      <p:to>
                                        <p:strVal val="visible"/>
                                      </p:to>
                                    </p:set>
                                    <p:animEffect transition="in" filter="fade">
                                      <p:cBhvr>
                                        <p:cTn id="17" dur="500"/>
                                        <p:tgtEl>
                                          <p:spTgt spid="11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3" end="3"/>
                                            </p:txEl>
                                          </p:spTgt>
                                        </p:tgtEl>
                                        <p:attrNameLst>
                                          <p:attrName>style.visibility</p:attrName>
                                        </p:attrNameLst>
                                      </p:cBhvr>
                                      <p:to>
                                        <p:strVal val="visible"/>
                                      </p:to>
                                    </p:set>
                                    <p:animEffect transition="in" filter="fade">
                                      <p:cBhvr>
                                        <p:cTn id="22" dur="500"/>
                                        <p:tgtEl>
                                          <p:spTgt spid="112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71">
                                            <p:txEl>
                                              <p:pRg st="4" end="4"/>
                                            </p:txEl>
                                          </p:spTgt>
                                        </p:tgtEl>
                                        <p:attrNameLst>
                                          <p:attrName>style.visibility</p:attrName>
                                        </p:attrNameLst>
                                      </p:cBhvr>
                                      <p:to>
                                        <p:strVal val="visible"/>
                                      </p:to>
                                    </p:set>
                                    <p:animEffect transition="in" filter="fade">
                                      <p:cBhvr>
                                        <p:cTn id="27" dur="500"/>
                                        <p:tgtEl>
                                          <p:spTgt spid="112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71">
                                            <p:txEl>
                                              <p:pRg st="5" end="5"/>
                                            </p:txEl>
                                          </p:spTgt>
                                        </p:tgtEl>
                                        <p:attrNameLst>
                                          <p:attrName>style.visibility</p:attrName>
                                        </p:attrNameLst>
                                      </p:cBhvr>
                                      <p:to>
                                        <p:strVal val="visible"/>
                                      </p:to>
                                    </p:set>
                                    <p:animEffect transition="in" filter="fade">
                                      <p:cBhvr>
                                        <p:cTn id="32" dur="500"/>
                                        <p:tgtEl>
                                          <p:spTgt spid="112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graphicFrame>
        <p:nvGraphicFramePr>
          <p:cNvPr id="32" name="表格 31"/>
          <p:cNvGraphicFramePr>
            <a:graphicFrameLocks noGrp="1"/>
          </p:cNvGraphicFramePr>
          <p:nvPr>
            <p:custDataLst>
              <p:tags r:id="rId2"/>
            </p:custDataLst>
          </p:nvPr>
        </p:nvGraphicFramePr>
        <p:xfrm>
          <a:off x="625476" y="1988820"/>
          <a:ext cx="3887470" cy="3886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307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tblGrid>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anchorCtr="1"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50</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8"/>
                  </a:ext>
                </a:extLst>
              </a:tr>
            </a:tbl>
          </a:graphicData>
        </a:graphic>
      </p:graphicFrame>
      <p:cxnSp>
        <p:nvCxnSpPr>
          <p:cNvPr id="33" name="直接连接符 32"/>
          <p:cNvCxnSpPr/>
          <p:nvPr>
            <p:custDataLst>
              <p:tags r:id="rId3"/>
            </p:custDataLst>
          </p:nvPr>
        </p:nvCxnSpPr>
        <p:spPr>
          <a:xfrm rot="16200000" flipH="1">
            <a:off x="1061403" y="2425700"/>
            <a:ext cx="3460750" cy="3460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椭圆 41"/>
          <p:cNvSpPr/>
          <p:nvPr>
            <p:custDataLst>
              <p:tags r:id="rId4"/>
            </p:custDataLst>
          </p:nvPr>
        </p:nvSpPr>
        <p:spPr>
          <a:xfrm>
            <a:off x="3705226" y="2901315"/>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椭圆 43"/>
          <p:cNvSpPr/>
          <p:nvPr>
            <p:custDataLst>
              <p:tags r:id="rId5"/>
            </p:custDataLst>
          </p:nvPr>
        </p:nvSpPr>
        <p:spPr>
          <a:xfrm>
            <a:off x="4137978" y="24790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椭圆 48"/>
          <p:cNvSpPr/>
          <p:nvPr>
            <p:custDataLst>
              <p:tags r:id="rId6"/>
            </p:custDataLst>
          </p:nvPr>
        </p:nvSpPr>
        <p:spPr>
          <a:xfrm>
            <a:off x="3705226" y="33299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272" name="Picture 2" descr="http://img2.imgtn.bdimg.com/it/u=986036024,2941713750&amp;fm=21&amp;gp=0.jpg"/>
          <p:cNvPicPr>
            <a:picLocks noChangeAspect="1"/>
          </p:cNvPicPr>
          <p:nvPr>
            <p:custDataLst>
              <p:tags r:id="rId7"/>
            </p:custDataLst>
          </p:nvPr>
        </p:nvPicPr>
        <p:blipFill>
          <a:blip r:embed="rId19">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grpSp>
        <p:nvGrpSpPr>
          <p:cNvPr id="8" name="组合 7"/>
          <p:cNvGrpSpPr/>
          <p:nvPr/>
        </p:nvGrpSpPr>
        <p:grpSpPr>
          <a:xfrm>
            <a:off x="6447155" y="2493010"/>
            <a:ext cx="2164080" cy="581660"/>
            <a:chOff x="10153" y="3926"/>
            <a:chExt cx="3408" cy="916"/>
          </a:xfrm>
        </p:grpSpPr>
        <p:sp>
          <p:nvSpPr>
            <p:cNvPr id="34" name="椭圆 33"/>
            <p:cNvSpPr/>
            <p:nvPr>
              <p:custDataLst>
                <p:tags r:id="rId15"/>
              </p:custDataLst>
            </p:nvPr>
          </p:nvSpPr>
          <p:spPr>
            <a:xfrm>
              <a:off x="10153" y="4168"/>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p>
          </p:txBody>
        </p:sp>
        <p:sp>
          <p:nvSpPr>
            <p:cNvPr id="35" name="椭圆 34"/>
            <p:cNvSpPr/>
            <p:nvPr>
              <p:custDataLst>
                <p:tags r:id="rId16"/>
              </p:custDataLst>
            </p:nvPr>
          </p:nvSpPr>
          <p:spPr>
            <a:xfrm>
              <a:off x="12887" y="4152"/>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p>
          </p:txBody>
        </p:sp>
        <p:cxnSp>
          <p:nvCxnSpPr>
            <p:cNvPr id="45" name="直接连接符 44"/>
            <p:cNvCxnSpPr>
              <a:stCxn id="34" idx="6"/>
              <a:endCxn id="35" idx="2"/>
            </p:cNvCxnSpPr>
            <p:nvPr>
              <p:custDataLst>
                <p:tags r:id="rId17"/>
              </p:custDataLst>
            </p:nvPr>
          </p:nvCxnSpPr>
          <p:spPr>
            <a:xfrm flipV="1">
              <a:off x="10828" y="4490"/>
              <a:ext cx="2059" cy="16"/>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527" y="3926"/>
              <a:ext cx="810" cy="580"/>
            </a:xfrm>
            <a:prstGeom prst="rect">
              <a:avLst/>
            </a:prstGeom>
            <a:noFill/>
          </p:spPr>
          <p:txBody>
            <a:bodyPr wrap="square" rtlCol="0">
              <a:spAutoFit/>
            </a:bodyPr>
            <a:lstStyle/>
            <a:p>
              <a:r>
                <a:rPr lang="en-US" altLang="zh-CN" b="1">
                  <a:solidFill>
                    <a:schemeClr val="accent4"/>
                  </a:solidFill>
                  <a:latin typeface="微软雅黑" panose="020B0503020204020204" pitchFamily="34" charset="-122"/>
                  <a:ea typeface="微软雅黑" panose="020B0503020204020204" pitchFamily="34" charset="-122"/>
                </a:rPr>
                <a:t>70</a:t>
              </a:r>
            </a:p>
          </p:txBody>
        </p:sp>
      </p:grpSp>
      <p:grpSp>
        <p:nvGrpSpPr>
          <p:cNvPr id="11" name="组合 10"/>
          <p:cNvGrpSpPr/>
          <p:nvPr/>
        </p:nvGrpSpPr>
        <p:grpSpPr>
          <a:xfrm>
            <a:off x="6814820" y="3243580"/>
            <a:ext cx="2444750" cy="541655"/>
            <a:chOff x="10732" y="5108"/>
            <a:chExt cx="3850" cy="853"/>
          </a:xfrm>
        </p:grpSpPr>
        <p:sp>
          <p:nvSpPr>
            <p:cNvPr id="36" name="椭圆 35"/>
            <p:cNvSpPr/>
            <p:nvPr>
              <p:custDataLst>
                <p:tags r:id="rId12"/>
              </p:custDataLst>
            </p:nvPr>
          </p:nvSpPr>
          <p:spPr>
            <a:xfrm>
              <a:off x="13908" y="5286"/>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p>
          </p:txBody>
        </p:sp>
        <p:sp>
          <p:nvSpPr>
            <p:cNvPr id="41" name="椭圆 40"/>
            <p:cNvSpPr/>
            <p:nvPr>
              <p:custDataLst>
                <p:tags r:id="rId13"/>
              </p:custDataLst>
            </p:nvPr>
          </p:nvSpPr>
          <p:spPr>
            <a:xfrm>
              <a:off x="10732" y="5287"/>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p>
          </p:txBody>
        </p:sp>
        <p:cxnSp>
          <p:nvCxnSpPr>
            <p:cNvPr id="43" name="直接连接符 42"/>
            <p:cNvCxnSpPr>
              <a:stCxn id="41" idx="6"/>
              <a:endCxn id="36" idx="2"/>
            </p:cNvCxnSpPr>
            <p:nvPr>
              <p:custDataLst>
                <p:tags r:id="rId14"/>
              </p:custDataLst>
            </p:nvPr>
          </p:nvCxnSpPr>
          <p:spPr>
            <a:xfrm flipV="1">
              <a:off x="11407" y="5624"/>
              <a:ext cx="2501" cy="1"/>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350" y="5108"/>
              <a:ext cx="810" cy="580"/>
            </a:xfrm>
            <a:prstGeom prst="rect">
              <a:avLst/>
            </a:prstGeom>
            <a:noFill/>
          </p:spPr>
          <p:txBody>
            <a:bodyPr wrap="square" rtlCol="0">
              <a:spAutoFit/>
            </a:bodyPr>
            <a:lstStyle/>
            <a:p>
              <a:r>
                <a:rPr lang="en-US" altLang="zh-CN" b="1">
                  <a:solidFill>
                    <a:schemeClr val="accent4"/>
                  </a:solidFill>
                  <a:latin typeface="微软雅黑" panose="020B0503020204020204" pitchFamily="34" charset="-122"/>
                  <a:ea typeface="微软雅黑" panose="020B0503020204020204" pitchFamily="34" charset="-122"/>
                </a:rPr>
                <a:t>80</a:t>
              </a:r>
            </a:p>
          </p:txBody>
        </p:sp>
      </p:grpSp>
      <p:grpSp>
        <p:nvGrpSpPr>
          <p:cNvPr id="12" name="组合 11"/>
          <p:cNvGrpSpPr/>
          <p:nvPr/>
        </p:nvGrpSpPr>
        <p:grpSpPr>
          <a:xfrm>
            <a:off x="6454775" y="3722530"/>
            <a:ext cx="2439747" cy="1072990"/>
            <a:chOff x="9293" y="5805"/>
            <a:chExt cx="4846" cy="1917"/>
          </a:xfrm>
        </p:grpSpPr>
        <p:sp>
          <p:nvSpPr>
            <p:cNvPr id="40" name="椭圆 39"/>
            <p:cNvSpPr/>
            <p:nvPr>
              <p:custDataLst>
                <p:tags r:id="rId10"/>
              </p:custDataLst>
            </p:nvPr>
          </p:nvSpPr>
          <p:spPr>
            <a:xfrm>
              <a:off x="9293" y="7047"/>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3</a:t>
              </a:r>
            </a:p>
          </p:txBody>
        </p:sp>
        <p:cxnSp>
          <p:nvCxnSpPr>
            <p:cNvPr id="48" name="直接连接符 47"/>
            <p:cNvCxnSpPr>
              <a:stCxn id="40" idx="6"/>
              <a:endCxn id="36" idx="3"/>
            </p:cNvCxnSpPr>
            <p:nvPr>
              <p:custDataLst>
                <p:tags r:id="rId11"/>
              </p:custDataLst>
            </p:nvPr>
          </p:nvCxnSpPr>
          <p:spPr>
            <a:xfrm flipV="1">
              <a:off x="9968" y="5805"/>
              <a:ext cx="4171" cy="1580"/>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892" y="6185"/>
              <a:ext cx="1173" cy="658"/>
            </a:xfrm>
            <a:prstGeom prst="rect">
              <a:avLst/>
            </a:prstGeom>
            <a:noFill/>
          </p:spPr>
          <p:txBody>
            <a:bodyPr wrap="square" rtlCol="0">
              <a:spAutoFit/>
            </a:bodyPr>
            <a:lstStyle/>
            <a:p>
              <a:r>
                <a:rPr lang="en-US" altLang="zh-CN" b="1">
                  <a:solidFill>
                    <a:schemeClr val="accent4"/>
                  </a:solidFill>
                  <a:latin typeface="微软雅黑" panose="020B0503020204020204" pitchFamily="34" charset="-122"/>
                  <a:ea typeface="微软雅黑" panose="020B0503020204020204" pitchFamily="34" charset="-122"/>
                </a:rPr>
                <a:t>60</a:t>
              </a:r>
            </a:p>
          </p:txBody>
        </p:sp>
      </p:grpSp>
      <p:sp>
        <p:nvSpPr>
          <p:cNvPr id="6" name="椭圆 5"/>
          <p:cNvSpPr/>
          <p:nvPr/>
        </p:nvSpPr>
        <p:spPr>
          <a:xfrm>
            <a:off x="10483200" y="255428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p>
        </p:txBody>
      </p:sp>
      <p:sp>
        <p:nvSpPr>
          <p:cNvPr id="9" name="椭圆 8"/>
          <p:cNvSpPr/>
          <p:nvPr/>
        </p:nvSpPr>
        <p:spPr>
          <a:xfrm>
            <a:off x="10483200" y="3167857"/>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p>
        </p:txBody>
      </p:sp>
      <p:sp>
        <p:nvSpPr>
          <p:cNvPr id="10" name="椭圆 9"/>
          <p:cNvSpPr/>
          <p:nvPr/>
        </p:nvSpPr>
        <p:spPr>
          <a:xfrm>
            <a:off x="10483200" y="377856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p>
        </p:txBody>
      </p:sp>
      <p:sp>
        <p:nvSpPr>
          <p:cNvPr id="14" name="椭圆 13"/>
          <p:cNvSpPr/>
          <p:nvPr/>
        </p:nvSpPr>
        <p:spPr>
          <a:xfrm>
            <a:off x="10483200" y="439070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p>
        </p:txBody>
      </p:sp>
      <p:sp>
        <p:nvSpPr>
          <p:cNvPr id="15" name="椭圆 14"/>
          <p:cNvSpPr/>
          <p:nvPr/>
        </p:nvSpPr>
        <p:spPr>
          <a:xfrm>
            <a:off x="10483200" y="500284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3</a:t>
            </a:r>
          </a:p>
        </p:txBody>
      </p:sp>
      <p:sp>
        <p:nvSpPr>
          <p:cNvPr id="16" name="椭圆 15"/>
          <p:cNvSpPr/>
          <p:nvPr/>
        </p:nvSpPr>
        <p:spPr>
          <a:xfrm>
            <a:off x="10483200" y="3167857"/>
            <a:ext cx="428625" cy="428625"/>
          </a:xfrm>
          <a:prstGeom prst="ellipse">
            <a:avLst/>
          </a:prstGeom>
          <a:solidFill>
            <a:schemeClr val="accent2"/>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p>
        </p:txBody>
      </p:sp>
      <p:sp>
        <p:nvSpPr>
          <p:cNvPr id="17" name="椭圆 16"/>
          <p:cNvSpPr/>
          <p:nvPr>
            <p:custDataLst>
              <p:tags r:id="rId8"/>
            </p:custDataLst>
          </p:nvPr>
        </p:nvSpPr>
        <p:spPr>
          <a:xfrm>
            <a:off x="2416176" y="24790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custDataLst>
              <p:tags r:id="rId9"/>
            </p:custDataLst>
          </p:nvPr>
        </p:nvSpPr>
        <p:spPr>
          <a:xfrm>
            <a:off x="3281046" y="3775075"/>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2"/>
          <p:cNvSpPr txBox="1"/>
          <p:nvPr/>
        </p:nvSpPr>
        <p:spPr>
          <a:xfrm>
            <a:off x="7259166" y="3932685"/>
            <a:ext cx="590554" cy="368298"/>
          </a:xfrm>
          <a:prstGeom prst="rect">
            <a:avLst/>
          </a:prstGeom>
          <a:noFill/>
        </p:spPr>
        <p:txBody>
          <a:bodyPr wrap="square" rtlCol="0">
            <a:spAutoFit/>
            <a:scene3d>
              <a:camera prst="orthographicFront"/>
              <a:lightRig rig="threePt" dir="t"/>
            </a:scene3d>
          </a:bodyPr>
          <a:lstStyle/>
          <a:p>
            <a:r>
              <a:rPr lang="en-US" altLang="zh-CN" b="1">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60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down)">
                                      <p:cBhvr>
                                        <p:cTn id="11" dur="500"/>
                                        <p:tgtEl>
                                          <p:spTgt spid="4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4" grpId="0" bldLvl="0" animBg="1"/>
      <p:bldP spid="49" grpId="0" bldLvl="0" animBg="1"/>
      <p:bldP spid="6" grpId="0" bldLvl="0" animBg="1"/>
      <p:bldP spid="9" grpId="0" bldLvl="0" animBg="1"/>
      <p:bldP spid="10" grpId="0" bldLvl="0" animBg="1"/>
      <p:bldP spid="14" grpId="0" bldLvl="0" animBg="1"/>
      <p:bldP spid="15" grpId="0" bldLvl="0" animBg="1"/>
      <p:bldP spid="16" grpId="0" bldLvl="0" animBg="1"/>
      <p:bldP spid="17" grpId="0" bldLvl="0" animBg="1"/>
      <p:bldP spid="7" grpId="0" bldLvl="0" animBg="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graphicFrame>
        <p:nvGraphicFramePr>
          <p:cNvPr id="32" name="表格 31"/>
          <p:cNvGraphicFramePr>
            <a:graphicFrameLocks noGrp="1"/>
          </p:cNvGraphicFramePr>
          <p:nvPr>
            <p:custDataLst>
              <p:tags r:id="rId2"/>
            </p:custDataLst>
          </p:nvPr>
        </p:nvGraphicFramePr>
        <p:xfrm>
          <a:off x="625476" y="1988820"/>
          <a:ext cx="3887470" cy="3886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307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tblGrid>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2</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anchorCtr="1"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80</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3</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4</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50</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5</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6</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7</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rPr>
                        <a:t>1</a:t>
                      </a: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7"/>
                  </a:ext>
                </a:extLst>
              </a:tr>
              <a:tr h="431800">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r>
                        <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rPr>
                        <a:t>8</a:t>
                      </a:r>
                      <a:endParaRPr kumimoji="0" lang="zh-CN" altLang="en-US"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en-US" altLang="zh-CN" sz="1600" b="0" i="0" u="none" strike="noStrike" cap="none" normalizeH="0" baseline="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
                          <a:srgbClr val="339AF1"/>
                        </a:buClr>
                        <a:buSzPct val="100000"/>
                        <a:buFontTx/>
                        <a:buNone/>
                      </a:pPr>
                      <a:endParaRPr kumimoji="0" lang="zh-CN" altLang="en-US" sz="1600" b="0" i="0" u="none" strike="noStrike" cap="none" normalizeH="0" baseline="0" dirty="0" smtClean="0">
                        <a:ln>
                          <a:noFill/>
                        </a:ln>
                        <a:solidFill>
                          <a:srgbClr val="339AF1"/>
                        </a:solidFill>
                        <a:effectLst/>
                        <a:latin typeface="微软雅黑" panose="020B0503020204020204" pitchFamily="34" charset="-122"/>
                        <a:ea typeface="微软雅黑" panose="020B0503020204020204" pitchFamily="34" charset="-122"/>
                      </a:endParaRPr>
                    </a:p>
                  </a:txBody>
                  <a:tcPr anchor="ctr" horzOverflow="overflow">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extLst>
                  <a:ext uri="{0D108BD9-81ED-4DB2-BD59-A6C34878D82A}">
                    <a16:rowId xmlns:a16="http://schemas.microsoft.com/office/drawing/2014/main" val="10008"/>
                  </a:ext>
                </a:extLst>
              </a:tr>
            </a:tbl>
          </a:graphicData>
        </a:graphic>
      </p:graphicFrame>
      <p:cxnSp>
        <p:nvCxnSpPr>
          <p:cNvPr id="33" name="直接连接符 32"/>
          <p:cNvCxnSpPr/>
          <p:nvPr>
            <p:custDataLst>
              <p:tags r:id="rId3"/>
            </p:custDataLst>
          </p:nvPr>
        </p:nvCxnSpPr>
        <p:spPr>
          <a:xfrm rot="16200000" flipH="1">
            <a:off x="1061403" y="2425700"/>
            <a:ext cx="3460750" cy="3460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椭圆 41"/>
          <p:cNvSpPr/>
          <p:nvPr>
            <p:custDataLst>
              <p:tags r:id="rId4"/>
            </p:custDataLst>
          </p:nvPr>
        </p:nvSpPr>
        <p:spPr>
          <a:xfrm>
            <a:off x="3705226" y="2901315"/>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椭圆 43"/>
          <p:cNvSpPr/>
          <p:nvPr>
            <p:custDataLst>
              <p:tags r:id="rId5"/>
            </p:custDataLst>
          </p:nvPr>
        </p:nvSpPr>
        <p:spPr>
          <a:xfrm>
            <a:off x="4137978" y="24790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272" name="Picture 2" descr="http://img2.imgtn.bdimg.com/it/u=986036024,2941713750&amp;fm=21&amp;gp=0.jpg"/>
          <p:cNvPicPr>
            <a:picLocks noChangeAspect="1"/>
          </p:cNvPicPr>
          <p:nvPr>
            <p:custDataLst>
              <p:tags r:id="rId6"/>
            </p:custDataLst>
          </p:nvPr>
        </p:nvPicPr>
        <p:blipFill>
          <a:blip r:embed="rId20">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grpSp>
        <p:nvGrpSpPr>
          <p:cNvPr id="8" name="组合 7"/>
          <p:cNvGrpSpPr/>
          <p:nvPr/>
        </p:nvGrpSpPr>
        <p:grpSpPr>
          <a:xfrm>
            <a:off x="6447155" y="2493010"/>
            <a:ext cx="2164080" cy="581660"/>
            <a:chOff x="10153" y="3926"/>
            <a:chExt cx="3408" cy="916"/>
          </a:xfrm>
        </p:grpSpPr>
        <p:sp>
          <p:nvSpPr>
            <p:cNvPr id="34" name="椭圆 33"/>
            <p:cNvSpPr/>
            <p:nvPr>
              <p:custDataLst>
                <p:tags r:id="rId16"/>
              </p:custDataLst>
            </p:nvPr>
          </p:nvSpPr>
          <p:spPr>
            <a:xfrm>
              <a:off x="10153" y="4168"/>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p>
          </p:txBody>
        </p:sp>
        <p:sp>
          <p:nvSpPr>
            <p:cNvPr id="35" name="椭圆 34"/>
            <p:cNvSpPr/>
            <p:nvPr>
              <p:custDataLst>
                <p:tags r:id="rId17"/>
              </p:custDataLst>
            </p:nvPr>
          </p:nvSpPr>
          <p:spPr>
            <a:xfrm>
              <a:off x="12887" y="4152"/>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p>
          </p:txBody>
        </p:sp>
        <p:cxnSp>
          <p:nvCxnSpPr>
            <p:cNvPr id="45" name="直接连接符 44"/>
            <p:cNvCxnSpPr>
              <a:stCxn id="34" idx="6"/>
              <a:endCxn id="35" idx="2"/>
            </p:cNvCxnSpPr>
            <p:nvPr>
              <p:custDataLst>
                <p:tags r:id="rId18"/>
              </p:custDataLst>
            </p:nvPr>
          </p:nvCxnSpPr>
          <p:spPr>
            <a:xfrm flipV="1">
              <a:off x="10828" y="4490"/>
              <a:ext cx="2059" cy="16"/>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527" y="3926"/>
              <a:ext cx="810" cy="580"/>
            </a:xfrm>
            <a:prstGeom prst="rect">
              <a:avLst/>
            </a:prstGeom>
            <a:noFill/>
          </p:spPr>
          <p:txBody>
            <a:bodyPr wrap="square" rtlCol="0">
              <a:spAutoFit/>
            </a:bodyPr>
            <a:lstStyle/>
            <a:p>
              <a:r>
                <a:rPr lang="en-US" altLang="zh-CN" b="1">
                  <a:solidFill>
                    <a:schemeClr val="accent4"/>
                  </a:solidFill>
                  <a:latin typeface="微软雅黑" panose="020B0503020204020204" pitchFamily="34" charset="-122"/>
                  <a:ea typeface="微软雅黑" panose="020B0503020204020204" pitchFamily="34" charset="-122"/>
                </a:rPr>
                <a:t>70</a:t>
              </a:r>
            </a:p>
          </p:txBody>
        </p:sp>
      </p:grpSp>
      <p:grpSp>
        <p:nvGrpSpPr>
          <p:cNvPr id="11" name="组合 10"/>
          <p:cNvGrpSpPr/>
          <p:nvPr/>
        </p:nvGrpSpPr>
        <p:grpSpPr>
          <a:xfrm>
            <a:off x="6814820" y="3243580"/>
            <a:ext cx="2444750" cy="541655"/>
            <a:chOff x="10732" y="5108"/>
            <a:chExt cx="3850" cy="853"/>
          </a:xfrm>
        </p:grpSpPr>
        <p:sp>
          <p:nvSpPr>
            <p:cNvPr id="36" name="椭圆 35"/>
            <p:cNvSpPr/>
            <p:nvPr>
              <p:custDataLst>
                <p:tags r:id="rId13"/>
              </p:custDataLst>
            </p:nvPr>
          </p:nvSpPr>
          <p:spPr>
            <a:xfrm>
              <a:off x="13908" y="5286"/>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p>
          </p:txBody>
        </p:sp>
        <p:sp>
          <p:nvSpPr>
            <p:cNvPr id="41" name="椭圆 40"/>
            <p:cNvSpPr/>
            <p:nvPr>
              <p:custDataLst>
                <p:tags r:id="rId14"/>
              </p:custDataLst>
            </p:nvPr>
          </p:nvSpPr>
          <p:spPr>
            <a:xfrm>
              <a:off x="10732" y="5287"/>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p>
          </p:txBody>
        </p:sp>
        <p:cxnSp>
          <p:nvCxnSpPr>
            <p:cNvPr id="43" name="直接连接符 42"/>
            <p:cNvCxnSpPr>
              <a:stCxn id="41" idx="6"/>
              <a:endCxn id="36" idx="2"/>
            </p:cNvCxnSpPr>
            <p:nvPr>
              <p:custDataLst>
                <p:tags r:id="rId15"/>
              </p:custDataLst>
            </p:nvPr>
          </p:nvCxnSpPr>
          <p:spPr>
            <a:xfrm flipV="1">
              <a:off x="11407" y="5624"/>
              <a:ext cx="2501" cy="1"/>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350" y="5108"/>
              <a:ext cx="810" cy="580"/>
            </a:xfrm>
            <a:prstGeom prst="rect">
              <a:avLst/>
            </a:prstGeom>
            <a:noFill/>
          </p:spPr>
          <p:txBody>
            <a:bodyPr wrap="square" rtlCol="0">
              <a:spAutoFit/>
            </a:bodyPr>
            <a:lstStyle/>
            <a:p>
              <a:r>
                <a:rPr lang="en-US" altLang="zh-CN" b="1">
                  <a:solidFill>
                    <a:schemeClr val="accent4"/>
                  </a:solidFill>
                  <a:latin typeface="微软雅黑" panose="020B0503020204020204" pitchFamily="34" charset="-122"/>
                  <a:ea typeface="微软雅黑" panose="020B0503020204020204" pitchFamily="34" charset="-122"/>
                </a:rPr>
                <a:t>80</a:t>
              </a:r>
            </a:p>
          </p:txBody>
        </p:sp>
      </p:grpSp>
      <p:grpSp>
        <p:nvGrpSpPr>
          <p:cNvPr id="13" name="组合 12"/>
          <p:cNvGrpSpPr/>
          <p:nvPr/>
        </p:nvGrpSpPr>
        <p:grpSpPr>
          <a:xfrm>
            <a:off x="5590540" y="4432935"/>
            <a:ext cx="2927350" cy="1152525"/>
            <a:chOff x="8804" y="6981"/>
            <a:chExt cx="4610" cy="1815"/>
          </a:xfrm>
        </p:grpSpPr>
        <p:sp>
          <p:nvSpPr>
            <p:cNvPr id="37" name="椭圆 36"/>
            <p:cNvSpPr/>
            <p:nvPr>
              <p:custDataLst>
                <p:tags r:id="rId10"/>
              </p:custDataLst>
            </p:nvPr>
          </p:nvSpPr>
          <p:spPr>
            <a:xfrm>
              <a:off x="12740" y="6981"/>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6</a:t>
              </a:r>
            </a:p>
          </p:txBody>
        </p:sp>
        <p:sp>
          <p:nvSpPr>
            <p:cNvPr id="39" name="椭圆 38"/>
            <p:cNvSpPr/>
            <p:nvPr>
              <p:custDataLst>
                <p:tags r:id="rId11"/>
              </p:custDataLst>
            </p:nvPr>
          </p:nvSpPr>
          <p:spPr>
            <a:xfrm>
              <a:off x="8804" y="8122"/>
              <a:ext cx="675" cy="67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4</a:t>
              </a:r>
            </a:p>
          </p:txBody>
        </p:sp>
        <p:cxnSp>
          <p:nvCxnSpPr>
            <p:cNvPr id="46" name="直接连接符 45"/>
            <p:cNvCxnSpPr>
              <a:stCxn id="39" idx="6"/>
            </p:cNvCxnSpPr>
            <p:nvPr>
              <p:custDataLst>
                <p:tags r:id="rId12"/>
              </p:custDataLst>
            </p:nvPr>
          </p:nvCxnSpPr>
          <p:spPr>
            <a:xfrm flipV="1">
              <a:off x="9479" y="7441"/>
              <a:ext cx="3301" cy="1019"/>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0846" y="7895"/>
              <a:ext cx="810" cy="580"/>
            </a:xfrm>
            <a:prstGeom prst="rect">
              <a:avLst/>
            </a:prstGeom>
            <a:noFill/>
          </p:spPr>
          <p:txBody>
            <a:bodyPr wrap="square" rtlCol="0">
              <a:spAutoFit/>
            </a:bodyPr>
            <a:lstStyle/>
            <a:p>
              <a:r>
                <a:rPr lang="en-US" altLang="zh-CN" b="1">
                  <a:solidFill>
                    <a:schemeClr val="accent4"/>
                  </a:solidFill>
                  <a:latin typeface="微软雅黑" panose="020B0503020204020204" pitchFamily="34" charset="-122"/>
                  <a:ea typeface="微软雅黑" panose="020B0503020204020204" pitchFamily="34" charset="-122"/>
                </a:rPr>
                <a:t>50</a:t>
              </a:r>
            </a:p>
          </p:txBody>
        </p:sp>
      </p:grpSp>
      <p:sp>
        <p:nvSpPr>
          <p:cNvPr id="6" name="椭圆 5"/>
          <p:cNvSpPr/>
          <p:nvPr/>
        </p:nvSpPr>
        <p:spPr>
          <a:xfrm>
            <a:off x="10483200" y="255428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2</a:t>
            </a:r>
          </a:p>
        </p:txBody>
      </p:sp>
      <p:sp>
        <p:nvSpPr>
          <p:cNvPr id="9" name="椭圆 8"/>
          <p:cNvSpPr/>
          <p:nvPr/>
        </p:nvSpPr>
        <p:spPr>
          <a:xfrm>
            <a:off x="10483200" y="3167857"/>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7</a:t>
            </a:r>
          </a:p>
        </p:txBody>
      </p:sp>
      <p:sp>
        <p:nvSpPr>
          <p:cNvPr id="10" name="椭圆 9"/>
          <p:cNvSpPr/>
          <p:nvPr/>
        </p:nvSpPr>
        <p:spPr>
          <a:xfrm>
            <a:off x="10483200" y="377856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p>
        </p:txBody>
      </p:sp>
      <p:sp>
        <p:nvSpPr>
          <p:cNvPr id="14" name="椭圆 13"/>
          <p:cNvSpPr/>
          <p:nvPr/>
        </p:nvSpPr>
        <p:spPr>
          <a:xfrm>
            <a:off x="10483200" y="4390708"/>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8</a:t>
            </a:r>
          </a:p>
        </p:txBody>
      </p:sp>
      <p:sp>
        <p:nvSpPr>
          <p:cNvPr id="17" name="椭圆 16"/>
          <p:cNvSpPr/>
          <p:nvPr>
            <p:custDataLst>
              <p:tags r:id="rId7"/>
            </p:custDataLst>
          </p:nvPr>
        </p:nvSpPr>
        <p:spPr>
          <a:xfrm>
            <a:off x="2416176" y="2479040"/>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4" name="组合 23"/>
          <p:cNvGrpSpPr/>
          <p:nvPr/>
        </p:nvGrpSpPr>
        <p:grpSpPr>
          <a:xfrm>
            <a:off x="5805170" y="3075305"/>
            <a:ext cx="855980" cy="2081530"/>
            <a:chOff x="9142" y="4843"/>
            <a:chExt cx="1348" cy="3278"/>
          </a:xfrm>
        </p:grpSpPr>
        <p:cxnSp>
          <p:nvCxnSpPr>
            <p:cNvPr id="18" name="直接连接符 17"/>
            <p:cNvCxnSpPr>
              <a:stCxn id="39" idx="0"/>
              <a:endCxn id="34" idx="4"/>
            </p:cNvCxnSpPr>
            <p:nvPr>
              <p:custDataLst>
                <p:tags r:id="rId9"/>
              </p:custDataLst>
            </p:nvPr>
          </p:nvCxnSpPr>
          <p:spPr>
            <a:xfrm flipV="1">
              <a:off x="9142" y="4843"/>
              <a:ext cx="1349" cy="3279"/>
            </a:xfrm>
            <a:prstGeom prst="line">
              <a:avLst/>
            </a:prstGeom>
            <a:solidFill>
              <a:srgbClr val="36B2E6"/>
            </a:solidFill>
            <a:ln w="38100">
              <a:solidFill>
                <a:srgbClr val="4680A3"/>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241" y="5430"/>
              <a:ext cx="810" cy="580"/>
            </a:xfrm>
            <a:prstGeom prst="rect">
              <a:avLst/>
            </a:prstGeom>
            <a:noFill/>
          </p:spPr>
          <p:txBody>
            <a:bodyPr wrap="square" rtlCol="0">
              <a:spAutoFit/>
            </a:bodyPr>
            <a:lstStyle/>
            <a:p>
              <a:r>
                <a:rPr lang="en-US" altLang="zh-CN" b="1">
                  <a:solidFill>
                    <a:schemeClr val="accent4"/>
                  </a:solidFill>
                  <a:latin typeface="微软雅黑" panose="020B0503020204020204" pitchFamily="34" charset="-122"/>
                  <a:ea typeface="微软雅黑" panose="020B0503020204020204" pitchFamily="34" charset="-122"/>
                </a:rPr>
                <a:t>40</a:t>
              </a:r>
            </a:p>
          </p:txBody>
        </p:sp>
      </p:grpSp>
      <p:sp>
        <p:nvSpPr>
          <p:cNvPr id="7" name="椭圆 6"/>
          <p:cNvSpPr/>
          <p:nvPr>
            <p:custDataLst>
              <p:tags r:id="rId8"/>
            </p:custDataLst>
          </p:nvPr>
        </p:nvSpPr>
        <p:spPr>
          <a:xfrm>
            <a:off x="3281046" y="3775075"/>
            <a:ext cx="324000" cy="324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a:off x="10483200" y="4976813"/>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4</a:t>
            </a:r>
          </a:p>
        </p:txBody>
      </p:sp>
      <p:sp>
        <p:nvSpPr>
          <p:cNvPr id="21" name="椭圆 20"/>
          <p:cNvSpPr/>
          <p:nvPr/>
        </p:nvSpPr>
        <p:spPr>
          <a:xfrm>
            <a:off x="10483200" y="5588953"/>
            <a:ext cx="428625" cy="428625"/>
          </a:xfrm>
          <a:prstGeom prst="ellipse">
            <a:avLst/>
          </a:prstGeom>
          <a:solidFill>
            <a:srgbClr val="36B2E6"/>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6</a:t>
            </a:r>
          </a:p>
        </p:txBody>
      </p:sp>
      <p:sp>
        <p:nvSpPr>
          <p:cNvPr id="22" name="椭圆 21"/>
          <p:cNvSpPr/>
          <p:nvPr/>
        </p:nvSpPr>
        <p:spPr>
          <a:xfrm>
            <a:off x="10483200" y="3780000"/>
            <a:ext cx="428625" cy="428625"/>
          </a:xfrm>
          <a:prstGeom prst="ellipse">
            <a:avLst/>
          </a:prstGeom>
          <a:solidFill>
            <a:schemeClr val="accent2"/>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1</a:t>
            </a:r>
          </a:p>
        </p:txBody>
      </p:sp>
      <p:sp>
        <p:nvSpPr>
          <p:cNvPr id="23" name="椭圆 22"/>
          <p:cNvSpPr/>
          <p:nvPr/>
        </p:nvSpPr>
        <p:spPr>
          <a:xfrm>
            <a:off x="10483200" y="4975200"/>
            <a:ext cx="428625" cy="428625"/>
          </a:xfrm>
          <a:prstGeom prst="ellipse">
            <a:avLst/>
          </a:prstGeom>
          <a:solidFill>
            <a:schemeClr val="accent2"/>
          </a:solidFill>
          <a:ln w="38100">
            <a:solidFill>
              <a:srgbClr val="4680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Consolas" panose="020B0609020204030204" pitchFamily="49" charset="0"/>
                <a:ea typeface="+mn-ea"/>
                <a:cs typeface="Consolas" panose="020B0609020204030204" pitchFamily="49" charset="0"/>
              </a:rPr>
              <a:t>4</a:t>
            </a:r>
          </a:p>
        </p:txBody>
      </p:sp>
      <p:sp>
        <p:nvSpPr>
          <p:cNvPr id="25" name="文本框 24"/>
          <p:cNvSpPr txBox="1"/>
          <p:nvPr/>
        </p:nvSpPr>
        <p:spPr>
          <a:xfrm>
            <a:off x="5868000" y="3448800"/>
            <a:ext cx="514350" cy="368300"/>
          </a:xfrm>
          <a:prstGeom prst="rect">
            <a:avLst/>
          </a:prstGeom>
          <a:noFill/>
        </p:spPr>
        <p:txBody>
          <a:bodyPr wrap="square" rtlCol="0">
            <a:spAutoFit/>
            <a:scene3d>
              <a:camera prst="orthographicFront"/>
              <a:lightRig rig="threePt" dir="t"/>
            </a:scene3d>
          </a:bodyPr>
          <a:lstStyle/>
          <a:p>
            <a:r>
              <a:rPr lang="en-US" altLang="zh-CN" b="1">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40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P spid="23" grpId="0" bldLvl="0" animBg="1"/>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sp>
        <p:nvSpPr>
          <p:cNvPr id="11271" name="内容占位符 13"/>
          <p:cNvSpPr>
            <a:spLocks noGrp="1"/>
          </p:cNvSpPr>
          <p:nvPr>
            <p:ph idx="4294967295"/>
          </p:nvPr>
        </p:nvSpPr>
        <p:spPr>
          <a:xfrm>
            <a:off x="504000" y="1800000"/>
            <a:ext cx="10848340" cy="3458210"/>
          </a:xfrm>
        </p:spPr>
        <p:txBody>
          <a:bodyPr vert="horz" wrap="square" lIns="91440" tIns="45720" rIns="91440" bIns="45720" rtlCol="0" anchor="t" anchorCtr="0">
            <a:noAutofit/>
          </a:bodyPr>
          <a:lstStyle/>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将所有边按从大到小排序，检查每条边的两个顶点是否已出现过，有三种情况：</a:t>
            </a:r>
          </a:p>
          <a:p>
            <a:pPr marL="0" lvl="0" indent="0" algn="l" fontAlgn="auto">
              <a:lnSpc>
                <a:spcPct val="160000"/>
              </a:lnSpc>
              <a:spcBef>
                <a:spcPts val="0"/>
              </a:spcBef>
              <a:spcAft>
                <a:spcPts val="0"/>
              </a:spcAft>
              <a:buSzTx/>
              <a:buNone/>
            </a:pP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两个顶点都没有出现过，说明两个武将都是自由的，不能同时取到，放弃该边</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，将两个顶点都标记为已出现过；</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0"/>
              </a:spcBef>
              <a:spcAft>
                <a:spcPts val="0"/>
              </a:spcAft>
              <a:buSzTx/>
              <a:buNone/>
            </a:pP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有一个顶点出现过，说明这个武将前面可以被小涵先取到，现在可以取另一个顶点，该边即为最大值；</a:t>
            </a:r>
          </a:p>
          <a:p>
            <a:pPr marL="0" lvl="0" indent="0" algn="l" fontAlgn="auto">
              <a:lnSpc>
                <a:spcPct val="160000"/>
              </a:lnSpc>
              <a:spcBef>
                <a:spcPts val="0"/>
              </a:spcBef>
              <a:spcAft>
                <a:spcPts val="0"/>
              </a:spcAft>
              <a:buSzTx/>
              <a:buNone/>
            </a:pP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两个顶点都出现过，说明这两个武将前面都可以被小涵分别先取到，该边即为最大值。</a:t>
            </a:r>
          </a:p>
        </p:txBody>
      </p:sp>
      <p:pic>
        <p:nvPicPr>
          <p:cNvPr id="11272" name="Picture 2" descr="http://img2.imgtn.bdimg.com/it/u=986036024,2941713750&amp;fm=21&amp;gp=0.jpg"/>
          <p:cNvPicPr>
            <a:picLocks noChangeAspect="1"/>
          </p:cNvPicPr>
          <p:nvPr>
            <p:custDataLst>
              <p:tags r:id="rId2"/>
            </p:custDataLst>
          </p:nvPr>
        </p:nvPicPr>
        <p:blipFill>
          <a:blip r:embed="rId4">
            <a:clrChange>
              <a:clrFrom>
                <a:srgbClr val="FFFFFF"/>
              </a:clrFrom>
              <a:clrTo>
                <a:srgbClr val="FFFFFF">
                  <a:alpha val="0"/>
                </a:srgbClr>
              </a:clrTo>
            </a:clrChange>
          </a:blip>
          <a:stretch>
            <a:fillRect/>
          </a:stretch>
        </p:blipFill>
        <p:spPr>
          <a:xfrm>
            <a:off x="8252143" y="980123"/>
            <a:ext cx="3539214" cy="1207008"/>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sp>
        <p:nvSpPr>
          <p:cNvPr id="11271" name="内容占位符 13"/>
          <p:cNvSpPr>
            <a:spLocks noGrp="1"/>
          </p:cNvSpPr>
          <p:nvPr>
            <p:ph idx="4294967295"/>
          </p:nvPr>
        </p:nvSpPr>
        <p:spPr>
          <a:xfrm>
            <a:off x="504000" y="1800000"/>
            <a:ext cx="4860000" cy="3458210"/>
          </a:xfrm>
        </p:spPr>
        <p:txBody>
          <a:bodyPr vert="horz" wrap="square" lIns="91440" tIns="45720" rIns="91440" bIns="45720" rtlCol="0" anchor="t" anchorCtr="0">
            <a:noAutofit/>
          </a:bodyPr>
          <a:lstStyle/>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具体做法，</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将默契值</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从大到小排序，每次将当前场上最大默契值的两个武将标记</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为已处理</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，当我们处理到一组数据有至少一个点被标记时，就是</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答案，即小涵能取到的最大默契值</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indent="0" algn="l" fontAlgn="auto">
              <a:lnSpc>
                <a:spcPct val="16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0"/>
              </a:spcBef>
              <a:spcAft>
                <a:spcPts val="0"/>
              </a:spcAft>
              <a:buSzTx/>
              <a:buNone/>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核心程序如右图所示：</a:t>
            </a:r>
          </a:p>
          <a:p>
            <a:pPr marL="0" lvl="0" indent="0" algn="l" fontAlgn="auto">
              <a:lnSpc>
                <a:spcPct val="160000"/>
              </a:lnSpc>
              <a:spcBef>
                <a:spcPts val="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3"/>
          <a:stretch>
            <a:fillRect/>
          </a:stretch>
        </p:blipFill>
        <p:spPr>
          <a:xfrm>
            <a:off x="6120000" y="1152000"/>
            <a:ext cx="4145578" cy="4675632"/>
          </a:xfrm>
          <a:prstGeom prst="rect">
            <a:avLst/>
          </a:prstGeom>
          <a:ln>
            <a:solidFill>
              <a:srgbClr val="4680A3"/>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00000"/>
            <a:ext cx="10800080" cy="4098290"/>
          </a:xfrm>
        </p:spPr>
        <p:txBody>
          <a:bodyPr vert="horz" wrap="square" lIns="91440" tIns="45720" rIns="91440" bIns="45720" rtlCol="0" anchor="t" anchorCtr="0">
            <a:noAutofit/>
          </a:bodyPr>
          <a:lstStyle/>
          <a:p>
            <a:pPr marL="0" lvl="0" indent="0" algn="l" fontAlgn="auto">
              <a:lnSpc>
                <a:spcPct val="16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阿明是一名推销员，他奉命到螺丝街推销他们公司的产品。</a:t>
            </a: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螺丝街是一条死胡同，出口与入口是同一个，街道的一侧是围墙，另一侧是住户。螺丝街一共有</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家住户，第i家住户到入口的距离为</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Si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米。由于同一栋房子里可以有多家住户，所以可能有多家住户与入口的距离相等。阿明会从入口进入，依次向螺丝街的</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X家住户推销产品，然后再原路走出去。</a:t>
            </a: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阿明每走</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米就会积累1点疲劳值，向第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家住户推销产品会积累</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点疲劳值。阿明是工作狂，他想知道，对于不同的</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sz="22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ea"/>
              </a:rPr>
              <a:t>在不走多余的路的前提下</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，他最多可以积累多少点疲劳值。</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pic>
        <p:nvPicPr>
          <p:cNvPr id="20488" name="Picture 12" descr="A000220150322G43PPIC"/>
          <p:cNvPicPr>
            <a:picLocks noChangeAspect="1"/>
          </p:cNvPicPr>
          <p:nvPr>
            <p:custDataLst>
              <p:tags r:id="rId2"/>
            </p:custDataLst>
          </p:nvPr>
        </p:nvPicPr>
        <p:blipFill>
          <a:blip r:embed="rId4"/>
          <a:stretch>
            <a:fillRect/>
          </a:stretch>
        </p:blipFill>
        <p:spPr>
          <a:xfrm>
            <a:off x="10199370" y="908685"/>
            <a:ext cx="1431925" cy="15214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00000"/>
            <a:ext cx="10800080" cy="4158615"/>
          </a:xfrm>
        </p:spPr>
        <p:txBody>
          <a:bodyPr vert="horz" wrap="square" lIns="91440" tIns="45720" rIns="91440" bIns="45720" rtlCol="0" anchor="t" anchorCtr="0">
            <a:noAutofit/>
          </a:bodyPr>
          <a:lstStyle/>
          <a:p>
            <a:pPr marL="0" lvl="0" indent="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输入格式</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：共</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2*N+1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行</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第一行有一个正整数</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N，表示螺丝街住户的数量。</a:t>
            </a:r>
          </a:p>
          <a:p>
            <a:pPr marL="0" lvl="0" indent="0" algn="l" fontAlgn="auto">
              <a:lnSpc>
                <a:spcPct val="13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接下来的一行有</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个正整数，其中第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个整数</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Si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表示第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家住户到入口的距离。数据保证</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S1≤S2≤…≤Sn&lt;10</a:t>
            </a:r>
            <a:r>
              <a:rPr sz="2200" baseline="30000"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indent="0" algn="l" fontAlgn="auto">
              <a:lnSpc>
                <a:spcPct val="13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接下来的一行有</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个正整数，其中第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个整数</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表示向第</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户住户推销产品会积累的疲劳值。数据保证</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Ai&lt;10</a:t>
            </a:r>
            <a:r>
              <a:rPr sz="2200" baseline="30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indent="0" algn="l" fontAlgn="auto">
              <a:lnSpc>
                <a:spcPct val="130000"/>
              </a:lnSpc>
              <a:spcBef>
                <a:spcPts val="12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行，每行一个正整数，第i行整数表示当</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X=i</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时，阿明最多积累的疲劳值。</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pic>
        <p:nvPicPr>
          <p:cNvPr id="2" name="Picture 12" descr="A000220150322G43PPIC"/>
          <p:cNvPicPr>
            <a:picLocks noChangeAspect="1"/>
          </p:cNvPicPr>
          <p:nvPr>
            <p:custDataLst>
              <p:tags r:id="rId2"/>
            </p:custDataLst>
          </p:nvPr>
        </p:nvPicPr>
        <p:blipFill>
          <a:blip r:embed="rId4"/>
          <a:stretch>
            <a:fillRect/>
          </a:stretch>
        </p:blipFill>
        <p:spPr>
          <a:xfrm>
            <a:off x="10199370" y="908685"/>
            <a:ext cx="1431925" cy="15214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sp>
        <p:nvSpPr>
          <p:cNvPr id="6" name="TextBox 4"/>
          <p:cNvSpPr/>
          <p:nvPr>
            <p:custDataLst>
              <p:tags r:id="rId2"/>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p>
        </p:txBody>
      </p:sp>
      <p:grpSp>
        <p:nvGrpSpPr>
          <p:cNvPr id="5" name="组合 4"/>
          <p:cNvGrpSpPr/>
          <p:nvPr/>
        </p:nvGrpSpPr>
        <p:grpSpPr>
          <a:xfrm>
            <a:off x="5607050" y="4006215"/>
            <a:ext cx="5632450" cy="1184910"/>
            <a:chOff x="8830" y="6309"/>
            <a:chExt cx="8870" cy="1866"/>
          </a:xfrm>
        </p:grpSpPr>
        <p:sp>
          <p:nvSpPr>
            <p:cNvPr id="22535" name="椭圆 21"/>
            <p:cNvSpPr/>
            <p:nvPr>
              <p:custDataLst>
                <p:tags r:id="rId7"/>
              </p:custDataLst>
            </p:nvPr>
          </p:nvSpPr>
          <p:spPr>
            <a:xfrm>
              <a:off x="11395"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8"/>
              </p:custDataLst>
            </p:nvPr>
          </p:nvSpPr>
          <p:spPr>
            <a:xfrm>
              <a:off x="12581" y="7043"/>
              <a:ext cx="337"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9"/>
              </p:custDataLst>
            </p:nvPr>
          </p:nvSpPr>
          <p:spPr>
            <a:xfrm>
              <a:off x="13764"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0"/>
              </p:custDataLst>
            </p:nvPr>
          </p:nvSpPr>
          <p:spPr>
            <a:xfrm>
              <a:off x="15001" y="7043"/>
              <a:ext cx="337"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1"/>
              </p:custDataLst>
            </p:nvPr>
          </p:nvSpPr>
          <p:spPr>
            <a:xfrm>
              <a:off x="16239"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cxnSp>
          <p:nvCxnSpPr>
            <p:cNvPr id="22533" name="直接箭头连接符 19"/>
            <p:cNvCxnSpPr/>
            <p:nvPr>
              <p:custDataLst>
                <p:tags r:id="rId12"/>
              </p:custDataLst>
            </p:nvPr>
          </p:nvCxnSpPr>
          <p:spPr>
            <a:xfrm>
              <a:off x="10276" y="7226"/>
              <a:ext cx="7425" cy="2"/>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13"/>
              </p:custDataLst>
            </p:nvPr>
          </p:nvSpPr>
          <p:spPr>
            <a:xfrm>
              <a:off x="10051" y="7451"/>
              <a:ext cx="7538" cy="72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7" name="TextBox 26"/>
            <p:cNvSpPr txBox="1"/>
            <p:nvPr>
              <p:custDataLst>
                <p:tags r:id="rId14"/>
              </p:custDataLst>
            </p:nvPr>
          </p:nvSpPr>
          <p:spPr>
            <a:xfrm>
              <a:off x="9826" y="6309"/>
              <a:ext cx="7875" cy="72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8" name="TextBox 27"/>
            <p:cNvSpPr txBox="1"/>
            <p:nvPr>
              <p:custDataLst>
                <p:tags r:id="rId15"/>
              </p:custDataLst>
            </p:nvPr>
          </p:nvSpPr>
          <p:spPr>
            <a:xfrm>
              <a:off x="8830" y="6888"/>
              <a:ext cx="1350" cy="72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grpSp>
      <p:sp>
        <p:nvSpPr>
          <p:cNvPr id="29" name="TextBox 28"/>
          <p:cNvSpPr txBox="1"/>
          <p:nvPr>
            <p:custDataLst>
              <p:tags r:id="rId3"/>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p>
        </p:txBody>
      </p:sp>
      <p:sp>
        <p:nvSpPr>
          <p:cNvPr id="30" name="椭圆 29"/>
          <p:cNvSpPr/>
          <p:nvPr>
            <p:custDataLst>
              <p:tags r:id="rId4"/>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1" name="右箭头 30"/>
          <p:cNvSpPr/>
          <p:nvPr>
            <p:custDataLst>
              <p:tags r:id="rId5"/>
            </p:custDataLst>
          </p:nvPr>
        </p:nvSpPr>
        <p:spPr>
          <a:xfrm rot="5400000">
            <a:off x="6355398" y="354711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2" name="Picture 12" descr="A000220150322G43PPIC"/>
          <p:cNvPicPr>
            <a:picLocks noChangeAspect="1"/>
          </p:cNvPicPr>
          <p:nvPr>
            <p:custDataLst>
              <p:tags r:id="rId6"/>
            </p:custDataLst>
          </p:nvPr>
        </p:nvPicPr>
        <p:blipFill>
          <a:blip r:embed="rId17"/>
          <a:stretch>
            <a:fillRect/>
          </a:stretch>
        </p:blipFill>
        <p:spPr>
          <a:xfrm>
            <a:off x="10199370" y="908685"/>
            <a:ext cx="1431925" cy="1521460"/>
          </a:xfrm>
          <a:prstGeom prst="rect">
            <a:avLst/>
          </a:prstGeom>
          <a:noFill/>
          <a:ln w="9525">
            <a:noFill/>
          </a:ln>
        </p:spPr>
      </p:pic>
      <p:sp>
        <p:nvSpPr>
          <p:cNvPr id="4" name="内容占位符 13"/>
          <p:cNvSpPr>
            <a:spLocks noGrp="1"/>
          </p:cNvSpPr>
          <p:nvPr/>
        </p:nvSpPr>
        <p:spPr>
          <a:xfrm>
            <a:off x="5807075" y="1943735"/>
            <a:ext cx="326136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bldLvl="0" animBg="1"/>
      <p:bldP spid="31" grpId="0" bldLvl="0" animBg="1"/>
      <p:bldP spid="4"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p>
        </p:txBody>
      </p:sp>
      <p:sp>
        <p:nvSpPr>
          <p:cNvPr id="30" name="椭圆 29"/>
          <p:cNvSpPr/>
          <p:nvPr>
            <p:custDataLst>
              <p:tags r:id="rId12"/>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 name="右箭头 1"/>
          <p:cNvSpPr/>
          <p:nvPr>
            <p:custDataLst>
              <p:tags r:id="rId13"/>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17" name="椭圆 16"/>
          <p:cNvSpPr/>
          <p:nvPr>
            <p:custDataLst>
              <p:tags r:id="rId14"/>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 name="椭圆 2"/>
          <p:cNvSpPr/>
          <p:nvPr>
            <p:custDataLst>
              <p:tags r:id="rId15"/>
            </p:custDataLst>
          </p:nvPr>
        </p:nvSpPr>
        <p:spPr>
          <a:xfrm>
            <a:off x="86487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4" name="Picture 12" descr="A000220150322G43PPIC"/>
          <p:cNvPicPr>
            <a:picLocks noChangeAspect="1"/>
          </p:cNvPicPr>
          <p:nvPr>
            <p:custDataLst>
              <p:tags r:id="rId16"/>
            </p:custDataLst>
          </p:nvPr>
        </p:nvPicPr>
        <p:blipFill>
          <a:blip r:embed="rId20"/>
          <a:stretch>
            <a:fillRect/>
          </a:stretch>
        </p:blipFill>
        <p:spPr>
          <a:xfrm>
            <a:off x="10199370" y="908685"/>
            <a:ext cx="1431925" cy="1521460"/>
          </a:xfrm>
          <a:prstGeom prst="rect">
            <a:avLst/>
          </a:prstGeom>
          <a:noFill/>
          <a:ln w="9525">
            <a:noFill/>
          </a:ln>
        </p:spPr>
      </p:pic>
      <p:sp>
        <p:nvSpPr>
          <p:cNvPr id="5" name="内容占位符 13"/>
          <p:cNvSpPr>
            <a:spLocks noGrp="1"/>
          </p:cNvSpPr>
          <p:nvPr>
            <p:ph idx="4294967295"/>
            <p:custDataLst>
              <p:tags r:id="rId17"/>
            </p:custDataLst>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p:txBody>
      </p:sp>
      <p:sp>
        <p:nvSpPr>
          <p:cNvPr id="7" name="TextBox 4"/>
          <p:cNvSpPr/>
          <p:nvPr>
            <p:custDataLst>
              <p:tags r:id="rId18"/>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p>
        </p:txBody>
      </p:sp>
      <p:sp>
        <p:nvSpPr>
          <p:cNvPr id="8"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3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19 + 3 = 22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p>
        </p:txBody>
      </p:sp>
      <p:sp>
        <p:nvSpPr>
          <p:cNvPr id="30" name="椭圆 29"/>
          <p:cNvSpPr/>
          <p:nvPr>
            <p:custDataLst>
              <p:tags r:id="rId12"/>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 name="右箭头 1"/>
          <p:cNvSpPr/>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17" name="椭圆 16"/>
          <p:cNvSpPr/>
          <p:nvPr>
            <p:custDataLst>
              <p:tags r:id="rId13"/>
            </p:custDataLst>
          </p:nvPr>
        </p:nvSpPr>
        <p:spPr>
          <a:xfrm>
            <a:off x="9423401" y="399923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3" name="Picture 12" descr="A000220150322G43PPIC"/>
          <p:cNvPicPr>
            <a:picLocks noChangeAspect="1"/>
          </p:cNvPicPr>
          <p:nvPr>
            <p:custDataLst>
              <p:tags r:id="rId14"/>
            </p:custDataLst>
          </p:nvPr>
        </p:nvPicPr>
        <p:blipFill>
          <a:blip r:embed="rId18"/>
          <a:stretch>
            <a:fillRect/>
          </a:stretch>
        </p:blipFill>
        <p:spPr>
          <a:xfrm>
            <a:off x="10199370" y="908685"/>
            <a:ext cx="1431925" cy="1521460"/>
          </a:xfrm>
          <a:prstGeom prst="rect">
            <a:avLst/>
          </a:prstGeom>
          <a:noFill/>
          <a:ln w="9525">
            <a:noFill/>
          </a:ln>
        </p:spPr>
      </p:pic>
      <p:sp>
        <p:nvSpPr>
          <p:cNvPr id="4" name="内容占位符 13"/>
          <p:cNvSpPr>
            <a:spLocks noGrp="1"/>
          </p:cNvSpPr>
          <p:nvPr>
            <p:ph idx="4294967295"/>
            <p:custDataLst>
              <p:tags r:id="rId15"/>
            </p:custDataLst>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p:txBody>
      </p:sp>
      <p:sp>
        <p:nvSpPr>
          <p:cNvPr id="5" name="TextBox 4"/>
          <p:cNvSpPr/>
          <p:nvPr>
            <p:custDataLst>
              <p:tags r:id="rId16"/>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p>
        </p:txBody>
      </p:sp>
      <p:sp>
        <p:nvSpPr>
          <p:cNvPr id="7"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2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15 + 4 = 19</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1198880"/>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sp>
        <p:nvSpPr>
          <p:cNvPr id="5123" name="内容占位符 2"/>
          <p:cNvSpPr>
            <a:spLocks noGrp="1"/>
          </p:cNvSpPr>
          <p:nvPr>
            <p:ph idx="4294967295"/>
          </p:nvPr>
        </p:nvSpPr>
        <p:spPr>
          <a:xfrm>
            <a:off x="504190" y="1871980"/>
            <a:ext cx="10419080" cy="2423160"/>
          </a:xfrm>
        </p:spPr>
        <p:txBody>
          <a:bodyPr vert="horz" wrap="square" lIns="91440" tIns="45720" rIns="91440" bIns="45720" anchor="t" anchorCtr="0">
            <a:noAutofit/>
          </a:body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若采用取最大数策略，让A方每次取数列两端较大的那个数，则B方也会这样取</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对于样例：7 9 3 6 4 2 5 3	</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方会取：</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7 3 3 4			</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方会取：</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9 5 6 2</a:t>
            </a:r>
          </a:p>
        </p:txBody>
      </p:sp>
      <p:sp>
        <p:nvSpPr>
          <p:cNvPr id="2" name="矩形 1"/>
          <p:cNvSpPr/>
          <p:nvPr/>
        </p:nvSpPr>
        <p:spPr>
          <a:xfrm>
            <a:off x="5596255" y="3028315"/>
            <a:ext cx="4252595" cy="1330960"/>
          </a:xfrm>
          <a:prstGeom prst="rect">
            <a:avLst/>
          </a:prstGeom>
        </p:spPr>
        <p:txBody>
          <a:bodyPr vert="horz" wrap="square" lIns="91440" tIns="45720" rIns="91440" bIns="45720" rtlCol="0" anchor="t" anchorCtr="0">
            <a:noAutofit/>
          </a:bodyPr>
          <a:lstStyle/>
          <a:p>
            <a:pPr lvl="0" indent="0" algn="l" defTabSz="1218565">
              <a:lnSpc>
                <a:spcPct val="15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xmlns=""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A方总和是：17</a:t>
            </a:r>
          </a:p>
          <a:p>
            <a:pPr lvl="0" indent="0" algn="l" defTabSz="1218565">
              <a:lnSpc>
                <a:spcPct val="15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xmlns=""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B方总和是：22</a:t>
            </a:r>
          </a:p>
          <a:p>
            <a:pPr lvl="0" indent="0" algn="l" defTabSz="1218565">
              <a:lnSpc>
                <a:spcPct val="16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xmlns="" val="0" checksum="3407529306"/>
                </a:ext>
              </a:extLst>
            </a:pP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矩形 2"/>
          <p:cNvSpPr/>
          <p:nvPr/>
        </p:nvSpPr>
        <p:spPr>
          <a:xfrm>
            <a:off x="504000" y="4940300"/>
            <a:ext cx="7879080" cy="659765"/>
          </a:xfrm>
          <a:prstGeom prst="rect">
            <a:avLst/>
          </a:prstGeom>
        </p:spPr>
        <p:txBody>
          <a:bodyPr vert="horz" wrap="square" lIns="91440" tIns="45720" rIns="91440" bIns="45720" rtlCol="0" anchor="t" anchorCtr="0">
            <a:noAutofit/>
          </a:bodyPr>
          <a:lstStyle/>
          <a:p>
            <a:pPr lvl="0" indent="0" algn="l" defTabSz="1218565">
              <a:lnSpc>
                <a:spcPct val="160000"/>
              </a:lnSpc>
              <a:spcBef>
                <a:spcPts val="600"/>
              </a:spcBef>
              <a:spcAft>
                <a:spcPts val="0"/>
              </a:spcAft>
              <a:buClr>
                <a:schemeClr val="accent1">
                  <a:lumMod val="75000"/>
                </a:schemeClr>
              </a:buClr>
              <a:buSzTx/>
              <a:buFont typeface="Arial" panose="020B0604020202020204" pitchFamily="34" charset="0"/>
              <a:extLst>
                <a:ext uri="{35155182-B16C-46BC-9424-99874614C6A1}">
                  <wpsdc:indentchars xmlns:wpsdc="http://www.wps.cn/officeDocument/2017/drawingmlCustomData" xmlns="" val="0" checksum="1138305165"/>
                </a:ext>
              </a:extLst>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显然，这是一个失败的策略，有没有成功的策略呢？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bldLvl="5"/>
      <p:bldP spid="5123" grpId="1" build="p"/>
      <p:bldP spid="2" grpId="0"/>
      <p:bldP spid="2" grpId="1"/>
      <p:bldP spid="3" grpId="0"/>
      <p:bldP spid="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p>
        </p:txBody>
      </p:sp>
      <p:sp>
        <p:nvSpPr>
          <p:cNvPr id="30" name="椭圆 29"/>
          <p:cNvSpPr/>
          <p:nvPr>
            <p:custDataLst>
              <p:tags r:id="rId12"/>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 name="右箭头 1"/>
          <p:cNvSpPr/>
          <p:nvPr>
            <p:custDataLst>
              <p:tags r:id="rId13"/>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17" name="椭圆 16"/>
          <p:cNvSpPr/>
          <p:nvPr>
            <p:custDataLst>
              <p:tags r:id="rId14"/>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 name="椭圆 2"/>
          <p:cNvSpPr/>
          <p:nvPr>
            <p:custDataLst>
              <p:tags r:id="rId15"/>
            </p:custDataLst>
          </p:nvPr>
        </p:nvSpPr>
        <p:spPr>
          <a:xfrm>
            <a:off x="86487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4" name="椭圆 3"/>
          <p:cNvSpPr/>
          <p:nvPr>
            <p:custDataLst>
              <p:tags r:id="rId16"/>
            </p:custDataLst>
          </p:nvPr>
        </p:nvSpPr>
        <p:spPr>
          <a:xfrm>
            <a:off x="788416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5" name="Picture 12" descr="A000220150322G43PPIC"/>
          <p:cNvPicPr>
            <a:picLocks noChangeAspect="1"/>
          </p:cNvPicPr>
          <p:nvPr>
            <p:custDataLst>
              <p:tags r:id="rId17"/>
            </p:custDataLst>
          </p:nvPr>
        </p:nvPicPr>
        <p:blipFill>
          <a:blip r:embed="rId21"/>
          <a:stretch>
            <a:fillRect/>
          </a:stretch>
        </p:blipFill>
        <p:spPr>
          <a:xfrm>
            <a:off x="10199370" y="908685"/>
            <a:ext cx="1431925" cy="1521460"/>
          </a:xfrm>
          <a:prstGeom prst="rect">
            <a:avLst/>
          </a:prstGeom>
          <a:noFill/>
          <a:ln w="9525">
            <a:noFill/>
          </a:ln>
        </p:spPr>
      </p:pic>
      <p:sp>
        <p:nvSpPr>
          <p:cNvPr id="7" name="内容占位符 13"/>
          <p:cNvSpPr>
            <a:spLocks noGrp="1"/>
          </p:cNvSpPr>
          <p:nvPr>
            <p:ph idx="4294967295"/>
            <p:custDataLst>
              <p:tags r:id="rId18"/>
            </p:custDataLst>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p:txBody>
      </p:sp>
      <p:sp>
        <p:nvSpPr>
          <p:cNvPr id="8" name="TextBox 4"/>
          <p:cNvSpPr/>
          <p:nvPr>
            <p:custDataLst>
              <p:tags r:id="rId19"/>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p>
        </p:txBody>
      </p:sp>
      <p:sp>
        <p:nvSpPr>
          <p:cNvPr id="9"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4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22 + 2 = 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A</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1    2    3    4    5</a:t>
            </a: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3    6    9    12   15</a:t>
            </a:r>
          </a:p>
        </p:txBody>
      </p:sp>
      <p:sp>
        <p:nvSpPr>
          <p:cNvPr id="30" name="椭圆 29"/>
          <p:cNvSpPr/>
          <p:nvPr>
            <p:custDataLst>
              <p:tags r:id="rId12"/>
            </p:custDataLst>
          </p:nvPr>
        </p:nvSpPr>
        <p:spPr>
          <a:xfrm>
            <a:off x="10188893"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 name="右箭头 1"/>
          <p:cNvSpPr/>
          <p:nvPr>
            <p:custDataLst>
              <p:tags r:id="rId13"/>
            </p:custDataLst>
          </p:nvPr>
        </p:nvSpPr>
        <p:spPr>
          <a:xfrm rot="5400000">
            <a:off x="10188893" y="3507105"/>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17" name="椭圆 16"/>
          <p:cNvSpPr/>
          <p:nvPr>
            <p:custDataLst>
              <p:tags r:id="rId14"/>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 name="椭圆 2"/>
          <p:cNvSpPr/>
          <p:nvPr>
            <p:custDataLst>
              <p:tags r:id="rId15"/>
            </p:custDataLst>
          </p:nvPr>
        </p:nvSpPr>
        <p:spPr>
          <a:xfrm>
            <a:off x="86487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4" name="椭圆 3"/>
          <p:cNvSpPr/>
          <p:nvPr>
            <p:custDataLst>
              <p:tags r:id="rId16"/>
            </p:custDataLst>
          </p:nvPr>
        </p:nvSpPr>
        <p:spPr>
          <a:xfrm>
            <a:off x="788416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5" name="椭圆 4"/>
          <p:cNvSpPr/>
          <p:nvPr>
            <p:custDataLst>
              <p:tags r:id="rId17"/>
            </p:custDataLst>
          </p:nvPr>
        </p:nvSpPr>
        <p:spPr>
          <a:xfrm>
            <a:off x="7118986"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7" name="Picture 12" descr="A000220150322G43PPIC"/>
          <p:cNvPicPr>
            <a:picLocks noChangeAspect="1"/>
          </p:cNvPicPr>
          <p:nvPr>
            <p:custDataLst>
              <p:tags r:id="rId18"/>
            </p:custDataLst>
          </p:nvPr>
        </p:nvPicPr>
        <p:blipFill>
          <a:blip r:embed="rId22"/>
          <a:stretch>
            <a:fillRect/>
          </a:stretch>
        </p:blipFill>
        <p:spPr>
          <a:xfrm>
            <a:off x="10199370" y="908685"/>
            <a:ext cx="1431925" cy="1521460"/>
          </a:xfrm>
          <a:prstGeom prst="rect">
            <a:avLst/>
          </a:prstGeom>
          <a:noFill/>
          <a:ln w="9525">
            <a:noFill/>
          </a:ln>
        </p:spPr>
      </p:pic>
      <p:sp>
        <p:nvSpPr>
          <p:cNvPr id="8" name="内容占位符 13"/>
          <p:cNvSpPr>
            <a:spLocks noGrp="1"/>
          </p:cNvSpPr>
          <p:nvPr>
            <p:ph idx="4294967295"/>
            <p:custDataLst>
              <p:tags r:id="rId19"/>
            </p:custDataLst>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输入样例1：</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1 2 3 4 5</a:t>
            </a:r>
          </a:p>
        </p:txBody>
      </p:sp>
      <p:sp>
        <p:nvSpPr>
          <p:cNvPr id="9" name="TextBox 4"/>
          <p:cNvSpPr/>
          <p:nvPr>
            <p:custDataLst>
              <p:tags r:id="rId20"/>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15</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19</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25</a:t>
            </a:r>
          </a:p>
        </p:txBody>
      </p:sp>
      <p:sp>
        <p:nvSpPr>
          <p:cNvPr id="10"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5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24 + 1 = 25</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grpSp>
        <p:nvGrpSpPr>
          <p:cNvPr id="4" name="组合 3"/>
          <p:cNvGrpSpPr/>
          <p:nvPr/>
        </p:nvGrpSpPr>
        <p:grpSpPr>
          <a:xfrm>
            <a:off x="5607050" y="4006215"/>
            <a:ext cx="5632450" cy="1184910"/>
            <a:chOff x="8830" y="6309"/>
            <a:chExt cx="8870" cy="1866"/>
          </a:xfrm>
        </p:grpSpPr>
        <p:cxnSp>
          <p:nvCxnSpPr>
            <p:cNvPr id="22533" name="直接箭头连接符 19"/>
            <p:cNvCxnSpPr/>
            <p:nvPr>
              <p:custDataLst>
                <p:tags r:id="rId8"/>
              </p:custDataLst>
            </p:nvPr>
          </p:nvCxnSpPr>
          <p:spPr>
            <a:xfrm>
              <a:off x="10276" y="7226"/>
              <a:ext cx="7425" cy="2"/>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9"/>
              </p:custDataLst>
            </p:nvPr>
          </p:nvSpPr>
          <p:spPr>
            <a:xfrm>
              <a:off x="10051" y="7451"/>
              <a:ext cx="7538" cy="72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p>
          </p:txBody>
        </p:sp>
        <p:sp>
          <p:nvSpPr>
            <p:cNvPr id="22535" name="椭圆 21"/>
            <p:cNvSpPr/>
            <p:nvPr>
              <p:custDataLst>
                <p:tags r:id="rId10"/>
              </p:custDataLst>
            </p:nvPr>
          </p:nvSpPr>
          <p:spPr>
            <a:xfrm>
              <a:off x="11395"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11"/>
              </p:custDataLst>
            </p:nvPr>
          </p:nvSpPr>
          <p:spPr>
            <a:xfrm>
              <a:off x="12581" y="7043"/>
              <a:ext cx="337"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12"/>
              </p:custDataLst>
            </p:nvPr>
          </p:nvSpPr>
          <p:spPr>
            <a:xfrm>
              <a:off x="13764"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13"/>
              </p:custDataLst>
            </p:nvPr>
          </p:nvSpPr>
          <p:spPr>
            <a:xfrm>
              <a:off x="15001" y="7043"/>
              <a:ext cx="337"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14"/>
              </p:custDataLst>
            </p:nvPr>
          </p:nvSpPr>
          <p:spPr>
            <a:xfrm>
              <a:off x="16239" y="7043"/>
              <a:ext cx="338" cy="33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15"/>
              </p:custDataLst>
            </p:nvPr>
          </p:nvSpPr>
          <p:spPr>
            <a:xfrm>
              <a:off x="9826" y="6309"/>
              <a:ext cx="7875" cy="72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p>
          </p:txBody>
        </p:sp>
        <p:sp>
          <p:nvSpPr>
            <p:cNvPr id="28" name="TextBox 27"/>
            <p:cNvSpPr txBox="1"/>
            <p:nvPr>
              <p:custDataLst>
                <p:tags r:id="rId16"/>
              </p:custDataLst>
            </p:nvPr>
          </p:nvSpPr>
          <p:spPr>
            <a:xfrm>
              <a:off x="8830" y="6888"/>
              <a:ext cx="1350" cy="72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grpSp>
      <p:sp>
        <p:nvSpPr>
          <p:cNvPr id="29" name="TextBox 28"/>
          <p:cNvSpPr txBox="1"/>
          <p:nvPr>
            <p:custDataLst>
              <p:tags r:id="rId2"/>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p>
        </p:txBody>
      </p:sp>
      <p:sp>
        <p:nvSpPr>
          <p:cNvPr id="2" name="右箭头 1"/>
          <p:cNvSpPr/>
          <p:nvPr>
            <p:custDataLst>
              <p:tags r:id="rId3"/>
            </p:custDataLst>
          </p:nvPr>
        </p:nvSpPr>
        <p:spPr>
          <a:xfrm rot="5400000">
            <a:off x="6351588"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7" name="椭圆 6"/>
          <p:cNvSpPr/>
          <p:nvPr>
            <p:custDataLst>
              <p:tags r:id="rId4"/>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3" name="Picture 12" descr="A000220150322G43PPIC"/>
          <p:cNvPicPr>
            <a:picLocks noChangeAspect="1"/>
          </p:cNvPicPr>
          <p:nvPr>
            <p:custDataLst>
              <p:tags r:id="rId5"/>
            </p:custDataLst>
          </p:nvPr>
        </p:nvPicPr>
        <p:blipFill>
          <a:blip r:embed="rId18"/>
          <a:stretch>
            <a:fillRect/>
          </a:stretch>
        </p:blipFill>
        <p:spPr>
          <a:xfrm>
            <a:off x="10199370" y="908685"/>
            <a:ext cx="1431925" cy="1521460"/>
          </a:xfrm>
          <a:prstGeom prst="rect">
            <a:avLst/>
          </a:prstGeom>
          <a:noFill/>
          <a:ln w="9525">
            <a:noFill/>
          </a:ln>
        </p:spPr>
      </p:pic>
      <p:sp>
        <p:nvSpPr>
          <p:cNvPr id="8" name="内容占位符 13"/>
          <p:cNvSpPr>
            <a:spLocks noGrp="1"/>
          </p:cNvSpPr>
          <p:nvPr>
            <p:ph idx="4294967295"/>
            <p:custDataLst>
              <p:tags r:id="rId6"/>
            </p:custDataLst>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p>
        </p:txBody>
      </p:sp>
      <p:sp>
        <p:nvSpPr>
          <p:cNvPr id="9" name="TextBox 4"/>
          <p:cNvSpPr/>
          <p:nvPr>
            <p:custDataLst>
              <p:tags r:id="rId7"/>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p>
        </p:txBody>
      </p:sp>
      <p:sp>
        <p:nvSpPr>
          <p:cNvPr id="10"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12</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bldLvl="0" animBg="1"/>
      <p:bldP spid="7"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p>
        </p:txBody>
      </p:sp>
      <p:sp>
        <p:nvSpPr>
          <p:cNvPr id="2" name="右箭头 1"/>
          <p:cNvSpPr/>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7" name="椭圆 6"/>
          <p:cNvSpPr/>
          <p:nvPr>
            <p:custDataLst>
              <p:tags r:id="rId12"/>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 name="椭圆 2"/>
          <p:cNvSpPr/>
          <p:nvPr>
            <p:custDataLst>
              <p:tags r:id="rId13"/>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4" name="Picture 12" descr="A000220150322G43PPIC"/>
          <p:cNvPicPr>
            <a:picLocks noChangeAspect="1"/>
          </p:cNvPicPr>
          <p:nvPr>
            <p:custDataLst>
              <p:tags r:id="rId14"/>
            </p:custDataLst>
          </p:nvPr>
        </p:nvPicPr>
        <p:blipFill>
          <a:blip r:embed="rId18"/>
          <a:stretch>
            <a:fillRect/>
          </a:stretch>
        </p:blipFill>
        <p:spPr>
          <a:xfrm>
            <a:off x="10199370" y="908685"/>
            <a:ext cx="1431925" cy="1521460"/>
          </a:xfrm>
          <a:prstGeom prst="rect">
            <a:avLst/>
          </a:prstGeom>
          <a:noFill/>
          <a:ln w="9525">
            <a:noFill/>
          </a:ln>
        </p:spPr>
      </p:pic>
      <p:sp>
        <p:nvSpPr>
          <p:cNvPr id="8" name="内容占位符 13"/>
          <p:cNvSpPr>
            <a:spLocks noGrp="1"/>
          </p:cNvSpPr>
          <p:nvPr>
            <p:ph idx="4294967295"/>
            <p:custDataLst>
              <p:tags r:id="rId15"/>
            </p:custDataLst>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p>
        </p:txBody>
      </p:sp>
      <p:sp>
        <p:nvSpPr>
          <p:cNvPr id="9" name="TextBox 4"/>
          <p:cNvSpPr/>
          <p:nvPr>
            <p:custDataLst>
              <p:tags r:id="rId16"/>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p>
        </p:txBody>
      </p:sp>
      <p:sp>
        <p:nvSpPr>
          <p:cNvPr id="10"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2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12 + 5 = 17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p>
        </p:txBody>
      </p:sp>
      <p:sp>
        <p:nvSpPr>
          <p:cNvPr id="2" name="右箭头 1"/>
          <p:cNvSpPr/>
          <p:nvPr>
            <p:custDataLst>
              <p:tags r:id="rId12"/>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7" name="椭圆 6"/>
          <p:cNvSpPr/>
          <p:nvPr>
            <p:custDataLst>
              <p:tags r:id="rId13"/>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 name="椭圆 2"/>
          <p:cNvSpPr/>
          <p:nvPr>
            <p:custDataLst>
              <p:tags r:id="rId14"/>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4" name="椭圆 3"/>
          <p:cNvSpPr/>
          <p:nvPr>
            <p:custDataLst>
              <p:tags r:id="rId15"/>
            </p:custDataLst>
          </p:nvPr>
        </p:nvSpPr>
        <p:spPr>
          <a:xfrm>
            <a:off x="772033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5" name="Picture 12" descr="A000220150322G43PPIC"/>
          <p:cNvPicPr>
            <a:picLocks noChangeAspect="1"/>
          </p:cNvPicPr>
          <p:nvPr>
            <p:custDataLst>
              <p:tags r:id="rId16"/>
            </p:custDataLst>
          </p:nvPr>
        </p:nvPicPr>
        <p:blipFill>
          <a:blip r:embed="rId20"/>
          <a:stretch>
            <a:fillRect/>
          </a:stretch>
        </p:blipFill>
        <p:spPr>
          <a:xfrm>
            <a:off x="10199370" y="908685"/>
            <a:ext cx="1431925" cy="1521460"/>
          </a:xfrm>
          <a:prstGeom prst="rect">
            <a:avLst/>
          </a:prstGeom>
          <a:noFill/>
          <a:ln w="9525">
            <a:noFill/>
          </a:ln>
        </p:spPr>
      </p:pic>
      <p:sp>
        <p:nvSpPr>
          <p:cNvPr id="8" name="内容占位符 13"/>
          <p:cNvSpPr>
            <a:spLocks noGrp="1"/>
          </p:cNvSpPr>
          <p:nvPr>
            <p:ph idx="4294967295"/>
            <p:custDataLst>
              <p:tags r:id="rId17"/>
            </p:custDataLst>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p>
        </p:txBody>
      </p:sp>
      <p:sp>
        <p:nvSpPr>
          <p:cNvPr id="9" name="TextBox 4"/>
          <p:cNvSpPr/>
          <p:nvPr>
            <p:custDataLst>
              <p:tags r:id="rId18"/>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p>
        </p:txBody>
      </p:sp>
      <p:sp>
        <p:nvSpPr>
          <p:cNvPr id="10"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3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17 + 4 = 21</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p>
        </p:txBody>
      </p:sp>
      <p:sp>
        <p:nvSpPr>
          <p:cNvPr id="2" name="右箭头 1"/>
          <p:cNvSpPr/>
          <p:nvPr>
            <p:custDataLst>
              <p:tags r:id="rId12"/>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7" name="椭圆 6"/>
          <p:cNvSpPr/>
          <p:nvPr>
            <p:custDataLst>
              <p:tags r:id="rId13"/>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 name="椭圆 2"/>
          <p:cNvSpPr/>
          <p:nvPr>
            <p:custDataLst>
              <p:tags r:id="rId14"/>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4" name="椭圆 3"/>
          <p:cNvSpPr/>
          <p:nvPr>
            <p:custDataLst>
              <p:tags r:id="rId15"/>
            </p:custDataLst>
          </p:nvPr>
        </p:nvSpPr>
        <p:spPr>
          <a:xfrm>
            <a:off x="7722000"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5" name="椭圆 4"/>
          <p:cNvSpPr/>
          <p:nvPr>
            <p:custDataLst>
              <p:tags r:id="rId16"/>
            </p:custDataLst>
          </p:nvPr>
        </p:nvSpPr>
        <p:spPr>
          <a:xfrm>
            <a:off x="806069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8" name="Picture 12" descr="A000220150322G43PPIC"/>
          <p:cNvPicPr>
            <a:picLocks noChangeAspect="1"/>
          </p:cNvPicPr>
          <p:nvPr>
            <p:custDataLst>
              <p:tags r:id="rId17"/>
            </p:custDataLst>
          </p:nvPr>
        </p:nvPicPr>
        <p:blipFill>
          <a:blip r:embed="rId21"/>
          <a:stretch>
            <a:fillRect/>
          </a:stretch>
        </p:blipFill>
        <p:spPr>
          <a:xfrm>
            <a:off x="10199370" y="908685"/>
            <a:ext cx="1431925" cy="1521460"/>
          </a:xfrm>
          <a:prstGeom prst="rect">
            <a:avLst/>
          </a:prstGeom>
          <a:noFill/>
          <a:ln w="9525">
            <a:noFill/>
          </a:ln>
        </p:spPr>
      </p:pic>
      <p:sp>
        <p:nvSpPr>
          <p:cNvPr id="9" name="内容占位符 13"/>
          <p:cNvSpPr>
            <a:spLocks noGrp="1"/>
          </p:cNvSpPr>
          <p:nvPr>
            <p:ph idx="4294967295"/>
            <p:custDataLst>
              <p:tags r:id="rId18"/>
            </p:custDataLst>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p>
        </p:txBody>
      </p:sp>
      <p:sp>
        <p:nvSpPr>
          <p:cNvPr id="10" name="TextBox 4"/>
          <p:cNvSpPr/>
          <p:nvPr>
            <p:custDataLst>
              <p:tags r:id="rId19"/>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p>
        </p:txBody>
      </p:sp>
      <p:sp>
        <p:nvSpPr>
          <p:cNvPr id="11" name="内容占位符 13"/>
          <p:cNvSpPr>
            <a:spLocks noGrp="1"/>
          </p:cNvSpPr>
          <p:nvPr/>
        </p:nvSpPr>
        <p:spPr>
          <a:xfrm>
            <a:off x="5807075" y="1943735"/>
            <a:ext cx="4526280" cy="11201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4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21 + 3 = 24</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5</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】推销员</a:t>
            </a:r>
          </a:p>
        </p:txBody>
      </p:sp>
      <p:cxnSp>
        <p:nvCxnSpPr>
          <p:cNvPr id="22533" name="直接箭头连接符 19"/>
          <p:cNvCxnSpPr/>
          <p:nvPr>
            <p:custDataLst>
              <p:tags r:id="rId2"/>
            </p:custDataLst>
          </p:nvPr>
        </p:nvCxnSpPr>
        <p:spPr>
          <a:xfrm>
            <a:off x="6525261" y="4588193"/>
            <a:ext cx="4714875" cy="1587"/>
          </a:xfrm>
          <a:prstGeom prst="straightConnector1">
            <a:avLst/>
          </a:prstGeom>
          <a:ln w="57150" cap="flat" cmpd="sng">
            <a:solidFill>
              <a:schemeClr val="tx1"/>
            </a:solidFill>
            <a:prstDash val="solid"/>
            <a:headEnd type="oval" w="med" len="med"/>
            <a:tailEnd type="triangle" w="med" len="med"/>
          </a:ln>
        </p:spPr>
      </p:cxnSp>
      <p:sp>
        <p:nvSpPr>
          <p:cNvPr id="21" name="TextBox 20"/>
          <p:cNvSpPr txBox="1"/>
          <p:nvPr>
            <p:custDataLst>
              <p:tags r:id="rId3"/>
            </p:custDataLst>
          </p:nvPr>
        </p:nvSpPr>
        <p:spPr>
          <a:xfrm>
            <a:off x="6382385" y="4731068"/>
            <a:ext cx="4786313" cy="460375"/>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chemeClr val="tx1"/>
                </a:solidFill>
                <a:latin typeface="宋体" panose="02010600030101010101" pitchFamily="2" charset="-122"/>
                <a:ea typeface="+mn-ea"/>
                <a:cs typeface="+mn-cs"/>
              </a:rPr>
              <a:t>S</a:t>
            </a: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lang="en-US" altLang="zh-CN" sz="2400" b="1" kern="1200" cap="none" spc="0" normalizeH="0" baseline="0" noProof="0" dirty="0">
                <a:solidFill>
                  <a:schemeClr val="tx1"/>
                </a:solidFill>
                <a:latin typeface="宋体" panose="02010600030101010101" pitchFamily="2" charset="-122"/>
                <a:ea typeface="+mn-ea"/>
                <a:cs typeface="+mn-cs"/>
              </a:rPr>
              <a:t>1   2,2        4    5</a:t>
            </a:r>
          </a:p>
        </p:txBody>
      </p:sp>
      <p:sp>
        <p:nvSpPr>
          <p:cNvPr id="22535" name="椭圆 21"/>
          <p:cNvSpPr/>
          <p:nvPr>
            <p:custDataLst>
              <p:tags r:id="rId4"/>
            </p:custDataLst>
          </p:nvPr>
        </p:nvSpPr>
        <p:spPr>
          <a:xfrm>
            <a:off x="7236000"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6" name="椭圆 22"/>
          <p:cNvSpPr/>
          <p:nvPr>
            <p:custDataLst>
              <p:tags r:id="rId5"/>
            </p:custDataLst>
          </p:nvPr>
        </p:nvSpPr>
        <p:spPr>
          <a:xfrm>
            <a:off x="79889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7" name="椭圆 23"/>
          <p:cNvSpPr/>
          <p:nvPr>
            <p:custDataLst>
              <p:tags r:id="rId6"/>
            </p:custDataLst>
          </p:nvPr>
        </p:nvSpPr>
        <p:spPr>
          <a:xfrm>
            <a:off x="8739823"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8" name="椭圆 24"/>
          <p:cNvSpPr/>
          <p:nvPr>
            <p:custDataLst>
              <p:tags r:id="rId7"/>
            </p:custDataLst>
          </p:nvPr>
        </p:nvSpPr>
        <p:spPr>
          <a:xfrm>
            <a:off x="9525636" y="4472305"/>
            <a:ext cx="214312"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2539" name="椭圆 25"/>
          <p:cNvSpPr/>
          <p:nvPr>
            <p:custDataLst>
              <p:tags r:id="rId8"/>
            </p:custDataLst>
          </p:nvPr>
        </p:nvSpPr>
        <p:spPr>
          <a:xfrm>
            <a:off x="10311448" y="4472305"/>
            <a:ext cx="214313" cy="21431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27" name="TextBox 26"/>
          <p:cNvSpPr txBox="1"/>
          <p:nvPr>
            <p:custDataLst>
              <p:tags r:id="rId9"/>
            </p:custDataLst>
          </p:nvPr>
        </p:nvSpPr>
        <p:spPr>
          <a:xfrm>
            <a:off x="6239511" y="4006215"/>
            <a:ext cx="5000625"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 </a:t>
            </a:r>
            <a:r>
              <a:rPr kumimoji="0" sz="2400" b="1" kern="1200" cap="none" spc="0" normalizeH="0" baseline="0" noProof="0" dirty="0">
                <a:solidFill>
                  <a:schemeClr val="tx1"/>
                </a:solidFill>
                <a:latin typeface="宋体" panose="02010600030101010101" pitchFamily="2" charset="-122"/>
                <a:ea typeface="+mn-ea"/>
                <a:cs typeface="+mn-cs"/>
              </a:rPr>
              <a:t>A    5   4,3        4    1</a:t>
            </a:r>
          </a:p>
        </p:txBody>
      </p:sp>
      <p:sp>
        <p:nvSpPr>
          <p:cNvPr id="28" name="TextBox 27"/>
          <p:cNvSpPr txBox="1"/>
          <p:nvPr>
            <p:custDataLst>
              <p:tags r:id="rId10"/>
            </p:custDataLst>
          </p:nvPr>
        </p:nvSpPr>
        <p:spPr>
          <a:xfrm>
            <a:off x="5606733" y="4373880"/>
            <a:ext cx="857250"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sp>
        <p:nvSpPr>
          <p:cNvPr id="29" name="TextBox 28"/>
          <p:cNvSpPr txBox="1"/>
          <p:nvPr>
            <p:custDataLst>
              <p:tags r:id="rId11"/>
            </p:custDataLst>
          </p:nvPr>
        </p:nvSpPr>
        <p:spPr>
          <a:xfrm>
            <a:off x="5606733" y="5197475"/>
            <a:ext cx="5500688" cy="460375"/>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疲劳值    </a:t>
            </a:r>
            <a:r>
              <a:rPr kumimoji="0" lang="en-US" altLang="zh-CN" sz="2400" b="1" kern="1200" cap="none" spc="0" normalizeH="0" baseline="0" noProof="0" dirty="0">
                <a:solidFill>
                  <a:schemeClr val="tx1"/>
                </a:solidFill>
                <a:latin typeface="宋体" panose="02010600030101010101" pitchFamily="2" charset="-122"/>
                <a:ea typeface="+mn-ea"/>
                <a:cs typeface="+mn-cs"/>
              </a:rPr>
              <a:t>7   8,7        12   11</a:t>
            </a:r>
          </a:p>
        </p:txBody>
      </p:sp>
      <p:sp>
        <p:nvSpPr>
          <p:cNvPr id="2" name="右箭头 1"/>
          <p:cNvSpPr/>
          <p:nvPr>
            <p:custDataLst>
              <p:tags r:id="rId12"/>
            </p:custDataLst>
          </p:nvPr>
        </p:nvSpPr>
        <p:spPr>
          <a:xfrm rot="5400000">
            <a:off x="9437053" y="3506400"/>
            <a:ext cx="428625" cy="428625"/>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7" name="椭圆 6"/>
          <p:cNvSpPr/>
          <p:nvPr>
            <p:custDataLst>
              <p:tags r:id="rId13"/>
            </p:custDataLst>
          </p:nvPr>
        </p:nvSpPr>
        <p:spPr>
          <a:xfrm>
            <a:off x="942340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 name="椭圆 2"/>
          <p:cNvSpPr/>
          <p:nvPr>
            <p:custDataLst>
              <p:tags r:id="rId14"/>
            </p:custDataLst>
          </p:nvPr>
        </p:nvSpPr>
        <p:spPr>
          <a:xfrm>
            <a:off x="7121526"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4" name="椭圆 3"/>
          <p:cNvSpPr/>
          <p:nvPr>
            <p:custDataLst>
              <p:tags r:id="rId15"/>
            </p:custDataLst>
          </p:nvPr>
        </p:nvSpPr>
        <p:spPr>
          <a:xfrm>
            <a:off x="7722000"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5" name="椭圆 4"/>
          <p:cNvSpPr/>
          <p:nvPr>
            <p:custDataLst>
              <p:tags r:id="rId16"/>
            </p:custDataLst>
          </p:nvPr>
        </p:nvSpPr>
        <p:spPr>
          <a:xfrm>
            <a:off x="8060691"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8" name="椭圆 7"/>
          <p:cNvSpPr/>
          <p:nvPr>
            <p:custDataLst>
              <p:tags r:id="rId17"/>
            </p:custDataLst>
          </p:nvPr>
        </p:nvSpPr>
        <p:spPr>
          <a:xfrm>
            <a:off x="10196196" y="3996000"/>
            <a:ext cx="432000" cy="432000"/>
          </a:xfrm>
          <a:prstGeom prst="ellipse">
            <a:avLst/>
          </a:prstGeom>
          <a:noFill/>
          <a:ln w="38100" cap="flat" cmpd="sng">
            <a:solidFill>
              <a:srgbClr val="FF0000"/>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pic>
        <p:nvPicPr>
          <p:cNvPr id="9" name="Picture 12" descr="A000220150322G43PPIC"/>
          <p:cNvPicPr>
            <a:picLocks noChangeAspect="1"/>
          </p:cNvPicPr>
          <p:nvPr>
            <p:custDataLst>
              <p:tags r:id="rId18"/>
            </p:custDataLst>
          </p:nvPr>
        </p:nvPicPr>
        <p:blipFill>
          <a:blip r:embed="rId22"/>
          <a:stretch>
            <a:fillRect/>
          </a:stretch>
        </p:blipFill>
        <p:spPr>
          <a:xfrm>
            <a:off x="10199370" y="908685"/>
            <a:ext cx="1431925" cy="1521460"/>
          </a:xfrm>
          <a:prstGeom prst="rect">
            <a:avLst/>
          </a:prstGeom>
          <a:noFill/>
          <a:ln w="9525">
            <a:noFill/>
          </a:ln>
        </p:spPr>
      </p:pic>
      <p:sp>
        <p:nvSpPr>
          <p:cNvPr id="10" name="内容占位符 13"/>
          <p:cNvSpPr>
            <a:spLocks noGrp="1"/>
          </p:cNvSpPr>
          <p:nvPr>
            <p:ph idx="4294967295"/>
            <p:custDataLst>
              <p:tags r:id="rId19"/>
            </p:custDataLst>
          </p:nvPr>
        </p:nvSpPr>
        <p:spPr>
          <a:xfrm>
            <a:off x="504000" y="1944000"/>
            <a:ext cx="2929890" cy="2822575"/>
          </a:xfrm>
        </p:spPr>
        <p:txBody>
          <a:bodyPr vert="horz" wrap="square" lIns="91440" tIns="45720" rIns="91440" bIns="45720" rtlCol="0" anchor="t" anchorCtr="0">
            <a:noAutofit/>
          </a:body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1 2 2 4 5</a:t>
            </a:r>
          </a:p>
          <a:p>
            <a:pPr marL="0" lvl="0" indent="0" algn="l" fontAlgn="auto">
              <a:lnSpc>
                <a:spcPct val="14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5 4 3 4 1</a:t>
            </a:r>
          </a:p>
        </p:txBody>
      </p:sp>
      <p:sp>
        <p:nvSpPr>
          <p:cNvPr id="11" name="TextBox 4"/>
          <p:cNvSpPr/>
          <p:nvPr>
            <p:custDataLst>
              <p:tags r:id="rId20"/>
            </p:custDataLst>
          </p:nvPr>
        </p:nvSpPr>
        <p:spPr>
          <a:xfrm>
            <a:off x="3285490" y="1944000"/>
            <a:ext cx="2643505" cy="3089275"/>
          </a:xfrm>
          <a:prstGeom prst="rect">
            <a:avLst/>
          </a:prstGeom>
        </p:spPr>
        <p:txBody>
          <a:bodyPr vert="horz" wrap="square" lIns="91440" tIns="45720" rIns="91440" bIns="45720" rtlCol="0" anchor="t" anchorCtr="0">
            <a:noAutofit/>
          </a:bodyPr>
          <a:lstStyle/>
          <a:p>
            <a:pPr lvl="0" indent="-304800" algn="l" defTabSz="1218565" fontAlgn="auto">
              <a:lnSpc>
                <a:spcPct val="16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12</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17</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21</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24</a:t>
            </a:r>
          </a:p>
          <a:p>
            <a:pPr lvl="0" indent="0" algn="l" defTabSz="1218565" fontAlgn="auto">
              <a:lnSpc>
                <a:spcPct val="140000"/>
              </a:lnSpc>
              <a:spcBef>
                <a:spcPts val="0"/>
              </a:spcBef>
              <a:spcAft>
                <a:spcPts val="0"/>
              </a:spcAft>
              <a:buClr>
                <a:schemeClr val="accent1">
                  <a:lumMod val="75000"/>
                </a:schemeClr>
              </a:buClr>
              <a:buSzTx/>
              <a:buFont typeface="Arial" panose="020B0604020202020204" pitchFamily="34" charset="0"/>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27</a:t>
            </a:r>
          </a:p>
        </p:txBody>
      </p:sp>
      <p:sp>
        <p:nvSpPr>
          <p:cNvPr id="12" name="内容占位符 13"/>
          <p:cNvSpPr>
            <a:spLocks noGrp="1"/>
          </p:cNvSpPr>
          <p:nvPr/>
        </p:nvSpPr>
        <p:spPr>
          <a:xfrm>
            <a:off x="5807075" y="1943735"/>
            <a:ext cx="5742305" cy="119380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fontAlgn="auto">
              <a:lnSpc>
                <a:spcPct val="160000"/>
              </a:lnSpc>
              <a:spcBef>
                <a:spcPts val="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algn="l" fontAlgn="auto">
              <a:lnSpc>
                <a:spcPct val="16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x = 5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疲劳值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 24 + (5-4)*2 + 1 = 27</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30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sp>
        <p:nvSpPr>
          <p:cNvPr id="9" name="内容占位符 13"/>
          <p:cNvSpPr>
            <a:spLocks noGrp="1"/>
          </p:cNvSpPr>
          <p:nvPr>
            <p:ph idx="4294967295"/>
          </p:nvPr>
        </p:nvSpPr>
        <p:spPr>
          <a:xfrm>
            <a:off x="504000" y="1800000"/>
            <a:ext cx="11195685" cy="3991610"/>
          </a:xfrm>
        </p:spPr>
        <p:txBody>
          <a:bodyPr vert="horz" wrap="square" lIns="91440" tIns="45720" rIns="91440" bIns="45720" rtlCol="0" anchor="t" anchorCtr="0">
            <a:noAutofit/>
          </a:bodyPr>
          <a:lstStyle/>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贪心</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策略</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每次访问的位置</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max{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向左走？向右走？</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600"/>
              </a:spcBef>
              <a:spcAft>
                <a:spcPts val="0"/>
              </a:spcAft>
              <a:buSzTx/>
              <a:buNone/>
            </a:pP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max{</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max(已访问的最远位置的左边疲劳值),</a:t>
            </a:r>
            <a:br>
              <a:rPr sz="22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max(已访问的最远位置到某个位置距离*2+疲劳值)</a:t>
            </a:r>
            <a:r>
              <a:rPr 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grpSp>
        <p:nvGrpSpPr>
          <p:cNvPr id="10" name="组合 30"/>
          <p:cNvGrpSpPr/>
          <p:nvPr/>
        </p:nvGrpSpPr>
        <p:grpSpPr>
          <a:xfrm>
            <a:off x="2592706" y="3998595"/>
            <a:ext cx="6644005" cy="1652587"/>
            <a:chOff x="1428410" y="4429132"/>
            <a:chExt cx="6644052" cy="1652599"/>
          </a:xfrm>
        </p:grpSpPr>
        <p:cxnSp>
          <p:nvCxnSpPr>
            <p:cNvPr id="32778" name="直接箭头连接符 8"/>
            <p:cNvCxnSpPr/>
            <p:nvPr>
              <p:custDataLst>
                <p:tags r:id="rId3"/>
              </p:custDataLst>
            </p:nvPr>
          </p:nvCxnSpPr>
          <p:spPr>
            <a:xfrm>
              <a:off x="2357422" y="4643446"/>
              <a:ext cx="4714908" cy="1588"/>
            </a:xfrm>
            <a:prstGeom prst="straightConnector1">
              <a:avLst/>
            </a:prstGeom>
            <a:ln w="57150" cap="flat" cmpd="sng">
              <a:solidFill>
                <a:schemeClr val="tx1"/>
              </a:solidFill>
              <a:prstDash val="solid"/>
              <a:headEnd type="oval" w="med" len="med"/>
              <a:tailEnd type="triangle" w="med" len="med"/>
            </a:ln>
          </p:spPr>
        </p:cxnSp>
        <p:sp>
          <p:nvSpPr>
            <p:cNvPr id="32779" name="椭圆 10"/>
            <p:cNvSpPr/>
            <p:nvPr>
              <p:custDataLst>
                <p:tags r:id="rId4"/>
              </p:custDataLst>
            </p:nvPr>
          </p:nvSpPr>
          <p:spPr>
            <a:xfrm>
              <a:off x="3000364"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2780" name="椭圆 11"/>
            <p:cNvSpPr/>
            <p:nvPr>
              <p:custDataLst>
                <p:tags r:id="rId5"/>
              </p:custDataLst>
            </p:nvPr>
          </p:nvSpPr>
          <p:spPr>
            <a:xfrm>
              <a:off x="3821901"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2781" name="椭圆 12"/>
            <p:cNvSpPr/>
            <p:nvPr>
              <p:custDataLst>
                <p:tags r:id="rId6"/>
              </p:custDataLst>
            </p:nvPr>
          </p:nvSpPr>
          <p:spPr>
            <a:xfrm>
              <a:off x="4572000" y="4528280"/>
              <a:ext cx="214314" cy="214314"/>
            </a:xfrm>
            <a:prstGeom prst="ellipse">
              <a:avLst/>
            </a:prstGeom>
            <a:solidFill>
              <a:srgbClr val="FF0000"/>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2782" name="椭圆 13"/>
            <p:cNvSpPr/>
            <p:nvPr>
              <p:custDataLst>
                <p:tags r:id="rId7"/>
              </p:custDataLst>
            </p:nvPr>
          </p:nvSpPr>
          <p:spPr>
            <a:xfrm>
              <a:off x="5357818"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32783" name="椭圆 14"/>
            <p:cNvSpPr/>
            <p:nvPr>
              <p:custDataLst>
                <p:tags r:id="rId8"/>
              </p:custDataLst>
            </p:nvPr>
          </p:nvSpPr>
          <p:spPr>
            <a:xfrm>
              <a:off x="6143636" y="4528280"/>
              <a:ext cx="214314" cy="214314"/>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17" name="TextBox 16"/>
            <p:cNvSpPr txBox="1"/>
            <p:nvPr>
              <p:custDataLst>
                <p:tags r:id="rId9"/>
              </p:custDataLst>
            </p:nvPr>
          </p:nvSpPr>
          <p:spPr>
            <a:xfrm>
              <a:off x="1428410" y="4429132"/>
              <a:ext cx="857256" cy="460378"/>
            </a:xfrm>
            <a:prstGeom prst="rect">
              <a:avLst/>
            </a:prstGeom>
            <a:noFill/>
          </p:spPr>
          <p:txBody>
            <a:bodyPr>
              <a:spAutoFit/>
            </a:bodyPr>
            <a:lstStyle/>
            <a:p>
              <a:pPr marR="0" defTabSz="914400">
                <a:buClrTx/>
                <a:buSzTx/>
                <a:buFontTx/>
                <a:buNone/>
                <a:defRPr/>
              </a:pPr>
              <a:r>
                <a:rPr kumimoji="0" lang="zh-CN" altLang="en-US" sz="2400" b="1" kern="1200" cap="none" spc="0" normalizeH="0" baseline="0" noProof="0" dirty="0">
                  <a:solidFill>
                    <a:schemeClr val="tx1"/>
                  </a:solidFill>
                  <a:latin typeface="宋体" panose="02010600030101010101" pitchFamily="2" charset="-122"/>
                  <a:ea typeface="+mn-ea"/>
                  <a:cs typeface="+mn-cs"/>
                </a:rPr>
                <a:t>起点</a:t>
              </a:r>
            </a:p>
          </p:txBody>
        </p:sp>
        <p:sp>
          <p:nvSpPr>
            <p:cNvPr id="24" name="TextBox 23"/>
            <p:cNvSpPr txBox="1"/>
            <p:nvPr>
              <p:custDataLst>
                <p:tags r:id="rId10"/>
              </p:custDataLst>
            </p:nvPr>
          </p:nvSpPr>
          <p:spPr>
            <a:xfrm>
              <a:off x="4000495" y="5313376"/>
              <a:ext cx="1428760" cy="768355"/>
            </a:xfrm>
            <a:prstGeom prst="rect">
              <a:avLst/>
            </a:prstGeom>
            <a:noFill/>
          </p:spPr>
          <p:txBody>
            <a:bodyPr>
              <a:spAutoFit/>
            </a:bodyPr>
            <a:lstStyle/>
            <a:p>
              <a:pPr marR="0" defTabSz="914400">
                <a:buClrTx/>
                <a:buSzTx/>
                <a:buFontTx/>
                <a:buNone/>
                <a:defRPr/>
              </a:pPr>
              <a:r>
                <a:rPr kumimoji="0" lang="zh-CN" altLang="en-US" sz="2200" b="1" kern="1200" cap="none" spc="0" normalizeH="0" baseline="0" noProof="0" dirty="0">
                  <a:solidFill>
                    <a:schemeClr val="tx1"/>
                  </a:solidFill>
                  <a:latin typeface="宋体" panose="02010600030101010101" pitchFamily="2" charset="-122"/>
                  <a:ea typeface="+mn-ea"/>
                  <a:cs typeface="+mn-cs"/>
                </a:rPr>
                <a:t>已访问的最远位置</a:t>
              </a:r>
            </a:p>
          </p:txBody>
        </p:sp>
        <p:sp>
          <p:nvSpPr>
            <p:cNvPr id="32786" name="右箭头 24"/>
            <p:cNvSpPr/>
            <p:nvPr>
              <p:custDataLst>
                <p:tags r:id="rId11"/>
              </p:custDataLst>
            </p:nvPr>
          </p:nvSpPr>
          <p:spPr>
            <a:xfrm rot="-5400000" flipV="1">
              <a:off x="4456834" y="4843905"/>
              <a:ext cx="428628" cy="428628"/>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a typeface="幼圆" panose="02010509060101010101" charset="-122"/>
              </a:endParaRPr>
            </a:p>
          </p:txBody>
        </p:sp>
        <p:sp>
          <p:nvSpPr>
            <p:cNvPr id="11" name="TextBox 26"/>
            <p:cNvSpPr txBox="1"/>
            <p:nvPr>
              <p:custDataLst>
                <p:tags r:id="rId12"/>
              </p:custDataLst>
            </p:nvPr>
          </p:nvSpPr>
          <p:spPr>
            <a:xfrm>
              <a:off x="2260901" y="5500384"/>
              <a:ext cx="1785949" cy="429898"/>
            </a:xfrm>
            <a:prstGeom prst="rect">
              <a:avLst/>
            </a:prstGeom>
            <a:noFill/>
          </p:spPr>
          <p:txBody>
            <a:bodyPr>
              <a:spAutoFit/>
            </a:bodyPr>
            <a:lstStyle/>
            <a:p>
              <a:pPr marR="0" algn="ctr" defTabSz="914400">
                <a:buClrTx/>
                <a:buSzTx/>
                <a:buFontTx/>
                <a:buNone/>
                <a:defRPr/>
              </a:pPr>
              <a:r>
                <a:rPr kumimoji="0" lang="zh-CN" altLang="en-US" sz="2200" b="1" kern="1200" cap="none" spc="0" normalizeH="0" baseline="0" noProof="0" dirty="0">
                  <a:solidFill>
                    <a:schemeClr val="tx1"/>
                  </a:solidFill>
                  <a:latin typeface="宋体" panose="02010600030101010101" pitchFamily="2" charset="-122"/>
                  <a:ea typeface="+mn-ea"/>
                  <a:cs typeface="+mn-cs"/>
                </a:rPr>
                <a:t>疲劳值</a:t>
              </a:r>
            </a:p>
          </p:txBody>
        </p:sp>
        <p:sp>
          <p:nvSpPr>
            <p:cNvPr id="32788" name="左大括号 27"/>
            <p:cNvSpPr/>
            <p:nvPr>
              <p:custDataLst>
                <p:tags r:id="rId13"/>
              </p:custDataLst>
            </p:nvPr>
          </p:nvSpPr>
          <p:spPr>
            <a:xfrm rot="-5400000">
              <a:off x="2899081" y="4409447"/>
              <a:ext cx="499749" cy="1539251"/>
            </a:xfrm>
            <a:prstGeom prst="leftBrace">
              <a:avLst>
                <a:gd name="adj1" fmla="val 8333"/>
                <a:gd name="adj2" fmla="val 50000"/>
              </a:avLst>
            </a:prstGeom>
            <a:noFill/>
            <a:ln w="28575" cap="flat" cmpd="sng">
              <a:solidFill>
                <a:schemeClr val="tx1"/>
              </a:solidFill>
              <a:prstDash val="solid"/>
              <a:headEnd type="none" w="med" len="med"/>
              <a:tailEnd type="none" w="med" len="med"/>
            </a:ln>
          </p:spPr>
          <p:txBody>
            <a:bodyPr/>
            <a:lstStyle/>
            <a:p>
              <a:endParaRPr lang="zh-CN" altLang="en-US" dirty="0">
                <a:solidFill>
                  <a:schemeClr val="tx1"/>
                </a:solidFill>
                <a:latin typeface="Arial" panose="020B0604020202020204" pitchFamily="34" charset="0"/>
                <a:ea typeface="幼圆" panose="02010509060101010101" charset="-122"/>
              </a:endParaRPr>
            </a:p>
          </p:txBody>
        </p:sp>
        <p:sp>
          <p:nvSpPr>
            <p:cNvPr id="32789" name="左大括号 28"/>
            <p:cNvSpPr/>
            <p:nvPr>
              <p:custDataLst>
                <p:tags r:id="rId14"/>
              </p:custDataLst>
            </p:nvPr>
          </p:nvSpPr>
          <p:spPr>
            <a:xfrm rot="-5400000">
              <a:off x="5940117" y="4439927"/>
              <a:ext cx="517529" cy="1604656"/>
            </a:xfrm>
            <a:prstGeom prst="leftBrace">
              <a:avLst>
                <a:gd name="adj1" fmla="val 8333"/>
                <a:gd name="adj2" fmla="val 50000"/>
              </a:avLst>
            </a:prstGeom>
            <a:noFill/>
            <a:ln w="28575" cap="flat" cmpd="sng">
              <a:solidFill>
                <a:schemeClr val="tx1"/>
              </a:solidFill>
              <a:prstDash val="solid"/>
              <a:headEnd type="none" w="med" len="med"/>
              <a:tailEnd type="none" w="med" len="med"/>
            </a:ln>
          </p:spPr>
          <p:txBody>
            <a:bodyPr/>
            <a:lstStyle/>
            <a:p>
              <a:endParaRPr lang="zh-CN" altLang="en-US" dirty="0">
                <a:solidFill>
                  <a:schemeClr val="tx1"/>
                </a:solidFill>
                <a:latin typeface="Arial" panose="020B0604020202020204" pitchFamily="34" charset="0"/>
                <a:ea typeface="幼圆" panose="02010509060101010101" charset="-122"/>
              </a:endParaRPr>
            </a:p>
          </p:txBody>
        </p:sp>
        <p:sp>
          <p:nvSpPr>
            <p:cNvPr id="30" name="TextBox 29"/>
            <p:cNvSpPr txBox="1"/>
            <p:nvPr>
              <p:custDataLst>
                <p:tags r:id="rId15"/>
              </p:custDataLst>
            </p:nvPr>
          </p:nvSpPr>
          <p:spPr>
            <a:xfrm>
              <a:off x="5500694" y="5572140"/>
              <a:ext cx="2571768" cy="429898"/>
            </a:xfrm>
            <a:prstGeom prst="rect">
              <a:avLst/>
            </a:prstGeom>
            <a:noFill/>
          </p:spPr>
          <p:txBody>
            <a:bodyPr>
              <a:spAutoFit/>
            </a:bodyPr>
            <a:lstStyle/>
            <a:p>
              <a:pPr marR="0" defTabSz="914400">
                <a:buClrTx/>
                <a:buSzTx/>
                <a:buFontTx/>
                <a:buNone/>
                <a:defRPr/>
              </a:pPr>
              <a:r>
                <a:rPr kumimoji="0" lang="zh-CN" altLang="en-US" sz="2200" b="1" kern="1200" cap="none" spc="0" normalizeH="0" baseline="0" noProof="0" dirty="0">
                  <a:solidFill>
                    <a:srgbClr val="FF0000"/>
                  </a:solidFill>
                  <a:latin typeface="宋体" panose="02010600030101010101" pitchFamily="2" charset="-122"/>
                  <a:ea typeface="+mn-ea"/>
                  <a:cs typeface="+mn-cs"/>
                </a:rPr>
                <a:t>距离</a:t>
              </a:r>
              <a:r>
                <a:rPr kumimoji="0" lang="en-US" altLang="zh-CN" sz="2200" b="1" kern="1200" cap="none" spc="0" normalizeH="0" baseline="0" noProof="0" dirty="0">
                  <a:solidFill>
                    <a:schemeClr val="tx1"/>
                  </a:solidFill>
                  <a:latin typeface="宋体" panose="02010600030101010101" pitchFamily="2" charset="-122"/>
                  <a:ea typeface="+mn-ea"/>
                  <a:cs typeface="+mn-cs"/>
                </a:rPr>
                <a:t>*2+</a:t>
              </a:r>
              <a:r>
                <a:rPr kumimoji="0" lang="zh-CN" altLang="en-US" sz="2200" b="1" kern="1200" cap="none" spc="0" normalizeH="0" baseline="0" noProof="0" dirty="0">
                  <a:solidFill>
                    <a:schemeClr val="tx1"/>
                  </a:solidFill>
                  <a:latin typeface="宋体" panose="02010600030101010101" pitchFamily="2" charset="-122"/>
                  <a:ea typeface="+mn-ea"/>
                  <a:cs typeface="+mn-cs"/>
                </a:rPr>
                <a:t>疲劳值</a:t>
              </a:r>
            </a:p>
          </p:txBody>
        </p:sp>
      </p:grpSp>
      <p:pic>
        <p:nvPicPr>
          <p:cNvPr id="2" name="Picture 12" descr="A000220150322G43PPIC"/>
          <p:cNvPicPr>
            <a:picLocks noChangeAspect="1"/>
          </p:cNvPicPr>
          <p:nvPr>
            <p:custDataLst>
              <p:tags r:id="rId2"/>
            </p:custDataLst>
          </p:nvPr>
        </p:nvPicPr>
        <p:blipFill>
          <a:blip r:embed="rId17"/>
          <a:stretch>
            <a:fillRect/>
          </a:stretch>
        </p:blipFill>
        <p:spPr>
          <a:xfrm>
            <a:off x="10199370" y="908685"/>
            <a:ext cx="1431925" cy="15214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9219"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9220"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9221"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9223" name="内容占位符 13"/>
          <p:cNvSpPr>
            <a:spLocks noGrp="1"/>
          </p:cNvSpPr>
          <p:nvPr>
            <p:ph idx="4294967295"/>
          </p:nvPr>
        </p:nvSpPr>
        <p:spPr>
          <a:xfrm>
            <a:off x="504000" y="1728000"/>
            <a:ext cx="8329295" cy="3937635"/>
          </a:xfrm>
        </p:spPr>
        <p:txBody>
          <a:bodyPr vert="horz" wrap="square" lIns="91440" tIns="45720" rIns="91440" bIns="45720" rtlCol="0" anchor="t" anchorCtr="0">
            <a:noAutofit/>
          </a:bodyPr>
          <a:lstStyle/>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1、设计数据找规律；</a:t>
            </a:r>
          </a:p>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2、进行贪心猜想；</a:t>
            </a:r>
          </a:p>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3、正确性证明（严格证明和一般证明）</a:t>
            </a:r>
          </a:p>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(1)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一般证明：列举反例；</a:t>
            </a:r>
          </a:p>
          <a:p>
            <a:pPr marL="179705" lvl="0" indent="0" algn="l" fontAlgn="auto">
              <a:lnSpc>
                <a:spcPct val="150000"/>
              </a:lnSpc>
              <a:spcBef>
                <a:spcPts val="0"/>
              </a:spcBef>
              <a:spcAft>
                <a:spcPts val="0"/>
              </a:spcAft>
              <a:buSzTx/>
              <a:buNone/>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(2)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严格证明：数学归纳和反证法；</a:t>
            </a:r>
          </a:p>
          <a:p>
            <a:pPr marL="179705" lvl="0" indent="-360045" algn="l" fontAlgn="auto">
              <a:lnSpc>
                <a:spcPct val="150000"/>
              </a:lnSpc>
              <a:spcBef>
                <a:spcPts val="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4、程序实现。</a:t>
            </a:r>
          </a:p>
        </p:txBody>
      </p:sp>
      <p:sp>
        <p:nvSpPr>
          <p:cNvPr id="5122" name="标题 1"/>
          <p:cNvSpPr txBox="1">
            <a:spLocks noGrp="1"/>
          </p:cNvSpPr>
          <p:nvPr>
            <p:custDataLst>
              <p:tags r:id="rId1"/>
            </p:custDataLst>
          </p:nvPr>
        </p:nvSpPr>
        <p:spPr>
          <a:xfrm>
            <a:off x="504000" y="576000"/>
            <a:ext cx="975233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贪心算法的解题步骤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hidden="1"/>
          <p:cNvSpPr txBox="1"/>
          <p:nvPr/>
        </p:nvSpPr>
        <p:spPr>
          <a:xfrm>
            <a:off x="3462973" y="1954213"/>
            <a:ext cx="1943100" cy="36830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7" name="矩形 6" hidden="1"/>
          <p:cNvSpPr/>
          <p:nvPr/>
        </p:nvSpPr>
        <p:spPr>
          <a:xfrm>
            <a:off x="3462973" y="3025775"/>
            <a:ext cx="1471613"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8" name="矩形 7" hidden="1"/>
          <p:cNvSpPr/>
          <p:nvPr/>
        </p:nvSpPr>
        <p:spPr>
          <a:xfrm>
            <a:off x="3534411" y="4240213"/>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69" name="矩形 8" hidden="1"/>
          <p:cNvSpPr/>
          <p:nvPr/>
        </p:nvSpPr>
        <p:spPr>
          <a:xfrm>
            <a:off x="3534411" y="5526088"/>
            <a:ext cx="1471612" cy="645160"/>
          </a:xfrm>
          <a:prstGeom prst="rect">
            <a:avLst/>
          </a:prstGeom>
          <a:noFill/>
          <a:ln w="9525">
            <a:noFill/>
          </a:ln>
        </p:spPr>
        <p:txBody>
          <a:bodyPr>
            <a:spAutoFit/>
          </a:bodyPr>
          <a:lstStyle/>
          <a:p>
            <a:pPr eaLnBrk="1" hangingPunct="1"/>
            <a:r>
              <a:rPr lang="zh-CN" altLang="en-US" dirty="0">
                <a:latin typeface="微软雅黑" panose="020B0503020204020204" pitchFamily="34" charset="-122"/>
                <a:ea typeface="微软雅黑" panose="020B0503020204020204" pitchFamily="34" charset="-122"/>
              </a:rPr>
              <a:t>点击添加文本</a:t>
            </a:r>
          </a:p>
        </p:txBody>
      </p:sp>
      <p:sp>
        <p:nvSpPr>
          <p:cNvPr id="11271" name="内容占位符 13"/>
          <p:cNvSpPr>
            <a:spLocks noGrp="1"/>
          </p:cNvSpPr>
          <p:nvPr>
            <p:ph idx="4294967295"/>
          </p:nvPr>
        </p:nvSpPr>
        <p:spPr>
          <a:xfrm>
            <a:off x="504000" y="1800000"/>
            <a:ext cx="11229340" cy="3493770"/>
          </a:xfrm>
        </p:spPr>
        <p:txBody>
          <a:bodyPr vert="horz" wrap="square" lIns="91440" tIns="45720" rIns="91440" bIns="45720" rtlCol="0" anchor="t" anchorCtr="0">
            <a:noAutofit/>
          </a:bodyPr>
          <a:lstStyle/>
          <a:p>
            <a:pPr marL="0" lvl="0" indent="0" algn="l" fontAlgn="auto">
              <a:lnSpc>
                <a:spcPct val="200000"/>
              </a:lnSpc>
              <a:spcBef>
                <a:spcPts val="600"/>
              </a:spcBef>
              <a:spcAft>
                <a:spcPts val="0"/>
              </a:spcAft>
              <a:buSzTx/>
              <a:buNone/>
            </a:pPr>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核心问题：</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选择能产生问题最优解的最优度量标准，即具体的贪心策略。</a:t>
            </a:r>
          </a:p>
          <a:p>
            <a:pPr marL="0" lvl="0" indent="0" algn="l" fontAlgn="auto">
              <a:lnSpc>
                <a:spcPct val="200000"/>
              </a:lnSpc>
              <a:spcBef>
                <a:spcPts val="600"/>
              </a:spcBef>
              <a:spcAft>
                <a:spcPts val="0"/>
              </a:spcAft>
              <a:buSzTx/>
              <a:buNone/>
            </a:pP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算法</a:t>
            </a:r>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特点</a:t>
            </a: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快，在运行过程中无回溯过程，每一步都是当前的最佳选择。</a:t>
            </a:r>
          </a:p>
          <a:p>
            <a:pPr marL="0" lvl="0" indent="0" algn="l" fontAlgn="auto">
              <a:lnSpc>
                <a:spcPct val="200000"/>
              </a:lnSpc>
              <a:spcBef>
                <a:spcPts val="600"/>
              </a:spcBef>
              <a:spcAft>
                <a:spcPts val="0"/>
              </a:spcAft>
              <a:buSzTx/>
              <a:buNone/>
            </a:pP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算法</a:t>
            </a:r>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难点</a:t>
            </a: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如何贪心</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（贪心策略），如何</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证明贪心的正确性。</a:t>
            </a:r>
          </a:p>
          <a:p>
            <a:pPr marL="0" lvl="0" indent="0" algn="l" fontAlgn="auto">
              <a:lnSpc>
                <a:spcPct val="200000"/>
              </a:lnSpc>
              <a:spcBef>
                <a:spcPts val="600"/>
              </a:spcBef>
              <a:spcAft>
                <a:spcPts val="0"/>
              </a:spcAft>
              <a:buSzTx/>
              <a:buNone/>
            </a:pPr>
            <a:r>
              <a:rPr 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做题建议</a:t>
            </a:r>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比赛过程中，需要</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大胆尝试，细心</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分析。</a:t>
            </a:r>
          </a:p>
        </p:txBody>
      </p:sp>
      <p:sp>
        <p:nvSpPr>
          <p:cNvPr id="5122" name="标题 1"/>
          <p:cNvSpPr txBox="1">
            <a:spLocks noGrp="1"/>
          </p:cNvSpPr>
          <p:nvPr>
            <p:custDataLst>
              <p:tags r:id="rId1"/>
            </p:custDataLst>
          </p:nvPr>
        </p:nvSpPr>
        <p:spPr>
          <a:xfrm>
            <a:off x="504000" y="576000"/>
            <a:ext cx="6642100" cy="953135"/>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贪心算法小结</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sp>
        <p:nvSpPr>
          <p:cNvPr id="2" name="六角星 3"/>
          <p:cNvSpPr/>
          <p:nvPr/>
        </p:nvSpPr>
        <p:spPr>
          <a:xfrm>
            <a:off x="938530" y="2346960"/>
            <a:ext cx="1911350" cy="2040890"/>
          </a:xfrm>
          <a:prstGeom prst="star6">
            <a:avLst/>
          </a:prstGeom>
          <a:solidFill>
            <a:srgbClr val="1D71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4000" b="1" noProof="1">
                <a:sym typeface="Wingdings" panose="05000000000000000000" charset="0"/>
              </a:rPr>
              <a:t>总和</a:t>
            </a:r>
          </a:p>
        </p:txBody>
      </p:sp>
      <p:sp>
        <p:nvSpPr>
          <p:cNvPr id="3" name="六角星 3"/>
          <p:cNvSpPr/>
          <p:nvPr/>
        </p:nvSpPr>
        <p:spPr>
          <a:xfrm>
            <a:off x="3745865" y="2346960"/>
            <a:ext cx="1911350" cy="2040890"/>
          </a:xfrm>
          <a:prstGeom prst="star6">
            <a:avLst/>
          </a:prstGeom>
          <a:solidFill>
            <a:srgbClr val="1D71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4000" b="1" noProof="1">
                <a:sym typeface="Wingdings" panose="05000000000000000000" charset="0"/>
              </a:rPr>
              <a:t>取大</a:t>
            </a:r>
          </a:p>
        </p:txBody>
      </p:sp>
      <p:sp>
        <p:nvSpPr>
          <p:cNvPr id="4" name="六角星 3"/>
          <p:cNvSpPr/>
          <p:nvPr/>
        </p:nvSpPr>
        <p:spPr>
          <a:xfrm>
            <a:off x="6553200" y="2346960"/>
            <a:ext cx="1911350" cy="2040890"/>
          </a:xfrm>
          <a:prstGeom prst="star6">
            <a:avLst/>
          </a:prstGeom>
          <a:solidFill>
            <a:srgbClr val="1D71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4000" b="1" noProof="1">
                <a:sym typeface="Wingdings" panose="05000000000000000000" charset="0"/>
              </a:rPr>
              <a:t>奇偶</a:t>
            </a:r>
          </a:p>
        </p:txBody>
      </p:sp>
      <p:sp>
        <p:nvSpPr>
          <p:cNvPr id="5" name="六角星 3"/>
          <p:cNvSpPr/>
          <p:nvPr/>
        </p:nvSpPr>
        <p:spPr>
          <a:xfrm>
            <a:off x="9360535" y="2346960"/>
            <a:ext cx="1911350" cy="2040890"/>
          </a:xfrm>
          <a:prstGeom prst="star6">
            <a:avLst/>
          </a:prstGeom>
          <a:solidFill>
            <a:srgbClr val="1D71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4000" b="1" noProof="1">
                <a:sym typeface="Wingdings" panose="05000000000000000000" charset="0"/>
              </a:rPr>
              <a:t>区间</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3"/>
          <a:stretch>
            <a:fillRect/>
          </a:stretch>
        </p:blipFill>
        <p:spPr>
          <a:xfrm>
            <a:off x="8327390" y="3789045"/>
            <a:ext cx="3694430" cy="2783840"/>
          </a:xfrm>
          <a:prstGeom prst="rect">
            <a:avLst/>
          </a:prstGeom>
        </p:spPr>
      </p:pic>
      <p:sp>
        <p:nvSpPr>
          <p:cNvPr id="184" name=" 184"/>
          <p:cNvSpPr/>
          <p:nvPr/>
        </p:nvSpPr>
        <p:spPr>
          <a:xfrm>
            <a:off x="2854325" y="1557020"/>
            <a:ext cx="1583690" cy="1583690"/>
          </a:xfrm>
          <a:prstGeom prst="ellipse">
            <a:avLst/>
          </a:prstGeom>
          <a:solidFill>
            <a:srgbClr val="7BC14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7200" b="1" noProof="1">
                <a:solidFill>
                  <a:schemeClr val="bg1"/>
                </a:solidFill>
                <a:latin typeface="微软雅黑" panose="020B0503020204020204" pitchFamily="34" charset="-122"/>
                <a:ea typeface="微软雅黑" panose="020B0503020204020204" pitchFamily="34" charset="-122"/>
              </a:rPr>
              <a:t>感</a:t>
            </a:r>
          </a:p>
        </p:txBody>
      </p:sp>
      <p:sp>
        <p:nvSpPr>
          <p:cNvPr id="2" name=" 184"/>
          <p:cNvSpPr/>
          <p:nvPr/>
        </p:nvSpPr>
        <p:spPr>
          <a:xfrm>
            <a:off x="5158740" y="2205355"/>
            <a:ext cx="1240790" cy="1240790"/>
          </a:xfrm>
          <a:prstGeom prst="ellipse">
            <a:avLst/>
          </a:pr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b="1" noProof="1">
                <a:solidFill>
                  <a:schemeClr val="bg1"/>
                </a:solidFill>
                <a:latin typeface="微软雅黑" panose="020B0503020204020204" pitchFamily="34" charset="-122"/>
                <a:ea typeface="微软雅黑" panose="020B0503020204020204" pitchFamily="34" charset="-122"/>
              </a:rPr>
              <a:t>谢</a:t>
            </a:r>
          </a:p>
        </p:txBody>
      </p:sp>
      <p:sp>
        <p:nvSpPr>
          <p:cNvPr id="4" name=" 184"/>
          <p:cNvSpPr/>
          <p:nvPr/>
        </p:nvSpPr>
        <p:spPr>
          <a:xfrm>
            <a:off x="5734685" y="4077335"/>
            <a:ext cx="1070610" cy="1070610"/>
          </a:xfrm>
          <a:prstGeom prst="ellipse">
            <a:avLst/>
          </a:pr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800" b="1" noProof="1">
                <a:solidFill>
                  <a:schemeClr val="bg1"/>
                </a:solidFill>
                <a:latin typeface="微软雅黑" panose="020B0503020204020204" pitchFamily="34" charset="-122"/>
                <a:ea typeface="微软雅黑" panose="020B0503020204020204" pitchFamily="34" charset="-122"/>
              </a:rPr>
              <a:t>观</a:t>
            </a:r>
          </a:p>
        </p:txBody>
      </p:sp>
      <p:sp>
        <p:nvSpPr>
          <p:cNvPr id="5" name=" 184"/>
          <p:cNvSpPr/>
          <p:nvPr/>
        </p:nvSpPr>
        <p:spPr>
          <a:xfrm>
            <a:off x="4798695" y="5733415"/>
            <a:ext cx="832485" cy="832485"/>
          </a:xfrm>
          <a:prstGeom prst="ellipse">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000" b="1" noProof="1">
                <a:solidFill>
                  <a:schemeClr val="bg1"/>
                </a:solidFill>
                <a:latin typeface="微软雅黑" panose="020B0503020204020204" pitchFamily="34" charset="-122"/>
                <a:ea typeface="微软雅黑" panose="020B0503020204020204" pitchFamily="34" charset="-122"/>
              </a:rPr>
              <a:t>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sp>
        <p:nvSpPr>
          <p:cNvPr id="5123" name="内容占位符 2"/>
          <p:cNvSpPr>
            <a:spLocks noGrp="1"/>
          </p:cNvSpPr>
          <p:nvPr>
            <p:ph idx="4294967295"/>
          </p:nvPr>
        </p:nvSpPr>
        <p:spPr>
          <a:xfrm>
            <a:off x="504190" y="1871980"/>
            <a:ext cx="11160125" cy="3217545"/>
          </a:xfrm>
        </p:spPr>
        <p:txBody>
          <a:bodyPr vert="horz" wrap="square" lIns="91440" tIns="45720" rIns="91440" bIns="45720" anchor="t" anchorCtr="0">
            <a:noAutofit/>
          </a:body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作为先手，是否一定能取到某些数字？</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第一次取：A方取走偶位置的数后，剩下两端数都处于奇位置；</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A方取走奇位置的数后，剩下两端数都处于偶位置。</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得出结论：A可以取走所有奇数位的数或所有偶数位的数</a:t>
            </a:r>
            <a:r>
              <a:rPr 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bldLvl="5"/>
      <p:bldP spid="512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ph type="title" idx="4294967295"/>
            <p:custDataLst>
              <p:tags r:id="rId1"/>
            </p:custDataLst>
          </p:nvPr>
        </p:nvSpPr>
        <p:spPr>
          <a:xfrm>
            <a:off x="504000" y="576000"/>
            <a:ext cx="9752330" cy="953135"/>
          </a:xfrm>
          <a:noFill/>
        </p:spPr>
        <p:txBody>
          <a:bodyPr vert="horz" wrap="square" lIns="91440" tIns="45720" rIns="91440" bIns="45720" rtlCol="0" anchor="t" anchorCtr="0">
            <a:spAutoFit/>
          </a:body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算法分析</a:t>
            </a:r>
          </a:p>
        </p:txBody>
      </p:sp>
      <p:sp>
        <p:nvSpPr>
          <p:cNvPr id="5123" name="内容占位符 2"/>
          <p:cNvSpPr>
            <a:spLocks noGrp="1"/>
          </p:cNvSpPr>
          <p:nvPr>
            <p:ph idx="4294967295"/>
          </p:nvPr>
        </p:nvSpPr>
        <p:spPr>
          <a:xfrm>
            <a:off x="504190" y="1871980"/>
            <a:ext cx="10419080" cy="3725545"/>
          </a:xfrm>
        </p:spPr>
        <p:txBody>
          <a:bodyPr vert="horz" wrap="square" lIns="91440" tIns="45720" rIns="91440" bIns="45720" anchor="t" anchorCtr="0">
            <a:noAutofit/>
          </a:bodyPr>
          <a:lstStyle/>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对于样例：7 9 3 6 4 2 5 3	</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计算得到，所有奇数位上的数字和是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19</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，所有偶数位上的数字和是</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所以，</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先手要取所有偶数位上的数字，第一步取数字</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3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50000"/>
              </a:lnSpc>
              <a:spcBef>
                <a:spcPts val="600"/>
              </a:spcBef>
              <a:spcAft>
                <a:spcPts val="0"/>
              </a:spcAft>
              <a:buNone/>
              <a:extLst>
                <a:ext uri="{35155182-B16C-46BC-9424-99874614C6A1}">
                  <wpsdc:indentchars xmlns:wpsdc="http://www.wps.cn/officeDocument/2017/drawingmlCustomData" xmlns="" val="0" checksum="3407529306"/>
                </a:ext>
              </a:extLs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得到结论，</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只要分别计算所有奇数位和所有偶数位上的和，</a:t>
            </a:r>
            <a:b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两个和不等则输出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“YES”</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，相等则输出</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bldLvl="5"/>
      <p:bldP spid="512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Grp="1"/>
          </p:cNvSpPr>
          <p:nvPr>
            <p:ph type="title" idx="4294967295"/>
          </p:nvPr>
        </p:nvSpPr>
        <p:spPr>
          <a:xfrm>
            <a:off x="504000" y="576000"/>
            <a:ext cx="9752330" cy="1062990"/>
          </a:xfr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贪心算法的应用场景</a:t>
            </a:r>
          </a:p>
        </p:txBody>
      </p:sp>
      <p:sp>
        <p:nvSpPr>
          <p:cNvPr id="4" name="文本框 3"/>
          <p:cNvSpPr txBox="1"/>
          <p:nvPr/>
        </p:nvSpPr>
        <p:spPr>
          <a:xfrm>
            <a:off x="504000" y="1800000"/>
            <a:ext cx="10225136" cy="3938270"/>
          </a:xfrm>
          <a:prstGeom prst="rect">
            <a:avLst/>
          </a:prstGeom>
          <a:noFill/>
        </p:spPr>
        <p:txBody>
          <a:bodyPr wrap="square">
            <a:spAutoFit/>
          </a:bodyPr>
          <a:lstStyle/>
          <a:p>
            <a:pPr fontAlgn="auto">
              <a:lnSpc>
                <a:spcPct val="150000"/>
              </a:lnSpc>
              <a:spcBef>
                <a:spcPts val="1200"/>
              </a:spcBef>
              <a:defRPr/>
            </a:pPr>
            <a:r>
              <a:rPr lang="zh-CN" altLang="en-US" sz="2800" noProof="1">
                <a:latin typeface="微软雅黑" panose="020B0503020204020204" pitchFamily="34" charset="-122"/>
                <a:ea typeface="微软雅黑" panose="020B0503020204020204" pitchFamily="34" charset="-122"/>
              </a:rPr>
              <a:t>问题的可行解和最优解</a:t>
            </a:r>
            <a:r>
              <a:rPr lang="en-US" altLang="zh-CN" sz="2800" noProof="1">
                <a:latin typeface="微软雅黑" panose="020B0503020204020204" pitchFamily="34" charset="-122"/>
                <a:ea typeface="微软雅黑" panose="020B0503020204020204" pitchFamily="34" charset="-122"/>
              </a:rPr>
              <a:t>------</a:t>
            </a:r>
            <a:r>
              <a:rPr lang="zh-CN" altLang="en-US" sz="2800" noProof="1">
                <a:latin typeface="微软雅黑" panose="020B0503020204020204" pitchFamily="34" charset="-122"/>
                <a:ea typeface="微软雅黑" panose="020B0503020204020204" pitchFamily="34" charset="-122"/>
              </a:rPr>
              <a:t>最优化问题</a:t>
            </a:r>
          </a:p>
          <a:p>
            <a:pPr marL="342900" indent="-342900" fontAlgn="auto">
              <a:lnSpc>
                <a:spcPct val="150000"/>
              </a:lnSpc>
              <a:spcBef>
                <a:spcPts val="1200"/>
              </a:spcBef>
              <a:buClr>
                <a:schemeClr val="folHlink"/>
              </a:buClr>
              <a:buFont typeface="Wingdings" panose="05000000000000000000" pitchFamily="2" charset="2"/>
              <a:buChar char="§"/>
              <a:defRPr/>
            </a:pPr>
            <a:r>
              <a:rPr lang="zh-CN" altLang="en-US" sz="2800" noProof="1">
                <a:latin typeface="微软雅黑" panose="020B0503020204020204" pitchFamily="34" charset="-122"/>
                <a:ea typeface="微软雅黑" panose="020B0503020204020204" pitchFamily="34" charset="-122"/>
              </a:rPr>
              <a:t>包含一组限制条件和一个优化函数</a:t>
            </a:r>
          </a:p>
          <a:p>
            <a:pPr marL="342900" indent="-342900" fontAlgn="auto">
              <a:lnSpc>
                <a:spcPct val="150000"/>
              </a:lnSpc>
              <a:spcBef>
                <a:spcPts val="1200"/>
              </a:spcBef>
              <a:buClr>
                <a:schemeClr val="folHlink"/>
              </a:buClr>
              <a:buFont typeface="Wingdings" panose="05000000000000000000" pitchFamily="2" charset="2"/>
              <a:buChar char="§"/>
              <a:defRPr/>
            </a:pPr>
            <a:r>
              <a:rPr lang="zh-CN" altLang="en-US" sz="2800" noProof="1">
                <a:latin typeface="微软雅黑" panose="020B0503020204020204" pitchFamily="34" charset="-122"/>
                <a:ea typeface="微软雅黑" panose="020B0503020204020204" pitchFamily="34" charset="-122"/>
              </a:rPr>
              <a:t>可行解：符合限制条件的问题求解方案</a:t>
            </a:r>
          </a:p>
          <a:p>
            <a:pPr marL="342900" indent="-342900" fontAlgn="auto">
              <a:lnSpc>
                <a:spcPct val="150000"/>
              </a:lnSpc>
              <a:spcBef>
                <a:spcPts val="1200"/>
              </a:spcBef>
              <a:buClr>
                <a:schemeClr val="folHlink"/>
              </a:buClr>
              <a:buFont typeface="Wingdings" panose="05000000000000000000" pitchFamily="2" charset="2"/>
              <a:buChar char="§"/>
              <a:defRPr/>
            </a:pPr>
            <a:r>
              <a:rPr lang="zh-CN" altLang="en-US" sz="2800" noProof="1">
                <a:latin typeface="微软雅黑" panose="020B0503020204020204" pitchFamily="34" charset="-122"/>
                <a:ea typeface="微软雅黑" panose="020B0503020204020204" pitchFamily="34" charset="-122"/>
              </a:rPr>
              <a:t>最优解：使优化函数取得最佳值的可行解</a:t>
            </a:r>
          </a:p>
          <a:p>
            <a:pPr indent="0" fontAlgn="auto">
              <a:lnSpc>
                <a:spcPct val="150000"/>
              </a:lnSpc>
              <a:spcBef>
                <a:spcPts val="1200"/>
              </a:spcBef>
              <a:buClr>
                <a:schemeClr val="folHlink"/>
              </a:buClr>
              <a:buFont typeface="Wingdings" panose="05000000000000000000" pitchFamily="2" charset="2"/>
              <a:buNone/>
              <a:defRPr/>
            </a:pPr>
            <a:endParaRPr lang="en-US" altLang="zh-CN" sz="2800" noProof="1">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MGYyMmZhOGY5ZDhhZTM5MjA5MTE5NGJmMTQyZjMwZTAifQ=="/>
  <p:tag name="KSO_WPP_MARK_KEY" val="328c79b9-1312-4bf2-bfcf-9e50619c561f"/>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KSO_WM_UNIT_TABLE_BEAUTIFY" val="smartTable{0288e0aa-fb53-4037-84f7-e028f13dfdc8}"/>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UNIT_TABLE_BEAUTIFY" val="smartTable{c64486c2-4426-465b-89fd-0377291eb9f6}"/>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UNIT_TABLE_BEAUTIFY" val="smartTable{c64486c2-4426-465b-89fd-0377291eb9f6}"/>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UNIT_TABLE_BEAUTIFY" val="smartTable{142b4d0d-b28f-4860-b0b6-30117c218bea}"/>
  <p:tag name="TABLE_ENDDRAG_ORIGIN_RECT" val="286*178"/>
  <p:tag name="TABLE_ENDDRAG_RECT" val="468*219*286*178"/>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501,&quot;width&quot;:15358}"/>
  <p:tag name="KSO_WM_BEAUTIFY_FLAG" val=""/>
</p:tagLst>
</file>

<file path=ppt/theme/theme1.xml><?xml version="1.0" encoding="utf-8"?>
<a:theme xmlns:a="http://schemas.openxmlformats.org/drawingml/2006/main" name="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3097</Words>
  <Application>Microsoft Office PowerPoint</Application>
  <PresentationFormat>自定义</PresentationFormat>
  <Paragraphs>805</Paragraphs>
  <Slides>60</Slides>
  <Notes>19</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60</vt:i4>
      </vt:variant>
    </vt:vector>
  </HeadingPairs>
  <TitlesOfParts>
    <vt:vector size="81" baseType="lpstr">
      <vt:lpstr>MS Mincho</vt:lpstr>
      <vt:lpstr>等线</vt:lpstr>
      <vt:lpstr>方正黑体简体</vt:lpstr>
      <vt:lpstr>黑体</vt:lpstr>
      <vt:lpstr>楷体</vt:lpstr>
      <vt:lpstr>楷体_GB2312</vt:lpstr>
      <vt:lpstr>兰米大黑</vt:lpstr>
      <vt:lpstr>宋体</vt:lpstr>
      <vt:lpstr>桃醉相思楷</vt:lpstr>
      <vt:lpstr>微软雅黑</vt:lpstr>
      <vt:lpstr>幼圆</vt:lpstr>
      <vt:lpstr>Arial</vt:lpstr>
      <vt:lpstr>Calibri</vt:lpstr>
      <vt:lpstr>Cambria Math</vt:lpstr>
      <vt:lpstr>Consolas</vt:lpstr>
      <vt:lpstr>Constantia</vt:lpstr>
      <vt:lpstr>Times New Roman</vt:lpstr>
      <vt:lpstr>Wingdings</vt:lpstr>
      <vt:lpstr>烹饪 16x9</vt:lpstr>
      <vt:lpstr>1_烹饪 16x9</vt:lpstr>
      <vt:lpstr>2_烹饪 16x9</vt:lpstr>
      <vt:lpstr>PowerPoint 演示文稿</vt:lpstr>
      <vt:lpstr>PowerPoint 演示文稿</vt:lpstr>
      <vt:lpstr>引例1：取数游戏</vt:lpstr>
      <vt:lpstr>引例1：取数游戏</vt:lpstr>
      <vt:lpstr>算法分析</vt:lpstr>
      <vt:lpstr>算法分析</vt:lpstr>
      <vt:lpstr>算法分析</vt:lpstr>
      <vt:lpstr>算法分析</vt:lpstr>
      <vt:lpstr>贪心算法的应用场景</vt:lpstr>
      <vt:lpstr>PowerPoint 演示文稿</vt:lpstr>
      <vt:lpstr>PowerPoint 演示文稿</vt:lpstr>
      <vt:lpstr>PowerPoint 演示文稿</vt:lpstr>
      <vt:lpstr>引例2：纪念品分组</vt:lpstr>
      <vt:lpstr>引例2：纪念品分组</vt:lpstr>
      <vt:lpstr>引例2：纪念品分组</vt:lpstr>
      <vt:lpstr>算法分析</vt:lpstr>
      <vt:lpstr>贪心证明</vt:lpstr>
      <vt:lpstr>贪心证明</vt:lpstr>
      <vt:lpstr>引例3：硬币问题</vt:lpstr>
      <vt:lpstr>引例3：硬币问题</vt:lpstr>
      <vt:lpstr>引例3：硬币问题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cp:lastModifiedBy>
  <cp:revision>873</cp:revision>
  <dcterms:created xsi:type="dcterms:W3CDTF">2017-07-18T10:15:00Z</dcterms:created>
  <dcterms:modified xsi:type="dcterms:W3CDTF">2023-07-13T00:14:34Z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23F00E254E2C47E5B1B6AB0301F1CBCA</vt:lpwstr>
  </property>
</Properties>
</file>