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Caveat Regular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CaveatRegular-bold.fntdata"/><Relationship Id="rId16" Type="http://schemas.openxmlformats.org/officeDocument/2006/relationships/font" Target="fonts/Caveat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393927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393927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3939278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3939278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393927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393927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3939278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3939278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3939278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3939278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3939278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3939278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393927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393927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8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What is Airflow?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5650"/>
            <a:ext cx="85206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It is a tool to BUILD, SCHEDULE and MONITOR</a:t>
            </a:r>
            <a:br>
              <a:rPr lang="en" sz="2500">
                <a:latin typeface="Caveat"/>
                <a:ea typeface="Caveat"/>
                <a:cs typeface="Caveat"/>
                <a:sym typeface="Caveat"/>
              </a:rPr>
            </a:br>
            <a:r>
              <a:rPr b="1" i="1" lang="en" sz="2500">
                <a:latin typeface="Caveat"/>
                <a:ea typeface="Caveat"/>
                <a:cs typeface="Caveat"/>
                <a:sym typeface="Caveat"/>
              </a:rPr>
              <a:t>d</a:t>
            </a:r>
            <a:r>
              <a:rPr b="1" i="1" lang="en" sz="2500">
                <a:latin typeface="Caveat"/>
                <a:ea typeface="Caveat"/>
                <a:cs typeface="Caveat"/>
                <a:sym typeface="Caveat"/>
              </a:rPr>
              <a:t>ata piplines</a:t>
            </a:r>
            <a:endParaRPr b="1" i="1"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2315"/>
          <a:stretch/>
        </p:blipFill>
        <p:spPr>
          <a:xfrm>
            <a:off x="6515225" y="2497900"/>
            <a:ext cx="2544100" cy="235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875" y="20950"/>
            <a:ext cx="2544100" cy="237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50" y="2793300"/>
            <a:ext cx="2544103" cy="18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475" y="444075"/>
            <a:ext cx="2372075" cy="20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6450" y="3168475"/>
            <a:ext cx="1357387" cy="7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750" y="2696612"/>
            <a:ext cx="2079475" cy="1865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2895313" y="128081"/>
            <a:ext cx="2897155" cy="2320200"/>
            <a:chOff x="1044188" y="-2780749"/>
            <a:chExt cx="2620200" cy="225000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44188" y="-2780749"/>
              <a:ext cx="2620200" cy="225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/>
            <p:nvPr/>
          </p:nvSpPr>
          <p:spPr>
            <a:xfrm>
              <a:off x="1110531" y="-2661862"/>
              <a:ext cx="1051200" cy="5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45725" y="49400"/>
            <a:ext cx="211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Building blocks of Airflow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900"/>
            <a:ext cx="9143999" cy="512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30"/>
            <a:ext cx="9143999" cy="508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2" y="0"/>
            <a:ext cx="7128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9"/>
          <p:cNvGrpSpPr/>
          <p:nvPr/>
        </p:nvGrpSpPr>
        <p:grpSpPr>
          <a:xfrm>
            <a:off x="134222" y="1893675"/>
            <a:ext cx="6948451" cy="1054975"/>
            <a:chOff x="618050" y="1965650"/>
            <a:chExt cx="7448227" cy="1054975"/>
          </a:xfrm>
        </p:grpSpPr>
        <p:pic>
          <p:nvPicPr>
            <p:cNvPr id="97" name="Google Shape;9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050" y="1980600"/>
              <a:ext cx="1040025" cy="104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json sketch icon" id="98" name="Google Shape;9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8900" y="2031775"/>
              <a:ext cx="937675" cy="93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0382" y="1965650"/>
              <a:ext cx="937675" cy="937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19"/>
            <p:cNvGrpSpPr/>
            <p:nvPr/>
          </p:nvGrpSpPr>
          <p:grpSpPr>
            <a:xfrm>
              <a:off x="5481851" y="2031775"/>
              <a:ext cx="849225" cy="907787"/>
              <a:chOff x="4123538" y="2210825"/>
              <a:chExt cx="849225" cy="907787"/>
            </a:xfrm>
          </p:grpSpPr>
          <p:pic>
            <p:nvPicPr>
              <p:cNvPr id="101" name="Google Shape;101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81963" y="2427812"/>
                <a:ext cx="690800" cy="690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123538" y="2210825"/>
                <a:ext cx="447325" cy="447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Image result for mysql databases sketch icons" id="103" name="Google Shape;103;p19"/>
            <p:cNvPicPr preferRelativeResize="0"/>
            <p:nvPr/>
          </p:nvPicPr>
          <p:blipFill rotWithShape="1">
            <a:blip r:embed="rId8">
              <a:alphaModFix/>
            </a:blip>
            <a:srcRect b="7209" l="0" r="0" t="0"/>
            <a:stretch/>
          </p:blipFill>
          <p:spPr>
            <a:xfrm>
              <a:off x="7278503" y="2016827"/>
              <a:ext cx="787774" cy="93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9"/>
          <p:cNvSpPr txBox="1"/>
          <p:nvPr/>
        </p:nvSpPr>
        <p:spPr>
          <a:xfrm>
            <a:off x="134200" y="811400"/>
            <a:ext cx="120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veat Regular"/>
                <a:ea typeface="Caveat Regular"/>
                <a:cs typeface="Caveat Regular"/>
                <a:sym typeface="Caveat Regular"/>
              </a:rPr>
              <a:t>Check if table exists </a:t>
            </a:r>
            <a:endParaRPr sz="19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446400" y="720650"/>
            <a:ext cx="1481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veat"/>
                <a:ea typeface="Caveat"/>
                <a:cs typeface="Caveat"/>
                <a:sym typeface="Caveat"/>
              </a:rPr>
              <a:t>Detect Schema and </a:t>
            </a:r>
            <a:r>
              <a:rPr lang="en" sz="1900">
                <a:latin typeface="Caveat"/>
                <a:ea typeface="Caveat"/>
                <a:cs typeface="Caveat"/>
                <a:sym typeface="Caveat"/>
              </a:rPr>
              <a:t>flatten complex jsons</a:t>
            </a:r>
            <a:r>
              <a:rPr lang="en" sz="1900"/>
              <a:t> </a:t>
            </a:r>
            <a:r>
              <a:rPr lang="en" sz="1900"/>
              <a:t> </a:t>
            </a:r>
            <a:endParaRPr sz="1900"/>
          </a:p>
        </p:txBody>
      </p:sp>
      <p:sp>
        <p:nvSpPr>
          <p:cNvPr id="106" name="Google Shape;106;p19"/>
          <p:cNvSpPr txBox="1"/>
          <p:nvPr/>
        </p:nvSpPr>
        <p:spPr>
          <a:xfrm>
            <a:off x="2881300" y="720650"/>
            <a:ext cx="15240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veat"/>
                <a:ea typeface="Caveat"/>
                <a:cs typeface="Caveat"/>
                <a:sym typeface="Caveat"/>
              </a:rPr>
              <a:t>Persistent Storage to Cloud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434700" y="665150"/>
            <a:ext cx="1721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veat Regular"/>
                <a:ea typeface="Caveat Regular"/>
                <a:cs typeface="Caveat Regular"/>
                <a:sym typeface="Caveat Regular"/>
              </a:rPr>
              <a:t>Data Clean-up Ex. </a:t>
            </a:r>
            <a:br>
              <a:rPr lang="en" sz="1900">
                <a:latin typeface="Caveat Regular"/>
                <a:ea typeface="Caveat Regular"/>
                <a:cs typeface="Caveat Regular"/>
                <a:sym typeface="Caveat Regular"/>
              </a:rPr>
            </a:br>
            <a:r>
              <a:rPr lang="en" sz="1900">
                <a:latin typeface="Caveat Regular"/>
                <a:ea typeface="Caveat Regular"/>
                <a:cs typeface="Caveat Regular"/>
                <a:sym typeface="Caveat Regular"/>
              </a:rPr>
              <a:t>PII removal, </a:t>
            </a:r>
            <a:endParaRPr sz="19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veat Regular"/>
                <a:ea typeface="Caveat Regular"/>
                <a:cs typeface="Caveat Regular"/>
                <a:sym typeface="Caveat Regular"/>
              </a:rPr>
              <a:t>Fill missing pins</a:t>
            </a:r>
            <a:endParaRPr sz="19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191850" y="666800"/>
            <a:ext cx="12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veat Regular"/>
                <a:ea typeface="Caveat Regular"/>
                <a:cs typeface="Caveat Regular"/>
                <a:sym typeface="Caveat Regular"/>
              </a:rPr>
              <a:t>Write clean organized Data to (destination)</a:t>
            </a:r>
            <a:endParaRPr sz="16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250" y="2028425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lteryx" id="110" name="Google Shape;11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79748" y="2323688"/>
            <a:ext cx="780475" cy="4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627200" y="776100"/>
            <a:ext cx="14382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Executes Alteryx Workflows and tableau extracts</a:t>
            </a:r>
            <a:r>
              <a:rPr lang="en" sz="1700"/>
              <a:t> </a:t>
            </a:r>
            <a:endParaRPr sz="1700"/>
          </a:p>
        </p:txBody>
      </p:sp>
      <p:sp>
        <p:nvSpPr>
          <p:cNvPr id="112" name="Google Shape;112;p19"/>
          <p:cNvSpPr/>
          <p:nvPr/>
        </p:nvSpPr>
        <p:spPr>
          <a:xfrm>
            <a:off x="1213550" y="2347063"/>
            <a:ext cx="310500" cy="148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664175" y="2347050"/>
            <a:ext cx="310500" cy="148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261500" y="2347038"/>
            <a:ext cx="310500" cy="148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777100" y="2347038"/>
            <a:ext cx="310500" cy="148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-797855">
            <a:off x="7326066" y="2196097"/>
            <a:ext cx="310423" cy="148297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1090352">
            <a:off x="7325855" y="2469348"/>
            <a:ext cx="310697" cy="148376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989675" y="472725"/>
            <a:ext cx="54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veat Regular"/>
                <a:ea typeface="Caveat Regular"/>
                <a:cs typeface="Caveat Regular"/>
                <a:sym typeface="Caveat Regular"/>
              </a:rPr>
              <a:t>What value does Airflow add? </a:t>
            </a:r>
            <a:endParaRPr sz="24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44225" y="1525050"/>
            <a:ext cx="735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Open Source (developed everyday, active slack community)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Retries tasks elegantly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Alerts on failure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Re-run specific tasks in Dag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Supports Distributed execution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 Regular"/>
              <a:buChar char="●"/>
            </a:pPr>
            <a:r>
              <a:rPr lang="en" sz="1700">
                <a:latin typeface="Caveat Regular"/>
                <a:ea typeface="Caveat Regular"/>
                <a:cs typeface="Caveat Regular"/>
                <a:sym typeface="Caveat Regular"/>
              </a:rPr>
              <a:t>Built onpython but can execute java codes too.</a:t>
            </a:r>
            <a:endParaRPr sz="17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