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87" r:id="rId7"/>
    <p:sldId id="262" r:id="rId8"/>
    <p:sldId id="288" r:id="rId9"/>
    <p:sldId id="264" r:id="rId10"/>
    <p:sldId id="265" r:id="rId11"/>
    <p:sldId id="266" r:id="rId12"/>
    <p:sldId id="293" r:id="rId13"/>
    <p:sldId id="290" r:id="rId14"/>
    <p:sldId id="276" r:id="rId15"/>
    <p:sldId id="294" r:id="rId16"/>
    <p:sldId id="277" r:id="rId17"/>
    <p:sldId id="281" r:id="rId18"/>
  </p:sldIdLst>
  <p:sldSz cx="9144000" cy="6858000" type="screen4x3"/>
  <p:notesSz cx="6858000" cy="9144000"/>
  <p:embeddedFontLst>
    <p:embeddedFont>
      <p:font typeface="Arial Rounded MT Bold" pitchFamily="34" charset="0"/>
      <p:regular r:id="rId20"/>
    </p:embeddedFont>
    <p:embeddedFont>
      <p:font typeface="Lato" charset="0"/>
      <p:regular r:id="rId21"/>
      <p:bold r:id="rId22"/>
      <p:italic r:id="rId23"/>
      <p:boldItalic r:id="rId24"/>
    </p:embeddedFont>
    <p:embeddedFont>
      <p:font typeface="Franklin Gothic Book" pitchFamily="34" charset="0"/>
      <p:regular r:id="rId25"/>
      <p:italic r:id="rId26"/>
    </p:embeddedFont>
    <p:embeddedFont>
      <p:font typeface="Calibri" pitchFamily="34" charset="0"/>
      <p:regular r:id="rId27"/>
      <p:bold r:id="rId28"/>
      <p:italic r:id="rId29"/>
      <p:boldItalic r:id="rId30"/>
    </p:embeddedFont>
    <p:embeddedFont>
      <p:font typeface="Raleway" charset="0"/>
      <p:regular r:id="rId31"/>
      <p:bold r:id="rId32"/>
      <p:italic r:id="rId33"/>
      <p:boldItalic r:id="rId34"/>
    </p:embeddedFont>
    <p:embeddedFont>
      <p:font typeface="Perpetua" pitchFamily="18" charset="0"/>
      <p:regular r:id="rId35"/>
      <p:bold r:id="rId36"/>
      <p:italic r:id="rId37"/>
      <p:boldItalic r:id="rId38"/>
    </p:embeddedFont>
    <p:embeddedFont>
      <p:font typeface="Wingdings 2" pitchFamily="18" charset="2"/>
      <p:regular r:id="rId39"/>
    </p:embeddedFont>
    <p:embeddedFont>
      <p:font typeface="Bahnschrift Light Condensed" pitchFamily="34" charset="0"/>
      <p:regular r:id="rId40"/>
    </p:embeddedFont>
    <p:embeddedFont>
      <p:font typeface="Bahnschrift Light SemiCondensed" pitchFamily="34" charset="0"/>
      <p:regular r:id="rId41"/>
    </p:embeddedFont>
    <p:embeddedFont>
      <p:font typeface="Corbel" pitchFamily="34" charset="0"/>
      <p:regular r:id="rId42"/>
      <p:bold r:id="rId43"/>
      <p:italic r:id="rId44"/>
      <p:boldItalic r:id="rId45"/>
    </p:embeddedFont>
    <p:embeddedFont>
      <p:font typeface="Bahnschrift SemiBold" pitchFamily="34" charset="0"/>
      <p:bold r:id="rId46"/>
    </p:embeddedFont>
    <p:embeddedFont>
      <p:font typeface="Century Gothic"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92941B9-5F2A-4AB6-8A56-FE6129A9C3D3}">
  <a:tblStyle styleId="{E92941B9-5F2A-4AB6-8A56-FE6129A9C3D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666" y="-259"/>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font" Target="fonts/font28.fntdata"/><Relationship Id="rId50" Type="http://schemas.openxmlformats.org/officeDocument/2006/relationships/font" Target="fonts/font3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font" Target="fonts/font2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font" Target="fonts/font26.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openxmlformats.org/officeDocument/2006/relationships/font" Target="fonts/font30.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font" Target="fonts/font25.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font" Target="fonts/font29.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763836703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76383670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763836703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76383670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5/12/2019</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5/12/2019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5/12/2019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3785246"/>
            <a:ext cx="5216700" cy="15465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831450"/>
            <a:ext cx="6462600" cy="47364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8" name="Google Shape;38;p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600200"/>
            <a:ext cx="3136800" cy="4967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600200"/>
            <a:ext cx="3136800" cy="4967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7" name="Google Shape;47;p6"/>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cSld name="1_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2791A6"/>
                </a:solidFill>
                <a:latin typeface="Corbel"/>
                <a:cs typeface="Corbel"/>
              </a:defRPr>
            </a:lvl1pPr>
          </a:lstStyle>
          <a:p>
            <a:endParaRPr/>
          </a:p>
        </p:txBody>
      </p:sp>
      <p:sp>
        <p:nvSpPr>
          <p:cNvPr id="3" name="Holder 3"/>
          <p:cNvSpPr>
            <a:spLocks noGrp="1"/>
          </p:cNvSpPr>
          <p:nvPr>
            <p:ph type="ftr" sz="quarter" idx="5"/>
          </p:nvPr>
        </p:nvSpPr>
        <p:spPr>
          <a:xfrm>
            <a:off x="3108960" y="6377940"/>
            <a:ext cx="2926080" cy="342899"/>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6377940"/>
            <a:ext cx="2103120" cy="3428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5/12/2019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7" name="Google Shape;17;p3"/>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22" name="Google Shape;22;p3"/>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color background">
  <p:cSld name="Blank color background">
    <p:bg>
      <p:bgPr>
        <a:solidFill>
          <a:srgbClr val="2185C5"/>
        </a:solidFill>
        <a:effectLst/>
      </p:bgPr>
    </p:bg>
    <p:spTree>
      <p:nvGrpSpPr>
        <p:cNvPr id="1" name="Shape 78"/>
        <p:cNvGrpSpPr/>
        <p:nvPr/>
      </p:nvGrpSpPr>
      <p:grpSpPr>
        <a:xfrm>
          <a:off x="0" y="0"/>
          <a:ext cx="0" cy="0"/>
          <a:chOff x="0" y="0"/>
          <a:chExt cx="0" cy="0"/>
        </a:xfrm>
      </p:grpSpPr>
      <p:sp>
        <p:nvSpPr>
          <p:cNvPr id="83" name="Google Shape;83;p1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600200"/>
            <a:ext cx="2371200" cy="4967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600200"/>
            <a:ext cx="2371200" cy="4967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600200"/>
            <a:ext cx="2371200" cy="4967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6199950"/>
            <a:ext cx="6462600" cy="467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71" name="Google Shape;71;p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5/12/2019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5/12/2019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5/12/2019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5/12/2019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5/12/2019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5/12/2019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5/12/2019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5/12/2019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5/12/2019</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680" r:id="rId19"/>
  </p:sldLayoutIdLst>
  <p:transition>
    <p:fade thruBlk="1"/>
  </p:transition>
  <p:timing>
    <p:tnLst>
      <p:par>
        <p:cTn id="1" dur="indefinite" restart="never" nodeType="tmRoot"/>
      </p:par>
    </p:tnLst>
  </p:timing>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hyperlink" Target="https://askubuntu.com/questions/889015/cant-install-cuda-8-but-have-correct-nvidia-driver-ubuntu-16" TargetMode="External"/><Relationship Id="rId2" Type="http://schemas.openxmlformats.org/officeDocument/2006/relationships/hyperlink" Target="https://gist.github.com/mjdietzx/0ff77af5ae60622ce6ed8c4d9b419f45" TargetMode="External"/><Relationship Id="rId1" Type="http://schemas.openxmlformats.org/officeDocument/2006/relationships/slideLayout" Target="../slideLayouts/slideLayout19.xml"/><Relationship Id="rId6" Type="http://schemas.openxmlformats.org/officeDocument/2006/relationships/hyperlink" Target="https://askubuntu.com/questions/764032/how-to-uninstall-tensorflow-completely" TargetMode="External"/><Relationship Id="rId5" Type="http://schemas.openxmlformats.org/officeDocument/2006/relationships/hyperlink" Target="https://stackoverflow.com/questions/41626830/pip-only-install-cpu-tensorflow-of-tensorflow-0-11" TargetMode="External"/><Relationship Id="rId4" Type="http://schemas.openxmlformats.org/officeDocument/2006/relationships/hyperlink" Target="https://stackoverflow.com/jobs?utm_source=website&amp;utm_medium=banner&amp;utm_content=mpu_6&amp;utm_campaign=house_ads_house_ads_ROS_SU"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357158" y="857232"/>
            <a:ext cx="7648952" cy="21431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smtClean="0">
                <a:solidFill>
                  <a:srgbClr val="C00000"/>
                </a:solidFill>
                <a:latin typeface="Arial Rounded MT Bold" pitchFamily="34" charset="0"/>
              </a:rPr>
              <a:t>ACTIVITY RECOGNITION</a:t>
            </a:r>
            <a:br>
              <a:rPr lang="en" sz="4400" dirty="0" smtClean="0">
                <a:solidFill>
                  <a:srgbClr val="C00000"/>
                </a:solidFill>
                <a:latin typeface="Arial Rounded MT Bold" pitchFamily="34" charset="0"/>
              </a:rPr>
            </a:br>
            <a:r>
              <a:rPr lang="en" sz="4400" dirty="0" smtClean="0">
                <a:solidFill>
                  <a:srgbClr val="C00000"/>
                </a:solidFill>
                <a:latin typeface="Arial Rounded MT Bold" pitchFamily="34" charset="0"/>
              </a:rPr>
              <a:t> </a:t>
            </a:r>
            <a:r>
              <a:rPr lang="en" sz="4400" dirty="0" smtClean="0">
                <a:solidFill>
                  <a:srgbClr val="C00000"/>
                </a:solidFill>
                <a:latin typeface="Arial Rounded MT Bold" pitchFamily="34" charset="0"/>
              </a:rPr>
              <a:t>                USING</a:t>
            </a:r>
            <a:r>
              <a:rPr lang="en" sz="4400" dirty="0" smtClean="0">
                <a:solidFill>
                  <a:srgbClr val="C00000"/>
                </a:solidFill>
                <a:latin typeface="Arial Rounded MT Bold" pitchFamily="34" charset="0"/>
              </a:rPr>
              <a:t>       </a:t>
            </a:r>
            <a:br>
              <a:rPr lang="en" sz="4400" dirty="0" smtClean="0">
                <a:solidFill>
                  <a:srgbClr val="C00000"/>
                </a:solidFill>
                <a:latin typeface="Arial Rounded MT Bold" pitchFamily="34" charset="0"/>
              </a:rPr>
            </a:br>
            <a:r>
              <a:rPr lang="en" sz="4400" dirty="0" smtClean="0">
                <a:solidFill>
                  <a:srgbClr val="C00000"/>
                </a:solidFill>
                <a:latin typeface="Arial Rounded MT Bold" pitchFamily="34" charset="0"/>
              </a:rPr>
              <a:t>         SCENE-GRAPH</a:t>
            </a:r>
            <a:endParaRPr sz="4400">
              <a:solidFill>
                <a:srgbClr val="C00000"/>
              </a:solidFill>
              <a:latin typeface="Arial Rounded MT Bold" pitchFamily="34" charset="0"/>
            </a:endParaRPr>
          </a:p>
        </p:txBody>
      </p:sp>
      <p:sp>
        <p:nvSpPr>
          <p:cNvPr id="89" name="Google Shape;89;p12"/>
          <p:cNvSpPr txBox="1"/>
          <p:nvPr/>
        </p:nvSpPr>
        <p:spPr>
          <a:xfrm>
            <a:off x="739025" y="3621125"/>
            <a:ext cx="4685400" cy="310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2185C5"/>
                </a:solidFill>
                <a:latin typeface="Lato"/>
                <a:ea typeface="Lato"/>
                <a:cs typeface="Lato"/>
                <a:sym typeface="Lato"/>
              </a:rPr>
              <a:t>Presented by</a:t>
            </a:r>
            <a:endParaRPr sz="2400">
              <a:solidFill>
                <a:srgbClr val="2185C5"/>
              </a:solidFill>
              <a:latin typeface="Lato"/>
              <a:ea typeface="Lato"/>
              <a:cs typeface="Lato"/>
              <a:sym typeface="Lato"/>
            </a:endParaRPr>
          </a:p>
          <a:p>
            <a:pPr marL="0" lvl="0" indent="0" algn="l" rtl="0">
              <a:spcBef>
                <a:spcPts val="0"/>
              </a:spcBef>
              <a:spcAft>
                <a:spcPts val="0"/>
              </a:spcAft>
              <a:buNone/>
            </a:pPr>
            <a:endParaRPr sz="1200">
              <a:solidFill>
                <a:srgbClr val="2185C5"/>
              </a:solidFill>
              <a:latin typeface="Lato"/>
              <a:ea typeface="Lato"/>
              <a:cs typeface="Lato"/>
              <a:sym typeface="Lato"/>
            </a:endParaRPr>
          </a:p>
          <a:p>
            <a:pPr marL="0" lvl="0" indent="0" algn="l" rtl="0">
              <a:spcBef>
                <a:spcPts val="0"/>
              </a:spcBef>
              <a:spcAft>
                <a:spcPts val="0"/>
              </a:spcAft>
              <a:buNone/>
            </a:pPr>
            <a:r>
              <a:rPr lang="en" sz="1800" dirty="0">
                <a:solidFill>
                  <a:schemeClr val="dk1"/>
                </a:solidFill>
                <a:latin typeface="Lato"/>
                <a:ea typeface="Lato"/>
                <a:cs typeface="Lato"/>
                <a:sym typeface="Lato"/>
              </a:rPr>
              <a:t>Aditi Agrahari	</a:t>
            </a:r>
            <a:r>
              <a:rPr lang="en" sz="1800" dirty="0" smtClean="0">
                <a:solidFill>
                  <a:schemeClr val="dk1"/>
                </a:solidFill>
                <a:latin typeface="Lato"/>
                <a:ea typeface="Lato"/>
                <a:cs typeface="Lato"/>
                <a:sym typeface="Lato"/>
              </a:rPr>
              <a:t>(17100002)</a:t>
            </a:r>
            <a:endParaRPr sz="1800">
              <a:solidFill>
                <a:schemeClr val="dk1"/>
              </a:solidFill>
              <a:latin typeface="Lato"/>
              <a:ea typeface="Lato"/>
              <a:cs typeface="Lato"/>
              <a:sym typeface="Lato"/>
            </a:endParaRPr>
          </a:p>
          <a:p>
            <a:pPr marL="0" lvl="0" indent="0" algn="l" rtl="0">
              <a:spcBef>
                <a:spcPts val="0"/>
              </a:spcBef>
              <a:spcAft>
                <a:spcPts val="0"/>
              </a:spcAft>
              <a:buNone/>
            </a:pPr>
            <a:r>
              <a:rPr lang="en" sz="1800" dirty="0">
                <a:solidFill>
                  <a:schemeClr val="dk1"/>
                </a:solidFill>
                <a:latin typeface="Lato"/>
                <a:ea typeface="Lato"/>
                <a:cs typeface="Lato"/>
                <a:sym typeface="Lato"/>
              </a:rPr>
              <a:t>Charchit Dhawan </a:t>
            </a:r>
            <a:r>
              <a:rPr lang="en" sz="1800" dirty="0" smtClean="0">
                <a:solidFill>
                  <a:schemeClr val="dk1"/>
                </a:solidFill>
                <a:latin typeface="Lato"/>
                <a:ea typeface="Lato"/>
                <a:cs typeface="Lato"/>
                <a:sym typeface="Lato"/>
              </a:rPr>
              <a:t>(17100013)</a:t>
            </a:r>
            <a:endParaRPr sz="1800">
              <a:solidFill>
                <a:schemeClr val="dk1"/>
              </a:solidFill>
              <a:latin typeface="Lato"/>
              <a:ea typeface="Lato"/>
              <a:cs typeface="Lato"/>
              <a:sym typeface="Lato"/>
            </a:endParaRPr>
          </a:p>
          <a:p>
            <a:pPr marL="0" lvl="0" indent="0" algn="l" rtl="0">
              <a:spcBef>
                <a:spcPts val="0"/>
              </a:spcBef>
              <a:spcAft>
                <a:spcPts val="0"/>
              </a:spcAft>
              <a:buNone/>
            </a:pPr>
            <a:r>
              <a:rPr lang="en" sz="1800" dirty="0">
                <a:solidFill>
                  <a:schemeClr val="dk1"/>
                </a:solidFill>
                <a:latin typeface="Lato"/>
                <a:ea typeface="Lato"/>
                <a:cs typeface="Lato"/>
                <a:sym typeface="Lato"/>
              </a:rPr>
              <a:t>Harsh </a:t>
            </a:r>
            <a:r>
              <a:rPr lang="en" sz="1800" dirty="0" smtClean="0">
                <a:solidFill>
                  <a:schemeClr val="dk1"/>
                </a:solidFill>
                <a:latin typeface="Lato"/>
                <a:ea typeface="Lato"/>
                <a:cs typeface="Lato"/>
                <a:sym typeface="Lato"/>
              </a:rPr>
              <a:t>Singh         (17101021)</a:t>
            </a:r>
            <a:endParaRPr sz="1800">
              <a:solidFill>
                <a:schemeClr val="dk1"/>
              </a:solidFill>
              <a:latin typeface="Lato"/>
              <a:ea typeface="Lato"/>
              <a:cs typeface="Lato"/>
              <a:sym typeface="Lato"/>
            </a:endParaRPr>
          </a:p>
          <a:p>
            <a:pPr marL="0" lvl="0" indent="0" algn="l" rtl="0">
              <a:spcBef>
                <a:spcPts val="0"/>
              </a:spcBef>
              <a:spcAft>
                <a:spcPts val="0"/>
              </a:spcAft>
              <a:buNone/>
            </a:pPr>
            <a:endParaRPr sz="1800">
              <a:solidFill>
                <a:schemeClr val="dk1"/>
              </a:solidFill>
              <a:latin typeface="Lato"/>
              <a:ea typeface="Lato"/>
              <a:cs typeface="Lato"/>
              <a:sym typeface="Lato"/>
            </a:endParaRPr>
          </a:p>
          <a:p>
            <a:pPr marL="0" lvl="0" indent="0" algn="l" rtl="0">
              <a:spcBef>
                <a:spcPts val="0"/>
              </a:spcBef>
              <a:spcAft>
                <a:spcPts val="0"/>
              </a:spcAft>
              <a:buNone/>
            </a:pPr>
            <a:r>
              <a:rPr lang="en" sz="2400" dirty="0">
                <a:solidFill>
                  <a:srgbClr val="2185C5"/>
                </a:solidFill>
                <a:latin typeface="Lato"/>
                <a:ea typeface="Lato"/>
                <a:cs typeface="Lato"/>
                <a:sym typeface="Lato"/>
              </a:rPr>
              <a:t>Guided by</a:t>
            </a:r>
            <a:endParaRPr sz="2400">
              <a:solidFill>
                <a:srgbClr val="2185C5"/>
              </a:solidFill>
              <a:latin typeface="Lato"/>
              <a:ea typeface="Lato"/>
              <a:cs typeface="Lato"/>
              <a:sym typeface="Lato"/>
            </a:endParaRPr>
          </a:p>
          <a:p>
            <a:pPr marL="0" lvl="0" indent="0" algn="l" rtl="0">
              <a:spcBef>
                <a:spcPts val="0"/>
              </a:spcBef>
              <a:spcAft>
                <a:spcPts val="0"/>
              </a:spcAft>
              <a:buNone/>
            </a:pPr>
            <a:r>
              <a:rPr lang="en" sz="1800" dirty="0">
                <a:solidFill>
                  <a:schemeClr val="dk1"/>
                </a:solidFill>
                <a:latin typeface="Lato"/>
                <a:ea typeface="Lato"/>
                <a:cs typeface="Lato"/>
                <a:sym typeface="Lato"/>
              </a:rPr>
              <a:t>Dr. Muneendra </a:t>
            </a:r>
            <a:r>
              <a:rPr lang="en" sz="1800" dirty="0" smtClean="0">
                <a:solidFill>
                  <a:schemeClr val="dk1"/>
                </a:solidFill>
                <a:latin typeface="Lato"/>
                <a:ea typeface="Lato"/>
                <a:cs typeface="Lato"/>
                <a:sym typeface="Lato"/>
              </a:rPr>
              <a:t>Ojha(Asst. Prof. CSE Dept)</a:t>
            </a:r>
            <a:endParaRPr sz="1800">
              <a:solidFill>
                <a:schemeClr val="dk1"/>
              </a:solidFill>
              <a:latin typeface="Lato"/>
              <a:ea typeface="Lato"/>
              <a:cs typeface="Lato"/>
              <a:sym typeface="Lato"/>
            </a:endParaRPr>
          </a:p>
          <a:p>
            <a:pPr marL="0" lvl="0" indent="0" algn="l" rtl="0">
              <a:spcBef>
                <a:spcPts val="0"/>
              </a:spcBef>
              <a:spcAft>
                <a:spcPts val="0"/>
              </a:spcAft>
              <a:buNone/>
            </a:pPr>
            <a:endParaRPr sz="1800">
              <a:solidFill>
                <a:schemeClr val="dk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1"/>
          <p:cNvSpPr txBox="1">
            <a:spLocks noGrp="1"/>
          </p:cNvSpPr>
          <p:nvPr>
            <p:ph type="title"/>
          </p:nvPr>
        </p:nvSpPr>
        <p:spPr>
          <a:xfrm>
            <a:off x="1000100" y="571480"/>
            <a:ext cx="6462600" cy="9286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solidFill>
                  <a:schemeClr val="accent2"/>
                </a:solidFill>
              </a:rPr>
              <a:t>	</a:t>
            </a:r>
            <a:r>
              <a:rPr lang="en-IN" dirty="0" smtClean="0">
                <a:solidFill>
                  <a:schemeClr val="accent2"/>
                </a:solidFill>
                <a:latin typeface="Arial Rounded MT Bold" pitchFamily="34" charset="0"/>
              </a:rPr>
              <a:t>Creating Dataset</a:t>
            </a:r>
            <a:endParaRPr>
              <a:solidFill>
                <a:schemeClr val="accent2"/>
              </a:solidFill>
              <a:latin typeface="Arial Rounded MT Bold" pitchFamily="34" charset="0"/>
            </a:endParaRPr>
          </a:p>
        </p:txBody>
      </p:sp>
      <p:sp>
        <p:nvSpPr>
          <p:cNvPr id="161" name="Google Shape;161;p21"/>
          <p:cNvSpPr txBox="1">
            <a:spLocks noGrp="1"/>
          </p:cNvSpPr>
          <p:nvPr>
            <p:ph type="body" idx="1"/>
          </p:nvPr>
        </p:nvSpPr>
        <p:spPr>
          <a:xfrm>
            <a:off x="893624" y="2286000"/>
            <a:ext cx="6535895" cy="22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u="sng" dirty="0" smtClean="0">
                <a:latin typeface="Bahnschrift Light Condensed" pitchFamily="34" charset="0"/>
              </a:rPr>
              <a:t>Creating  a dataset with arbitrary images</a:t>
            </a:r>
            <a:r>
              <a:rPr lang="en" sz="2000" b="1" dirty="0" smtClean="0"/>
              <a:t> </a:t>
            </a:r>
          </a:p>
          <a:p>
            <a:pPr marL="0" indent="0">
              <a:buFont typeface="Arial" pitchFamily="34" charset="0"/>
              <a:buChar char="•"/>
            </a:pPr>
            <a:r>
              <a:rPr lang="en-IN" dirty="0" smtClean="0"/>
              <a:t> </a:t>
            </a:r>
            <a:r>
              <a:rPr lang="en-IN" dirty="0" smtClean="0">
                <a:latin typeface="Bahnschrift Light SemiCondensed" pitchFamily="34" charset="0"/>
              </a:rPr>
              <a:t>Consisting of some arbitrary images we perform execution of </a:t>
            </a:r>
            <a:r>
              <a:rPr lang="en-IN" b="1" dirty="0" smtClean="0">
                <a:latin typeface="Bahnschrift Light SemiCondensed" pitchFamily="34" charset="0"/>
              </a:rPr>
              <a:t>create.sh </a:t>
            </a:r>
            <a:r>
              <a:rPr lang="en-IN" dirty="0" smtClean="0">
                <a:latin typeface="Bahnschrift Light SemiCondensed" pitchFamily="34" charset="0"/>
              </a:rPr>
              <a:t>command to create imdb.hdf5 image dataset.</a:t>
            </a:r>
          </a:p>
          <a:p>
            <a:pPr marL="0" indent="0">
              <a:buFont typeface="Arial" pitchFamily="34" charset="0"/>
              <a:buChar char="•"/>
            </a:pPr>
            <a:endParaRPr lang="en-IN" dirty="0" smtClean="0">
              <a:latin typeface="Bahnschrift Light SemiCondensed" pitchFamily="34" charset="0"/>
            </a:endParaRPr>
          </a:p>
          <a:p>
            <a:pPr marL="0" indent="0">
              <a:buFont typeface="Arial" pitchFamily="34" charset="0"/>
              <a:buChar char="•"/>
            </a:pPr>
            <a:r>
              <a:rPr lang="en-IN" dirty="0" smtClean="0">
                <a:latin typeface="Bahnschrift Light SemiCondensed" pitchFamily="34" charset="0"/>
              </a:rPr>
              <a:t> </a:t>
            </a:r>
            <a:r>
              <a:rPr lang="en-IN" dirty="0" smtClean="0">
                <a:latin typeface="Bahnschrift Light SemiCondensed" pitchFamily="34" charset="0"/>
              </a:rPr>
              <a:t>That </a:t>
            </a:r>
            <a:r>
              <a:rPr lang="en-IN" b="1" dirty="0" smtClean="0">
                <a:latin typeface="Bahnschrift Light SemiCondensed" pitchFamily="34" charset="0"/>
              </a:rPr>
              <a:t>create.sh</a:t>
            </a:r>
            <a:r>
              <a:rPr lang="en-IN" dirty="0" smtClean="0">
                <a:latin typeface="Bahnschrift Light SemiCondensed" pitchFamily="34" charset="0"/>
              </a:rPr>
              <a:t> consist of code that parse the vg_to_imdb.py to images to generate dataset.</a:t>
            </a:r>
            <a:endParaRPr lang="en" dirty="0" smtClean="0">
              <a:latin typeface="Bahnschrift Light SemiCondensed" pitchFamily="34" charset="0"/>
            </a:endParaRPr>
          </a:p>
        </p:txBody>
      </p:sp>
      <p:sp>
        <p:nvSpPr>
          <p:cNvPr id="164" name="Google Shape;164;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893700" y="579450"/>
            <a:ext cx="6462600" cy="7778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solidFill>
                  <a:schemeClr val="accent2"/>
                </a:solidFill>
                <a:latin typeface="Arial Rounded MT Bold" pitchFamily="34" charset="0"/>
              </a:rPr>
              <a:t>Implementation</a:t>
            </a:r>
            <a:endParaRPr>
              <a:solidFill>
                <a:schemeClr val="accent2"/>
              </a:solidFill>
              <a:latin typeface="Arial Rounded MT Bold" pitchFamily="34" charset="0"/>
            </a:endParaRPr>
          </a:p>
        </p:txBody>
      </p:sp>
      <p:sp>
        <p:nvSpPr>
          <p:cNvPr id="170" name="Google Shape;170;p22"/>
          <p:cNvSpPr txBox="1">
            <a:spLocks noGrp="1"/>
          </p:cNvSpPr>
          <p:nvPr>
            <p:ph type="body" idx="1"/>
          </p:nvPr>
        </p:nvSpPr>
        <p:spPr>
          <a:xfrm>
            <a:off x="893700" y="2133600"/>
            <a:ext cx="2371200" cy="3652854"/>
          </a:xfrm>
          <a:prstGeom prst="rect">
            <a:avLst/>
          </a:prstGeom>
          <a:solidFill>
            <a:schemeClr val="tx2">
              <a:lumMod val="20000"/>
              <a:lumOff val="80000"/>
            </a:schemeClr>
          </a:solidFill>
          <a:ln>
            <a:solidFill>
              <a:schemeClr val="accent2"/>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solidFill>
                  <a:srgbClr val="C00000"/>
                </a:solidFill>
              </a:rPr>
              <a:t>Quick start</a:t>
            </a:r>
            <a:endParaRPr b="1">
              <a:solidFill>
                <a:srgbClr val="C00000"/>
              </a:solidFill>
            </a:endParaRPr>
          </a:p>
          <a:p>
            <a:pPr marL="0" indent="0">
              <a:buFont typeface="Arial" pitchFamily="34" charset="0"/>
              <a:buChar char="•"/>
            </a:pPr>
            <a:r>
              <a:rPr lang="en" dirty="0" smtClean="0"/>
              <a:t> Installing dependencies</a:t>
            </a:r>
          </a:p>
          <a:p>
            <a:pPr marL="0" indent="0">
              <a:buFont typeface="Arial" pitchFamily="34" charset="0"/>
              <a:buChar char="•"/>
            </a:pPr>
            <a:r>
              <a:rPr lang="en" dirty="0" smtClean="0"/>
              <a:t> Setting up the environment using all dependencies.</a:t>
            </a:r>
          </a:p>
          <a:p>
            <a:pPr marL="0" indent="0">
              <a:buFont typeface="Arial" pitchFamily="34" charset="0"/>
              <a:buChar char="•"/>
            </a:pPr>
            <a:r>
              <a:rPr lang="en" dirty="0" smtClean="0"/>
              <a:t> Downloading VG-dataset</a:t>
            </a:r>
          </a:p>
          <a:p>
            <a:pPr marL="0" indent="0">
              <a:buFont typeface="Arial" pitchFamily="34" charset="0"/>
              <a:buChar char="•"/>
            </a:pPr>
            <a:r>
              <a:rPr lang="en" dirty="0" smtClean="0"/>
              <a:t> Run command: </a:t>
            </a:r>
            <a:r>
              <a:rPr lang="en-US" sz="1100" b="1" dirty="0" smtClean="0"/>
              <a:t>./experiments/scripts/test.sh mini-vg -1 \ </a:t>
            </a:r>
            <a:r>
              <a:rPr lang="en-US" sz="1100" b="1" dirty="0" err="1" smtClean="0"/>
              <a:t>dual_graph_vrd_final</a:t>
            </a:r>
            <a:r>
              <a:rPr lang="en-US" sz="1100" b="1" dirty="0" smtClean="0"/>
              <a:t> 2 \ checkpoints/dual_graph_vrd_final_iter2.ckpt \ </a:t>
            </a:r>
            <a:r>
              <a:rPr lang="en-US" sz="1100" b="1" dirty="0" err="1" smtClean="0"/>
              <a:t>viz_cls</a:t>
            </a:r>
            <a:r>
              <a:rPr lang="en-US" sz="1100" b="1" dirty="0" smtClean="0"/>
              <a:t> \ GPU_ID</a:t>
            </a:r>
            <a:r>
              <a:rPr lang="en" sz="1100" b="1" dirty="0" smtClean="0"/>
              <a:t> </a:t>
            </a:r>
            <a:endParaRPr sz="1100" b="1"/>
          </a:p>
        </p:txBody>
      </p:sp>
      <p:sp>
        <p:nvSpPr>
          <p:cNvPr id="171" name="Google Shape;171;p22"/>
          <p:cNvSpPr txBox="1">
            <a:spLocks noGrp="1"/>
          </p:cNvSpPr>
          <p:nvPr>
            <p:ph type="body" idx="2"/>
          </p:nvPr>
        </p:nvSpPr>
        <p:spPr>
          <a:xfrm>
            <a:off x="3386401" y="2133600"/>
            <a:ext cx="2371200" cy="3652854"/>
          </a:xfrm>
          <a:prstGeom prst="rect">
            <a:avLst/>
          </a:prstGeom>
          <a:solidFill>
            <a:schemeClr val="tx2">
              <a:lumMod val="20000"/>
              <a:lumOff val="80000"/>
            </a:schemeClr>
          </a:solidFill>
          <a:ln>
            <a:solidFill>
              <a:schemeClr val="accent2"/>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solidFill>
                  <a:schemeClr val="accent2"/>
                </a:solidFill>
              </a:rPr>
              <a:t>Train a model</a:t>
            </a:r>
          </a:p>
          <a:p>
            <a:pPr marL="0" indent="0">
              <a:buFont typeface="Arial" pitchFamily="34" charset="0"/>
              <a:buChar char="•"/>
            </a:pPr>
            <a:r>
              <a:rPr lang="en" b="1" dirty="0" smtClean="0">
                <a:solidFill>
                  <a:schemeClr val="accent2"/>
                </a:solidFill>
              </a:rPr>
              <a:t> </a:t>
            </a:r>
            <a:r>
              <a:rPr lang="en-US" dirty="0" smtClean="0"/>
              <a:t>The program saves a checkpoint to checkpoints</a:t>
            </a:r>
            <a:r>
              <a:rPr lang="en-US" sz="1100" b="1" dirty="0" smtClean="0"/>
              <a:t>/CHECKPOINT_DIRECTORY/</a:t>
            </a:r>
            <a:r>
              <a:rPr lang="en-US" dirty="0" smtClean="0"/>
              <a:t> every 50000 iterations. Training a full </a:t>
            </a:r>
            <a:r>
              <a:rPr lang="en-US" dirty="0" smtClean="0"/>
              <a:t>model.</a:t>
            </a:r>
          </a:p>
          <a:p>
            <a:pPr marL="0" indent="0">
              <a:buFont typeface="Arial" pitchFamily="34" charset="0"/>
              <a:buChar char="•"/>
            </a:pPr>
            <a:r>
              <a:rPr lang="en-IN" b="1" dirty="0" smtClean="0">
                <a:solidFill>
                  <a:schemeClr val="accent2"/>
                </a:solidFill>
              </a:rPr>
              <a:t>  </a:t>
            </a:r>
            <a:r>
              <a:rPr lang="en-IN" dirty="0" smtClean="0"/>
              <a:t>Using the self created database for arbitrary images in the </a:t>
            </a:r>
            <a:r>
              <a:rPr lang="en-IN" b="1" dirty="0" smtClean="0"/>
              <a:t>.hdf5</a:t>
            </a:r>
            <a:r>
              <a:rPr lang="en-IN" dirty="0" smtClean="0"/>
              <a:t> format this perform training. </a:t>
            </a:r>
          </a:p>
          <a:p>
            <a:pPr marL="0" indent="0">
              <a:buFont typeface="Arial" pitchFamily="34" charset="0"/>
              <a:buChar char="•"/>
            </a:pPr>
            <a:r>
              <a:rPr lang="en-IN" b="1" dirty="0" smtClean="0">
                <a:solidFill>
                  <a:schemeClr val="accent2"/>
                </a:solidFill>
              </a:rPr>
              <a:t> </a:t>
            </a:r>
            <a:r>
              <a:rPr lang="en-IN" dirty="0" smtClean="0"/>
              <a:t>Python library used:</a:t>
            </a:r>
          </a:p>
          <a:p>
            <a:pPr marL="0" indent="0">
              <a:buNone/>
            </a:pPr>
            <a:r>
              <a:rPr lang="en-IN" b="1" dirty="0" smtClean="0">
                <a:solidFill>
                  <a:schemeClr val="accent2"/>
                </a:solidFill>
              </a:rPr>
              <a:t>- ROIs  - </a:t>
            </a:r>
            <a:r>
              <a:rPr lang="en-IN" b="1" dirty="0" err="1" smtClean="0">
                <a:solidFill>
                  <a:schemeClr val="accent2"/>
                </a:solidFill>
              </a:rPr>
              <a:t>Bbox</a:t>
            </a:r>
            <a:r>
              <a:rPr lang="en-IN" b="1" dirty="0" smtClean="0">
                <a:solidFill>
                  <a:schemeClr val="accent2"/>
                </a:solidFill>
              </a:rPr>
              <a:t> -</a:t>
            </a:r>
            <a:r>
              <a:rPr lang="en-IN" b="1" dirty="0" err="1" smtClean="0">
                <a:solidFill>
                  <a:schemeClr val="accent2"/>
                </a:solidFill>
              </a:rPr>
              <a:t>Bblob</a:t>
            </a:r>
            <a:r>
              <a:rPr lang="en-IN" b="1" dirty="0" smtClean="0">
                <a:solidFill>
                  <a:schemeClr val="accent2"/>
                </a:solidFill>
              </a:rPr>
              <a:t> -IMDB</a:t>
            </a:r>
            <a:endParaRPr lang="en" b="1" dirty="0" smtClean="0">
              <a:solidFill>
                <a:schemeClr val="accent2"/>
              </a:solidFill>
            </a:endParaRPr>
          </a:p>
          <a:p>
            <a:pPr marL="0" lvl="0" indent="0" algn="l" rtl="0">
              <a:spcBef>
                <a:spcPts val="600"/>
              </a:spcBef>
              <a:spcAft>
                <a:spcPts val="0"/>
              </a:spcAft>
              <a:buNone/>
            </a:pPr>
            <a:endParaRPr b="1">
              <a:solidFill>
                <a:schemeClr val="accent2"/>
              </a:solidFill>
            </a:endParaRPr>
          </a:p>
        </p:txBody>
      </p:sp>
      <p:sp>
        <p:nvSpPr>
          <p:cNvPr id="172" name="Google Shape;172;p22"/>
          <p:cNvSpPr txBox="1">
            <a:spLocks noGrp="1"/>
          </p:cNvSpPr>
          <p:nvPr>
            <p:ph type="body" idx="3"/>
          </p:nvPr>
        </p:nvSpPr>
        <p:spPr>
          <a:xfrm>
            <a:off x="5879102" y="2133600"/>
            <a:ext cx="2371200" cy="3652854"/>
          </a:xfrm>
          <a:prstGeom prst="rect">
            <a:avLst/>
          </a:prstGeom>
          <a:solidFill>
            <a:schemeClr val="tx2">
              <a:lumMod val="20000"/>
              <a:lumOff val="80000"/>
            </a:schemeClr>
          </a:solidFill>
          <a:ln>
            <a:solidFill>
              <a:schemeClr val="accent2"/>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solidFill>
                  <a:schemeClr val="accent2"/>
                </a:solidFill>
              </a:rPr>
              <a:t>Evaluate and Visualize model</a:t>
            </a:r>
            <a:endParaRPr>
              <a:solidFill>
                <a:schemeClr val="accent2"/>
              </a:solidFill>
            </a:endParaRPr>
          </a:p>
          <a:p>
            <a:pPr marL="0" indent="0">
              <a:buFont typeface="Arial" pitchFamily="34" charset="0"/>
              <a:buChar char="•"/>
            </a:pPr>
            <a:r>
              <a:rPr lang="en-IN" dirty="0" smtClean="0"/>
              <a:t> </a:t>
            </a:r>
            <a:r>
              <a:rPr lang="en-US" dirty="0" smtClean="0"/>
              <a:t>To evaluate the final model with inference iterations = 2 using 100 images in the test set of the full VG dataset (use mini-vg </a:t>
            </a:r>
            <a:r>
              <a:rPr lang="en-US" dirty="0" smtClean="0"/>
              <a:t>dataset),run: </a:t>
            </a:r>
            <a:r>
              <a:rPr lang="en-US" sz="1100" b="1" dirty="0" smtClean="0"/>
              <a:t>./</a:t>
            </a:r>
            <a:r>
              <a:rPr lang="en-US" sz="1100" b="1" dirty="0" smtClean="0"/>
              <a:t>experiments/scripts/test.sh vg 100 </a:t>
            </a:r>
            <a:r>
              <a:rPr lang="en-US" sz="1100" b="1" dirty="0" err="1" smtClean="0"/>
              <a:t>dual_graph_vrd_final</a:t>
            </a:r>
            <a:r>
              <a:rPr lang="en-US" sz="1100" b="1" dirty="0" smtClean="0"/>
              <a:t> 2 CHECKPOINT_PATH(.</a:t>
            </a:r>
            <a:r>
              <a:rPr lang="en-US" sz="1100" b="1" dirty="0" err="1" smtClean="0"/>
              <a:t>ckpt</a:t>
            </a:r>
            <a:r>
              <a:rPr lang="en-US" sz="1100" b="1" dirty="0" smtClean="0"/>
              <a:t>) all </a:t>
            </a:r>
            <a:r>
              <a:rPr lang="en-US" sz="1100" b="1" dirty="0" smtClean="0"/>
              <a:t>GPU_ID</a:t>
            </a:r>
          </a:p>
          <a:p>
            <a:pPr marL="0" indent="0">
              <a:buFont typeface="Arial" pitchFamily="34" charset="0"/>
              <a:buChar char="•"/>
            </a:pPr>
            <a:r>
              <a:rPr lang="en-US" sz="1100" dirty="0" smtClean="0"/>
              <a:t> To </a:t>
            </a:r>
            <a:r>
              <a:rPr lang="en-US" sz="1100" dirty="0" smtClean="0"/>
              <a:t>visualize the predicted graph of the first 100 images in the test set of the full VG dataset (use </a:t>
            </a:r>
            <a:r>
              <a:rPr lang="en-US" sz="1100" dirty="0" smtClean="0"/>
              <a:t>mini-vg),run:</a:t>
            </a:r>
            <a:r>
              <a:rPr lang="en-US" sz="1100" b="1" dirty="0" smtClean="0"/>
              <a:t> </a:t>
            </a:r>
            <a:r>
              <a:rPr lang="en-US" sz="1050" b="1" dirty="0" smtClean="0"/>
              <a:t>./experiments/scripts/test.sh vg 100 </a:t>
            </a:r>
            <a:r>
              <a:rPr lang="en-US" sz="1050" b="1" dirty="0" err="1" smtClean="0"/>
              <a:t>dual_graph_vrd_final</a:t>
            </a:r>
            <a:r>
              <a:rPr lang="en-US" sz="1050" b="1" dirty="0" smtClean="0"/>
              <a:t> 2 CHECKPOINT_PATH(.</a:t>
            </a:r>
            <a:r>
              <a:rPr lang="en-US" sz="1050" b="1" dirty="0" err="1" smtClean="0"/>
              <a:t>ckpt</a:t>
            </a:r>
            <a:r>
              <a:rPr lang="en-US" sz="1050" b="1" dirty="0" smtClean="0"/>
              <a:t>) </a:t>
            </a:r>
            <a:r>
              <a:rPr lang="en-US" sz="1050" b="1" dirty="0" err="1" smtClean="0"/>
              <a:t>viz_cls</a:t>
            </a:r>
            <a:r>
              <a:rPr lang="en-US" sz="1050" b="1" dirty="0" smtClean="0"/>
              <a:t> GPU_ID</a:t>
            </a:r>
            <a:endParaRPr lang="en-US" sz="1050" b="1" dirty="0" smtClean="0"/>
          </a:p>
        </p:txBody>
      </p:sp>
      <p:sp>
        <p:nvSpPr>
          <p:cNvPr id="173" name="Google Shape;173;p2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solidFill>
                <a:latin typeface="Arial Rounded MT Bold" pitchFamily="34" charset="0"/>
              </a:rPr>
              <a:t>Future Plan</a:t>
            </a:r>
            <a:endParaRPr lang="en-US" dirty="0">
              <a:solidFill>
                <a:schemeClr val="accent2"/>
              </a:solidFill>
              <a:latin typeface="Arial Rounded MT Bold" pitchFamily="34" charset="0"/>
            </a:endParaRPr>
          </a:p>
        </p:txBody>
      </p:sp>
      <p:sp>
        <p:nvSpPr>
          <p:cNvPr id="3" name="Text Placeholder 2"/>
          <p:cNvSpPr>
            <a:spLocks noGrp="1"/>
          </p:cNvSpPr>
          <p:nvPr>
            <p:ph type="body" idx="1"/>
          </p:nvPr>
        </p:nvSpPr>
        <p:spPr>
          <a:xfrm>
            <a:off x="285720" y="1500174"/>
            <a:ext cx="4678432" cy="2614618"/>
          </a:xfrm>
        </p:spPr>
        <p:txBody>
          <a:bodyPr>
            <a:normAutofit/>
          </a:bodyPr>
          <a:lstStyle/>
          <a:p>
            <a:pPr marL="267335" marR="260985" indent="1270" algn="ctr">
              <a:lnSpc>
                <a:spcPct val="100000"/>
              </a:lnSpc>
              <a:spcBef>
                <a:spcPts val="95"/>
              </a:spcBef>
            </a:pPr>
            <a:r>
              <a:rPr lang="en-US" sz="2400" b="1" spc="-10" dirty="0" smtClean="0">
                <a:solidFill>
                  <a:srgbClr val="F9B800"/>
                </a:solidFill>
                <a:latin typeface="Century Gothic"/>
                <a:cs typeface="Century Gothic"/>
              </a:rPr>
              <a:t>Build </a:t>
            </a:r>
            <a:r>
              <a:rPr lang="en-US" sz="2400" b="1" spc="-5" dirty="0" smtClean="0">
                <a:solidFill>
                  <a:srgbClr val="F9B800"/>
                </a:solidFill>
                <a:latin typeface="Century Gothic"/>
                <a:cs typeface="Century Gothic"/>
              </a:rPr>
              <a:t>a </a:t>
            </a:r>
            <a:r>
              <a:rPr lang="en-US" sz="2400" b="1" dirty="0" smtClean="0">
                <a:solidFill>
                  <a:srgbClr val="F9B800"/>
                </a:solidFill>
                <a:latin typeface="Century Gothic"/>
                <a:cs typeface="Century Gothic"/>
              </a:rPr>
              <a:t>model </a:t>
            </a:r>
            <a:r>
              <a:rPr lang="en-US" sz="2400" b="1" spc="-10" dirty="0" smtClean="0">
                <a:solidFill>
                  <a:srgbClr val="F9B800"/>
                </a:solidFill>
                <a:latin typeface="Century Gothic"/>
                <a:cs typeface="Century Gothic"/>
              </a:rPr>
              <a:t>to </a:t>
            </a:r>
            <a:r>
              <a:rPr lang="en-US" sz="2400" b="1" spc="-5" dirty="0" smtClean="0">
                <a:solidFill>
                  <a:srgbClr val="F9B800"/>
                </a:solidFill>
                <a:latin typeface="Century Gothic"/>
                <a:cs typeface="Century Gothic"/>
              </a:rPr>
              <a:t>detect  suspicious activities in a  parking</a:t>
            </a:r>
            <a:r>
              <a:rPr lang="en-US" sz="2400" b="1" spc="15" dirty="0" smtClean="0">
                <a:solidFill>
                  <a:srgbClr val="F9B800"/>
                </a:solidFill>
                <a:latin typeface="Century Gothic"/>
                <a:cs typeface="Century Gothic"/>
              </a:rPr>
              <a:t> </a:t>
            </a:r>
            <a:r>
              <a:rPr lang="en-US" sz="2400" b="1" dirty="0" smtClean="0">
                <a:solidFill>
                  <a:srgbClr val="F9B800"/>
                </a:solidFill>
                <a:latin typeface="Century Gothic"/>
                <a:cs typeface="Century Gothic"/>
              </a:rPr>
              <a:t>lot</a:t>
            </a:r>
            <a:endParaRPr lang="en-US" sz="2400" dirty="0" smtClean="0">
              <a:latin typeface="Century Gothic"/>
              <a:cs typeface="Century Gothic"/>
            </a:endParaRPr>
          </a:p>
          <a:p>
            <a:pPr marL="12700" marR="5080" indent="1905" algn="ctr">
              <a:lnSpc>
                <a:spcPct val="100000"/>
              </a:lnSpc>
              <a:spcBef>
                <a:spcPts val="994"/>
              </a:spcBef>
            </a:pPr>
            <a:r>
              <a:rPr lang="en-US" spc="5" dirty="0" smtClean="0">
                <a:latin typeface="Century Gothic"/>
                <a:cs typeface="Century Gothic"/>
              </a:rPr>
              <a:t>Studying and </a:t>
            </a:r>
            <a:r>
              <a:rPr lang="en-US" dirty="0" smtClean="0">
                <a:latin typeface="Century Gothic"/>
                <a:cs typeface="Century Gothic"/>
              </a:rPr>
              <a:t>establishing rules,  regulations </a:t>
            </a:r>
            <a:r>
              <a:rPr lang="en-US" spc="5" dirty="0" smtClean="0">
                <a:latin typeface="Century Gothic"/>
                <a:cs typeface="Century Gothic"/>
              </a:rPr>
              <a:t>and </a:t>
            </a:r>
            <a:r>
              <a:rPr lang="en-US" dirty="0" smtClean="0">
                <a:latin typeface="Century Gothic"/>
                <a:cs typeface="Century Gothic"/>
              </a:rPr>
              <a:t>constraints to classify  activities </a:t>
            </a:r>
            <a:r>
              <a:rPr lang="en-US" spc="5" dirty="0" smtClean="0">
                <a:latin typeface="Century Gothic"/>
                <a:cs typeface="Century Gothic"/>
              </a:rPr>
              <a:t>as dubious and observing a  common</a:t>
            </a:r>
            <a:r>
              <a:rPr lang="en-US" spc="-65" dirty="0" smtClean="0">
                <a:latin typeface="Century Gothic"/>
                <a:cs typeface="Century Gothic"/>
              </a:rPr>
              <a:t> </a:t>
            </a:r>
            <a:r>
              <a:rPr lang="en-US" dirty="0" smtClean="0">
                <a:latin typeface="Century Gothic"/>
                <a:cs typeface="Century Gothic"/>
              </a:rPr>
              <a:t>pattern</a:t>
            </a:r>
            <a:r>
              <a:rPr lang="en-US" spc="-85" dirty="0" smtClean="0">
                <a:latin typeface="Century Gothic"/>
                <a:cs typeface="Century Gothic"/>
              </a:rPr>
              <a:t> </a:t>
            </a:r>
            <a:r>
              <a:rPr lang="en-US" spc="5" dirty="0" smtClean="0">
                <a:latin typeface="Century Gothic"/>
                <a:cs typeface="Century Gothic"/>
              </a:rPr>
              <a:t>for</a:t>
            </a:r>
            <a:r>
              <a:rPr lang="en-US" spc="-35" dirty="0" smtClean="0">
                <a:latin typeface="Century Gothic"/>
                <a:cs typeface="Century Gothic"/>
              </a:rPr>
              <a:t> </a:t>
            </a:r>
            <a:r>
              <a:rPr lang="en-US" dirty="0" smtClean="0">
                <a:latin typeface="Century Gothic"/>
                <a:cs typeface="Century Gothic"/>
              </a:rPr>
              <a:t>the  same </a:t>
            </a:r>
            <a:r>
              <a:rPr lang="en-US" spc="5" dirty="0" smtClean="0">
                <a:latin typeface="Century Gothic"/>
                <a:cs typeface="Century Gothic"/>
              </a:rPr>
              <a:t>and training</a:t>
            </a:r>
            <a:r>
              <a:rPr lang="en-US" spc="-220" dirty="0" smtClean="0">
                <a:latin typeface="Century Gothic"/>
                <a:cs typeface="Century Gothic"/>
              </a:rPr>
              <a:t> </a:t>
            </a:r>
            <a:r>
              <a:rPr lang="en-US" dirty="0" smtClean="0">
                <a:latin typeface="Century Gothic"/>
                <a:cs typeface="Century Gothic"/>
              </a:rPr>
              <a:t>the model based </a:t>
            </a:r>
            <a:r>
              <a:rPr lang="en-US" spc="5" dirty="0" smtClean="0">
                <a:latin typeface="Century Gothic"/>
                <a:cs typeface="Century Gothic"/>
              </a:rPr>
              <a:t>on  </a:t>
            </a:r>
            <a:r>
              <a:rPr lang="en-US" dirty="0" smtClean="0">
                <a:latin typeface="Century Gothic"/>
                <a:cs typeface="Century Gothic"/>
              </a:rPr>
              <a:t>this</a:t>
            </a:r>
            <a:r>
              <a:rPr lang="en-US" spc="-25" dirty="0" smtClean="0">
                <a:latin typeface="Century Gothic"/>
                <a:cs typeface="Century Gothic"/>
              </a:rPr>
              <a:t> </a:t>
            </a:r>
            <a:r>
              <a:rPr lang="en-US" dirty="0" smtClean="0">
                <a:latin typeface="Century Gothic"/>
                <a:cs typeface="Century Gothic"/>
              </a:rPr>
              <a:t>dataset</a:t>
            </a:r>
          </a:p>
          <a:p>
            <a:endParaRPr lang="en-US" dirty="0"/>
          </a:p>
        </p:txBody>
      </p:sp>
      <p:sp>
        <p:nvSpPr>
          <p:cNvPr id="4" name="Text Placeholder 3"/>
          <p:cNvSpPr>
            <a:spLocks noGrp="1"/>
          </p:cNvSpPr>
          <p:nvPr>
            <p:ph type="body" idx="2"/>
          </p:nvPr>
        </p:nvSpPr>
        <p:spPr>
          <a:xfrm>
            <a:off x="4929190" y="3786190"/>
            <a:ext cx="3228456" cy="2786082"/>
          </a:xfrm>
        </p:spPr>
        <p:txBody>
          <a:bodyPr/>
          <a:lstStyle/>
          <a:p>
            <a:pPr marL="671195" marR="97790" indent="-659130">
              <a:lnSpc>
                <a:spcPct val="100000"/>
              </a:lnSpc>
              <a:spcBef>
                <a:spcPts val="95"/>
              </a:spcBef>
            </a:pPr>
            <a:r>
              <a:rPr lang="en-US" sz="2400" b="1" spc="-5" dirty="0" smtClean="0">
                <a:solidFill>
                  <a:srgbClr val="ED6F08"/>
                </a:solidFill>
                <a:latin typeface="Century Gothic"/>
                <a:cs typeface="Century Gothic"/>
              </a:rPr>
              <a:t>Apply </a:t>
            </a:r>
            <a:r>
              <a:rPr lang="en-US" sz="2400" b="1" spc="-10" dirty="0" smtClean="0">
                <a:solidFill>
                  <a:srgbClr val="ED6F08"/>
                </a:solidFill>
                <a:latin typeface="Century Gothic"/>
                <a:cs typeface="Century Gothic"/>
              </a:rPr>
              <a:t>the </a:t>
            </a:r>
            <a:r>
              <a:rPr lang="en-US" sz="2400" b="1" dirty="0" smtClean="0">
                <a:solidFill>
                  <a:srgbClr val="ED6F08"/>
                </a:solidFill>
                <a:latin typeface="Century Gothic"/>
                <a:cs typeface="Century Gothic"/>
              </a:rPr>
              <a:t>model </a:t>
            </a:r>
            <a:r>
              <a:rPr lang="en-US" sz="2400" b="1" spc="-10" dirty="0" smtClean="0">
                <a:solidFill>
                  <a:srgbClr val="ED6F08"/>
                </a:solidFill>
                <a:latin typeface="Century Gothic"/>
                <a:cs typeface="Century Gothic"/>
              </a:rPr>
              <a:t>to new  </a:t>
            </a:r>
            <a:r>
              <a:rPr lang="en-US" sz="2400" b="1" dirty="0" smtClean="0">
                <a:solidFill>
                  <a:srgbClr val="ED6F08"/>
                </a:solidFill>
                <a:latin typeface="Century Gothic"/>
                <a:cs typeface="Century Gothic"/>
              </a:rPr>
              <a:t>dataset</a:t>
            </a:r>
            <a:endParaRPr lang="en-US" sz="2400" dirty="0" smtClean="0">
              <a:latin typeface="Century Gothic"/>
              <a:cs typeface="Century Gothic"/>
            </a:endParaRPr>
          </a:p>
          <a:p>
            <a:pPr marL="292100" marR="5080" indent="-182880">
              <a:lnSpc>
                <a:spcPct val="100000"/>
              </a:lnSpc>
              <a:spcBef>
                <a:spcPts val="740"/>
              </a:spcBef>
            </a:pPr>
            <a:r>
              <a:rPr lang="en-US" dirty="0" smtClean="0">
                <a:latin typeface="Century Gothic"/>
                <a:cs typeface="Century Gothic"/>
              </a:rPr>
              <a:t>Applying the </a:t>
            </a:r>
            <a:r>
              <a:rPr lang="en-US" spc="10" dirty="0" smtClean="0">
                <a:latin typeface="Century Gothic"/>
                <a:cs typeface="Century Gothic"/>
              </a:rPr>
              <a:t>built </a:t>
            </a:r>
            <a:r>
              <a:rPr lang="en-US" dirty="0" smtClean="0">
                <a:latin typeface="Century Gothic"/>
                <a:cs typeface="Century Gothic"/>
              </a:rPr>
              <a:t>model</a:t>
            </a:r>
            <a:r>
              <a:rPr lang="en-US" spc="-204" dirty="0" smtClean="0">
                <a:latin typeface="Century Gothic"/>
                <a:cs typeface="Century Gothic"/>
              </a:rPr>
              <a:t> </a:t>
            </a:r>
            <a:r>
              <a:rPr lang="en-US" spc="-5" dirty="0" smtClean="0">
                <a:latin typeface="Century Gothic"/>
                <a:cs typeface="Century Gothic"/>
              </a:rPr>
              <a:t>to </a:t>
            </a:r>
            <a:r>
              <a:rPr lang="en-US" spc="10" dirty="0" smtClean="0">
                <a:latin typeface="Century Gothic"/>
                <a:cs typeface="Century Gothic"/>
              </a:rPr>
              <a:t>live  </a:t>
            </a:r>
            <a:r>
              <a:rPr lang="en-US" dirty="0" smtClean="0">
                <a:latin typeface="Century Gothic"/>
                <a:cs typeface="Century Gothic"/>
              </a:rPr>
              <a:t>surveillance footage </a:t>
            </a:r>
            <a:r>
              <a:rPr lang="en-US" spc="5" dirty="0" smtClean="0">
                <a:latin typeface="Century Gothic"/>
                <a:cs typeface="Century Gothic"/>
              </a:rPr>
              <a:t>and  </a:t>
            </a:r>
            <a:r>
              <a:rPr lang="en-US" dirty="0" smtClean="0">
                <a:latin typeface="Century Gothic"/>
                <a:cs typeface="Century Gothic"/>
              </a:rPr>
              <a:t>implement smart</a:t>
            </a:r>
            <a:r>
              <a:rPr lang="en-US" spc="-75" dirty="0" smtClean="0">
                <a:latin typeface="Century Gothic"/>
                <a:cs typeface="Century Gothic"/>
              </a:rPr>
              <a:t> </a:t>
            </a:r>
            <a:r>
              <a:rPr lang="en-US" spc="5" dirty="0" smtClean="0">
                <a:latin typeface="Century Gothic"/>
                <a:cs typeface="Century Gothic"/>
              </a:rPr>
              <a:t>parking</a:t>
            </a:r>
            <a:endParaRPr lang="en-US" dirty="0" smtClean="0">
              <a:latin typeface="Century Gothic"/>
              <a:cs typeface="Century Gothic"/>
            </a:endParaRPr>
          </a:p>
          <a:p>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smtClean="0">
                <a:solidFill>
                  <a:schemeClr val="accent2"/>
                </a:solidFill>
                <a:latin typeface="Arial Rounded MT Bold" pitchFamily="34" charset="0"/>
              </a:rPr>
              <a:t>Dataset formation using Trimmed Videoes</a:t>
            </a:r>
            <a:endParaRPr sz="3200">
              <a:solidFill>
                <a:schemeClr val="accent2"/>
              </a:solidFill>
              <a:latin typeface="Arial Rounded MT Bold" pitchFamily="34" charset="0"/>
            </a:endParaRPr>
          </a:p>
        </p:txBody>
      </p:sp>
      <p:sp>
        <p:nvSpPr>
          <p:cNvPr id="280" name="Google Shape;280;p31"/>
          <p:cNvSpPr txBox="1">
            <a:spLocks noGrp="1"/>
          </p:cNvSpPr>
          <p:nvPr>
            <p:ph type="body" idx="2"/>
          </p:nvPr>
        </p:nvSpPr>
        <p:spPr>
          <a:xfrm>
            <a:off x="857224" y="3000372"/>
            <a:ext cx="6572296" cy="335758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2000" b="1" u="sng" dirty="0" smtClean="0">
                <a:latin typeface="Calibri" pitchFamily="34" charset="0"/>
                <a:cs typeface="Calibri" pitchFamily="34" charset="0"/>
              </a:rPr>
              <a:t>Number trimmed activities as follows:</a:t>
            </a:r>
          </a:p>
          <a:p>
            <a:pPr marL="0" indent="0">
              <a:buFont typeface="Arial" pitchFamily="34" charset="0"/>
              <a:buChar char="•"/>
            </a:pPr>
            <a:r>
              <a:rPr lang="en-IN" b="1" dirty="0" smtClean="0">
                <a:latin typeface="Bahnschrift Light Condensed" pitchFamily="34" charset="0"/>
              </a:rPr>
              <a:t> </a:t>
            </a:r>
            <a:r>
              <a:rPr lang="en-IN" dirty="0" smtClean="0">
                <a:latin typeface="Bahnschrift Light Condensed" pitchFamily="34" charset="0"/>
              </a:rPr>
              <a:t>Attempt to damage a car</a:t>
            </a:r>
          </a:p>
          <a:p>
            <a:pPr marL="0" indent="0">
              <a:buFont typeface="Arial" pitchFamily="34" charset="0"/>
              <a:buChar char="•"/>
            </a:pPr>
            <a:r>
              <a:rPr lang="en-IN" dirty="0" smtClean="0">
                <a:latin typeface="Bahnschrift Light Condensed" pitchFamily="34" charset="0"/>
              </a:rPr>
              <a:t> </a:t>
            </a:r>
            <a:r>
              <a:rPr lang="en-IN" dirty="0" smtClean="0">
                <a:latin typeface="Bahnschrift Light Condensed" pitchFamily="34" charset="0"/>
              </a:rPr>
              <a:t>Group of people passing </a:t>
            </a:r>
            <a:r>
              <a:rPr lang="en-IN" dirty="0" err="1" smtClean="0">
                <a:latin typeface="Bahnschrift Light Condensed" pitchFamily="34" charset="0"/>
              </a:rPr>
              <a:t>neary</a:t>
            </a:r>
            <a:r>
              <a:rPr lang="en-IN" dirty="0" smtClean="0">
                <a:latin typeface="Bahnschrift Light Condensed" pitchFamily="34" charset="0"/>
              </a:rPr>
              <a:t> parking</a:t>
            </a:r>
          </a:p>
          <a:p>
            <a:pPr marL="0" indent="0">
              <a:buFont typeface="Arial" pitchFamily="34" charset="0"/>
              <a:buChar char="•"/>
            </a:pPr>
            <a:r>
              <a:rPr lang="en-IN" dirty="0" smtClean="0">
                <a:latin typeface="Bahnschrift Light Condensed" pitchFamily="34" charset="0"/>
              </a:rPr>
              <a:t> </a:t>
            </a:r>
            <a:r>
              <a:rPr lang="en-IN" dirty="0" smtClean="0">
                <a:latin typeface="Bahnschrift Light Condensed" pitchFamily="34" charset="0"/>
              </a:rPr>
              <a:t>Moving around a car.</a:t>
            </a:r>
          </a:p>
          <a:p>
            <a:pPr marL="0" indent="0">
              <a:buFont typeface="Arial" pitchFamily="34" charset="0"/>
              <a:buChar char="•"/>
            </a:pPr>
            <a:r>
              <a:rPr lang="en-IN" dirty="0" err="1" smtClean="0">
                <a:latin typeface="Bahnschrift Light Condensed" pitchFamily="34" charset="0"/>
              </a:rPr>
              <a:t>Openning</a:t>
            </a:r>
            <a:r>
              <a:rPr lang="en-IN" dirty="0" smtClean="0">
                <a:latin typeface="Bahnschrift Light Condensed" pitchFamily="34" charset="0"/>
              </a:rPr>
              <a:t> the door.</a:t>
            </a:r>
          </a:p>
          <a:p>
            <a:pPr marL="0" indent="0">
              <a:buFont typeface="Arial" pitchFamily="34" charset="0"/>
              <a:buChar char="•"/>
            </a:pPr>
            <a:r>
              <a:rPr lang="en-IN" dirty="0" smtClean="0">
                <a:latin typeface="Bahnschrift Light Condensed" pitchFamily="34" charset="0"/>
              </a:rPr>
              <a:t> </a:t>
            </a:r>
            <a:r>
              <a:rPr lang="en-IN" dirty="0" smtClean="0">
                <a:latin typeface="Bahnschrift Light Condensed" pitchFamily="34" charset="0"/>
              </a:rPr>
              <a:t>Person entering and exiting the car.</a:t>
            </a:r>
          </a:p>
          <a:p>
            <a:pPr marL="0" indent="0">
              <a:buFont typeface="Arial" pitchFamily="34" charset="0"/>
              <a:buChar char="•"/>
            </a:pPr>
            <a:r>
              <a:rPr lang="en-IN" dirty="0" smtClean="0">
                <a:latin typeface="Bahnschrift Light Condensed" pitchFamily="34" charset="0"/>
              </a:rPr>
              <a:t> Touching of car</a:t>
            </a:r>
          </a:p>
          <a:p>
            <a:pPr marL="0" indent="0">
              <a:buFont typeface="Arial" pitchFamily="34" charset="0"/>
              <a:buChar char="•"/>
            </a:pPr>
            <a:r>
              <a:rPr lang="en-IN" dirty="0" smtClean="0">
                <a:latin typeface="Bahnschrift Light Condensed" pitchFamily="34" charset="0"/>
              </a:rPr>
              <a:t> </a:t>
            </a:r>
            <a:r>
              <a:rPr lang="en-IN" dirty="0" smtClean="0">
                <a:latin typeface="Bahnschrift Light Condensed" pitchFamily="34" charset="0"/>
              </a:rPr>
              <a:t>Putting or withdrawing item from the car.</a:t>
            </a:r>
          </a:p>
          <a:p>
            <a:pPr marL="0" indent="0">
              <a:buFont typeface="Arial" pitchFamily="34" charset="0"/>
              <a:buChar char="•"/>
            </a:pPr>
            <a:r>
              <a:rPr lang="en-IN" dirty="0" smtClean="0">
                <a:latin typeface="Bahnschrift Light Condensed" pitchFamily="34" charset="0"/>
              </a:rPr>
              <a:t> </a:t>
            </a:r>
            <a:r>
              <a:rPr lang="en-IN" dirty="0" smtClean="0">
                <a:latin typeface="Bahnschrift Light Condensed" pitchFamily="34" charset="0"/>
              </a:rPr>
              <a:t>Sneaking in the car.</a:t>
            </a:r>
          </a:p>
          <a:p>
            <a:pPr marL="0" indent="0">
              <a:buFont typeface="Arial" pitchFamily="34" charset="0"/>
              <a:buChar char="•"/>
            </a:pPr>
            <a:r>
              <a:rPr lang="en-IN" dirty="0" smtClean="0">
                <a:latin typeface="Bahnschrift Light Condensed" pitchFamily="34" charset="0"/>
              </a:rPr>
              <a:t> </a:t>
            </a:r>
            <a:r>
              <a:rPr lang="en-IN" dirty="0" smtClean="0">
                <a:latin typeface="Bahnschrift Light Condensed" pitchFamily="34" charset="0"/>
              </a:rPr>
              <a:t>Trying to open the door.</a:t>
            </a:r>
          </a:p>
          <a:p>
            <a:pPr marL="0" indent="0">
              <a:buFont typeface="Arial" pitchFamily="34" charset="0"/>
              <a:buChar char="•"/>
            </a:pPr>
            <a:r>
              <a:rPr lang="en-IN" dirty="0" smtClean="0">
                <a:latin typeface="Bahnschrift Light Condensed" pitchFamily="34" charset="0"/>
              </a:rPr>
              <a:t> </a:t>
            </a:r>
            <a:r>
              <a:rPr lang="en-IN" dirty="0" smtClean="0">
                <a:latin typeface="Bahnschrift Light Condensed" pitchFamily="34" charset="0"/>
              </a:rPr>
              <a:t>Opening the door.</a:t>
            </a:r>
          </a:p>
          <a:p>
            <a:pPr marL="0" indent="0">
              <a:buFont typeface="Arial" pitchFamily="34" charset="0"/>
              <a:buChar char="•"/>
            </a:pPr>
            <a:endParaRPr/>
          </a:p>
        </p:txBody>
      </p:sp>
      <p:sp>
        <p:nvSpPr>
          <p:cNvPr id="310" name="Google Shape;310;p3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grpSp>
        <p:nvGrpSpPr>
          <p:cNvPr id="4" name="Google Shape;299;p31"/>
          <p:cNvGrpSpPr/>
          <p:nvPr/>
        </p:nvGrpSpPr>
        <p:grpSpPr>
          <a:xfrm>
            <a:off x="3740456" y="4407454"/>
            <a:ext cx="427781" cy="316489"/>
            <a:chOff x="5255200" y="3006475"/>
            <a:chExt cx="511700" cy="378575"/>
          </a:xfrm>
        </p:grpSpPr>
        <p:sp>
          <p:nvSpPr>
            <p:cNvPr id="300" name="Google Shape;300;p31"/>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07;p31"/>
          <p:cNvGrpSpPr/>
          <p:nvPr/>
        </p:nvGrpSpPr>
        <p:grpSpPr>
          <a:xfrm>
            <a:off x="6409284" y="4394685"/>
            <a:ext cx="342008" cy="342028"/>
            <a:chOff x="6654650" y="3665275"/>
            <a:chExt cx="409100" cy="409125"/>
          </a:xfrm>
        </p:grpSpPr>
        <p:sp>
          <p:nvSpPr>
            <p:cNvPr id="308" name="Google Shape;308;p31"/>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277;p31"/>
          <p:cNvSpPr txBox="1">
            <a:spLocks/>
          </p:cNvSpPr>
          <p:nvPr/>
        </p:nvSpPr>
        <p:spPr>
          <a:xfrm>
            <a:off x="714348" y="1357298"/>
            <a:ext cx="7143800" cy="17400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accent1"/>
              </a:buClr>
              <a:buSzPts val="1400"/>
              <a:buFont typeface="Wingdings 2"/>
              <a:buNone/>
              <a:tabLst/>
              <a:defRPr/>
            </a:pPr>
            <a:endParaRPr kumimoji="0" lang="en-US" sz="1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600"/>
              </a:spcBef>
              <a:spcAft>
                <a:spcPts val="0"/>
              </a:spcAft>
              <a:buClr>
                <a:schemeClr val="accent1"/>
              </a:buClr>
              <a:buSzPts val="1400"/>
              <a:buFont typeface="Arial" pitchFamily="34" charset="0"/>
              <a:buChar char="•"/>
              <a:tabLst/>
              <a:defRPr/>
            </a:pPr>
            <a:r>
              <a:rPr lang="en-US" sz="1200" kern="1200" dirty="0" smtClean="0">
                <a:solidFill>
                  <a:schemeClr val="tx1"/>
                </a:solidFill>
                <a:latin typeface="+mn-lt"/>
                <a:ea typeface="+mn-ea"/>
                <a:cs typeface="+mn-cs"/>
              </a:rPr>
              <a:t> </a:t>
            </a:r>
            <a:r>
              <a:rPr lang="en-US" sz="1600" kern="1200" dirty="0" smtClean="0">
                <a:solidFill>
                  <a:schemeClr val="tx1"/>
                </a:solidFill>
                <a:latin typeface="Bahnschrift Light SemiCondensed" pitchFamily="34" charset="0"/>
                <a:ea typeface="+mn-ea"/>
                <a:cs typeface="+mn-cs"/>
              </a:rPr>
              <a:t>We  prepared  our dataset from video footages .There are 10 folders in our dataset and each folders is named according to a certain  activity. In the classes of activities there are substantial amount of videos describing that particular activity with total size of complete folder of 6-8MB  ,there are 204 clips in total ,</a:t>
            </a:r>
            <a:r>
              <a:rPr lang="en-US" sz="1600" kern="1200" dirty="0" smtClean="0">
                <a:solidFill>
                  <a:schemeClr val="tx1"/>
                </a:solidFill>
                <a:latin typeface="Bahnschrift Light SemiCondensed" pitchFamily="34" charset="0"/>
                <a:ea typeface="+mn-ea"/>
                <a:cs typeface="+mn-cs"/>
              </a:rPr>
              <a:t> </a:t>
            </a:r>
            <a:r>
              <a:rPr lang="en-US" sz="1600" kern="1200" dirty="0" smtClean="0">
                <a:solidFill>
                  <a:schemeClr val="tx1"/>
                </a:solidFill>
                <a:latin typeface="Bahnschrift Light SemiCondensed" pitchFamily="34" charset="0"/>
                <a:ea typeface="+mn-ea"/>
                <a:cs typeface="+mn-cs"/>
              </a:rPr>
              <a:t>on average there are 20-25 clips per activity and average running time of each clip is 4-5sec</a:t>
            </a:r>
            <a:r>
              <a:rPr lang="en-US" sz="1200" kern="1200" dirty="0" smtClean="0">
                <a:solidFill>
                  <a:schemeClr val="tx1"/>
                </a:solidFill>
                <a:latin typeface="+mn-lt"/>
                <a:ea typeface="+mn-ea"/>
                <a:cs typeface="+mn-cs"/>
              </a:rPr>
              <a:t>.</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7" name="Google Shape;317;p3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pPr marL="0" lvl="0" indent="0" algn="r" rtl="0">
                <a:spcBef>
                  <a:spcPts val="0"/>
                </a:spcBef>
                <a:spcAft>
                  <a:spcPts val="0"/>
                </a:spcAft>
                <a:buNone/>
              </a:pPr>
              <a:t>14</a:t>
            </a:fld>
            <a:endParaRPr>
              <a:solidFill>
                <a:schemeClr val="bg1"/>
              </a:solidFill>
            </a:endParaRPr>
          </a:p>
        </p:txBody>
      </p:sp>
      <p:sp>
        <p:nvSpPr>
          <p:cNvPr id="5" name="Text Placeholder 4"/>
          <p:cNvSpPr>
            <a:spLocks noGrp="1"/>
          </p:cNvSpPr>
          <p:nvPr>
            <p:ph type="body" idx="1"/>
          </p:nvPr>
        </p:nvSpPr>
        <p:spPr>
          <a:xfrm>
            <a:off x="1000100" y="214290"/>
            <a:ext cx="6462600" cy="1143008"/>
          </a:xfrm>
        </p:spPr>
        <p:txBody>
          <a:bodyPr>
            <a:normAutofit/>
          </a:bodyPr>
          <a:lstStyle/>
          <a:p>
            <a:pPr lvl="4">
              <a:buNone/>
            </a:pPr>
            <a:r>
              <a:rPr lang="en-IN" sz="4600" dirty="0" smtClean="0">
                <a:solidFill>
                  <a:schemeClr val="accent2"/>
                </a:solidFill>
                <a:latin typeface="Arial Rounded MT Bold" pitchFamily="34" charset="0"/>
              </a:rPr>
              <a:t>SUMMARY</a:t>
            </a:r>
            <a:endParaRPr lang="en-US" sz="4600" dirty="0">
              <a:solidFill>
                <a:schemeClr val="accent2"/>
              </a:solidFill>
              <a:latin typeface="Arial Rounded MT Bold" pitchFamily="34" charset="0"/>
            </a:endParaRPr>
          </a:p>
        </p:txBody>
      </p:sp>
      <p:sp>
        <p:nvSpPr>
          <p:cNvPr id="6" name="TextBox 5"/>
          <p:cNvSpPr txBox="1"/>
          <p:nvPr/>
        </p:nvSpPr>
        <p:spPr>
          <a:xfrm>
            <a:off x="928662" y="1785926"/>
            <a:ext cx="7215238" cy="3693319"/>
          </a:xfrm>
          <a:prstGeom prst="rect">
            <a:avLst/>
          </a:prstGeom>
          <a:noFill/>
        </p:spPr>
        <p:txBody>
          <a:bodyPr wrap="square" rtlCol="0">
            <a:spAutoFit/>
          </a:bodyPr>
          <a:lstStyle/>
          <a:p>
            <a:pPr>
              <a:buFont typeface="Arial" pitchFamily="34" charset="0"/>
              <a:buChar char="•"/>
            </a:pPr>
            <a:r>
              <a:rPr lang="en-IN" sz="1800" dirty="0" smtClean="0">
                <a:latin typeface="Bahnschrift Light SemiCondensed" pitchFamily="34" charset="0"/>
              </a:rPr>
              <a:t> Creating a suitable environment  for generating Image Scene-graph</a:t>
            </a:r>
          </a:p>
          <a:p>
            <a:pPr>
              <a:buFont typeface="Arial" pitchFamily="34" charset="0"/>
              <a:buChar char="•"/>
            </a:pPr>
            <a:endParaRPr lang="en-IN" sz="1800" dirty="0" smtClean="0">
              <a:latin typeface="Bahnschrift Light SemiCondensed" pitchFamily="34" charset="0"/>
            </a:endParaRPr>
          </a:p>
          <a:p>
            <a:pPr>
              <a:buFont typeface="Arial" pitchFamily="34" charset="0"/>
              <a:buChar char="•"/>
            </a:pPr>
            <a:r>
              <a:rPr lang="en-IN" sz="1800" dirty="0" smtClean="0">
                <a:latin typeface="Bahnschrift Light SemiCondensed" pitchFamily="34" charset="0"/>
              </a:rPr>
              <a:t>Train the model with specified python libraries such as </a:t>
            </a:r>
            <a:r>
              <a:rPr lang="en-IN" sz="1800" dirty="0" err="1" smtClean="0">
                <a:latin typeface="Bahnschrift Light SemiCondensed" pitchFamily="34" charset="0"/>
              </a:rPr>
              <a:t>IMDB,ROIdb</a:t>
            </a:r>
            <a:r>
              <a:rPr lang="en-IN" sz="1800" dirty="0" smtClean="0">
                <a:latin typeface="Bahnschrift Light SemiCondensed" pitchFamily="34" charset="0"/>
              </a:rPr>
              <a:t>, </a:t>
            </a:r>
            <a:r>
              <a:rPr lang="en-IN" sz="1800" dirty="0" err="1" smtClean="0">
                <a:latin typeface="Bahnschrift Light SemiCondensed" pitchFamily="34" charset="0"/>
              </a:rPr>
              <a:t>nms,bbox</a:t>
            </a:r>
            <a:r>
              <a:rPr lang="en-IN" sz="1800" dirty="0" smtClean="0">
                <a:latin typeface="Bahnschrift Light SemiCondensed" pitchFamily="34" charset="0"/>
              </a:rPr>
              <a:t> etc..using VG-Dataset.</a:t>
            </a:r>
          </a:p>
          <a:p>
            <a:pPr>
              <a:buFont typeface="Arial" pitchFamily="34" charset="0"/>
              <a:buChar char="•"/>
            </a:pPr>
            <a:endParaRPr lang="en-IN" sz="1800" dirty="0" smtClean="0">
              <a:latin typeface="Bahnschrift Light SemiCondensed" pitchFamily="34" charset="0"/>
            </a:endParaRPr>
          </a:p>
          <a:p>
            <a:pPr>
              <a:buFont typeface="Arial" pitchFamily="34" charset="0"/>
              <a:buChar char="•"/>
            </a:pPr>
            <a:r>
              <a:rPr lang="en-IN" sz="1800" dirty="0" smtClean="0">
                <a:latin typeface="Bahnschrift Light SemiCondensed" pitchFamily="34" charset="0"/>
              </a:rPr>
              <a:t> </a:t>
            </a:r>
            <a:r>
              <a:rPr lang="en-IN" sz="1800" dirty="0" smtClean="0">
                <a:latin typeface="Bahnschrift Light SemiCondensed" pitchFamily="34" charset="0"/>
              </a:rPr>
              <a:t>Generation of scene graph.</a:t>
            </a:r>
          </a:p>
          <a:p>
            <a:r>
              <a:rPr lang="en-IN" sz="1800" dirty="0" smtClean="0">
                <a:latin typeface="Bahnschrift Light SemiCondensed" pitchFamily="34" charset="0"/>
              </a:rPr>
              <a:t> </a:t>
            </a:r>
          </a:p>
          <a:p>
            <a:pPr>
              <a:buFont typeface="Arial" pitchFamily="34" charset="0"/>
              <a:buChar char="•"/>
            </a:pPr>
            <a:r>
              <a:rPr lang="en-IN" sz="1800" dirty="0" smtClean="0">
                <a:latin typeface="Bahnschrift Light SemiCondensed" pitchFamily="34" charset="0"/>
              </a:rPr>
              <a:t> Implemented training to our model  on VG-dataset and created our own dataset  of arbitrary images in desired format.(.hdf5)</a:t>
            </a:r>
          </a:p>
          <a:p>
            <a:pPr>
              <a:buFont typeface="Arial" pitchFamily="34" charset="0"/>
              <a:buChar char="•"/>
            </a:pPr>
            <a:endParaRPr lang="en-IN" sz="1800" dirty="0" smtClean="0">
              <a:latin typeface="Bahnschrift Light SemiCondensed" pitchFamily="34" charset="0"/>
            </a:endParaRPr>
          </a:p>
          <a:p>
            <a:pPr>
              <a:buFont typeface="Arial" pitchFamily="34" charset="0"/>
              <a:buChar char="•"/>
            </a:pPr>
            <a:r>
              <a:rPr lang="en-IN" sz="1800" dirty="0" smtClean="0">
                <a:latin typeface="Bahnschrift Light SemiCondensed" pitchFamily="34" charset="0"/>
              </a:rPr>
              <a:t> </a:t>
            </a:r>
            <a:r>
              <a:rPr lang="en-IN" sz="1800" dirty="0" smtClean="0">
                <a:latin typeface="Bahnschrift Light SemiCondensed" pitchFamily="34" charset="0"/>
              </a:rPr>
              <a:t>For recognition of suspicious training we trimmed video clips </a:t>
            </a:r>
            <a:r>
              <a:rPr lang="en-IN" sz="1800" dirty="0" smtClean="0">
                <a:latin typeface="Bahnschrift Light SemiCondensed" pitchFamily="34" charset="0"/>
              </a:rPr>
              <a:t> </a:t>
            </a:r>
            <a:r>
              <a:rPr lang="en-IN" sz="1800" dirty="0" smtClean="0">
                <a:latin typeface="Bahnschrift Light SemiCondensed" pitchFamily="34" charset="0"/>
              </a:rPr>
              <a:t>in different-different  activities  to create dataset .</a:t>
            </a:r>
          </a:p>
          <a:p>
            <a:endParaRPr lang="en-IN" sz="1800" dirty="0" smtClean="0">
              <a:latin typeface="Bahnschrift Light SemiCondensed"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0"/>
            <a:ext cx="5429288" cy="1000132"/>
          </a:xfrm>
        </p:spPr>
        <p:txBody>
          <a:bodyPr>
            <a:noAutofit/>
          </a:bodyPr>
          <a:lstStyle/>
          <a:p>
            <a:r>
              <a:rPr lang="en-IN" sz="4000" dirty="0" smtClean="0">
                <a:solidFill>
                  <a:schemeClr val="accent2"/>
                </a:solidFill>
                <a:latin typeface="Arial Rounded MT Bold" pitchFamily="34" charset="0"/>
              </a:rPr>
              <a:t>References </a:t>
            </a:r>
            <a:endParaRPr lang="en-US" sz="4000" dirty="0">
              <a:solidFill>
                <a:schemeClr val="accent2"/>
              </a:solidFill>
              <a:latin typeface="Arial Rounded MT Bold" pitchFamily="34"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r>
              <a:rPr lang="en" dirty="0" smtClean="0">
                <a:solidFill>
                  <a:schemeClr val="bg1"/>
                </a:solidFill>
              </a:rPr>
              <a:t>15</a:t>
            </a:r>
            <a:endParaRPr lang="en" dirty="0">
              <a:solidFill>
                <a:schemeClr val="bg1"/>
              </a:solidFill>
            </a:endParaRPr>
          </a:p>
        </p:txBody>
      </p:sp>
      <p:sp>
        <p:nvSpPr>
          <p:cNvPr id="4" name="TextBox 3"/>
          <p:cNvSpPr txBox="1"/>
          <p:nvPr/>
        </p:nvSpPr>
        <p:spPr>
          <a:xfrm>
            <a:off x="714348" y="1428736"/>
            <a:ext cx="7858180" cy="3539430"/>
          </a:xfrm>
          <a:prstGeom prst="rect">
            <a:avLst/>
          </a:prstGeom>
          <a:noFill/>
        </p:spPr>
        <p:txBody>
          <a:bodyPr wrap="square" rtlCol="0">
            <a:spAutoFit/>
          </a:bodyPr>
          <a:lstStyle/>
          <a:p>
            <a:pPr>
              <a:buFont typeface="Arial" pitchFamily="34" charset="0"/>
              <a:buChar char="•"/>
            </a:pPr>
            <a:r>
              <a:rPr lang="en-IN" sz="1600" dirty="0" smtClean="0">
                <a:solidFill>
                  <a:schemeClr val="tx1"/>
                </a:solidFill>
              </a:rPr>
              <a:t> </a:t>
            </a:r>
            <a:r>
              <a:rPr lang="en-US" sz="1600" dirty="0" smtClean="0">
                <a:solidFill>
                  <a:schemeClr val="tx1"/>
                </a:solidFill>
                <a:hlinkClick r:id="rId2"/>
              </a:rPr>
              <a:t>https://gist.github.com/mjdietzx/0ff77af5ae60622ce6ed8c4d9b419f45</a:t>
            </a:r>
            <a:endParaRPr lang="en-US" sz="1600" dirty="0" smtClean="0">
              <a:solidFill>
                <a:schemeClr val="tx1"/>
              </a:solidFill>
            </a:endParaRPr>
          </a:p>
          <a:p>
            <a:pPr>
              <a:buFont typeface="Arial" pitchFamily="34" charset="0"/>
              <a:buChar char="•"/>
            </a:pPr>
            <a:endParaRPr lang="en-US" sz="1600" dirty="0" smtClean="0">
              <a:solidFill>
                <a:schemeClr val="tx1"/>
              </a:solidFill>
              <a:hlinkClick r:id="rId3"/>
            </a:endParaRPr>
          </a:p>
          <a:p>
            <a:pPr>
              <a:buFont typeface="Arial" pitchFamily="34" charset="0"/>
              <a:buChar char="•"/>
            </a:pPr>
            <a:r>
              <a:rPr lang="en-US" sz="1600" dirty="0" smtClean="0">
                <a:solidFill>
                  <a:schemeClr val="tx1"/>
                </a:solidFill>
                <a:hlinkClick r:id="rId3"/>
              </a:rPr>
              <a:t>https</a:t>
            </a:r>
            <a:r>
              <a:rPr lang="en-US" sz="1600" dirty="0" smtClean="0">
                <a:solidFill>
                  <a:schemeClr val="tx1"/>
                </a:solidFill>
                <a:hlinkClick r:id="rId3"/>
              </a:rPr>
              <a:t>://</a:t>
            </a:r>
            <a:r>
              <a:rPr lang="en-US" sz="1600" dirty="0" smtClean="0">
                <a:solidFill>
                  <a:schemeClr val="tx1"/>
                </a:solidFill>
                <a:hlinkClick r:id="rId3"/>
              </a:rPr>
              <a:t>askubuntu.com/questions/889015/cant-install-cuda-8-but-have-correct-nvidia-driver-   ubuntu-16</a:t>
            </a:r>
            <a:endParaRPr lang="en-US" sz="1600" dirty="0" smtClean="0">
              <a:solidFill>
                <a:schemeClr val="tx1"/>
              </a:solidFill>
            </a:endParaRPr>
          </a:p>
          <a:p>
            <a:pPr>
              <a:buFont typeface="Arial" pitchFamily="34" charset="0"/>
              <a:buChar char="•"/>
            </a:pPr>
            <a:endParaRPr lang="en-US" sz="1600" dirty="0" smtClean="0">
              <a:solidFill>
                <a:schemeClr val="tx1"/>
              </a:solidFill>
              <a:hlinkClick r:id="rId4"/>
            </a:endParaRPr>
          </a:p>
          <a:p>
            <a:pPr>
              <a:buFont typeface="Arial" pitchFamily="34" charset="0"/>
              <a:buChar char="•"/>
            </a:pPr>
            <a:r>
              <a:rPr lang="en-US" sz="1600" dirty="0" smtClean="0">
                <a:solidFill>
                  <a:schemeClr val="tx1"/>
                </a:solidFill>
                <a:hlinkClick r:id="rId4"/>
              </a:rPr>
              <a:t>https</a:t>
            </a:r>
            <a:r>
              <a:rPr lang="en-US" sz="1600" dirty="0" smtClean="0">
                <a:solidFill>
                  <a:schemeClr val="tx1"/>
                </a:solidFill>
                <a:hlinkClick r:id="rId4"/>
              </a:rPr>
              <a:t>://stackoverflow.com/jobs?utm_source=website&amp;utm_medium=banner&amp;utm_content=mpu_6&amp;utm_campaign=house_ads_house_ads_ROS_SU</a:t>
            </a:r>
            <a:r>
              <a:rPr lang="en-US" sz="1600" dirty="0" smtClean="0">
                <a:solidFill>
                  <a:schemeClr val="tx1"/>
                </a:solidFill>
              </a:rPr>
              <a:t/>
            </a:r>
            <a:br>
              <a:rPr lang="en-US" sz="1600" dirty="0" smtClean="0">
                <a:solidFill>
                  <a:schemeClr val="tx1"/>
                </a:solidFill>
              </a:rPr>
            </a:br>
            <a:endParaRPr lang="en-US" sz="1600" dirty="0" smtClean="0">
              <a:solidFill>
                <a:schemeClr val="tx1"/>
              </a:solidFill>
            </a:endParaRPr>
          </a:p>
          <a:p>
            <a:pPr>
              <a:buFont typeface="Arial" pitchFamily="34" charset="0"/>
              <a:buChar char="•"/>
            </a:pPr>
            <a:r>
              <a:rPr lang="en-US" sz="1600" dirty="0" smtClean="0">
                <a:solidFill>
                  <a:schemeClr val="tx1"/>
                </a:solidFill>
                <a:hlinkClick r:id="rId5"/>
              </a:rPr>
              <a:t>https</a:t>
            </a:r>
            <a:r>
              <a:rPr lang="en-US" sz="1600" dirty="0" smtClean="0">
                <a:solidFill>
                  <a:schemeClr val="tx1"/>
                </a:solidFill>
                <a:hlinkClick r:id="rId5"/>
              </a:rPr>
              <a:t>://stackoverflow.com/questions/41626830/pip-only-install-cpu-tensorflow-of-tensorflow-0-11</a:t>
            </a:r>
            <a:r>
              <a:rPr lang="en-US" sz="1600" dirty="0" smtClean="0">
                <a:solidFill>
                  <a:schemeClr val="tx1"/>
                </a:solidFill>
              </a:rPr>
              <a:t/>
            </a:r>
            <a:br>
              <a:rPr lang="en-US" sz="1600" dirty="0" smtClean="0">
                <a:solidFill>
                  <a:schemeClr val="tx1"/>
                </a:solidFill>
              </a:rPr>
            </a:br>
            <a:endParaRPr lang="en-US" sz="1600" dirty="0" smtClean="0">
              <a:solidFill>
                <a:schemeClr val="tx1"/>
              </a:solidFill>
            </a:endParaRPr>
          </a:p>
          <a:p>
            <a:pPr>
              <a:buFont typeface="Arial" pitchFamily="34" charset="0"/>
              <a:buChar char="•"/>
            </a:pPr>
            <a:r>
              <a:rPr lang="en-US" sz="1600" dirty="0" smtClean="0">
                <a:solidFill>
                  <a:schemeClr val="tx1"/>
                </a:solidFill>
                <a:hlinkClick r:id="rId6"/>
              </a:rPr>
              <a:t>https</a:t>
            </a:r>
            <a:r>
              <a:rPr lang="en-US" sz="1600" dirty="0" smtClean="0">
                <a:solidFill>
                  <a:schemeClr val="tx1"/>
                </a:solidFill>
                <a:hlinkClick r:id="rId6"/>
              </a:rPr>
              <a:t>://</a:t>
            </a:r>
            <a:r>
              <a:rPr lang="en-US" sz="1600" dirty="0" smtClean="0">
                <a:solidFill>
                  <a:schemeClr val="tx1"/>
                </a:solidFill>
                <a:hlinkClick r:id="rId6"/>
              </a:rPr>
              <a:t>askubuntu.com/questions/764032/how-to-uninstall-tensorflow-completely</a:t>
            </a:r>
            <a:endParaRPr lang="en-US" sz="1600" dirty="0" smtClean="0">
              <a:solidFill>
                <a:schemeClr val="tx1"/>
              </a:solidFill>
            </a:endParaRPr>
          </a:p>
          <a:p>
            <a:pPr>
              <a:buFont typeface="Arial" pitchFamily="34" charset="0"/>
              <a:buChar char="•"/>
            </a:pPr>
            <a:endParaRPr lang="en-IN" sz="1600" dirty="0" smtClean="0">
              <a:solidFill>
                <a:schemeClr val="tx1"/>
              </a:solidFill>
            </a:endParaRPr>
          </a:p>
          <a:p>
            <a:endParaRPr lang="en-US" sz="1600"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5" name="Google Shape;325;p3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
        <p:nvSpPr>
          <p:cNvPr id="6" name="TextBox 5"/>
          <p:cNvSpPr txBox="1"/>
          <p:nvPr/>
        </p:nvSpPr>
        <p:spPr>
          <a:xfrm>
            <a:off x="785786" y="571480"/>
            <a:ext cx="7286676" cy="707886"/>
          </a:xfrm>
          <a:prstGeom prst="rect">
            <a:avLst/>
          </a:prstGeom>
          <a:noFill/>
        </p:spPr>
        <p:txBody>
          <a:bodyPr wrap="square" rtlCol="0">
            <a:spAutoFit/>
          </a:bodyPr>
          <a:lstStyle/>
          <a:p>
            <a:r>
              <a:rPr lang="en-IN" sz="4000" dirty="0" smtClean="0">
                <a:solidFill>
                  <a:srgbClr val="C00000"/>
                </a:solidFill>
                <a:latin typeface="Arial Rounded MT Bold" pitchFamily="34" charset="0"/>
              </a:rPr>
              <a:t>Reference</a:t>
            </a:r>
            <a:endParaRPr lang="en-US" sz="4000" dirty="0">
              <a:solidFill>
                <a:srgbClr val="C00000"/>
              </a:solidFill>
              <a:latin typeface="Arial Rounded MT Bold" pitchFamily="34" charset="0"/>
            </a:endParaRPr>
          </a:p>
        </p:txBody>
      </p:sp>
      <p:sp>
        <p:nvSpPr>
          <p:cNvPr id="7" name="TextBox 6"/>
          <p:cNvSpPr txBox="1"/>
          <p:nvPr/>
        </p:nvSpPr>
        <p:spPr>
          <a:xfrm>
            <a:off x="571472" y="1857364"/>
            <a:ext cx="8143932" cy="4401205"/>
          </a:xfrm>
          <a:prstGeom prst="rect">
            <a:avLst/>
          </a:prstGeom>
          <a:noFill/>
        </p:spPr>
        <p:txBody>
          <a:bodyPr wrap="square" rtlCol="0">
            <a:spAutoFit/>
          </a:bodyPr>
          <a:lstStyle/>
          <a:p>
            <a:pPr>
              <a:buFont typeface="Arial" pitchFamily="34" charset="0"/>
              <a:buChar char="•"/>
            </a:pPr>
            <a:r>
              <a:rPr lang="en-IN" dirty="0" smtClean="0"/>
              <a:t> </a:t>
            </a:r>
            <a:r>
              <a:rPr lang="en-IN" dirty="0" err="1" smtClean="0"/>
              <a:t>Danfei</a:t>
            </a:r>
            <a:r>
              <a:rPr lang="en-IN" dirty="0" smtClean="0"/>
              <a:t> </a:t>
            </a:r>
            <a:r>
              <a:rPr lang="en-IN" dirty="0" smtClean="0"/>
              <a:t>Xu1, </a:t>
            </a:r>
            <a:r>
              <a:rPr lang="en-IN" dirty="0" err="1" smtClean="0"/>
              <a:t>Yuke</a:t>
            </a:r>
            <a:r>
              <a:rPr lang="en-IN" dirty="0" smtClean="0"/>
              <a:t> </a:t>
            </a:r>
            <a:r>
              <a:rPr lang="en-IN" dirty="0" smtClean="0"/>
              <a:t>Zhu1, Christopher, </a:t>
            </a:r>
            <a:r>
              <a:rPr lang="en-IN" dirty="0" smtClean="0"/>
              <a:t>B. Choy2 </a:t>
            </a:r>
            <a:r>
              <a:rPr lang="en-IN" dirty="0" smtClean="0"/>
              <a:t>,Li </a:t>
            </a:r>
            <a:r>
              <a:rPr lang="en-IN" dirty="0" smtClean="0"/>
              <a:t>Fei-Fei1 1Department of Computer </a:t>
            </a:r>
            <a:r>
              <a:rPr lang="en-IN" dirty="0" smtClean="0"/>
              <a:t>Science: Scene-Graph Generation by Iterative Message Passing </a:t>
            </a:r>
            <a:r>
              <a:rPr lang="en-IN" dirty="0" smtClean="0"/>
              <a:t>Stanford </a:t>
            </a:r>
            <a:r>
              <a:rPr lang="en-IN" dirty="0" smtClean="0"/>
              <a:t>University.[25,32]</a:t>
            </a:r>
          </a:p>
          <a:p>
            <a:pPr>
              <a:buFont typeface="Arial" pitchFamily="34" charset="0"/>
              <a:buChar char="•"/>
            </a:pPr>
            <a:endParaRPr lang="en-IN" dirty="0" smtClean="0"/>
          </a:p>
          <a:p>
            <a:pPr>
              <a:buFont typeface="Arial" pitchFamily="34" charset="0"/>
              <a:buChar char="•"/>
            </a:pPr>
            <a:r>
              <a:rPr lang="en-IN" dirty="0" smtClean="0"/>
              <a:t> [25]  </a:t>
            </a:r>
            <a:r>
              <a:rPr lang="en-IN" dirty="0" err="1" smtClean="0"/>
              <a:t>W.Liao</a:t>
            </a:r>
            <a:r>
              <a:rPr lang="en-IN" dirty="0" smtClean="0"/>
              <a:t>, </a:t>
            </a:r>
            <a:r>
              <a:rPr lang="en-IN" dirty="0" err="1" smtClean="0"/>
              <a:t>M.Y.Yang</a:t>
            </a:r>
            <a:r>
              <a:rPr lang="en-IN" dirty="0" smtClean="0"/>
              <a:t>, </a:t>
            </a:r>
            <a:r>
              <a:rPr lang="en-IN" dirty="0" err="1" smtClean="0"/>
              <a:t>H.Ackermann,andB.Rosenhahn</a:t>
            </a:r>
            <a:r>
              <a:rPr lang="en-IN" dirty="0" smtClean="0"/>
              <a:t>. On support relations and semantic scene graphs. </a:t>
            </a:r>
            <a:r>
              <a:rPr lang="en-IN" dirty="0" err="1" smtClean="0"/>
              <a:t>arXiv</a:t>
            </a:r>
            <a:r>
              <a:rPr lang="en-IN" dirty="0" smtClean="0"/>
              <a:t> preprint arXiv:1609.05834, 2016</a:t>
            </a:r>
            <a:r>
              <a:rPr lang="en-IN" dirty="0" smtClean="0"/>
              <a:t>.</a:t>
            </a:r>
          </a:p>
          <a:p>
            <a:pPr>
              <a:buFont typeface="Arial" pitchFamily="34" charset="0"/>
              <a:buChar char="•"/>
            </a:pPr>
            <a:endParaRPr lang="en-IN" dirty="0" smtClean="0"/>
          </a:p>
          <a:p>
            <a:pPr>
              <a:buFont typeface="Arial" pitchFamily="34" charset="0"/>
              <a:buChar char="•"/>
            </a:pPr>
            <a:r>
              <a:rPr lang="en-IN" dirty="0" smtClean="0"/>
              <a:t> [32] </a:t>
            </a:r>
            <a:r>
              <a:rPr lang="en-US" dirty="0" smtClean="0"/>
              <a:t>S</a:t>
            </a:r>
            <a:r>
              <a:rPr lang="en-US" dirty="0" smtClean="0"/>
              <a:t>. </a:t>
            </a:r>
            <a:r>
              <a:rPr lang="en-US" dirty="0" err="1" smtClean="0"/>
              <a:t>Ren</a:t>
            </a:r>
            <a:r>
              <a:rPr lang="en-US" dirty="0" smtClean="0"/>
              <a:t>, K. He, R. </a:t>
            </a:r>
            <a:r>
              <a:rPr lang="en-US" dirty="0" err="1" smtClean="0"/>
              <a:t>Girshick</a:t>
            </a:r>
            <a:r>
              <a:rPr lang="en-US" dirty="0" smtClean="0"/>
              <a:t>, and J. Sun. Faster R-CNN: Towards real-time object detection with region proposal networks. In Advances in Neural Information Processing Systems (NIPS), </a:t>
            </a:r>
            <a:r>
              <a:rPr lang="en-US" dirty="0" smtClean="0"/>
              <a:t>2015</a:t>
            </a:r>
          </a:p>
          <a:p>
            <a:pPr>
              <a:buFont typeface="Arial" pitchFamily="34" charset="0"/>
              <a:buChar char="•"/>
            </a:pPr>
            <a:endParaRPr lang="en-IN" dirty="0" smtClean="0"/>
          </a:p>
          <a:p>
            <a:pPr>
              <a:buFont typeface="Arial" pitchFamily="34" charset="0"/>
              <a:buChar char="•"/>
            </a:pPr>
            <a:r>
              <a:rPr lang="en-IN" dirty="0" smtClean="0"/>
              <a:t> Image </a:t>
            </a:r>
            <a:r>
              <a:rPr lang="en-IN" dirty="0" err="1" smtClean="0"/>
              <a:t>Retrievalusing</a:t>
            </a:r>
            <a:r>
              <a:rPr lang="en-IN" dirty="0" smtClean="0"/>
              <a:t> Scene Graphs Justin </a:t>
            </a:r>
            <a:r>
              <a:rPr lang="en-IN" dirty="0" smtClean="0"/>
              <a:t>Johnson1, </a:t>
            </a:r>
            <a:r>
              <a:rPr lang="en-IN" dirty="0" err="1" smtClean="0"/>
              <a:t>Ranjay</a:t>
            </a:r>
            <a:r>
              <a:rPr lang="en-IN" dirty="0" smtClean="0"/>
              <a:t> Krishna1, Michael Stark2, Li-</a:t>
            </a:r>
            <a:r>
              <a:rPr lang="en-IN" dirty="0" err="1" smtClean="0"/>
              <a:t>Jia</a:t>
            </a:r>
            <a:r>
              <a:rPr lang="en-IN" dirty="0" smtClean="0"/>
              <a:t> Li3,4, David A. Shamma3, Michael S. </a:t>
            </a:r>
            <a:r>
              <a:rPr lang="en-IN" dirty="0" smtClean="0"/>
              <a:t>Bernstein1</a:t>
            </a:r>
            <a:r>
              <a:rPr lang="en-IN" dirty="0" smtClean="0"/>
              <a:t>, Li Fei-Fei1 1Stanford University, 2Max Planck Institute for Informatics, 3Yahoo Labs, </a:t>
            </a:r>
            <a:r>
              <a:rPr lang="en-IN" dirty="0" smtClean="0"/>
              <a:t>4Snapchat [34,63]</a:t>
            </a:r>
          </a:p>
          <a:p>
            <a:pPr>
              <a:buFont typeface="Arial" pitchFamily="34" charset="0"/>
              <a:buChar char="•"/>
            </a:pPr>
            <a:endParaRPr lang="en-IN" dirty="0" smtClean="0"/>
          </a:p>
          <a:p>
            <a:pPr>
              <a:buFont typeface="Arial" pitchFamily="34" charset="0"/>
              <a:buChar char="•"/>
            </a:pPr>
            <a:r>
              <a:rPr lang="en-IN" dirty="0" smtClean="0"/>
              <a:t> [63] ] J. R. R. </a:t>
            </a:r>
            <a:r>
              <a:rPr lang="en-IN" dirty="0" err="1" smtClean="0"/>
              <a:t>Uijlings</a:t>
            </a:r>
            <a:r>
              <a:rPr lang="en-IN" dirty="0" smtClean="0"/>
              <a:t>, K. E. A. van de </a:t>
            </a:r>
            <a:r>
              <a:rPr lang="en-IN" dirty="0" err="1" smtClean="0"/>
              <a:t>Sande</a:t>
            </a:r>
            <a:r>
              <a:rPr lang="en-IN" dirty="0" smtClean="0"/>
              <a:t>, T. </a:t>
            </a:r>
            <a:r>
              <a:rPr lang="en-IN" dirty="0" err="1" smtClean="0"/>
              <a:t>Gevers</a:t>
            </a:r>
            <a:r>
              <a:rPr lang="en-IN" dirty="0" smtClean="0"/>
              <a:t>, and </a:t>
            </a:r>
            <a:r>
              <a:rPr lang="en-IN" dirty="0" err="1" smtClean="0"/>
              <a:t>A.W.M.Smeulders</a:t>
            </a:r>
            <a:r>
              <a:rPr lang="en-IN" dirty="0" smtClean="0"/>
              <a:t>. </a:t>
            </a:r>
            <a:r>
              <a:rPr lang="en-IN" dirty="0" err="1" smtClean="0"/>
              <a:t>Selectivesearchforobjectrecognition</a:t>
            </a:r>
            <a:r>
              <a:rPr lang="en-IN" dirty="0" smtClean="0"/>
              <a:t>. International Journal of Computer Vision, 104(2):154–171, 2013. </a:t>
            </a:r>
          </a:p>
          <a:p>
            <a:pPr>
              <a:buFont typeface="Arial" pitchFamily="34" charset="0"/>
              <a:buChar char="•"/>
            </a:pPr>
            <a:endParaRPr lang="en-IN" dirty="0" smtClean="0"/>
          </a:p>
          <a:p>
            <a:pPr>
              <a:buFont typeface="Arial" pitchFamily="34" charset="0"/>
              <a:buChar char="•"/>
            </a:pPr>
            <a:r>
              <a:rPr lang="en-IN" dirty="0" smtClean="0"/>
              <a:t> [34] </a:t>
            </a:r>
            <a:r>
              <a:rPr lang="en-US" dirty="0" smtClean="0"/>
              <a:t>A. </a:t>
            </a:r>
            <a:r>
              <a:rPr lang="en-US" dirty="0" err="1" smtClean="0"/>
              <a:t>Krizhevsky</a:t>
            </a:r>
            <a:r>
              <a:rPr lang="en-US" dirty="0" smtClean="0"/>
              <a:t>, I. </a:t>
            </a:r>
            <a:r>
              <a:rPr lang="en-US" dirty="0" err="1" smtClean="0"/>
              <a:t>Sutskever</a:t>
            </a:r>
            <a:r>
              <a:rPr lang="en-US" dirty="0" smtClean="0"/>
              <a:t>, and G. E. Hinton. </a:t>
            </a:r>
            <a:r>
              <a:rPr lang="en-US" dirty="0" err="1" smtClean="0"/>
              <a:t>Imagenet</a:t>
            </a:r>
            <a:r>
              <a:rPr lang="en-US" dirty="0" smtClean="0"/>
              <a:t> </a:t>
            </a:r>
            <a:r>
              <a:rPr lang="en-US" dirty="0" err="1" smtClean="0"/>
              <a:t>classiﬁcation</a:t>
            </a:r>
            <a:r>
              <a:rPr lang="en-US" dirty="0" smtClean="0"/>
              <a:t> with deep </a:t>
            </a:r>
            <a:r>
              <a:rPr lang="en-US" dirty="0" err="1" smtClean="0"/>
              <a:t>convolutional</a:t>
            </a:r>
            <a:r>
              <a:rPr lang="en-US" dirty="0" smtClean="0"/>
              <a:t> neural networks. In Advances in neural information processing systems, pages 1097–1105, 2012. 6, 7</a:t>
            </a:r>
            <a:endParaRPr lang="en-IN" dirty="0" smtClean="0"/>
          </a:p>
          <a:p>
            <a:pPr>
              <a:buFont typeface="Arial" pitchFamily="34" charset="0"/>
              <a:buChar char="•"/>
            </a:pPr>
            <a:endParaRPr lang="en-I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7" name="Google Shape;357;p3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sp>
        <p:nvSpPr>
          <p:cNvPr id="354" name="Google Shape;354;p37"/>
          <p:cNvSpPr txBox="1">
            <a:spLocks noGrp="1"/>
          </p:cNvSpPr>
          <p:nvPr>
            <p:ph type="ctrTitle" idx="4294967295"/>
          </p:nvPr>
        </p:nvSpPr>
        <p:spPr>
          <a:xfrm>
            <a:off x="0" y="968375"/>
            <a:ext cx="6929454" cy="30321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smtClean="0">
                <a:solidFill>
                  <a:schemeClr val="accent2"/>
                </a:solidFill>
                <a:latin typeface="Arial Rounded MT Bold" pitchFamily="34" charset="0"/>
              </a:rPr>
              <a:t>         Thank you!</a:t>
            </a:r>
            <a:endParaRPr sz="6000">
              <a:solidFill>
                <a:schemeClr val="accent2"/>
              </a:solidFill>
              <a:latin typeface="Arial Rounded MT Bold" pitchFamily="34" charset="0"/>
            </a:endParaRPr>
          </a:p>
        </p:txBody>
      </p:sp>
      <p:sp>
        <p:nvSpPr>
          <p:cNvPr id="355" name="Google Shape;355;p37"/>
          <p:cNvSpPr txBox="1">
            <a:spLocks noGrp="1"/>
          </p:cNvSpPr>
          <p:nvPr>
            <p:ph type="subTitle" idx="4294967295"/>
          </p:nvPr>
        </p:nvSpPr>
        <p:spPr>
          <a:xfrm>
            <a:off x="0" y="2338388"/>
            <a:ext cx="5561013" cy="10477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b="1">
                <a:solidFill>
                  <a:srgbClr val="FFFFFF"/>
                </a:solidFill>
              </a:rPr>
              <a:t>Any questions?</a:t>
            </a:r>
            <a:endParaRPr sz="4800" b="1">
              <a:solidFill>
                <a:srgbClr val="FFFFFF"/>
              </a:solidFill>
            </a:endParaRPr>
          </a:p>
        </p:txBody>
      </p:sp>
      <p:sp>
        <p:nvSpPr>
          <p:cNvPr id="356" name="Google Shape;356;p37"/>
          <p:cNvSpPr txBox="1">
            <a:spLocks noGrp="1"/>
          </p:cNvSpPr>
          <p:nvPr>
            <p:ph type="body" idx="4294967295"/>
          </p:nvPr>
        </p:nvSpPr>
        <p:spPr>
          <a:xfrm>
            <a:off x="0" y="3678238"/>
            <a:ext cx="5561013" cy="26606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solidFill>
                  <a:srgbClr val="FFFFFF"/>
                </a:solidFill>
              </a:rPr>
              <a:t>You can find me at:</a:t>
            </a:r>
            <a:endParaRPr sz="2400">
              <a:solidFill>
                <a:srgbClr val="FFFFFF"/>
              </a:solidFill>
            </a:endParaRPr>
          </a:p>
          <a:p>
            <a:pPr marL="0" lvl="0" indent="0" algn="l" rtl="0">
              <a:spcBef>
                <a:spcPts val="600"/>
              </a:spcBef>
              <a:spcAft>
                <a:spcPts val="0"/>
              </a:spcAft>
              <a:buNone/>
            </a:pPr>
            <a:r>
              <a:rPr lang="en" sz="2400" dirty="0">
                <a:solidFill>
                  <a:srgbClr val="FFFFFF"/>
                </a:solidFill>
              </a:rPr>
              <a:t>@username</a:t>
            </a:r>
            <a:endParaRPr sz="2400">
              <a:solidFill>
                <a:srgbClr val="FFFFFF"/>
              </a:solidFill>
            </a:endParaRPr>
          </a:p>
          <a:p>
            <a:pPr marL="0" lvl="0" indent="0" algn="l" rtl="0">
              <a:spcBef>
                <a:spcPts val="600"/>
              </a:spcBef>
              <a:spcAft>
                <a:spcPts val="0"/>
              </a:spcAft>
              <a:buNone/>
            </a:pPr>
            <a:r>
              <a:rPr lang="en" sz="2400" dirty="0">
                <a:solidFill>
                  <a:srgbClr val="FFFFFF"/>
                </a:solidFill>
              </a:rPr>
              <a:t>user@mail.me</a:t>
            </a:r>
            <a:endParaRPr sz="2400">
              <a:solidFill>
                <a:srgbClr val="FFFF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819800" y="511125"/>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C00000"/>
                </a:solidFill>
              </a:rPr>
              <a:t>Problem Statement</a:t>
            </a:r>
            <a:endParaRPr>
              <a:solidFill>
                <a:srgbClr val="C00000"/>
              </a:solidFill>
            </a:endParaRPr>
          </a:p>
        </p:txBody>
      </p:sp>
      <p:sp>
        <p:nvSpPr>
          <p:cNvPr id="95" name="Google Shape;95;p13"/>
          <p:cNvSpPr txBox="1">
            <a:spLocks noGrp="1"/>
          </p:cNvSpPr>
          <p:nvPr>
            <p:ph type="body" idx="1"/>
          </p:nvPr>
        </p:nvSpPr>
        <p:spPr>
          <a:xfrm>
            <a:off x="893700" y="1831450"/>
            <a:ext cx="7708200" cy="473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solidFill>
                  <a:srgbClr val="000000"/>
                </a:solidFill>
                <a:latin typeface="Calibri"/>
                <a:ea typeface="Calibri"/>
                <a:cs typeface="Calibri"/>
                <a:sym typeface="Calibri"/>
              </a:rPr>
              <a:t>Recognising suspicious activities in a parking lot</a:t>
            </a:r>
            <a:endParaRPr sz="2400">
              <a:solidFill>
                <a:srgbClr val="000000"/>
              </a:solidFill>
              <a:latin typeface="Calibri"/>
              <a:ea typeface="Calibri"/>
              <a:cs typeface="Calibri"/>
              <a:sym typeface="Calibri"/>
            </a:endParaRPr>
          </a:p>
          <a:p>
            <a:pPr marL="0" lvl="0" indent="0" algn="l" rtl="0">
              <a:spcBef>
                <a:spcPts val="600"/>
              </a:spcBef>
              <a:spcAft>
                <a:spcPts val="0"/>
              </a:spcAft>
              <a:buNone/>
            </a:pPr>
            <a:endParaRPr sz="2400">
              <a:solidFill>
                <a:srgbClr val="000000"/>
              </a:solidFill>
              <a:latin typeface="Calibri"/>
              <a:ea typeface="Calibri"/>
              <a:cs typeface="Calibri"/>
              <a:sym typeface="Calibri"/>
            </a:endParaRPr>
          </a:p>
          <a:p>
            <a:pPr marL="0" lvl="0" indent="0" algn="l" rtl="0">
              <a:spcBef>
                <a:spcPts val="600"/>
              </a:spcBef>
              <a:spcAft>
                <a:spcPts val="0"/>
              </a:spcAft>
              <a:buNone/>
            </a:pPr>
            <a:r>
              <a:rPr lang="en" dirty="0">
                <a:solidFill>
                  <a:srgbClr val="C00000"/>
                </a:solidFill>
                <a:latin typeface="Raleway"/>
                <a:ea typeface="Raleway"/>
                <a:cs typeface="Raleway"/>
                <a:sym typeface="Raleway"/>
              </a:rPr>
              <a:t>Objective</a:t>
            </a:r>
            <a:endParaRPr>
              <a:solidFill>
                <a:srgbClr val="C00000"/>
              </a:solidFill>
              <a:latin typeface="Raleway"/>
              <a:ea typeface="Raleway"/>
              <a:cs typeface="Raleway"/>
              <a:sym typeface="Raleway"/>
            </a:endParaRPr>
          </a:p>
          <a:p>
            <a:pPr marL="0" lvl="0" indent="0" algn="l" rtl="0">
              <a:spcBef>
                <a:spcPts val="600"/>
              </a:spcBef>
              <a:spcAft>
                <a:spcPts val="0"/>
              </a:spcAft>
              <a:buNone/>
            </a:pPr>
            <a:endParaRPr sz="2400">
              <a:solidFill>
                <a:srgbClr val="2185C5"/>
              </a:solidFill>
              <a:latin typeface="Raleway"/>
              <a:ea typeface="Raleway"/>
              <a:cs typeface="Raleway"/>
              <a:sym typeface="Raleway"/>
            </a:endParaRPr>
          </a:p>
          <a:p>
            <a:pPr marL="457200" lvl="0" indent="-381000" algn="l" rtl="0">
              <a:spcBef>
                <a:spcPts val="600"/>
              </a:spcBef>
              <a:spcAft>
                <a:spcPts val="0"/>
              </a:spcAft>
              <a:buClr>
                <a:srgbClr val="000000"/>
              </a:buClr>
              <a:buSzPts val="2400"/>
              <a:buFont typeface="Calibri"/>
              <a:buChar char="●"/>
            </a:pPr>
            <a:r>
              <a:rPr lang="en" sz="2400" dirty="0">
                <a:solidFill>
                  <a:srgbClr val="000000"/>
                </a:solidFill>
                <a:latin typeface="Calibri"/>
                <a:ea typeface="Calibri"/>
                <a:cs typeface="Calibri"/>
                <a:sym typeface="Calibri"/>
              </a:rPr>
              <a:t>Image Scene Graph Generation using Visual Genome </a:t>
            </a:r>
            <a:r>
              <a:rPr lang="en" sz="2400" dirty="0" smtClean="0">
                <a:solidFill>
                  <a:srgbClr val="000000"/>
                </a:solidFill>
                <a:latin typeface="Calibri"/>
                <a:ea typeface="Calibri"/>
                <a:cs typeface="Calibri"/>
                <a:sym typeface="Calibri"/>
              </a:rPr>
              <a:t>Dataset</a:t>
            </a:r>
          </a:p>
          <a:p>
            <a:pPr marL="457200" lvl="0" indent="-381000" algn="l" rtl="0">
              <a:spcBef>
                <a:spcPts val="600"/>
              </a:spcBef>
              <a:spcAft>
                <a:spcPts val="0"/>
              </a:spcAft>
              <a:buClr>
                <a:srgbClr val="000000"/>
              </a:buClr>
              <a:buSzPts val="2400"/>
              <a:buFont typeface="Calibri"/>
              <a:buChar char="●"/>
            </a:pPr>
            <a:r>
              <a:rPr lang="en" sz="2400" dirty="0" smtClean="0">
                <a:solidFill>
                  <a:srgbClr val="000000"/>
                </a:solidFill>
                <a:latin typeface="Calibri"/>
                <a:ea typeface="Calibri"/>
                <a:cs typeface="Calibri"/>
                <a:sym typeface="Calibri"/>
              </a:rPr>
              <a:t>Generating dataset that imitates/depicts a real-life parking area scenario</a:t>
            </a:r>
            <a:endParaRPr sz="2400">
              <a:solidFill>
                <a:srgbClr val="000000"/>
              </a:solidFill>
              <a:latin typeface="Calibri"/>
              <a:ea typeface="Calibri"/>
              <a:cs typeface="Calibri"/>
              <a:sym typeface="Calibri"/>
            </a:endParaRPr>
          </a:p>
          <a:p>
            <a:pPr indent="-381000">
              <a:spcBef>
                <a:spcPts val="0"/>
              </a:spcBef>
              <a:buClr>
                <a:srgbClr val="000000"/>
              </a:buClr>
              <a:buSzPts val="2400"/>
              <a:buNone/>
            </a:pPr>
            <a:endParaRPr lang="en-US" sz="2400" dirty="0" smtClean="0"/>
          </a:p>
          <a:p>
            <a:pPr marL="457200" lvl="0" indent="-381000" algn="l" rtl="0">
              <a:spcBef>
                <a:spcPts val="0"/>
              </a:spcBef>
              <a:spcAft>
                <a:spcPts val="0"/>
              </a:spcAft>
              <a:buClr>
                <a:srgbClr val="000000"/>
              </a:buClr>
              <a:buSzPts val="2400"/>
              <a:buFont typeface="Calibri"/>
              <a:buChar char="●"/>
            </a:pPr>
            <a:endParaRPr sz="2400">
              <a:solidFill>
                <a:srgbClr val="000000"/>
              </a:solidFill>
              <a:latin typeface="Calibri"/>
              <a:ea typeface="Calibri"/>
              <a:cs typeface="Calibri"/>
              <a:sym typeface="Calibri"/>
            </a:endParaRPr>
          </a:p>
          <a:p>
            <a:pPr marL="0" lvl="0" indent="0" algn="l" rtl="0">
              <a:spcBef>
                <a:spcPts val="600"/>
              </a:spcBef>
              <a:spcAft>
                <a:spcPts val="0"/>
              </a:spcAft>
              <a:buNone/>
            </a:pPr>
            <a:endParaRPr sz="2400">
              <a:solidFill>
                <a:srgbClr val="000000"/>
              </a:solidFill>
              <a:latin typeface="Calibri"/>
              <a:ea typeface="Calibri"/>
              <a:cs typeface="Calibri"/>
              <a:sym typeface="Calibri"/>
            </a:endParaRPr>
          </a:p>
          <a:p>
            <a:pPr marL="0" lvl="0" indent="0" algn="l" rtl="0">
              <a:spcBef>
                <a:spcPts val="600"/>
              </a:spcBef>
              <a:spcAft>
                <a:spcPts val="0"/>
              </a:spcAft>
              <a:buNone/>
            </a:pPr>
            <a:endParaRPr sz="2400">
              <a:solidFill>
                <a:srgbClr val="000000"/>
              </a:solidFill>
              <a:latin typeface="Calibri"/>
              <a:ea typeface="Calibri"/>
              <a:cs typeface="Calibri"/>
              <a:sym typeface="Calibri"/>
            </a:endParaRPr>
          </a:p>
          <a:p>
            <a:pPr marL="0" lvl="0" indent="0" algn="l" rtl="0">
              <a:spcBef>
                <a:spcPts val="600"/>
              </a:spcBef>
              <a:spcAft>
                <a:spcPts val="0"/>
              </a:spcAft>
              <a:buNone/>
            </a:pPr>
            <a:endParaRPr sz="2400">
              <a:solidFill>
                <a:srgbClr val="000000"/>
              </a:solidFill>
              <a:latin typeface="Calibri"/>
              <a:ea typeface="Calibri"/>
              <a:cs typeface="Calibri"/>
              <a:sym typeface="Calibri"/>
            </a:endParaRPr>
          </a:p>
        </p:txBody>
      </p:sp>
      <p:sp>
        <p:nvSpPr>
          <p:cNvPr id="96" name="Google Shape;96;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893700" y="579450"/>
            <a:ext cx="76281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smtClean="0"/>
              <a:t>      MOTIVATION</a:t>
            </a:r>
            <a:endParaRPr sz="6000"/>
          </a:p>
        </p:txBody>
      </p:sp>
      <p:sp>
        <p:nvSpPr>
          <p:cNvPr id="105" name="Google Shape;105;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102" name="Google Shape;102;p14"/>
          <p:cNvSpPr txBox="1"/>
          <p:nvPr/>
        </p:nvSpPr>
        <p:spPr>
          <a:xfrm>
            <a:off x="642910" y="2000240"/>
            <a:ext cx="8143932" cy="3714776"/>
          </a:xfrm>
          <a:prstGeom prst="rect">
            <a:avLst/>
          </a:prstGeom>
          <a:noFill/>
          <a:ln>
            <a:noFill/>
          </a:ln>
        </p:spPr>
        <p:txBody>
          <a:bodyPr spcFirstLastPara="1" wrap="square" lIns="91425" tIns="91425" rIns="91425" bIns="91425" anchor="t" anchorCtr="0">
            <a:noAutofit/>
          </a:bodyPr>
          <a:lstStyle/>
          <a:p>
            <a:pPr algn="just">
              <a:spcBef>
                <a:spcPts val="600"/>
              </a:spcBef>
              <a:buFont typeface="Arial" pitchFamily="34" charset="0"/>
              <a:buChar char="•"/>
            </a:pPr>
            <a:r>
              <a:rPr lang="en-IN" sz="2000" dirty="0" smtClean="0">
                <a:latin typeface="Bahnschrift Light Condensed" pitchFamily="34" charset="0"/>
              </a:rPr>
              <a:t> </a:t>
            </a:r>
            <a:r>
              <a:rPr lang="en-IN" sz="2000" dirty="0" smtClean="0">
                <a:latin typeface="Bahnschrift Light Condensed" pitchFamily="34" charset="0"/>
              </a:rPr>
              <a:t>This </a:t>
            </a:r>
            <a:r>
              <a:rPr lang="en-IN" sz="2000" dirty="0" smtClean="0">
                <a:latin typeface="Bahnschrift Light Condensed" pitchFamily="34" charset="0"/>
              </a:rPr>
              <a:t>project is intended to evaluate the ability of algorithms to recognize activities in trimmed </a:t>
            </a:r>
            <a:r>
              <a:rPr lang="en-IN" sz="2000" dirty="0" smtClean="0">
                <a:latin typeface="Bahnschrift Light Condensed" pitchFamily="34" charset="0"/>
              </a:rPr>
              <a:t>video </a:t>
            </a:r>
            <a:r>
              <a:rPr lang="en-IN" sz="2000" dirty="0" smtClean="0">
                <a:latin typeface="Bahnschrift Light Condensed" pitchFamily="34" charset="0"/>
              </a:rPr>
              <a:t>sequences. Here, videos contain a single activity, and all the clips have a standard duration</a:t>
            </a:r>
            <a:r>
              <a:rPr lang="en-IN" sz="2000" dirty="0" smtClean="0">
                <a:latin typeface="Bahnschrift Light Condensed" pitchFamily="34" charset="0"/>
              </a:rPr>
              <a:t>.</a:t>
            </a:r>
          </a:p>
          <a:p>
            <a:pPr algn="just">
              <a:spcBef>
                <a:spcPts val="600"/>
              </a:spcBef>
            </a:pPr>
            <a:endParaRPr lang="en-IN" sz="2000" dirty="0" smtClean="0">
              <a:latin typeface="Bahnschrift Light SemiCondensed" pitchFamily="34" charset="0"/>
            </a:endParaRPr>
          </a:p>
          <a:p>
            <a:pPr algn="just">
              <a:spcBef>
                <a:spcPts val="600"/>
              </a:spcBef>
              <a:buFont typeface="Arial" pitchFamily="34" charset="0"/>
              <a:buChar char="•"/>
            </a:pPr>
            <a:r>
              <a:rPr lang="en-IN" sz="2000" dirty="0" smtClean="0">
                <a:latin typeface="Bahnschrift Light SemiCondensed" pitchFamily="34" charset="0"/>
              </a:rPr>
              <a:t> To </a:t>
            </a:r>
            <a:r>
              <a:rPr lang="en-IN" sz="2000" dirty="0" smtClean="0">
                <a:latin typeface="Bahnschrift Light SemiCondensed" pitchFamily="34" charset="0"/>
              </a:rPr>
              <a:t>recognise suspicious activities in order to effectively implement smart parking via live video </a:t>
            </a:r>
            <a:r>
              <a:rPr lang="en-IN" sz="2000" dirty="0" smtClean="0">
                <a:latin typeface="Bahnschrift Light SemiCondensed" pitchFamily="34" charset="0"/>
              </a:rPr>
              <a:t>surveillance.</a:t>
            </a:r>
            <a:endParaRPr lang="en-US" sz="2000" dirty="0" smtClean="0">
              <a:latin typeface="Bahnschrift Light SemiCondensed" pitchFamily="34" charset="0"/>
            </a:endParaRPr>
          </a:p>
          <a:p>
            <a:pPr algn="just">
              <a:spcBef>
                <a:spcPts val="600"/>
              </a:spcBef>
              <a:buFont typeface="Arial" pitchFamily="34" charset="0"/>
              <a:buChar char="•"/>
            </a:pPr>
            <a:endParaRPr lang="en-US" sz="2000" dirty="0" smtClean="0">
              <a:latin typeface="Bahnschrift Light SemiCondensed" pitchFamily="34" charset="0"/>
            </a:endParaRPr>
          </a:p>
          <a:p>
            <a:pPr algn="just">
              <a:spcBef>
                <a:spcPts val="600"/>
              </a:spcBef>
              <a:buFont typeface="Arial" pitchFamily="34" charset="0"/>
              <a:buChar char="•"/>
            </a:pPr>
            <a:r>
              <a:rPr lang="en-US" sz="2000" dirty="0" smtClean="0">
                <a:latin typeface="Bahnschrift Light SemiCondensed" pitchFamily="34" charset="0"/>
              </a:rPr>
              <a:t> </a:t>
            </a:r>
            <a:r>
              <a:rPr lang="en-IN" sz="2000" dirty="0" smtClean="0">
                <a:latin typeface="Bahnschrift Light SemiCondensed" pitchFamily="34" charset="0"/>
              </a:rPr>
              <a:t>Relation between objects through predicates based on Image Scene-Graph. </a:t>
            </a:r>
          </a:p>
          <a:p>
            <a:pPr algn="just">
              <a:spcBef>
                <a:spcPts val="600"/>
              </a:spcBef>
            </a:pPr>
            <a:endParaRPr lang="en-IN" sz="2000" dirty="0" smtClean="0">
              <a:latin typeface="Bahnschrift Light Condensed" pitchFamily="34" charset="0"/>
            </a:endParaRPr>
          </a:p>
          <a:p>
            <a:pPr algn="just">
              <a:spcBef>
                <a:spcPts val="600"/>
              </a:spcBef>
            </a:pPr>
            <a:endParaRPr lang="en-US" sz="2000" dirty="0" smtClean="0">
              <a:latin typeface="Bahnschrift Light Condensed" pitchFamily="34" charset="0"/>
            </a:endParaRPr>
          </a:p>
          <a:p>
            <a:pPr marL="0" lvl="0" indent="0" algn="just" rtl="0">
              <a:spcBef>
                <a:spcPts val="600"/>
              </a:spcBef>
              <a:spcAft>
                <a:spcPts val="0"/>
              </a:spcAft>
              <a:buNone/>
            </a:pPr>
            <a:endParaRPr sz="2000" smtClean="0">
              <a:solidFill>
                <a:srgbClr val="F20253"/>
              </a:solidFill>
              <a:latin typeface="Lato"/>
              <a:ea typeface="Lato"/>
              <a:cs typeface="Lato"/>
              <a:sym typeface="Lato"/>
            </a:endParaRPr>
          </a:p>
        </p:txBody>
      </p:sp>
      <p:sp>
        <p:nvSpPr>
          <p:cNvPr id="103" name="Google Shape;103;p14"/>
          <p:cNvSpPr txBox="1"/>
          <p:nvPr/>
        </p:nvSpPr>
        <p:spPr>
          <a:xfrm>
            <a:off x="4954050" y="2031201"/>
            <a:ext cx="3732600" cy="3073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a:solidFill>
                <a:srgbClr val="677480"/>
              </a:solidFill>
              <a:latin typeface="Lato"/>
              <a:ea typeface="Lato"/>
              <a:cs typeface="Lato"/>
              <a:sym typeface="Lato"/>
            </a:endParaRPr>
          </a:p>
        </p:txBody>
      </p:sp>
      <p:sp>
        <p:nvSpPr>
          <p:cNvPr id="104" name="Google Shape;104;p14"/>
          <p:cNvSpPr txBox="1"/>
          <p:nvPr/>
        </p:nvSpPr>
        <p:spPr>
          <a:xfrm>
            <a:off x="893700" y="5301873"/>
            <a:ext cx="7793100" cy="826500"/>
          </a:xfrm>
          <a:prstGeom prst="rect">
            <a:avLst/>
          </a:prstGeom>
          <a:noFill/>
          <a:ln>
            <a:noFill/>
          </a:ln>
        </p:spPr>
        <p:txBody>
          <a:bodyPr spcFirstLastPara="1" wrap="square" lIns="91425" tIns="91425" rIns="91425" bIns="91425" anchor="t" anchorCtr="0">
            <a:noAutofit/>
          </a:bodyPr>
          <a:lstStyle/>
          <a:p>
            <a:pPr marL="0" lvl="0" indent="0" algn="just" rtl="0">
              <a:spcBef>
                <a:spcPts val="1000"/>
              </a:spcBef>
              <a:spcAft>
                <a:spcPts val="0"/>
              </a:spcAft>
              <a:buNone/>
            </a:pPr>
            <a:endParaRPr sz="1200">
              <a:solidFill>
                <a:srgbClr val="677480"/>
              </a:solidFill>
              <a:latin typeface="Lato"/>
              <a:ea typeface="Lato"/>
              <a:cs typeface="Lato"/>
              <a:sym typeface="Lato"/>
            </a:endParaRPr>
          </a:p>
          <a:p>
            <a:pPr marL="0" lvl="0" indent="0" algn="l" rtl="0">
              <a:spcBef>
                <a:spcPts val="1000"/>
              </a:spcBef>
              <a:spcAft>
                <a:spcPts val="1000"/>
              </a:spcAft>
              <a:buNone/>
            </a:pPr>
            <a:endParaRPr sz="1200">
              <a:solidFill>
                <a:srgbClr val="677480"/>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928662" y="285728"/>
            <a:ext cx="6462600" cy="1285884"/>
          </a:xfrm>
          <a:prstGeom prst="rect">
            <a:avLst/>
          </a:prstGeom>
        </p:spPr>
        <p:txBody>
          <a:bodyPr spcFirstLastPara="1" wrap="square" lIns="91425" tIns="91425" rIns="91425" bIns="91425" anchor="b" anchorCtr="0">
            <a:noAutofit/>
          </a:bodyPr>
          <a:lstStyle/>
          <a:p>
            <a:pPr marL="12700">
              <a:lnSpc>
                <a:spcPts val="2555"/>
              </a:lnSpc>
              <a:spcBef>
                <a:spcPts val="100"/>
              </a:spcBef>
            </a:pPr>
            <a:r>
              <a:rPr lang="en-IN" dirty="0" smtClean="0"/>
              <a:t>Where does it start?</a:t>
            </a:r>
            <a:br>
              <a:rPr lang="en-IN" dirty="0" smtClean="0"/>
            </a:br>
            <a:r>
              <a:rPr lang="en-IN" dirty="0" smtClean="0"/>
              <a:t> </a:t>
            </a:r>
            <a:r>
              <a:rPr lang="en-IN" dirty="0" smtClean="0"/>
              <a:t>  </a:t>
            </a:r>
            <a:r>
              <a:rPr lang="en-IN" sz="4400" b="1" dirty="0" smtClean="0">
                <a:solidFill>
                  <a:srgbClr val="C00000"/>
                </a:solidFill>
              </a:rPr>
              <a:t/>
            </a:r>
            <a:br>
              <a:rPr lang="en-IN" sz="4400" b="1" dirty="0" smtClean="0">
                <a:solidFill>
                  <a:srgbClr val="C00000"/>
                </a:solidFill>
              </a:rPr>
            </a:br>
            <a:r>
              <a:rPr lang="en-IN" sz="4400" b="1" dirty="0" smtClean="0">
                <a:solidFill>
                  <a:srgbClr val="C00000"/>
                </a:solidFill>
              </a:rPr>
              <a:t> </a:t>
            </a:r>
            <a:r>
              <a:rPr lang="en-IN" sz="4400" b="1" dirty="0" smtClean="0">
                <a:solidFill>
                  <a:srgbClr val="C00000"/>
                </a:solidFill>
              </a:rPr>
              <a:t>      Open Scene-Graph</a:t>
            </a:r>
            <a:endParaRPr sz="4400" b="1">
              <a:solidFill>
                <a:srgbClr val="C00000"/>
              </a:solidFill>
            </a:endParaRPr>
          </a:p>
        </p:txBody>
      </p:sp>
      <p:sp>
        <p:nvSpPr>
          <p:cNvPr id="111" name="Google Shape;111;p15"/>
          <p:cNvSpPr txBox="1">
            <a:spLocks noGrp="1"/>
          </p:cNvSpPr>
          <p:nvPr>
            <p:ph type="body" idx="1"/>
          </p:nvPr>
        </p:nvSpPr>
        <p:spPr>
          <a:xfrm>
            <a:off x="642910" y="1857364"/>
            <a:ext cx="7572428" cy="4710536"/>
          </a:xfrm>
          <a:prstGeom prst="rect">
            <a:avLst/>
          </a:prstGeom>
        </p:spPr>
        <p:txBody>
          <a:bodyPr spcFirstLastPara="1" wrap="square" lIns="91425" tIns="91425" rIns="91425" bIns="91425" anchor="t" anchorCtr="0">
            <a:noAutofit/>
          </a:bodyPr>
          <a:lstStyle/>
          <a:p>
            <a:pPr marL="0" indent="0" algn="just">
              <a:buFont typeface="Arial" pitchFamily="34" charset="0"/>
              <a:buChar char="•"/>
            </a:pPr>
            <a:r>
              <a:rPr lang="en-US" sz="2000" spc="-5" dirty="0" smtClean="0">
                <a:solidFill>
                  <a:srgbClr val="404040"/>
                </a:solidFill>
                <a:latin typeface="Bahnschrift Light SemiCondensed" pitchFamily="34" charset="0"/>
                <a:cs typeface="Calibri"/>
              </a:rPr>
              <a:t>  A </a:t>
            </a:r>
            <a:r>
              <a:rPr lang="en-US" sz="2000" spc="-5" dirty="0" smtClean="0">
                <a:solidFill>
                  <a:srgbClr val="404040"/>
                </a:solidFill>
                <a:latin typeface="Bahnschrift Light SemiCondensed" pitchFamily="34" charset="0"/>
                <a:cs typeface="Calibri"/>
              </a:rPr>
              <a:t>scene </a:t>
            </a:r>
            <a:r>
              <a:rPr lang="en-US" sz="2000" spc="-10" dirty="0" smtClean="0">
                <a:solidFill>
                  <a:srgbClr val="404040"/>
                </a:solidFill>
                <a:latin typeface="Bahnschrift Light SemiCondensed" pitchFamily="34" charset="0"/>
                <a:cs typeface="Calibri"/>
              </a:rPr>
              <a:t>graph is </a:t>
            </a:r>
            <a:r>
              <a:rPr lang="en-US" sz="2000" spc="-5" dirty="0" smtClean="0">
                <a:solidFill>
                  <a:srgbClr val="404040"/>
                </a:solidFill>
                <a:latin typeface="Bahnschrift Light SemiCondensed" pitchFamily="34" charset="0"/>
                <a:cs typeface="Calibri"/>
              </a:rPr>
              <a:t>a structured </a:t>
            </a:r>
            <a:r>
              <a:rPr lang="en-US" sz="2000" spc="-10" dirty="0" smtClean="0">
                <a:solidFill>
                  <a:srgbClr val="404040"/>
                </a:solidFill>
                <a:latin typeface="Bahnschrift Light SemiCondensed" pitchFamily="34" charset="0"/>
                <a:cs typeface="Calibri"/>
              </a:rPr>
              <a:t>representation </a:t>
            </a:r>
            <a:r>
              <a:rPr lang="en-US" sz="2000" spc="-5" dirty="0" smtClean="0">
                <a:solidFill>
                  <a:srgbClr val="404040"/>
                </a:solidFill>
                <a:latin typeface="Bahnschrift Light SemiCondensed" pitchFamily="34" charset="0"/>
                <a:cs typeface="Calibri"/>
              </a:rPr>
              <a:t>of an image, </a:t>
            </a:r>
            <a:r>
              <a:rPr lang="en-US" sz="2000" spc="-15" dirty="0" smtClean="0">
                <a:solidFill>
                  <a:srgbClr val="404040"/>
                </a:solidFill>
                <a:latin typeface="Bahnschrift Light SemiCondensed" pitchFamily="34" charset="0"/>
                <a:cs typeface="Calibri"/>
              </a:rPr>
              <a:t>where  </a:t>
            </a:r>
            <a:r>
              <a:rPr lang="en-US" sz="2000" spc="-10" dirty="0" smtClean="0">
                <a:solidFill>
                  <a:srgbClr val="404040"/>
                </a:solidFill>
                <a:latin typeface="Bahnschrift Light SemiCondensed" pitchFamily="34" charset="0"/>
                <a:cs typeface="Calibri"/>
              </a:rPr>
              <a:t>nodes </a:t>
            </a:r>
            <a:r>
              <a:rPr lang="en-US" sz="2000" spc="5" dirty="0" smtClean="0">
                <a:solidFill>
                  <a:srgbClr val="404040"/>
                </a:solidFill>
                <a:latin typeface="Bahnschrift Light SemiCondensed" pitchFamily="34" charset="0"/>
                <a:cs typeface="Calibri"/>
              </a:rPr>
              <a:t>in </a:t>
            </a:r>
            <a:r>
              <a:rPr lang="en-US" sz="2000" spc="-5" dirty="0" smtClean="0">
                <a:solidFill>
                  <a:srgbClr val="404040"/>
                </a:solidFill>
                <a:latin typeface="Bahnschrift Light SemiCondensed" pitchFamily="34" charset="0"/>
                <a:cs typeface="Calibri"/>
              </a:rPr>
              <a:t>a </a:t>
            </a:r>
            <a:r>
              <a:rPr lang="en-US" sz="2000" spc="-5" dirty="0" smtClean="0">
                <a:solidFill>
                  <a:srgbClr val="404040"/>
                </a:solidFill>
                <a:latin typeface="Bahnschrift Light SemiCondensed" pitchFamily="34" charset="0"/>
                <a:cs typeface="Calibri"/>
              </a:rPr>
              <a:t> scene </a:t>
            </a:r>
            <a:r>
              <a:rPr lang="en-US" sz="2000" spc="-5" dirty="0" smtClean="0">
                <a:solidFill>
                  <a:srgbClr val="404040"/>
                </a:solidFill>
                <a:latin typeface="Bahnschrift Light SemiCondensed" pitchFamily="34" charset="0"/>
                <a:cs typeface="Calibri"/>
              </a:rPr>
              <a:t>graph correspond </a:t>
            </a:r>
            <a:r>
              <a:rPr lang="en-US" sz="2000" spc="-20" dirty="0" smtClean="0">
                <a:solidFill>
                  <a:srgbClr val="404040"/>
                </a:solidFill>
                <a:latin typeface="Bahnschrift Light SemiCondensed" pitchFamily="34" charset="0"/>
                <a:cs typeface="Calibri"/>
              </a:rPr>
              <a:t>to </a:t>
            </a:r>
            <a:r>
              <a:rPr lang="en-US" sz="2000" dirty="0" smtClean="0">
                <a:solidFill>
                  <a:srgbClr val="404040"/>
                </a:solidFill>
                <a:latin typeface="Bahnschrift Light SemiCondensed" pitchFamily="34" charset="0"/>
                <a:cs typeface="Calibri"/>
              </a:rPr>
              <a:t>object </a:t>
            </a:r>
            <a:r>
              <a:rPr lang="en-US" sz="2000" spc="-5" dirty="0" smtClean="0">
                <a:solidFill>
                  <a:srgbClr val="404040"/>
                </a:solidFill>
                <a:latin typeface="Bahnschrift Light SemiCondensed" pitchFamily="34" charset="0"/>
                <a:cs typeface="Calibri"/>
              </a:rPr>
              <a:t>bounding </a:t>
            </a:r>
            <a:r>
              <a:rPr lang="en-US" sz="2000" spc="-25" dirty="0" smtClean="0">
                <a:solidFill>
                  <a:srgbClr val="404040"/>
                </a:solidFill>
                <a:latin typeface="Bahnschrift Light SemiCondensed" pitchFamily="34" charset="0"/>
                <a:cs typeface="Calibri"/>
              </a:rPr>
              <a:t>boxes </a:t>
            </a:r>
            <a:r>
              <a:rPr lang="en-US" sz="2000" spc="-5" dirty="0" smtClean="0">
                <a:solidFill>
                  <a:srgbClr val="404040"/>
                </a:solidFill>
                <a:latin typeface="Bahnschrift Light SemiCondensed" pitchFamily="34" charset="0"/>
                <a:cs typeface="Calibri"/>
              </a:rPr>
              <a:t>with  their object categories, and edges </a:t>
            </a:r>
            <a:r>
              <a:rPr lang="en-US" sz="2000" spc="-10" dirty="0" smtClean="0">
                <a:solidFill>
                  <a:srgbClr val="404040"/>
                </a:solidFill>
                <a:latin typeface="Bahnschrift Light SemiCondensed" pitchFamily="34" charset="0"/>
                <a:cs typeface="Calibri"/>
              </a:rPr>
              <a:t>correspond </a:t>
            </a:r>
            <a:r>
              <a:rPr lang="en-US" sz="2000" spc="-25" dirty="0" smtClean="0">
                <a:solidFill>
                  <a:srgbClr val="404040"/>
                </a:solidFill>
                <a:latin typeface="Bahnschrift Light SemiCondensed" pitchFamily="34" charset="0"/>
                <a:cs typeface="Calibri"/>
              </a:rPr>
              <a:t>to </a:t>
            </a:r>
            <a:r>
              <a:rPr lang="en-US" sz="2000" spc="-5" dirty="0" smtClean="0">
                <a:solidFill>
                  <a:srgbClr val="404040"/>
                </a:solidFill>
                <a:latin typeface="Bahnschrift Light SemiCondensed" pitchFamily="34" charset="0"/>
                <a:cs typeface="Calibri"/>
              </a:rPr>
              <a:t>their </a:t>
            </a:r>
            <a:r>
              <a:rPr lang="en-US" sz="2000" spc="-5" dirty="0" err="1" smtClean="0">
                <a:solidFill>
                  <a:srgbClr val="404040"/>
                </a:solidFill>
                <a:latin typeface="Bahnschrift Light SemiCondensed" pitchFamily="34" charset="0"/>
                <a:cs typeface="Calibri"/>
              </a:rPr>
              <a:t>pairwise</a:t>
            </a:r>
            <a:r>
              <a:rPr lang="en-US" sz="2000" spc="-5" dirty="0" smtClean="0">
                <a:solidFill>
                  <a:srgbClr val="404040"/>
                </a:solidFill>
                <a:latin typeface="Bahnschrift Light SemiCondensed" pitchFamily="34" charset="0"/>
                <a:cs typeface="Calibri"/>
              </a:rPr>
              <a:t>  </a:t>
            </a:r>
            <a:r>
              <a:rPr lang="en-US" sz="2000" spc="-15" dirty="0" smtClean="0">
                <a:solidFill>
                  <a:srgbClr val="404040"/>
                </a:solidFill>
                <a:latin typeface="Bahnschrift Light SemiCondensed" pitchFamily="34" charset="0"/>
                <a:cs typeface="Calibri"/>
              </a:rPr>
              <a:t>relationships between</a:t>
            </a:r>
            <a:r>
              <a:rPr lang="en-US" sz="2000" spc="-95" dirty="0" smtClean="0">
                <a:solidFill>
                  <a:srgbClr val="404040"/>
                </a:solidFill>
                <a:latin typeface="Bahnschrift Light SemiCondensed" pitchFamily="34" charset="0"/>
                <a:cs typeface="Calibri"/>
              </a:rPr>
              <a:t> </a:t>
            </a:r>
            <a:r>
              <a:rPr lang="en-US" sz="2000" spc="-5" dirty="0" smtClean="0">
                <a:solidFill>
                  <a:srgbClr val="404040"/>
                </a:solidFill>
                <a:latin typeface="Bahnschrift Light SemiCondensed" pitchFamily="34" charset="0"/>
                <a:cs typeface="Calibri"/>
              </a:rPr>
              <a:t>objects.</a:t>
            </a:r>
          </a:p>
          <a:p>
            <a:pPr marL="0" indent="0" algn="just">
              <a:buFont typeface="Arial" pitchFamily="34" charset="0"/>
              <a:buChar char="•"/>
            </a:pPr>
            <a:endParaRPr lang="en-US" sz="2000" spc="-5" dirty="0" smtClean="0">
              <a:solidFill>
                <a:srgbClr val="404040"/>
              </a:solidFill>
              <a:latin typeface="Bahnschrift Light SemiCondensed" pitchFamily="34" charset="0"/>
              <a:cs typeface="Calibri"/>
            </a:endParaRPr>
          </a:p>
          <a:p>
            <a:pPr marL="0" indent="0" algn="just">
              <a:buFont typeface="Arial" pitchFamily="34" charset="0"/>
              <a:buChar char="•"/>
            </a:pPr>
            <a:r>
              <a:rPr lang="en-US" sz="2000" spc="-5" dirty="0" smtClean="0">
                <a:solidFill>
                  <a:srgbClr val="404040"/>
                </a:solidFill>
                <a:latin typeface="Bahnschrift Light SemiCondensed" pitchFamily="34" charset="0"/>
                <a:cs typeface="Calibri"/>
              </a:rPr>
              <a:t> The </a:t>
            </a:r>
            <a:r>
              <a:rPr lang="en-US" sz="2000" spc="-5" dirty="0" smtClean="0">
                <a:solidFill>
                  <a:srgbClr val="404040"/>
                </a:solidFill>
                <a:latin typeface="Bahnschrift Light SemiCondensed" pitchFamily="34" charset="0"/>
                <a:cs typeface="Calibri"/>
              </a:rPr>
              <a:t>task of scene graph </a:t>
            </a:r>
            <a:r>
              <a:rPr lang="en-US" sz="2000" spc="-10" dirty="0" smtClean="0">
                <a:solidFill>
                  <a:srgbClr val="404040"/>
                </a:solidFill>
                <a:latin typeface="Bahnschrift Light SemiCondensed" pitchFamily="34" charset="0"/>
                <a:cs typeface="Calibri"/>
              </a:rPr>
              <a:t>generation is </a:t>
            </a:r>
            <a:r>
              <a:rPr lang="en-US" sz="2000" spc="-25" dirty="0" smtClean="0">
                <a:solidFill>
                  <a:srgbClr val="404040"/>
                </a:solidFill>
                <a:latin typeface="Bahnschrift Light SemiCondensed" pitchFamily="34" charset="0"/>
                <a:cs typeface="Calibri"/>
              </a:rPr>
              <a:t>to </a:t>
            </a:r>
            <a:r>
              <a:rPr lang="en-US" sz="2000" spc="-10" dirty="0" smtClean="0">
                <a:solidFill>
                  <a:srgbClr val="404040"/>
                </a:solidFill>
                <a:latin typeface="Bahnschrift Light SemiCondensed" pitchFamily="34" charset="0"/>
                <a:cs typeface="Calibri"/>
              </a:rPr>
              <a:t>generate </a:t>
            </a:r>
            <a:r>
              <a:rPr lang="en-US" sz="2000" spc="-5" dirty="0" smtClean="0">
                <a:solidFill>
                  <a:srgbClr val="404040"/>
                </a:solidFill>
                <a:latin typeface="Bahnschrift Light SemiCondensed" pitchFamily="34" charset="0"/>
                <a:cs typeface="Calibri"/>
              </a:rPr>
              <a:t>a </a:t>
            </a:r>
            <a:r>
              <a:rPr lang="en-US" sz="2000" dirty="0" smtClean="0">
                <a:solidFill>
                  <a:srgbClr val="404040"/>
                </a:solidFill>
                <a:latin typeface="Bahnschrift Light SemiCondensed" pitchFamily="34" charset="0"/>
                <a:cs typeface="Calibri"/>
              </a:rPr>
              <a:t>scene </a:t>
            </a:r>
            <a:r>
              <a:rPr lang="en-US" sz="2000" spc="-10" dirty="0" smtClean="0">
                <a:solidFill>
                  <a:srgbClr val="404040"/>
                </a:solidFill>
                <a:latin typeface="Bahnschrift Light SemiCondensed" pitchFamily="34" charset="0"/>
                <a:cs typeface="Calibri"/>
              </a:rPr>
              <a:t>graph </a:t>
            </a:r>
            <a:r>
              <a:rPr lang="en-US" sz="2000" spc="-5" dirty="0" smtClean="0">
                <a:solidFill>
                  <a:srgbClr val="404040"/>
                </a:solidFill>
                <a:latin typeface="Bahnschrift Light SemiCondensed" pitchFamily="34" charset="0"/>
                <a:cs typeface="Calibri"/>
              </a:rPr>
              <a:t>that  </a:t>
            </a:r>
            <a:r>
              <a:rPr lang="en-US" sz="2000" spc="-15" dirty="0" smtClean="0">
                <a:solidFill>
                  <a:srgbClr val="404040"/>
                </a:solidFill>
                <a:latin typeface="Bahnschrift Light SemiCondensed" pitchFamily="34" charset="0"/>
                <a:cs typeface="Calibri"/>
              </a:rPr>
              <a:t>most accurately correlates with </a:t>
            </a:r>
            <a:r>
              <a:rPr lang="en-US" sz="2000" spc="-5" dirty="0" smtClean="0">
                <a:solidFill>
                  <a:srgbClr val="404040"/>
                </a:solidFill>
                <a:latin typeface="Bahnschrift Light SemiCondensed" pitchFamily="34" charset="0"/>
                <a:cs typeface="Calibri"/>
              </a:rPr>
              <a:t>an</a:t>
            </a:r>
            <a:r>
              <a:rPr lang="en-US" sz="2000" spc="250" dirty="0" smtClean="0">
                <a:solidFill>
                  <a:srgbClr val="404040"/>
                </a:solidFill>
                <a:latin typeface="Bahnschrift Light SemiCondensed" pitchFamily="34" charset="0"/>
                <a:cs typeface="Calibri"/>
              </a:rPr>
              <a:t> </a:t>
            </a:r>
            <a:r>
              <a:rPr lang="en-US" sz="2000" spc="-10" dirty="0" smtClean="0">
                <a:solidFill>
                  <a:srgbClr val="404040"/>
                </a:solidFill>
                <a:latin typeface="Bahnschrift Light SemiCondensed" pitchFamily="34" charset="0"/>
                <a:cs typeface="Calibri"/>
              </a:rPr>
              <a:t>image</a:t>
            </a:r>
            <a:r>
              <a:rPr lang="en-US" sz="2000" spc="-10" dirty="0" smtClean="0">
                <a:solidFill>
                  <a:srgbClr val="404040"/>
                </a:solidFill>
                <a:latin typeface="Bahnschrift Light SemiCondensed" pitchFamily="34" charset="0"/>
                <a:cs typeface="Calibri"/>
              </a:rPr>
              <a:t>.</a:t>
            </a:r>
          </a:p>
          <a:p>
            <a:pPr marL="0" indent="0" algn="just">
              <a:buFont typeface="Arial" pitchFamily="34" charset="0"/>
              <a:buChar char="•"/>
            </a:pPr>
            <a:endParaRPr lang="en-IN" sz="2000" spc="-10" dirty="0" smtClean="0">
              <a:solidFill>
                <a:srgbClr val="404040"/>
              </a:solidFill>
              <a:latin typeface="Bahnschrift Light SemiCondensed" pitchFamily="34" charset="0"/>
              <a:cs typeface="Calibri"/>
            </a:endParaRPr>
          </a:p>
          <a:p>
            <a:pPr marL="0" indent="0" algn="just">
              <a:buFont typeface="Arial" pitchFamily="34" charset="0"/>
              <a:buChar char="•"/>
            </a:pPr>
            <a:endParaRPr lang="en-US" sz="2000" dirty="0" smtClean="0">
              <a:latin typeface="Bahnschrift Light SemiCondensed" pitchFamily="34" charset="0"/>
              <a:cs typeface="Calibri"/>
            </a:endParaRPr>
          </a:p>
          <a:p>
            <a:pPr marL="0" indent="0" algn="just">
              <a:buFont typeface="Arial" pitchFamily="34" charset="0"/>
              <a:buChar char="•"/>
            </a:pPr>
            <a:endParaRPr lang="en-US" sz="2000" dirty="0" smtClean="0">
              <a:latin typeface="Bahnschrift Light SemiCondensed" pitchFamily="34" charset="0"/>
              <a:cs typeface="Calibri"/>
            </a:endParaRPr>
          </a:p>
          <a:p>
            <a:pPr marL="0" lvl="0" indent="0" algn="l" rtl="0">
              <a:spcBef>
                <a:spcPts val="600"/>
              </a:spcBef>
              <a:spcAft>
                <a:spcPts val="0"/>
              </a:spcAft>
              <a:buNone/>
            </a:pPr>
            <a:endParaRPr/>
          </a:p>
        </p:txBody>
      </p:sp>
      <p:sp>
        <p:nvSpPr>
          <p:cNvPr id="112" name="Google Shape;112;p15"/>
          <p:cNvSpPr txBox="1">
            <a:spLocks noGrp="1"/>
          </p:cNvSpPr>
          <p:nvPr>
            <p:ph type="body" idx="2"/>
          </p:nvPr>
        </p:nvSpPr>
        <p:spPr>
          <a:xfrm flipH="1" flipV="1">
            <a:off x="8215338" y="571480"/>
            <a:ext cx="1073396" cy="21431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113" name="Google Shape;113;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428596" y="274650"/>
            <a:ext cx="6927704" cy="939772"/>
          </a:xfrm>
          <a:prstGeom prst="rect">
            <a:avLst/>
          </a:prstGeom>
        </p:spPr>
        <p:txBody>
          <a:bodyPr spcFirstLastPara="1" wrap="square" lIns="91425" tIns="91425" rIns="91425" bIns="91425" anchor="b" anchorCtr="0">
            <a:noAutofit/>
          </a:bodyPr>
          <a:lstStyle/>
          <a:p>
            <a:pPr lvl="0"/>
            <a:r>
              <a:rPr lang="en-US" sz="3200" spc="-10" dirty="0" smtClean="0">
                <a:solidFill>
                  <a:srgbClr val="C00000"/>
                </a:solidFill>
                <a:latin typeface="Calibri"/>
                <a:cs typeface="Calibri"/>
              </a:rPr>
              <a:t>Visualization </a:t>
            </a:r>
            <a:r>
              <a:rPr lang="en-US" sz="3200" spc="-5" dirty="0" smtClean="0">
                <a:solidFill>
                  <a:srgbClr val="C00000"/>
                </a:solidFill>
                <a:latin typeface="Calibri"/>
                <a:cs typeface="Calibri"/>
              </a:rPr>
              <a:t>of image </a:t>
            </a:r>
            <a:r>
              <a:rPr lang="en-US" sz="3200" spc="-5" dirty="0" smtClean="0">
                <a:solidFill>
                  <a:srgbClr val="C00000"/>
                </a:solidFill>
                <a:latin typeface="Calibri"/>
                <a:cs typeface="Calibri"/>
              </a:rPr>
              <a:t>scene </a:t>
            </a:r>
            <a:r>
              <a:rPr lang="en-US" sz="3200" spc="-10" dirty="0" smtClean="0">
                <a:solidFill>
                  <a:srgbClr val="C00000"/>
                </a:solidFill>
                <a:latin typeface="Calibri"/>
                <a:cs typeface="Calibri"/>
              </a:rPr>
              <a:t>graph</a:t>
            </a:r>
            <a:endParaRPr sz="3200">
              <a:solidFill>
                <a:srgbClr val="C00000"/>
              </a:solidFill>
            </a:endParaRPr>
          </a:p>
        </p:txBody>
      </p:sp>
      <p:sp>
        <p:nvSpPr>
          <p:cNvPr id="6" name="object 3"/>
          <p:cNvSpPr>
            <a:spLocks noGrp="1"/>
          </p:cNvSpPr>
          <p:nvPr>
            <p:ph type="body" idx="1"/>
          </p:nvPr>
        </p:nvSpPr>
        <p:spPr>
          <a:xfrm>
            <a:off x="0" y="1357298"/>
            <a:ext cx="9144000" cy="4967288"/>
          </a:xfrm>
          <a:prstGeom prst="rect">
            <a:avLst/>
          </a:prstGeom>
          <a:blipFill>
            <a:blip r:embed="rId3" cstate="print"/>
            <a:stretch>
              <a:fillRect/>
            </a:stretch>
          </a:blipFill>
        </p:spPr>
        <p:txBody>
          <a:bodyPr wrap="square" lIns="0" tIns="0" rIns="0" bIns="0" rtlCol="0"/>
          <a:lstStyle/>
          <a:p>
            <a:endParaRPr lang="en-US" dirty="0"/>
          </a:p>
        </p:txBody>
      </p:sp>
      <p:sp>
        <p:nvSpPr>
          <p:cNvPr id="120" name="Google Shape;120;p16"/>
          <p:cNvSpPr txBox="1">
            <a:spLocks noGrp="1"/>
          </p:cNvSpPr>
          <p:nvPr>
            <p:ph type="body" idx="2"/>
          </p:nvPr>
        </p:nvSpPr>
        <p:spPr>
          <a:xfrm flipH="1">
            <a:off x="9929850" y="1000108"/>
            <a:ext cx="45719"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121" name="Google Shape;121;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00034" y="285728"/>
            <a:ext cx="8001056" cy="1602362"/>
          </a:xfrm>
          <a:prstGeom prst="rect">
            <a:avLst/>
          </a:prstGeom>
        </p:spPr>
        <p:txBody>
          <a:bodyPr vert="horz" wrap="square" lIns="0" tIns="245745" rIns="0" bIns="0" rtlCol="0">
            <a:spAutoFit/>
          </a:bodyPr>
          <a:lstStyle/>
          <a:p>
            <a:pPr marL="12700" algn="just">
              <a:lnSpc>
                <a:spcPct val="100000"/>
              </a:lnSpc>
              <a:spcBef>
                <a:spcPts val="1935"/>
              </a:spcBef>
            </a:pPr>
            <a:r>
              <a:rPr sz="4000" spc="-60">
                <a:solidFill>
                  <a:srgbClr val="C00000"/>
                </a:solidFill>
                <a:latin typeface="Arial Rounded MT Bold" pitchFamily="34" charset="0"/>
              </a:rPr>
              <a:t>Visual</a:t>
            </a:r>
            <a:r>
              <a:rPr sz="4000" spc="-370">
                <a:solidFill>
                  <a:srgbClr val="C00000"/>
                </a:solidFill>
                <a:latin typeface="Arial Rounded MT Bold" pitchFamily="34" charset="0"/>
              </a:rPr>
              <a:t> </a:t>
            </a:r>
            <a:r>
              <a:rPr lang="en-IN" sz="4000" spc="-370" dirty="0" smtClean="0">
                <a:solidFill>
                  <a:srgbClr val="C00000"/>
                </a:solidFill>
                <a:latin typeface="Arial Rounded MT Bold" pitchFamily="34" charset="0"/>
              </a:rPr>
              <a:t> </a:t>
            </a:r>
            <a:r>
              <a:rPr sz="4000" spc="-60" smtClean="0">
                <a:solidFill>
                  <a:srgbClr val="C00000"/>
                </a:solidFill>
                <a:latin typeface="Arial Rounded MT Bold" pitchFamily="34" charset="0"/>
              </a:rPr>
              <a:t>Genome</a:t>
            </a:r>
            <a:endParaRPr sz="4000">
              <a:solidFill>
                <a:srgbClr val="C00000"/>
              </a:solidFill>
              <a:latin typeface="Arial Rounded MT Bold" pitchFamily="34" charset="0"/>
            </a:endParaRPr>
          </a:p>
          <a:p>
            <a:pPr marL="89535" marR="5080" algn="just">
              <a:lnSpc>
                <a:spcPct val="90000"/>
              </a:lnSpc>
              <a:spcBef>
                <a:spcPts val="880"/>
              </a:spcBef>
            </a:pPr>
            <a:r>
              <a:rPr sz="1500" dirty="0">
                <a:solidFill>
                  <a:srgbClr val="404040"/>
                </a:solidFill>
                <a:latin typeface="Bahnschrift Light SemiCondensed" pitchFamily="34" charset="0"/>
                <a:cs typeface="Calibri"/>
              </a:rPr>
              <a:t>Visual Genome </a:t>
            </a:r>
            <a:r>
              <a:rPr sz="1500" spc="-5" dirty="0">
                <a:solidFill>
                  <a:srgbClr val="404040"/>
                </a:solidFill>
                <a:latin typeface="Bahnschrift Light SemiCondensed" pitchFamily="34" charset="0"/>
                <a:cs typeface="Calibri"/>
              </a:rPr>
              <a:t>is </a:t>
            </a:r>
            <a:r>
              <a:rPr sz="1500" spc="5" dirty="0">
                <a:solidFill>
                  <a:srgbClr val="404040"/>
                </a:solidFill>
                <a:latin typeface="Bahnschrift Light SemiCondensed" pitchFamily="34" charset="0"/>
                <a:cs typeface="Calibri"/>
              </a:rPr>
              <a:t>a </a:t>
            </a:r>
            <a:r>
              <a:rPr sz="1500" spc="-10" dirty="0">
                <a:solidFill>
                  <a:srgbClr val="404040"/>
                </a:solidFill>
                <a:latin typeface="Bahnschrift Light SemiCondensed" pitchFamily="34" charset="0"/>
                <a:cs typeface="Calibri"/>
              </a:rPr>
              <a:t>dataset </a:t>
            </a:r>
            <a:r>
              <a:rPr sz="1500" dirty="0">
                <a:solidFill>
                  <a:srgbClr val="404040"/>
                </a:solidFill>
                <a:latin typeface="Bahnschrift Light SemiCondensed" pitchFamily="34" charset="0"/>
                <a:cs typeface="Calibri"/>
              </a:rPr>
              <a:t>of </a:t>
            </a:r>
            <a:r>
              <a:rPr sz="1500" spc="-10" dirty="0">
                <a:solidFill>
                  <a:srgbClr val="404040"/>
                </a:solidFill>
                <a:latin typeface="Bahnschrift Light SemiCondensed" pitchFamily="34" charset="0"/>
                <a:cs typeface="Calibri"/>
              </a:rPr>
              <a:t>images </a:t>
            </a:r>
            <a:r>
              <a:rPr sz="1500" spc="-5" dirty="0">
                <a:solidFill>
                  <a:srgbClr val="404040"/>
                </a:solidFill>
                <a:latin typeface="Bahnschrift Light SemiCondensed" pitchFamily="34" charset="0"/>
                <a:cs typeface="Calibri"/>
              </a:rPr>
              <a:t>densely </a:t>
            </a:r>
            <a:r>
              <a:rPr sz="1500" spc="-10" dirty="0">
                <a:solidFill>
                  <a:srgbClr val="404040"/>
                </a:solidFill>
                <a:latin typeface="Bahnschrift Light SemiCondensed" pitchFamily="34" charset="0"/>
                <a:cs typeface="Calibri"/>
              </a:rPr>
              <a:t>annotated </a:t>
            </a:r>
            <a:r>
              <a:rPr sz="1500" dirty="0">
                <a:solidFill>
                  <a:srgbClr val="404040"/>
                </a:solidFill>
                <a:latin typeface="Bahnschrift Light SemiCondensed" pitchFamily="34" charset="0"/>
                <a:cs typeface="Calibri"/>
              </a:rPr>
              <a:t>with  </a:t>
            </a:r>
            <a:r>
              <a:rPr sz="1500" spc="-5" dirty="0">
                <a:solidFill>
                  <a:srgbClr val="404040"/>
                </a:solidFill>
                <a:latin typeface="Bahnschrift Light SemiCondensed" pitchFamily="34" charset="0"/>
                <a:cs typeface="Calibri"/>
              </a:rPr>
              <a:t>numerous </a:t>
            </a:r>
            <a:r>
              <a:rPr sz="1500" spc="-10" dirty="0">
                <a:solidFill>
                  <a:srgbClr val="404040"/>
                </a:solidFill>
                <a:latin typeface="Bahnschrift Light SemiCondensed" pitchFamily="34" charset="0"/>
                <a:cs typeface="Calibri"/>
              </a:rPr>
              <a:t>region </a:t>
            </a:r>
            <a:r>
              <a:rPr sz="1500" spc="-5" dirty="0">
                <a:solidFill>
                  <a:srgbClr val="404040"/>
                </a:solidFill>
                <a:latin typeface="Bahnschrift Light SemiCondensed" pitchFamily="34" charset="0"/>
                <a:cs typeface="Calibri"/>
              </a:rPr>
              <a:t>descriptions, objects, </a:t>
            </a:r>
            <a:r>
              <a:rPr sz="1500" spc="-10" dirty="0">
                <a:solidFill>
                  <a:srgbClr val="404040"/>
                </a:solidFill>
                <a:latin typeface="Bahnschrift Light SemiCondensed" pitchFamily="34" charset="0"/>
                <a:cs typeface="Calibri"/>
              </a:rPr>
              <a:t>attributes, </a:t>
            </a:r>
            <a:r>
              <a:rPr sz="1500" dirty="0">
                <a:solidFill>
                  <a:srgbClr val="404040"/>
                </a:solidFill>
                <a:latin typeface="Bahnschrift Light SemiCondensed" pitchFamily="34" charset="0"/>
                <a:cs typeface="Calibri"/>
              </a:rPr>
              <a:t>and </a:t>
            </a:r>
            <a:r>
              <a:rPr sz="1500" spc="-10" dirty="0">
                <a:solidFill>
                  <a:srgbClr val="404040"/>
                </a:solidFill>
                <a:latin typeface="Bahnschrift Light SemiCondensed" pitchFamily="34" charset="0"/>
                <a:cs typeface="Calibri"/>
              </a:rPr>
              <a:t>relationships</a:t>
            </a:r>
            <a:r>
              <a:rPr sz="1500" spc="-10">
                <a:solidFill>
                  <a:srgbClr val="404040"/>
                </a:solidFill>
                <a:latin typeface="Bahnschrift Light SemiCondensed" pitchFamily="34" charset="0"/>
                <a:cs typeface="Calibri"/>
              </a:rPr>
              <a:t>. </a:t>
            </a:r>
            <a:r>
              <a:rPr sz="1500" spc="-15" smtClean="0">
                <a:solidFill>
                  <a:srgbClr val="404040"/>
                </a:solidFill>
                <a:latin typeface="Bahnschrift Light SemiCondensed" pitchFamily="34" charset="0"/>
                <a:cs typeface="Calibri"/>
              </a:rPr>
              <a:t>Specially</a:t>
            </a:r>
            <a:r>
              <a:rPr sz="1500" spc="-15" dirty="0">
                <a:solidFill>
                  <a:srgbClr val="404040"/>
                </a:solidFill>
                <a:latin typeface="Bahnschrift Light SemiCondensed" pitchFamily="34" charset="0"/>
                <a:cs typeface="Calibri"/>
              </a:rPr>
              <a:t>, </a:t>
            </a:r>
            <a:r>
              <a:rPr sz="1500" spc="-10" dirty="0">
                <a:solidFill>
                  <a:srgbClr val="404040"/>
                </a:solidFill>
                <a:latin typeface="Bahnschrift Light SemiCondensed" pitchFamily="34" charset="0"/>
                <a:cs typeface="Calibri"/>
              </a:rPr>
              <a:t>this dataset contains over 108K </a:t>
            </a:r>
            <a:r>
              <a:rPr sz="1500" spc="-5" dirty="0">
                <a:solidFill>
                  <a:srgbClr val="404040"/>
                </a:solidFill>
                <a:latin typeface="Bahnschrift Light SemiCondensed" pitchFamily="34" charset="0"/>
                <a:cs typeface="Calibri"/>
              </a:rPr>
              <a:t>images where each image  </a:t>
            </a:r>
            <a:r>
              <a:rPr sz="1500" dirty="0">
                <a:solidFill>
                  <a:srgbClr val="404040"/>
                </a:solidFill>
                <a:latin typeface="Bahnschrift Light SemiCondensed" pitchFamily="34" charset="0"/>
                <a:cs typeface="Calibri"/>
              </a:rPr>
              <a:t>has an </a:t>
            </a:r>
            <a:r>
              <a:rPr sz="1500" spc="-20" dirty="0">
                <a:solidFill>
                  <a:srgbClr val="404040"/>
                </a:solidFill>
                <a:latin typeface="Bahnschrift Light SemiCondensed" pitchFamily="34" charset="0"/>
                <a:cs typeface="Calibri"/>
              </a:rPr>
              <a:t>average</a:t>
            </a:r>
            <a:r>
              <a:rPr sz="1500" spc="295" dirty="0">
                <a:solidFill>
                  <a:srgbClr val="404040"/>
                </a:solidFill>
                <a:latin typeface="Bahnschrift Light SemiCondensed" pitchFamily="34" charset="0"/>
                <a:cs typeface="Calibri"/>
              </a:rPr>
              <a:t> </a:t>
            </a:r>
            <a:r>
              <a:rPr sz="1500" dirty="0">
                <a:solidFill>
                  <a:srgbClr val="404040"/>
                </a:solidFill>
                <a:latin typeface="Bahnschrift Light SemiCondensed" pitchFamily="34" charset="0"/>
                <a:cs typeface="Calibri"/>
              </a:rPr>
              <a:t>of </a:t>
            </a:r>
            <a:r>
              <a:rPr sz="1500" spc="5" dirty="0">
                <a:solidFill>
                  <a:srgbClr val="404040"/>
                </a:solidFill>
                <a:latin typeface="Bahnschrift Light SemiCondensed" pitchFamily="34" charset="0"/>
                <a:cs typeface="Calibri"/>
              </a:rPr>
              <a:t>35 </a:t>
            </a:r>
            <a:r>
              <a:rPr sz="1500" spc="-5" dirty="0">
                <a:solidFill>
                  <a:srgbClr val="404040"/>
                </a:solidFill>
                <a:latin typeface="Bahnschrift Light SemiCondensed" pitchFamily="34" charset="0"/>
                <a:cs typeface="Calibri"/>
              </a:rPr>
              <a:t>objects, </a:t>
            </a:r>
            <a:r>
              <a:rPr sz="1500" spc="5" dirty="0">
                <a:solidFill>
                  <a:srgbClr val="404040"/>
                </a:solidFill>
                <a:latin typeface="Bahnschrift Light SemiCondensed" pitchFamily="34" charset="0"/>
                <a:cs typeface="Calibri"/>
              </a:rPr>
              <a:t>26 </a:t>
            </a:r>
            <a:r>
              <a:rPr sz="1500" spc="-10" dirty="0">
                <a:solidFill>
                  <a:srgbClr val="404040"/>
                </a:solidFill>
                <a:latin typeface="Bahnschrift Light SemiCondensed" pitchFamily="34" charset="0"/>
                <a:cs typeface="Calibri"/>
              </a:rPr>
              <a:t>attributes</a:t>
            </a:r>
            <a:r>
              <a:rPr sz="1500" spc="-10">
                <a:solidFill>
                  <a:srgbClr val="404040"/>
                </a:solidFill>
                <a:latin typeface="Bahnschrift Light SemiCondensed" pitchFamily="34" charset="0"/>
                <a:cs typeface="Calibri"/>
              </a:rPr>
              <a:t>, </a:t>
            </a:r>
            <a:r>
              <a:rPr sz="1500" spc="-10" smtClean="0">
                <a:solidFill>
                  <a:srgbClr val="404040"/>
                </a:solidFill>
                <a:latin typeface="Bahnschrift Light SemiCondensed" pitchFamily="34" charset="0"/>
                <a:cs typeface="Calibri"/>
              </a:rPr>
              <a:t>and</a:t>
            </a:r>
            <a:r>
              <a:rPr lang="en-IN" sz="1500" spc="-10" dirty="0" smtClean="0">
                <a:solidFill>
                  <a:srgbClr val="404040"/>
                </a:solidFill>
                <a:latin typeface="Bahnschrift Light SemiCondensed" pitchFamily="34" charset="0"/>
                <a:cs typeface="Calibri"/>
              </a:rPr>
              <a:t> </a:t>
            </a:r>
            <a:r>
              <a:rPr sz="1500" spc="-10" smtClean="0">
                <a:solidFill>
                  <a:srgbClr val="404040"/>
                </a:solidFill>
                <a:latin typeface="Bahnschrift Light SemiCondensed" pitchFamily="34" charset="0"/>
                <a:cs typeface="Calibri"/>
              </a:rPr>
              <a:t> </a:t>
            </a:r>
            <a:r>
              <a:rPr sz="1500" spc="5" smtClean="0">
                <a:solidFill>
                  <a:srgbClr val="404040"/>
                </a:solidFill>
                <a:latin typeface="Bahnschrift Light SemiCondensed" pitchFamily="34" charset="0"/>
                <a:cs typeface="Calibri"/>
              </a:rPr>
              <a:t>21</a:t>
            </a:r>
            <a:r>
              <a:rPr lang="en-IN" sz="1500" spc="5" dirty="0" smtClean="0">
                <a:solidFill>
                  <a:srgbClr val="404040"/>
                </a:solidFill>
                <a:latin typeface="Bahnschrift Light SemiCondensed" pitchFamily="34" charset="0"/>
                <a:cs typeface="Calibri"/>
              </a:rPr>
              <a:t> </a:t>
            </a:r>
            <a:r>
              <a:rPr sz="1500" spc="5" smtClean="0">
                <a:solidFill>
                  <a:srgbClr val="404040"/>
                </a:solidFill>
                <a:latin typeface="Bahnschrift Light SemiCondensed" pitchFamily="34" charset="0"/>
                <a:cs typeface="Calibri"/>
              </a:rPr>
              <a:t> </a:t>
            </a:r>
            <a:r>
              <a:rPr sz="1500">
                <a:solidFill>
                  <a:srgbClr val="404040"/>
                </a:solidFill>
                <a:latin typeface="Bahnschrift Light SemiCondensed" pitchFamily="34" charset="0"/>
                <a:cs typeface="Calibri"/>
              </a:rPr>
              <a:t>pairwise  </a:t>
            </a:r>
            <a:r>
              <a:rPr sz="1500" spc="-10" smtClean="0">
                <a:solidFill>
                  <a:srgbClr val="404040"/>
                </a:solidFill>
                <a:latin typeface="Bahnschrift Light SemiCondensed" pitchFamily="34" charset="0"/>
                <a:cs typeface="Calibri"/>
              </a:rPr>
              <a:t>relationships</a:t>
            </a:r>
            <a:r>
              <a:rPr lang="en-IN" sz="1500" spc="-10" dirty="0" smtClean="0">
                <a:solidFill>
                  <a:srgbClr val="404040"/>
                </a:solidFill>
                <a:latin typeface="Bahnschrift Light SemiCondensed" pitchFamily="34" charset="0"/>
                <a:cs typeface="Calibri"/>
              </a:rPr>
              <a:t> </a:t>
            </a:r>
            <a:r>
              <a:rPr sz="1500" spc="-10" smtClean="0">
                <a:solidFill>
                  <a:srgbClr val="404040"/>
                </a:solidFill>
                <a:latin typeface="Bahnschrift Light SemiCondensed" pitchFamily="34" charset="0"/>
                <a:cs typeface="Calibri"/>
              </a:rPr>
              <a:t> </a:t>
            </a:r>
            <a:r>
              <a:rPr sz="1500" spc="-5" smtClean="0">
                <a:solidFill>
                  <a:srgbClr val="404040"/>
                </a:solidFill>
                <a:latin typeface="Bahnschrift Light SemiCondensed" pitchFamily="34" charset="0"/>
                <a:cs typeface="Calibri"/>
              </a:rPr>
              <a:t>between</a:t>
            </a:r>
            <a:r>
              <a:rPr lang="en-IN" sz="1500" spc="-5" dirty="0" smtClean="0">
                <a:solidFill>
                  <a:srgbClr val="404040"/>
                </a:solidFill>
                <a:latin typeface="Bahnschrift Light SemiCondensed" pitchFamily="34" charset="0"/>
                <a:cs typeface="Calibri"/>
              </a:rPr>
              <a:t> </a:t>
            </a:r>
            <a:r>
              <a:rPr sz="1500" spc="5" smtClean="0">
                <a:solidFill>
                  <a:srgbClr val="404040"/>
                </a:solidFill>
                <a:latin typeface="Bahnschrift Light SemiCondensed" pitchFamily="34" charset="0"/>
                <a:cs typeface="Calibri"/>
              </a:rPr>
              <a:t> </a:t>
            </a:r>
            <a:r>
              <a:rPr sz="1500">
                <a:solidFill>
                  <a:srgbClr val="404040"/>
                </a:solidFill>
                <a:latin typeface="Bahnschrift Light SemiCondensed" pitchFamily="34" charset="0"/>
                <a:cs typeface="Calibri"/>
              </a:rPr>
              <a:t>objects</a:t>
            </a:r>
            <a:r>
              <a:rPr sz="1500" smtClean="0">
                <a:solidFill>
                  <a:srgbClr val="404040"/>
                </a:solidFill>
                <a:latin typeface="Bahnschrift Light SemiCondensed" pitchFamily="34" charset="0"/>
                <a:cs typeface="Calibri"/>
              </a:rPr>
              <a:t>.</a:t>
            </a:r>
            <a:r>
              <a:rPr lang="en-IN" sz="1500" dirty="0" smtClean="0">
                <a:solidFill>
                  <a:srgbClr val="404040"/>
                </a:solidFill>
                <a:latin typeface="Bahnschrift Light SemiCondensed" pitchFamily="34" charset="0"/>
                <a:cs typeface="Calibri"/>
              </a:rPr>
              <a:t> </a:t>
            </a:r>
            <a:endParaRPr sz="1500">
              <a:latin typeface="Bahnschrift Light SemiCondensed" pitchFamily="34" charset="0"/>
              <a:cs typeface="Calibri"/>
            </a:endParaRPr>
          </a:p>
        </p:txBody>
      </p:sp>
      <p:sp>
        <p:nvSpPr>
          <p:cNvPr id="5" name="object 5"/>
          <p:cNvSpPr txBox="1"/>
          <p:nvPr/>
        </p:nvSpPr>
        <p:spPr>
          <a:xfrm>
            <a:off x="8858280" y="6414554"/>
            <a:ext cx="191866" cy="175689"/>
          </a:xfrm>
          <a:prstGeom prst="rect">
            <a:avLst/>
          </a:prstGeom>
        </p:spPr>
        <p:txBody>
          <a:bodyPr vert="horz" wrap="square" lIns="0" tIns="13970" rIns="0" bIns="0" rtlCol="0">
            <a:spAutoFit/>
          </a:bodyPr>
          <a:lstStyle/>
          <a:p>
            <a:pPr marL="12700">
              <a:lnSpc>
                <a:spcPct val="100000"/>
              </a:lnSpc>
              <a:spcBef>
                <a:spcPts val="110"/>
              </a:spcBef>
            </a:pPr>
            <a:r>
              <a:rPr lang="en-IN" sz="1050" b="1" spc="5" dirty="0" smtClean="0">
                <a:solidFill>
                  <a:srgbClr val="C00000"/>
                </a:solidFill>
                <a:latin typeface="Corbel"/>
                <a:cs typeface="Corbel"/>
              </a:rPr>
              <a:t>6</a:t>
            </a:r>
            <a:endParaRPr sz="1050">
              <a:solidFill>
                <a:srgbClr val="C00000"/>
              </a:solidFill>
              <a:latin typeface="Corbel"/>
              <a:cs typeface="Corbel"/>
            </a:endParaRPr>
          </a:p>
        </p:txBody>
      </p:sp>
      <p:sp>
        <p:nvSpPr>
          <p:cNvPr id="6" name="object 6"/>
          <p:cNvSpPr/>
          <p:nvPr/>
        </p:nvSpPr>
        <p:spPr>
          <a:xfrm>
            <a:off x="357158" y="2357430"/>
            <a:ext cx="8286808" cy="407196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ctrTitle"/>
          </p:nvPr>
        </p:nvSpPr>
        <p:spPr>
          <a:xfrm>
            <a:off x="571472" y="357166"/>
            <a:ext cx="7772400" cy="10001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solidFill>
                  <a:srgbClr val="C00000"/>
                </a:solidFill>
                <a:latin typeface="Arial Rounded MT Bold" pitchFamily="34" charset="0"/>
              </a:rPr>
              <a:t>How does it work?</a:t>
            </a:r>
            <a:endParaRPr>
              <a:solidFill>
                <a:srgbClr val="C00000"/>
              </a:solidFill>
              <a:latin typeface="Arial Rounded MT Bold" pitchFamily="34" charset="0"/>
            </a:endParaRPr>
          </a:p>
        </p:txBody>
      </p:sp>
      <p:sp>
        <p:nvSpPr>
          <p:cNvPr id="136" name="Google Shape;136;p18"/>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start with the first set of slides</a:t>
            </a:r>
            <a:endParaRPr/>
          </a:p>
        </p:txBody>
      </p:sp>
      <p:sp>
        <p:nvSpPr>
          <p:cNvPr id="137" name="Google Shape;137;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
        <p:nvSpPr>
          <p:cNvPr id="5" name="object 4"/>
          <p:cNvSpPr/>
          <p:nvPr/>
        </p:nvSpPr>
        <p:spPr>
          <a:xfrm>
            <a:off x="857224" y="1428736"/>
            <a:ext cx="7215238" cy="3214710"/>
          </a:xfrm>
          <a:prstGeom prst="rect">
            <a:avLst/>
          </a:prstGeom>
          <a:blipFill>
            <a:blip r:embed="rId3" cstate="print"/>
            <a:stretch>
              <a:fillRect/>
            </a:stretch>
          </a:blipFill>
        </p:spPr>
        <p:txBody>
          <a:bodyPr wrap="square" lIns="0" tIns="0" rIns="0" bIns="0" rtlCol="0"/>
          <a:lstStyle/>
          <a:p>
            <a:endParaRPr/>
          </a:p>
        </p:txBody>
      </p:sp>
      <p:sp>
        <p:nvSpPr>
          <p:cNvPr id="6" name="Rectangle 5"/>
          <p:cNvSpPr/>
          <p:nvPr/>
        </p:nvSpPr>
        <p:spPr>
          <a:xfrm>
            <a:off x="785786" y="4857760"/>
            <a:ext cx="7500990" cy="954107"/>
          </a:xfrm>
          <a:prstGeom prst="rect">
            <a:avLst/>
          </a:prstGeom>
        </p:spPr>
        <p:txBody>
          <a:bodyPr wrap="square">
            <a:spAutoFit/>
          </a:bodyPr>
          <a:lstStyle/>
          <a:p>
            <a:pPr marL="12700" marR="5080" algn="just">
              <a:spcBef>
                <a:spcPts val="100"/>
              </a:spcBef>
            </a:pPr>
            <a:r>
              <a:rPr lang="en-US" b="1" spc="-5" dirty="0" smtClean="0">
                <a:latin typeface="Calibri"/>
                <a:cs typeface="Calibri"/>
              </a:rPr>
              <a:t>Fig 2. </a:t>
            </a:r>
            <a:r>
              <a:rPr lang="en-US" dirty="0" smtClean="0">
                <a:latin typeface="Bahnschrift Light SemiCondensed" pitchFamily="34" charset="0"/>
                <a:cs typeface="Calibri"/>
              </a:rPr>
              <a:t>An </a:t>
            </a:r>
            <a:r>
              <a:rPr lang="en-US" spc="-5" dirty="0" smtClean="0">
                <a:latin typeface="Bahnschrift Light SemiCondensed" pitchFamily="34" charset="0"/>
                <a:cs typeface="Calibri"/>
              </a:rPr>
              <a:t>overview of </a:t>
            </a:r>
            <a:r>
              <a:rPr lang="en-US" spc="5" dirty="0" smtClean="0">
                <a:latin typeface="Bahnschrift Light SemiCondensed" pitchFamily="34" charset="0"/>
                <a:cs typeface="Calibri"/>
              </a:rPr>
              <a:t>model </a:t>
            </a:r>
            <a:r>
              <a:rPr lang="en-US" spc="-10" dirty="0" smtClean="0">
                <a:latin typeface="Bahnschrift Light SemiCondensed" pitchFamily="34" charset="0"/>
                <a:cs typeface="Calibri"/>
              </a:rPr>
              <a:t>architecture. </a:t>
            </a:r>
            <a:r>
              <a:rPr lang="en-US" dirty="0" smtClean="0">
                <a:latin typeface="Bahnschrift Light SemiCondensed" pitchFamily="34" charset="0"/>
                <a:cs typeface="Calibri"/>
              </a:rPr>
              <a:t>Given an </a:t>
            </a:r>
            <a:r>
              <a:rPr lang="en-US" spc="-5" dirty="0" smtClean="0">
                <a:latin typeface="Bahnschrift Light SemiCondensed" pitchFamily="34" charset="0"/>
                <a:cs typeface="Calibri"/>
              </a:rPr>
              <a:t>image </a:t>
            </a:r>
            <a:r>
              <a:rPr lang="en-US" dirty="0" smtClean="0">
                <a:latin typeface="Bahnschrift Light SemiCondensed" pitchFamily="34" charset="0"/>
                <a:cs typeface="Calibri"/>
              </a:rPr>
              <a:t>as </a:t>
            </a:r>
            <a:r>
              <a:rPr lang="en-US" spc="-10" dirty="0" smtClean="0">
                <a:latin typeface="Bahnschrift Light SemiCondensed" pitchFamily="34" charset="0"/>
                <a:cs typeface="Calibri"/>
              </a:rPr>
              <a:t>input, </a:t>
            </a:r>
            <a:r>
              <a:rPr lang="en-US" spc="-5" dirty="0" smtClean="0">
                <a:latin typeface="Bahnschrift Light SemiCondensed" pitchFamily="34" charset="0"/>
                <a:cs typeface="Calibri"/>
              </a:rPr>
              <a:t>the </a:t>
            </a:r>
            <a:r>
              <a:rPr lang="en-US" dirty="0" smtClean="0">
                <a:latin typeface="Bahnschrift Light SemiCondensed" pitchFamily="34" charset="0"/>
                <a:cs typeface="Calibri"/>
              </a:rPr>
              <a:t>model </a:t>
            </a:r>
            <a:r>
              <a:rPr lang="en-US" spc="-10" dirty="0" smtClean="0">
                <a:latin typeface="Bahnschrift Light SemiCondensed" pitchFamily="34" charset="0"/>
                <a:cs typeface="Calibri"/>
              </a:rPr>
              <a:t>first  produces </a:t>
            </a:r>
            <a:r>
              <a:rPr lang="en-US" dirty="0" smtClean="0">
                <a:latin typeface="Bahnschrift Light SemiCondensed" pitchFamily="34" charset="0"/>
                <a:cs typeface="Calibri"/>
              </a:rPr>
              <a:t>a set </a:t>
            </a:r>
            <a:r>
              <a:rPr lang="en-US" spc="-10" dirty="0" smtClean="0">
                <a:latin typeface="Bahnschrift Light SemiCondensed" pitchFamily="34" charset="0"/>
                <a:cs typeface="Calibri"/>
              </a:rPr>
              <a:t>of </a:t>
            </a:r>
            <a:r>
              <a:rPr lang="en-US" spc="-5" dirty="0" smtClean="0">
                <a:latin typeface="Bahnschrift Light SemiCondensed" pitchFamily="34" charset="0"/>
                <a:cs typeface="Calibri"/>
              </a:rPr>
              <a:t>object proposals using </a:t>
            </a:r>
            <a:r>
              <a:rPr lang="en-US" b="1" spc="-5" dirty="0" err="1" smtClean="0">
                <a:latin typeface="Bahnschrift Light SemiCondensed" pitchFamily="34" charset="0"/>
                <a:cs typeface="Calibri"/>
              </a:rPr>
              <a:t>nms</a:t>
            </a:r>
            <a:r>
              <a:rPr lang="en-US" spc="-5" dirty="0" smtClean="0">
                <a:latin typeface="Bahnschrift Light SemiCondensed" pitchFamily="34" charset="0"/>
                <a:cs typeface="Calibri"/>
              </a:rPr>
              <a:t> </a:t>
            </a:r>
            <a:r>
              <a:rPr lang="en-US" spc="5" dirty="0" smtClean="0">
                <a:latin typeface="Bahnschrift Light SemiCondensed" pitchFamily="34" charset="0"/>
                <a:cs typeface="Calibri"/>
              </a:rPr>
              <a:t>and </a:t>
            </a:r>
            <a:r>
              <a:rPr lang="en-US" b="1" spc="-15" dirty="0" err="1" smtClean="0">
                <a:latin typeface="Bahnschrift Light SemiCondensed" pitchFamily="34" charset="0"/>
                <a:cs typeface="Calibri"/>
              </a:rPr>
              <a:t>bbox</a:t>
            </a:r>
            <a:r>
              <a:rPr lang="en-US" spc="-15" dirty="0" smtClean="0">
                <a:latin typeface="Bahnschrift Light SemiCondensed" pitchFamily="34" charset="0"/>
                <a:cs typeface="Calibri"/>
              </a:rPr>
              <a:t> </a:t>
            </a:r>
            <a:r>
              <a:rPr lang="en-US" spc="-10" dirty="0" smtClean="0">
                <a:latin typeface="Bahnschrift Light SemiCondensed" pitchFamily="34" charset="0"/>
                <a:cs typeface="Calibri"/>
              </a:rPr>
              <a:t>libraries, </a:t>
            </a:r>
            <a:r>
              <a:rPr lang="en-US" spc="-5" dirty="0" smtClean="0">
                <a:latin typeface="Bahnschrift Light SemiCondensed" pitchFamily="34" charset="0"/>
                <a:cs typeface="Calibri"/>
              </a:rPr>
              <a:t>and then </a:t>
            </a:r>
            <a:r>
              <a:rPr lang="en-US" dirty="0" smtClean="0">
                <a:latin typeface="Bahnschrift Light SemiCondensed" pitchFamily="34" charset="0"/>
                <a:cs typeface="Calibri"/>
              </a:rPr>
              <a:t>passes  </a:t>
            </a:r>
            <a:r>
              <a:rPr lang="en-US" spc="-5" dirty="0" smtClean="0">
                <a:latin typeface="Bahnschrift Light SemiCondensed" pitchFamily="34" charset="0"/>
                <a:cs typeface="Calibri"/>
              </a:rPr>
              <a:t>the </a:t>
            </a:r>
            <a:r>
              <a:rPr lang="en-US" spc="-10" dirty="0" smtClean="0">
                <a:latin typeface="Bahnschrift Light SemiCondensed" pitchFamily="34" charset="0"/>
                <a:cs typeface="Calibri"/>
              </a:rPr>
              <a:t>extracted features </a:t>
            </a:r>
            <a:r>
              <a:rPr lang="en-US" spc="-5" dirty="0" smtClean="0">
                <a:latin typeface="Bahnschrift Light SemiCondensed" pitchFamily="34" charset="0"/>
                <a:cs typeface="Calibri"/>
              </a:rPr>
              <a:t>of the object regions </a:t>
            </a:r>
            <a:r>
              <a:rPr lang="en-US" dirty="0" smtClean="0">
                <a:latin typeface="Bahnschrift Light SemiCondensed" pitchFamily="34" charset="0"/>
                <a:cs typeface="Calibri"/>
              </a:rPr>
              <a:t>to </a:t>
            </a:r>
            <a:r>
              <a:rPr lang="en-US" spc="-10" dirty="0" smtClean="0">
                <a:latin typeface="Bahnschrift Light SemiCondensed" pitchFamily="34" charset="0"/>
                <a:cs typeface="Calibri"/>
              </a:rPr>
              <a:t>graph </a:t>
            </a:r>
            <a:r>
              <a:rPr lang="en-US" spc="-15" dirty="0" smtClean="0">
                <a:latin typeface="Bahnschrift Light SemiCondensed" pitchFamily="34" charset="0"/>
                <a:cs typeface="Calibri"/>
              </a:rPr>
              <a:t>inference </a:t>
            </a:r>
            <a:r>
              <a:rPr lang="en-US" spc="-5" dirty="0" smtClean="0">
                <a:latin typeface="Bahnschrift Light SemiCondensed" pitchFamily="34" charset="0"/>
                <a:cs typeface="Calibri"/>
              </a:rPr>
              <a:t>module. The </a:t>
            </a:r>
            <a:r>
              <a:rPr lang="en-US" spc="-10" dirty="0" smtClean="0">
                <a:latin typeface="Bahnschrift Light SemiCondensed" pitchFamily="34" charset="0"/>
                <a:cs typeface="Calibri"/>
              </a:rPr>
              <a:t>output  </a:t>
            </a:r>
            <a:r>
              <a:rPr lang="en-US" spc="-5" dirty="0" smtClean="0">
                <a:latin typeface="Bahnschrift Light SemiCondensed" pitchFamily="34" charset="0"/>
                <a:cs typeface="Calibri"/>
              </a:rPr>
              <a:t>of the </a:t>
            </a:r>
            <a:r>
              <a:rPr lang="en-US" dirty="0" smtClean="0">
                <a:latin typeface="Bahnschrift Light SemiCondensed" pitchFamily="34" charset="0"/>
                <a:cs typeface="Calibri"/>
              </a:rPr>
              <a:t>model </a:t>
            </a:r>
            <a:r>
              <a:rPr lang="en-US" spc="-10" dirty="0" smtClean="0">
                <a:latin typeface="Bahnschrift Light SemiCondensed" pitchFamily="34" charset="0"/>
                <a:cs typeface="Calibri"/>
              </a:rPr>
              <a:t>is </a:t>
            </a:r>
            <a:r>
              <a:rPr lang="en-US" dirty="0" smtClean="0">
                <a:latin typeface="Bahnschrift Light SemiCondensed" pitchFamily="34" charset="0"/>
                <a:cs typeface="Calibri"/>
              </a:rPr>
              <a:t>a </a:t>
            </a:r>
            <a:r>
              <a:rPr lang="en-US" spc="-5" dirty="0" smtClean="0">
                <a:latin typeface="Bahnschrift Light SemiCondensed" pitchFamily="34" charset="0"/>
                <a:cs typeface="Calibri"/>
              </a:rPr>
              <a:t>scene </a:t>
            </a:r>
            <a:r>
              <a:rPr lang="en-US" spc="-10" dirty="0" smtClean="0">
                <a:latin typeface="Bahnschrift Light SemiCondensed" pitchFamily="34" charset="0"/>
                <a:cs typeface="Calibri"/>
              </a:rPr>
              <a:t>graph, </a:t>
            </a:r>
            <a:r>
              <a:rPr lang="en-US" dirty="0" smtClean="0">
                <a:latin typeface="Bahnschrift Light SemiCondensed" pitchFamily="34" charset="0"/>
                <a:cs typeface="Calibri"/>
              </a:rPr>
              <a:t>which </a:t>
            </a:r>
            <a:r>
              <a:rPr lang="en-US" spc="-10" dirty="0" smtClean="0">
                <a:latin typeface="Bahnschrift Light SemiCondensed" pitchFamily="34" charset="0"/>
                <a:cs typeface="Calibri"/>
              </a:rPr>
              <a:t>contains </a:t>
            </a:r>
            <a:r>
              <a:rPr lang="en-US" dirty="0" smtClean="0">
                <a:latin typeface="Bahnschrift Light SemiCondensed" pitchFamily="34" charset="0"/>
                <a:cs typeface="Calibri"/>
              </a:rPr>
              <a:t>a </a:t>
            </a:r>
            <a:r>
              <a:rPr lang="en-US" spc="10" dirty="0" smtClean="0">
                <a:latin typeface="Bahnschrift Light SemiCondensed" pitchFamily="34" charset="0"/>
                <a:cs typeface="Calibri"/>
              </a:rPr>
              <a:t>set </a:t>
            </a:r>
            <a:r>
              <a:rPr lang="en-US" spc="-5" dirty="0" smtClean="0">
                <a:latin typeface="Bahnschrift Light SemiCondensed" pitchFamily="34" charset="0"/>
                <a:cs typeface="Calibri"/>
              </a:rPr>
              <a:t>of </a:t>
            </a:r>
            <a:r>
              <a:rPr lang="en-US" spc="-10" dirty="0" smtClean="0">
                <a:latin typeface="Bahnschrift Light SemiCondensed" pitchFamily="34" charset="0"/>
                <a:cs typeface="Calibri"/>
              </a:rPr>
              <a:t>localized </a:t>
            </a:r>
            <a:r>
              <a:rPr lang="en-US" spc="-5" dirty="0" smtClean="0">
                <a:latin typeface="Bahnschrift Light SemiCondensed" pitchFamily="34" charset="0"/>
                <a:cs typeface="Calibri"/>
              </a:rPr>
              <a:t>objects, </a:t>
            </a:r>
            <a:r>
              <a:rPr lang="en-US" spc="-10" dirty="0" smtClean="0">
                <a:latin typeface="Bahnschrift Light SemiCondensed" pitchFamily="34" charset="0"/>
                <a:cs typeface="Calibri"/>
              </a:rPr>
              <a:t>categories  </a:t>
            </a:r>
            <a:r>
              <a:rPr lang="en-US" spc="-5" dirty="0" smtClean="0">
                <a:latin typeface="Bahnschrift Light SemiCondensed" pitchFamily="34" charset="0"/>
                <a:cs typeface="Calibri"/>
              </a:rPr>
              <a:t>of each object, and </a:t>
            </a:r>
            <a:r>
              <a:rPr lang="en-US" spc="-10" dirty="0" smtClean="0">
                <a:latin typeface="Bahnschrift Light SemiCondensed" pitchFamily="34" charset="0"/>
                <a:cs typeface="Calibri"/>
              </a:rPr>
              <a:t>relationship </a:t>
            </a:r>
            <a:r>
              <a:rPr lang="en-US" spc="-5" dirty="0" smtClean="0">
                <a:latin typeface="Bahnschrift Light SemiCondensed" pitchFamily="34" charset="0"/>
                <a:cs typeface="Calibri"/>
              </a:rPr>
              <a:t>types </a:t>
            </a:r>
            <a:r>
              <a:rPr lang="en-US" dirty="0" smtClean="0">
                <a:latin typeface="Bahnschrift Light SemiCondensed" pitchFamily="34" charset="0"/>
                <a:cs typeface="Calibri"/>
              </a:rPr>
              <a:t>between </a:t>
            </a:r>
            <a:r>
              <a:rPr lang="en-US" spc="-5" dirty="0" smtClean="0">
                <a:latin typeface="Bahnschrift Light SemiCondensed" pitchFamily="34" charset="0"/>
                <a:cs typeface="Calibri"/>
              </a:rPr>
              <a:t>each </a:t>
            </a:r>
            <a:r>
              <a:rPr lang="en-US" spc="-10" dirty="0" smtClean="0">
                <a:latin typeface="Bahnschrift Light SemiCondensed" pitchFamily="34" charset="0"/>
                <a:cs typeface="Calibri"/>
              </a:rPr>
              <a:t>pair </a:t>
            </a:r>
            <a:r>
              <a:rPr lang="en-US" spc="-5" dirty="0" smtClean="0">
                <a:latin typeface="Bahnschrift Light SemiCondensed" pitchFamily="34" charset="0"/>
                <a:cs typeface="Calibri"/>
              </a:rPr>
              <a:t>of</a:t>
            </a:r>
            <a:r>
              <a:rPr lang="en-US" spc="120" dirty="0" smtClean="0">
                <a:latin typeface="Bahnschrift Light SemiCondensed" pitchFamily="34" charset="0"/>
                <a:cs typeface="Calibri"/>
              </a:rPr>
              <a:t> </a:t>
            </a:r>
            <a:r>
              <a:rPr lang="en-US" spc="-5" dirty="0" smtClean="0">
                <a:latin typeface="Bahnschrift Light SemiCondensed" pitchFamily="34" charset="0"/>
                <a:cs typeface="Calibri"/>
              </a:rPr>
              <a:t>objects.</a:t>
            </a:r>
            <a:endParaRPr lang="en-US" dirty="0">
              <a:latin typeface="Bahnschrift Light SemiCondensed" pitchFamily="34" charset="0"/>
              <a:cs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129" y="2510248"/>
            <a:ext cx="1318895" cy="1177629"/>
          </a:xfrm>
          <a:prstGeom prst="rect">
            <a:avLst/>
          </a:prstGeom>
        </p:spPr>
        <p:txBody>
          <a:bodyPr vert="horz" wrap="square" lIns="0" tIns="55244" rIns="0" bIns="0" rtlCol="0">
            <a:spAutoFit/>
          </a:bodyPr>
          <a:lstStyle/>
          <a:p>
            <a:pPr marL="12700" marR="5080">
              <a:lnSpc>
                <a:spcPct val="90100"/>
              </a:lnSpc>
              <a:spcBef>
                <a:spcPts val="434"/>
              </a:spcBef>
            </a:pPr>
            <a:r>
              <a:rPr sz="2700" spc="-40" dirty="0">
                <a:solidFill>
                  <a:srgbClr val="FFFFFF"/>
                </a:solidFill>
                <a:latin typeface="Corbel"/>
                <a:cs typeface="Corbel"/>
              </a:rPr>
              <a:t>Graph  </a:t>
            </a:r>
            <a:r>
              <a:rPr sz="2700" spc="-45" dirty="0">
                <a:solidFill>
                  <a:srgbClr val="FFFFFF"/>
                </a:solidFill>
                <a:latin typeface="Corbel"/>
                <a:cs typeface="Corbel"/>
              </a:rPr>
              <a:t>I</a:t>
            </a:r>
            <a:r>
              <a:rPr sz="2700" spc="-35" dirty="0">
                <a:solidFill>
                  <a:srgbClr val="FFFFFF"/>
                </a:solidFill>
                <a:latin typeface="Corbel"/>
                <a:cs typeface="Corbel"/>
              </a:rPr>
              <a:t>n</a:t>
            </a:r>
            <a:r>
              <a:rPr sz="2700" spc="-50" dirty="0">
                <a:solidFill>
                  <a:srgbClr val="FFFFFF"/>
                </a:solidFill>
                <a:latin typeface="Corbel"/>
                <a:cs typeface="Corbel"/>
              </a:rPr>
              <a:t>f</a:t>
            </a:r>
            <a:r>
              <a:rPr sz="2700" spc="-55" dirty="0">
                <a:solidFill>
                  <a:srgbClr val="FFFFFF"/>
                </a:solidFill>
                <a:latin typeface="Corbel"/>
                <a:cs typeface="Corbel"/>
              </a:rPr>
              <a:t>e</a:t>
            </a:r>
            <a:r>
              <a:rPr sz="2700" spc="-50" dirty="0">
                <a:solidFill>
                  <a:srgbClr val="FFFFFF"/>
                </a:solidFill>
                <a:latin typeface="Corbel"/>
                <a:cs typeface="Corbel"/>
              </a:rPr>
              <a:t>r</a:t>
            </a:r>
            <a:r>
              <a:rPr sz="2700" spc="-55" dirty="0">
                <a:solidFill>
                  <a:srgbClr val="FFFFFF"/>
                </a:solidFill>
                <a:latin typeface="Corbel"/>
                <a:cs typeface="Corbel"/>
              </a:rPr>
              <a:t>e</a:t>
            </a:r>
            <a:r>
              <a:rPr sz="2700" spc="-35" dirty="0">
                <a:solidFill>
                  <a:srgbClr val="FFFFFF"/>
                </a:solidFill>
                <a:latin typeface="Corbel"/>
                <a:cs typeface="Corbel"/>
              </a:rPr>
              <a:t>nc</a:t>
            </a:r>
            <a:r>
              <a:rPr sz="2700" dirty="0">
                <a:solidFill>
                  <a:srgbClr val="FFFFFF"/>
                </a:solidFill>
                <a:latin typeface="Corbel"/>
                <a:cs typeface="Corbel"/>
              </a:rPr>
              <a:t>e  </a:t>
            </a:r>
            <a:r>
              <a:rPr sz="2700" spc="-35" dirty="0">
                <a:solidFill>
                  <a:srgbClr val="FFFFFF"/>
                </a:solidFill>
                <a:latin typeface="Corbel"/>
                <a:cs typeface="Corbel"/>
              </a:rPr>
              <a:t>Model</a:t>
            </a:r>
            <a:endParaRPr sz="2700">
              <a:latin typeface="Corbel"/>
              <a:cs typeface="Corbel"/>
            </a:endParaRPr>
          </a:p>
        </p:txBody>
      </p:sp>
      <p:sp>
        <p:nvSpPr>
          <p:cNvPr id="3" name="object 3"/>
          <p:cNvSpPr/>
          <p:nvPr/>
        </p:nvSpPr>
        <p:spPr>
          <a:xfrm>
            <a:off x="6906769" y="2000240"/>
            <a:ext cx="2237231" cy="297929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965818" y="6414555"/>
            <a:ext cx="82550" cy="152606"/>
          </a:xfrm>
          <a:prstGeom prst="rect">
            <a:avLst/>
          </a:prstGeom>
        </p:spPr>
        <p:txBody>
          <a:bodyPr vert="horz" wrap="square" lIns="0" tIns="13970" rIns="0" bIns="0" rtlCol="0">
            <a:spAutoFit/>
          </a:bodyPr>
          <a:lstStyle/>
          <a:p>
            <a:pPr marL="12700">
              <a:lnSpc>
                <a:spcPct val="100000"/>
              </a:lnSpc>
              <a:spcBef>
                <a:spcPts val="110"/>
              </a:spcBef>
            </a:pPr>
            <a:r>
              <a:rPr sz="900" b="1" spc="5" dirty="0">
                <a:solidFill>
                  <a:srgbClr val="40B9D2"/>
                </a:solidFill>
                <a:latin typeface="Corbel"/>
                <a:cs typeface="Corbel"/>
              </a:rPr>
              <a:t>7</a:t>
            </a:r>
            <a:endParaRPr sz="900">
              <a:latin typeface="Corbel"/>
              <a:cs typeface="Corbel"/>
            </a:endParaRPr>
          </a:p>
        </p:txBody>
      </p:sp>
      <p:sp>
        <p:nvSpPr>
          <p:cNvPr id="5" name="object 5"/>
          <p:cNvSpPr txBox="1">
            <a:spLocks noGrp="1"/>
          </p:cNvSpPr>
          <p:nvPr>
            <p:ph type="title"/>
          </p:nvPr>
        </p:nvSpPr>
        <p:spPr>
          <a:xfrm>
            <a:off x="1214413" y="405558"/>
            <a:ext cx="6858049" cy="875240"/>
          </a:xfrm>
          <a:prstGeom prst="rect">
            <a:avLst/>
          </a:prstGeom>
        </p:spPr>
        <p:txBody>
          <a:bodyPr vert="horz" wrap="square" lIns="0" tIns="13335" rIns="0" bIns="0" rtlCol="0">
            <a:spAutoFit/>
          </a:bodyPr>
          <a:lstStyle/>
          <a:p>
            <a:pPr marL="353695" marR="5080" indent="-341630">
              <a:lnSpc>
                <a:spcPct val="100000"/>
              </a:lnSpc>
              <a:spcBef>
                <a:spcPts val="105"/>
              </a:spcBef>
              <a:buFont typeface="Arial" pitchFamily="34" charset="0"/>
              <a:buChar char="•"/>
            </a:pPr>
            <a:r>
              <a:rPr lang="en-IN" sz="2800" dirty="0" smtClean="0">
                <a:solidFill>
                  <a:srgbClr val="C00000"/>
                </a:solidFill>
                <a:latin typeface="Bahnschrift SemiBold" pitchFamily="34" charset="0"/>
              </a:rPr>
              <a:t> </a:t>
            </a:r>
            <a:r>
              <a:rPr sz="2800" smtClean="0">
                <a:solidFill>
                  <a:srgbClr val="C00000"/>
                </a:solidFill>
                <a:latin typeface="Bahnschrift SemiBold" pitchFamily="34" charset="0"/>
              </a:rPr>
              <a:t>Scene </a:t>
            </a:r>
            <a:r>
              <a:rPr sz="2800" spc="-5">
                <a:solidFill>
                  <a:srgbClr val="C00000"/>
                </a:solidFill>
                <a:latin typeface="Bahnschrift SemiBold" pitchFamily="34" charset="0"/>
              </a:rPr>
              <a:t>Graph </a:t>
            </a:r>
            <a:r>
              <a:rPr sz="2800" spc="-5" smtClean="0">
                <a:solidFill>
                  <a:srgbClr val="C00000"/>
                </a:solidFill>
                <a:latin typeface="Bahnschrift SemiBold" pitchFamily="34" charset="0"/>
              </a:rPr>
              <a:t>Generation</a:t>
            </a:r>
            <a:r>
              <a:rPr lang="en-IN" sz="2800" spc="-340" dirty="0" smtClean="0">
                <a:solidFill>
                  <a:srgbClr val="C00000"/>
                </a:solidFill>
                <a:latin typeface="Bahnschrift SemiBold" pitchFamily="34" charset="0"/>
              </a:rPr>
              <a:t/>
            </a:r>
            <a:br>
              <a:rPr lang="en-IN" sz="2800" spc="-340" dirty="0" smtClean="0">
                <a:solidFill>
                  <a:srgbClr val="C00000"/>
                </a:solidFill>
                <a:latin typeface="Bahnschrift SemiBold" pitchFamily="34" charset="0"/>
              </a:rPr>
            </a:br>
            <a:r>
              <a:rPr lang="en-IN" sz="2800" spc="-340" dirty="0" smtClean="0">
                <a:solidFill>
                  <a:srgbClr val="C00000"/>
                </a:solidFill>
                <a:latin typeface="Bahnschrift SemiBold" pitchFamily="34" charset="0"/>
              </a:rPr>
              <a:t>                                </a:t>
            </a:r>
            <a:r>
              <a:rPr sz="2800" spc="-5" smtClean="0">
                <a:solidFill>
                  <a:srgbClr val="C00000"/>
                </a:solidFill>
                <a:latin typeface="Bahnschrift SemiBold" pitchFamily="34" charset="0"/>
              </a:rPr>
              <a:t>Using  </a:t>
            </a:r>
            <a:r>
              <a:rPr sz="2800" dirty="0">
                <a:solidFill>
                  <a:srgbClr val="C00000"/>
                </a:solidFill>
                <a:latin typeface="Bahnschrift SemiBold" pitchFamily="34" charset="0"/>
              </a:rPr>
              <a:t>Iterative </a:t>
            </a:r>
            <a:r>
              <a:rPr sz="2800" spc="-5" dirty="0">
                <a:solidFill>
                  <a:srgbClr val="C00000"/>
                </a:solidFill>
                <a:latin typeface="Bahnschrift SemiBold" pitchFamily="34" charset="0"/>
              </a:rPr>
              <a:t>Message</a:t>
            </a:r>
            <a:r>
              <a:rPr sz="2800" spc="-60" dirty="0">
                <a:solidFill>
                  <a:srgbClr val="C00000"/>
                </a:solidFill>
                <a:latin typeface="Bahnschrift SemiBold" pitchFamily="34" charset="0"/>
              </a:rPr>
              <a:t> </a:t>
            </a:r>
            <a:r>
              <a:rPr sz="2800" spc="-5" dirty="0">
                <a:solidFill>
                  <a:srgbClr val="C00000"/>
                </a:solidFill>
                <a:latin typeface="Bahnschrift SemiBold" pitchFamily="34" charset="0"/>
              </a:rPr>
              <a:t>Passing</a:t>
            </a:r>
            <a:endParaRPr sz="2800">
              <a:solidFill>
                <a:srgbClr val="C00000"/>
              </a:solidFill>
              <a:latin typeface="Bahnschrift SemiBold" pitchFamily="34" charset="0"/>
            </a:endParaRPr>
          </a:p>
        </p:txBody>
      </p:sp>
      <p:sp>
        <p:nvSpPr>
          <p:cNvPr id="6" name="object 6"/>
          <p:cNvSpPr txBox="1"/>
          <p:nvPr/>
        </p:nvSpPr>
        <p:spPr>
          <a:xfrm>
            <a:off x="785786" y="2357430"/>
            <a:ext cx="5930673" cy="2243563"/>
          </a:xfrm>
          <a:prstGeom prst="rect">
            <a:avLst/>
          </a:prstGeom>
        </p:spPr>
        <p:txBody>
          <a:bodyPr vert="horz" wrap="square" lIns="0" tIns="14605" rIns="0" bIns="0" rtlCol="0">
            <a:spAutoFit/>
          </a:bodyPr>
          <a:lstStyle/>
          <a:p>
            <a:pPr marL="299085" indent="-287020" algn="just">
              <a:lnSpc>
                <a:spcPct val="100000"/>
              </a:lnSpc>
              <a:spcBef>
                <a:spcPts val="115"/>
              </a:spcBef>
              <a:buFont typeface="Arial"/>
              <a:buChar char="•"/>
              <a:tabLst>
                <a:tab pos="299720" algn="l"/>
              </a:tabLst>
            </a:pPr>
            <a:r>
              <a:rPr sz="1800" dirty="0">
                <a:solidFill>
                  <a:srgbClr val="404040"/>
                </a:solidFill>
                <a:latin typeface="Bahnschrift Light SemiCondensed" pitchFamily="34" charset="0"/>
                <a:cs typeface="Calibri"/>
              </a:rPr>
              <a:t>Uses the </a:t>
            </a:r>
            <a:r>
              <a:rPr sz="1800" spc="-5" dirty="0">
                <a:solidFill>
                  <a:srgbClr val="404040"/>
                </a:solidFill>
                <a:latin typeface="Bahnschrift Light SemiCondensed" pitchFamily="34" charset="0"/>
                <a:cs typeface="Calibri"/>
              </a:rPr>
              <a:t>concept </a:t>
            </a:r>
            <a:r>
              <a:rPr sz="1800" dirty="0">
                <a:solidFill>
                  <a:srgbClr val="404040"/>
                </a:solidFill>
                <a:latin typeface="Bahnschrift Light SemiCondensed" pitchFamily="34" charset="0"/>
                <a:cs typeface="Calibri"/>
              </a:rPr>
              <a:t>of </a:t>
            </a:r>
            <a:r>
              <a:rPr sz="1800" spc="-10" dirty="0">
                <a:solidFill>
                  <a:srgbClr val="404040"/>
                </a:solidFill>
                <a:latin typeface="Bahnschrift Light SemiCondensed" pitchFamily="34" charset="0"/>
                <a:cs typeface="Calibri"/>
              </a:rPr>
              <a:t>recurrent </a:t>
            </a:r>
            <a:r>
              <a:rPr sz="1800" spc="-5">
                <a:solidFill>
                  <a:srgbClr val="404040"/>
                </a:solidFill>
                <a:latin typeface="Bahnschrift Light SemiCondensed" pitchFamily="34" charset="0"/>
                <a:cs typeface="Calibri"/>
              </a:rPr>
              <a:t>neural</a:t>
            </a:r>
            <a:r>
              <a:rPr sz="1800" spc="-70">
                <a:solidFill>
                  <a:srgbClr val="404040"/>
                </a:solidFill>
                <a:latin typeface="Bahnschrift Light SemiCondensed" pitchFamily="34" charset="0"/>
                <a:cs typeface="Calibri"/>
              </a:rPr>
              <a:t> </a:t>
            </a:r>
            <a:r>
              <a:rPr sz="1800" spc="-5" smtClean="0">
                <a:solidFill>
                  <a:srgbClr val="404040"/>
                </a:solidFill>
                <a:latin typeface="Bahnschrift Light SemiCondensed" pitchFamily="34" charset="0"/>
                <a:cs typeface="Calibri"/>
              </a:rPr>
              <a:t>network</a:t>
            </a:r>
            <a:endParaRPr lang="en-IN" sz="1800" spc="-5" dirty="0" smtClean="0">
              <a:solidFill>
                <a:srgbClr val="404040"/>
              </a:solidFill>
              <a:latin typeface="Bahnschrift Light SemiCondensed" pitchFamily="34" charset="0"/>
              <a:cs typeface="Calibri"/>
            </a:endParaRPr>
          </a:p>
          <a:p>
            <a:pPr marL="299085" indent="-287020" algn="just">
              <a:lnSpc>
                <a:spcPct val="100000"/>
              </a:lnSpc>
              <a:spcBef>
                <a:spcPts val="115"/>
              </a:spcBef>
              <a:buFont typeface="Arial"/>
              <a:buChar char="•"/>
              <a:tabLst>
                <a:tab pos="299720" algn="l"/>
              </a:tabLst>
            </a:pPr>
            <a:endParaRPr sz="1800">
              <a:latin typeface="Bahnschrift Light SemiCondensed" pitchFamily="34" charset="0"/>
              <a:cs typeface="Calibri"/>
            </a:endParaRPr>
          </a:p>
          <a:p>
            <a:pPr marL="299085" marR="5080" indent="-287020" algn="just">
              <a:lnSpc>
                <a:spcPct val="100000"/>
              </a:lnSpc>
              <a:buFont typeface="Arial"/>
              <a:buChar char="•"/>
              <a:tabLst>
                <a:tab pos="299720" algn="l"/>
              </a:tabLst>
            </a:pPr>
            <a:r>
              <a:rPr sz="1800" spc="-10" dirty="0">
                <a:solidFill>
                  <a:srgbClr val="404040"/>
                </a:solidFill>
                <a:latin typeface="Bahnschrift Light SemiCondensed" pitchFamily="34" charset="0"/>
                <a:cs typeface="Calibri"/>
              </a:rPr>
              <a:t>Recurrent </a:t>
            </a:r>
            <a:r>
              <a:rPr sz="1800" spc="-5" dirty="0">
                <a:solidFill>
                  <a:srgbClr val="404040"/>
                </a:solidFill>
                <a:latin typeface="Bahnschrift Light SemiCondensed" pitchFamily="34" charset="0"/>
                <a:cs typeface="Calibri"/>
              </a:rPr>
              <a:t>Neural Network(RNN) is </a:t>
            </a:r>
            <a:r>
              <a:rPr sz="1800" spc="5" dirty="0">
                <a:solidFill>
                  <a:srgbClr val="404040"/>
                </a:solidFill>
                <a:latin typeface="Bahnschrift Light SemiCondensed" pitchFamily="34" charset="0"/>
                <a:cs typeface="Calibri"/>
              </a:rPr>
              <a:t>a </a:t>
            </a:r>
            <a:r>
              <a:rPr sz="1800" spc="-10" dirty="0">
                <a:solidFill>
                  <a:srgbClr val="404040"/>
                </a:solidFill>
                <a:latin typeface="Bahnschrift Light SemiCondensed" pitchFamily="34" charset="0"/>
                <a:cs typeface="Calibri"/>
              </a:rPr>
              <a:t>type </a:t>
            </a:r>
            <a:r>
              <a:rPr sz="1800" spc="-5" dirty="0">
                <a:solidFill>
                  <a:srgbClr val="404040"/>
                </a:solidFill>
                <a:latin typeface="Bahnschrift Light SemiCondensed" pitchFamily="34" charset="0"/>
                <a:cs typeface="Calibri"/>
              </a:rPr>
              <a:t>of  neural network where </a:t>
            </a:r>
            <a:r>
              <a:rPr sz="1800" dirty="0">
                <a:solidFill>
                  <a:srgbClr val="404040"/>
                </a:solidFill>
                <a:latin typeface="Bahnschrift Light SemiCondensed" pitchFamily="34" charset="0"/>
                <a:cs typeface="Calibri"/>
              </a:rPr>
              <a:t>the output </a:t>
            </a:r>
            <a:r>
              <a:rPr sz="1800" spc="-5" dirty="0">
                <a:solidFill>
                  <a:srgbClr val="404040"/>
                </a:solidFill>
                <a:latin typeface="Bahnschrift Light SemiCondensed" pitchFamily="34" charset="0"/>
                <a:cs typeface="Calibri"/>
              </a:rPr>
              <a:t>from  </a:t>
            </a:r>
            <a:r>
              <a:rPr sz="1800" spc="-10" dirty="0">
                <a:solidFill>
                  <a:srgbClr val="404040"/>
                </a:solidFill>
                <a:latin typeface="Bahnschrift Light SemiCondensed" pitchFamily="34" charset="0"/>
                <a:cs typeface="Calibri"/>
              </a:rPr>
              <a:t>previous step </a:t>
            </a:r>
            <a:r>
              <a:rPr sz="1800" spc="-5" dirty="0">
                <a:solidFill>
                  <a:srgbClr val="404040"/>
                </a:solidFill>
                <a:latin typeface="Bahnschrift Light SemiCondensed" pitchFamily="34" charset="0"/>
                <a:cs typeface="Calibri"/>
              </a:rPr>
              <a:t>are </a:t>
            </a:r>
            <a:r>
              <a:rPr sz="1800" spc="-20" dirty="0">
                <a:solidFill>
                  <a:srgbClr val="404040"/>
                </a:solidFill>
                <a:latin typeface="Bahnschrift Light SemiCondensed" pitchFamily="34" charset="0"/>
                <a:cs typeface="Calibri"/>
              </a:rPr>
              <a:t>fed </a:t>
            </a:r>
            <a:r>
              <a:rPr sz="1800" dirty="0">
                <a:solidFill>
                  <a:srgbClr val="404040"/>
                </a:solidFill>
                <a:latin typeface="Bahnschrift Light SemiCondensed" pitchFamily="34" charset="0"/>
                <a:cs typeface="Calibri"/>
              </a:rPr>
              <a:t>as </a:t>
            </a:r>
            <a:r>
              <a:rPr sz="1800" spc="-5" dirty="0">
                <a:solidFill>
                  <a:srgbClr val="404040"/>
                </a:solidFill>
                <a:latin typeface="Bahnschrift Light SemiCondensed" pitchFamily="34" charset="0"/>
                <a:cs typeface="Calibri"/>
              </a:rPr>
              <a:t>input </a:t>
            </a:r>
            <a:r>
              <a:rPr sz="1800" spc="-10" dirty="0">
                <a:solidFill>
                  <a:srgbClr val="404040"/>
                </a:solidFill>
                <a:latin typeface="Bahnschrift Light SemiCondensed" pitchFamily="34" charset="0"/>
                <a:cs typeface="Calibri"/>
              </a:rPr>
              <a:t>to </a:t>
            </a:r>
            <a:r>
              <a:rPr sz="1800" dirty="0">
                <a:solidFill>
                  <a:srgbClr val="404040"/>
                </a:solidFill>
                <a:latin typeface="Bahnschrift Light SemiCondensed" pitchFamily="34" charset="0"/>
                <a:cs typeface="Calibri"/>
              </a:rPr>
              <a:t>the </a:t>
            </a:r>
            <a:r>
              <a:rPr sz="1800" spc="-10" dirty="0">
                <a:solidFill>
                  <a:srgbClr val="404040"/>
                </a:solidFill>
                <a:latin typeface="Bahnschrift Light SemiCondensed" pitchFamily="34" charset="0"/>
                <a:cs typeface="Calibri"/>
              </a:rPr>
              <a:t>current  </a:t>
            </a:r>
            <a:r>
              <a:rPr sz="1800" spc="-10">
                <a:solidFill>
                  <a:srgbClr val="404040"/>
                </a:solidFill>
                <a:latin typeface="Bahnschrift Light SemiCondensed" pitchFamily="34" charset="0"/>
                <a:cs typeface="Calibri"/>
              </a:rPr>
              <a:t>step</a:t>
            </a:r>
            <a:r>
              <a:rPr sz="1800" spc="-10" smtClean="0">
                <a:solidFill>
                  <a:srgbClr val="404040"/>
                </a:solidFill>
                <a:latin typeface="Bahnschrift Light SemiCondensed" pitchFamily="34" charset="0"/>
                <a:cs typeface="Calibri"/>
              </a:rPr>
              <a:t>.</a:t>
            </a:r>
            <a:endParaRPr lang="en-IN" sz="1800" spc="-10" dirty="0" smtClean="0">
              <a:solidFill>
                <a:srgbClr val="404040"/>
              </a:solidFill>
              <a:latin typeface="Bahnschrift Light SemiCondensed" pitchFamily="34" charset="0"/>
              <a:cs typeface="Calibri"/>
            </a:endParaRPr>
          </a:p>
          <a:p>
            <a:pPr marL="299085" marR="5080" indent="-287020" algn="just">
              <a:lnSpc>
                <a:spcPct val="100000"/>
              </a:lnSpc>
              <a:buFont typeface="Arial"/>
              <a:buChar char="•"/>
              <a:tabLst>
                <a:tab pos="299720" algn="l"/>
              </a:tabLst>
            </a:pPr>
            <a:endParaRPr sz="1800">
              <a:latin typeface="Bahnschrift Light SemiCondensed" pitchFamily="34" charset="0"/>
              <a:cs typeface="Calibri"/>
            </a:endParaRPr>
          </a:p>
          <a:p>
            <a:pPr marL="299085" marR="5080" indent="-287020" algn="just">
              <a:lnSpc>
                <a:spcPct val="100000"/>
              </a:lnSpc>
              <a:spcBef>
                <a:spcPts val="5"/>
              </a:spcBef>
              <a:buFont typeface="Arial"/>
              <a:buChar char="•"/>
              <a:tabLst>
                <a:tab pos="299720" algn="l"/>
              </a:tabLst>
            </a:pPr>
            <a:r>
              <a:rPr sz="1800" spc="5" dirty="0">
                <a:solidFill>
                  <a:srgbClr val="404040"/>
                </a:solidFill>
                <a:latin typeface="Bahnschrift Light SemiCondensed" pitchFamily="34" charset="0"/>
                <a:cs typeface="Calibri"/>
              </a:rPr>
              <a:t>The </a:t>
            </a:r>
            <a:r>
              <a:rPr sz="1800" spc="-5" dirty="0">
                <a:solidFill>
                  <a:srgbClr val="404040"/>
                </a:solidFill>
                <a:latin typeface="Bahnschrift Light SemiCondensed" pitchFamily="34" charset="0"/>
                <a:cs typeface="Calibri"/>
              </a:rPr>
              <a:t>model enables </a:t>
            </a:r>
            <a:r>
              <a:rPr sz="1800" spc="-10" dirty="0">
                <a:solidFill>
                  <a:srgbClr val="404040"/>
                </a:solidFill>
                <a:latin typeface="Bahnschrift Light SemiCondensed" pitchFamily="34" charset="0"/>
                <a:cs typeface="Calibri"/>
              </a:rPr>
              <a:t>contextual information </a:t>
            </a:r>
            <a:r>
              <a:rPr sz="1800" spc="-25" dirty="0">
                <a:solidFill>
                  <a:srgbClr val="404040"/>
                </a:solidFill>
                <a:latin typeface="Bahnschrift Light SemiCondensed" pitchFamily="34" charset="0"/>
                <a:cs typeface="Calibri"/>
              </a:rPr>
              <a:t>to  </a:t>
            </a:r>
            <a:r>
              <a:rPr sz="1800" spc="-15" dirty="0">
                <a:solidFill>
                  <a:srgbClr val="404040"/>
                </a:solidFill>
                <a:latin typeface="Bahnschrift Light SemiCondensed" pitchFamily="34" charset="0"/>
                <a:cs typeface="Calibri"/>
              </a:rPr>
              <a:t>propagate </a:t>
            </a:r>
            <a:r>
              <a:rPr sz="1800" spc="-10" dirty="0">
                <a:solidFill>
                  <a:srgbClr val="404040"/>
                </a:solidFill>
                <a:latin typeface="Bahnschrift Light SemiCondensed" pitchFamily="34" charset="0"/>
                <a:cs typeface="Calibri"/>
              </a:rPr>
              <a:t>through </a:t>
            </a:r>
            <a:r>
              <a:rPr sz="1800" dirty="0">
                <a:solidFill>
                  <a:srgbClr val="404040"/>
                </a:solidFill>
                <a:latin typeface="Bahnschrift Light SemiCondensed" pitchFamily="34" charset="0"/>
                <a:cs typeface="Calibri"/>
              </a:rPr>
              <a:t>the scene </a:t>
            </a:r>
            <a:r>
              <a:rPr sz="1800" spc="-10" dirty="0">
                <a:solidFill>
                  <a:srgbClr val="404040"/>
                </a:solidFill>
                <a:latin typeface="Bahnschrift Light SemiCondensed" pitchFamily="34" charset="0"/>
                <a:cs typeface="Calibri"/>
              </a:rPr>
              <a:t>graph topology  via </a:t>
            </a:r>
            <a:r>
              <a:rPr sz="1800" spc="5" dirty="0">
                <a:solidFill>
                  <a:srgbClr val="404040"/>
                </a:solidFill>
                <a:latin typeface="Bahnschrift Light SemiCondensed" pitchFamily="34" charset="0"/>
                <a:cs typeface="Calibri"/>
              </a:rPr>
              <a:t>a </a:t>
            </a:r>
            <a:r>
              <a:rPr sz="1800" dirty="0">
                <a:solidFill>
                  <a:srgbClr val="404040"/>
                </a:solidFill>
                <a:latin typeface="Bahnschrift Light SemiCondensed" pitchFamily="34" charset="0"/>
                <a:cs typeface="Calibri"/>
              </a:rPr>
              <a:t>message passing</a:t>
            </a:r>
            <a:r>
              <a:rPr sz="1800" spc="-100" dirty="0">
                <a:solidFill>
                  <a:srgbClr val="404040"/>
                </a:solidFill>
                <a:latin typeface="Bahnschrift Light SemiCondensed" pitchFamily="34" charset="0"/>
                <a:cs typeface="Calibri"/>
              </a:rPr>
              <a:t> </a:t>
            </a:r>
            <a:r>
              <a:rPr sz="1800" dirty="0">
                <a:solidFill>
                  <a:srgbClr val="404040"/>
                </a:solidFill>
                <a:latin typeface="Bahnschrift Light SemiCondensed" pitchFamily="34" charset="0"/>
                <a:cs typeface="Calibri"/>
              </a:rPr>
              <a:t>scheme</a:t>
            </a:r>
            <a:endParaRPr sz="1800">
              <a:latin typeface="Bahnschrift Light SemiCondensed" pitchFamily="34" charset="0"/>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2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smtClean="0">
                <a:solidFill>
                  <a:srgbClr val="FFFFFF"/>
                </a:solidFill>
                <a:latin typeface="Arial Rounded MT Bold" pitchFamily="34" charset="0"/>
              </a:rPr>
              <a:t> </a:t>
            </a:r>
            <a:r>
              <a:rPr lang="en" sz="4800" dirty="0" smtClean="0">
                <a:solidFill>
                  <a:srgbClr val="C00000"/>
                </a:solidFill>
                <a:latin typeface="Arial Rounded MT Bold" pitchFamily="34" charset="0"/>
              </a:rPr>
              <a:t>Experiment</a:t>
            </a:r>
            <a:endParaRPr sz="4800">
              <a:solidFill>
                <a:srgbClr val="C00000"/>
              </a:solidFill>
              <a:latin typeface="Arial Rounded MT Bold" pitchFamily="34" charset="0"/>
            </a:endParaRPr>
          </a:p>
        </p:txBody>
      </p:sp>
      <p:sp>
        <p:nvSpPr>
          <p:cNvPr id="156" name="Google Shape;156;p20"/>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pic>
        <p:nvPicPr>
          <p:cNvPr id="1026" name="Picture 2" descr="C:\Users\user\Downloads\WhatsApp Image 2019-03-19 at 6.38.26 PM.jpeg"/>
          <p:cNvPicPr>
            <a:picLocks noGrp="1" noChangeAspect="1" noChangeArrowheads="1"/>
          </p:cNvPicPr>
          <p:nvPr>
            <p:ph sz="quarter" idx="1"/>
          </p:nvPr>
        </p:nvPicPr>
        <p:blipFill>
          <a:blip r:embed="rId3"/>
          <a:srcRect/>
          <a:stretch>
            <a:fillRect/>
          </a:stretch>
        </p:blipFill>
        <p:spPr bwMode="auto">
          <a:xfrm>
            <a:off x="500034" y="1571612"/>
            <a:ext cx="3286148" cy="2464611"/>
          </a:xfrm>
          <a:prstGeom prst="rect">
            <a:avLst/>
          </a:prstGeom>
          <a:noFill/>
        </p:spPr>
      </p:pic>
      <p:pic>
        <p:nvPicPr>
          <p:cNvPr id="1027" name="Picture 3" descr="C:\Users\user\Downloads\WhatsApp Image 2019-03-19 at 6.38.26 PM (1).jpeg"/>
          <p:cNvPicPr>
            <a:picLocks noChangeAspect="1" noChangeArrowheads="1"/>
          </p:cNvPicPr>
          <p:nvPr/>
        </p:nvPicPr>
        <p:blipFill>
          <a:blip r:embed="rId4"/>
          <a:srcRect/>
          <a:stretch>
            <a:fillRect/>
          </a:stretch>
        </p:blipFill>
        <p:spPr bwMode="auto">
          <a:xfrm>
            <a:off x="5000628" y="1571612"/>
            <a:ext cx="3524274" cy="2643206"/>
          </a:xfrm>
          <a:prstGeom prst="rect">
            <a:avLst/>
          </a:prstGeom>
          <a:noFill/>
        </p:spPr>
      </p:pic>
      <p:sp>
        <p:nvSpPr>
          <p:cNvPr id="13" name="Right Arrow 12"/>
          <p:cNvSpPr/>
          <p:nvPr/>
        </p:nvSpPr>
        <p:spPr>
          <a:xfrm>
            <a:off x="3929058" y="2714620"/>
            <a:ext cx="85725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071670" y="4429132"/>
            <a:ext cx="4500594" cy="400110"/>
          </a:xfrm>
          <a:prstGeom prst="rect">
            <a:avLst/>
          </a:prstGeom>
          <a:noFill/>
        </p:spPr>
        <p:txBody>
          <a:bodyPr wrap="square" rtlCol="0">
            <a:spAutoFit/>
          </a:bodyPr>
          <a:lstStyle/>
          <a:p>
            <a:pPr>
              <a:buFont typeface="Arial" pitchFamily="34" charset="0"/>
              <a:buChar char="•"/>
            </a:pPr>
            <a:r>
              <a:rPr lang="en-IN" sz="2000" dirty="0" smtClean="0">
                <a:latin typeface="Bahnschrift Light SemiCondensed" pitchFamily="34" charset="0"/>
              </a:rPr>
              <a:t>   Scene-graph generation</a:t>
            </a:r>
            <a:endParaRPr lang="en-US" sz="2000" dirty="0">
              <a:latin typeface="Bahnschrift Light SemiCondensed"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532</TotalTime>
  <Words>1098</Words>
  <PresentationFormat>On-screen Show (4:3)</PresentationFormat>
  <Paragraphs>136</Paragraphs>
  <Slides>17</Slides>
  <Notes>13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Arial</vt:lpstr>
      <vt:lpstr>Arial Rounded MT Bold</vt:lpstr>
      <vt:lpstr>Lato</vt:lpstr>
      <vt:lpstr>Franklin Gothic Book</vt:lpstr>
      <vt:lpstr>Calibri</vt:lpstr>
      <vt:lpstr>Raleway</vt:lpstr>
      <vt:lpstr>Perpetua</vt:lpstr>
      <vt:lpstr>Wingdings 2</vt:lpstr>
      <vt:lpstr>Bahnschrift Light Condensed</vt:lpstr>
      <vt:lpstr>Bahnschrift Light SemiCondensed</vt:lpstr>
      <vt:lpstr>Corbel</vt:lpstr>
      <vt:lpstr>Bahnschrift SemiBold</vt:lpstr>
      <vt:lpstr>Century Gothic</vt:lpstr>
      <vt:lpstr>Equity</vt:lpstr>
      <vt:lpstr>ACTIVITY RECOGNITION                  USING                 SCENE-GRAPH</vt:lpstr>
      <vt:lpstr>Problem Statement</vt:lpstr>
      <vt:lpstr>      MOTIVATION</vt:lpstr>
      <vt:lpstr>Where does it start?            Open Scene-Graph</vt:lpstr>
      <vt:lpstr>Visualization of image scene graph</vt:lpstr>
      <vt:lpstr>Visual  Genome Visual Genome is a dataset of images densely annotated with  numerous region descriptions, objects, attributes, and relationships. Specially, this dataset contains over 108K images where each image  has an average of 35 objects, 26 attributes, and  21  pairwise  relationships  between  objects. </vt:lpstr>
      <vt:lpstr>How does it work?</vt:lpstr>
      <vt:lpstr> Scene Graph Generation                                 Using  Iterative Message Passing</vt:lpstr>
      <vt:lpstr> Experiment</vt:lpstr>
      <vt:lpstr> Creating Dataset</vt:lpstr>
      <vt:lpstr>Implementation</vt:lpstr>
      <vt:lpstr>Future Plan</vt:lpstr>
      <vt:lpstr>Dataset formation using Trimmed Videoes</vt:lpstr>
      <vt:lpstr>Slide 14</vt:lpstr>
      <vt:lpstr>Slide 15</vt:lpstr>
      <vt:lpstr>Slide 16</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RECOGNITION USING SCENE-GRAPH</dc:title>
  <dc:creator>Charchit Dhawan</dc:creator>
  <cp:lastModifiedBy>Charchit Dhawan</cp:lastModifiedBy>
  <cp:revision>57</cp:revision>
  <dcterms:modified xsi:type="dcterms:W3CDTF">2019-05-12T20:29:39Z</dcterms:modified>
</cp:coreProperties>
</file>