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cstate="print"/>
          <a:stretch/>
        </p:blipFill>
        <p:spPr>
          <a:xfrm>
            <a:off x="2702160" y="1203480"/>
            <a:ext cx="3738600" cy="2982960"/>
          </a:xfrm>
          <a:prstGeom prst="rect">
            <a:avLst/>
          </a:prstGeom>
          <a:ln>
            <a:noFill/>
          </a:ln>
        </p:spPr>
      </p:pic>
      <p:pic>
        <p:nvPicPr>
          <p:cNvPr id="35" name="Picture 34"/>
          <p:cNvPicPr/>
          <p:nvPr/>
        </p:nvPicPr>
        <p:blipFill>
          <a:blip r:embed="rId2" cstate="prin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cstate="print"/>
          <a:stretch/>
        </p:blipFill>
        <p:spPr>
          <a:xfrm>
            <a:off x="2702160" y="1203480"/>
            <a:ext cx="3738600" cy="2982960"/>
          </a:xfrm>
          <a:prstGeom prst="rect">
            <a:avLst/>
          </a:prstGeom>
          <a:ln>
            <a:noFill/>
          </a:ln>
        </p:spPr>
      </p:pic>
      <p:pic>
        <p:nvPicPr>
          <p:cNvPr id="71" name="Picture 70"/>
          <p:cNvPicPr/>
          <p:nvPr/>
        </p:nvPicPr>
        <p:blipFill>
          <a:blip r:embed="rId2" cstate="print"/>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06" name="Picture 105"/>
          <p:cNvPicPr/>
          <p:nvPr/>
        </p:nvPicPr>
        <p:blipFill>
          <a:blip r:embed="rId2" cstate="print"/>
          <a:stretch/>
        </p:blipFill>
        <p:spPr>
          <a:xfrm>
            <a:off x="2702160" y="1203480"/>
            <a:ext cx="3738600" cy="2982960"/>
          </a:xfrm>
          <a:prstGeom prst="rect">
            <a:avLst/>
          </a:prstGeom>
          <a:ln>
            <a:noFill/>
          </a:ln>
        </p:spPr>
      </p:pic>
      <p:pic>
        <p:nvPicPr>
          <p:cNvPr id="107" name="Picture 106"/>
          <p:cNvPicPr/>
          <p:nvPr/>
        </p:nvPicPr>
        <p:blipFill>
          <a:blip r:embed="rId2" cstate="print"/>
          <a:stretch/>
        </p:blipFill>
        <p:spPr>
          <a:xfrm>
            <a:off x="2702160" y="1203480"/>
            <a:ext cx="3738600" cy="29829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cstate="print"/>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cstate="print"/>
          <a:stretch>
            <a:fillRect/>
          </a:stretch>
        </a:blip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7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0" y="2404800"/>
            <a:ext cx="4571280" cy="1871640"/>
          </a:xfrm>
          <a:custGeom>
            <a:avLst/>
            <a:gdLst/>
            <a:ahLst/>
            <a:cxnLst/>
            <a:rect l="l" t="t" r="r" b="b"/>
            <a:pathLst>
              <a:path w="4328021" h="2160240">
                <a:moveTo>
                  <a:pt x="260655" y="0"/>
                </a:moveTo>
                <a:lnTo>
                  <a:pt x="4328021" y="0"/>
                </a:lnTo>
                <a:lnTo>
                  <a:pt x="4328021" y="2160240"/>
                </a:lnTo>
                <a:lnTo>
                  <a:pt x="260655" y="2160240"/>
                </a:lnTo>
                <a:cubicBezTo>
                  <a:pt x="116699" y="2160240"/>
                  <a:pt x="0" y="2043541"/>
                  <a:pt x="0" y="1899585"/>
                </a:cubicBezTo>
                <a:lnTo>
                  <a:pt x="0" y="260655"/>
                </a:lnTo>
                <a:cubicBezTo>
                  <a:pt x="0" y="116699"/>
                  <a:pt x="116699" y="0"/>
                  <a:pt x="260655" y="0"/>
                </a:cubicBezTo>
                <a:close/>
              </a:path>
            </a:pathLst>
          </a:custGeom>
          <a:solidFill>
            <a:schemeClr val="accent6">
              <a:lumMod val="50000"/>
              <a:alpha val="56000"/>
            </a:schemeClr>
          </a:solidFill>
          <a:ln>
            <a:noFill/>
          </a:ln>
        </p:spPr>
        <p:style>
          <a:lnRef idx="2">
            <a:schemeClr val="accent1">
              <a:shade val="50000"/>
            </a:schemeClr>
          </a:lnRef>
          <a:fillRef idx="1">
            <a:schemeClr val="accent1"/>
          </a:fillRef>
          <a:effectRef idx="0">
            <a:schemeClr val="accent1"/>
          </a:effectRef>
          <a:fontRef idx="minor"/>
        </p:style>
      </p:sp>
      <p:sp>
        <p:nvSpPr>
          <p:cNvPr id="109" name="CustomShape 2"/>
          <p:cNvSpPr/>
          <p:nvPr/>
        </p:nvSpPr>
        <p:spPr>
          <a:xfrm>
            <a:off x="4284000" y="3656520"/>
            <a:ext cx="4607640" cy="424800"/>
          </a:xfrm>
          <a:prstGeom prst="rect">
            <a:avLst/>
          </a:prstGeom>
          <a:noFill/>
          <a:ln>
            <a:noFill/>
          </a:ln>
        </p:spPr>
        <p:style>
          <a:lnRef idx="0">
            <a:scrgbClr r="0" g="0" b="0"/>
          </a:lnRef>
          <a:fillRef idx="0">
            <a:scrgbClr r="0" g="0" b="0"/>
          </a:fillRef>
          <a:effectRef idx="0">
            <a:scrgbClr r="0" g="0" b="0"/>
          </a:effectRef>
          <a:fontRef idx="minor"/>
        </p:style>
      </p:sp>
      <p:sp>
        <p:nvSpPr>
          <p:cNvPr id="110" name="CustomShape 3"/>
          <p:cNvSpPr/>
          <p:nvPr/>
        </p:nvSpPr>
        <p:spPr>
          <a:xfrm>
            <a:off x="4284000" y="2608920"/>
            <a:ext cx="4607640" cy="155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3200" b="1" strike="noStrike" spc="-1" dirty="0">
                <a:solidFill>
                  <a:srgbClr val="FDEADA"/>
                </a:solidFill>
                <a:uFill>
                  <a:solidFill>
                    <a:srgbClr val="FFFFFF"/>
                  </a:solidFill>
                </a:uFill>
                <a:latin typeface="Arial"/>
                <a:ea typeface="맑은 고딕"/>
              </a:rPr>
              <a:t>Real Time Motion Detection </a:t>
            </a:r>
            <a:r>
              <a:rPr lang="en-IN" sz="3200" b="1" spc="-1" dirty="0" smtClean="0">
                <a:solidFill>
                  <a:srgbClr val="FDEADA"/>
                </a:solidFill>
                <a:uFill>
                  <a:solidFill>
                    <a:srgbClr val="FFFFFF"/>
                  </a:solidFill>
                </a:uFill>
                <a:latin typeface="Arial"/>
                <a:ea typeface="맑은 고딕"/>
              </a:rPr>
              <a:t>Video</a:t>
            </a:r>
          </a:p>
          <a:p>
            <a:pPr algn="r">
              <a:lnSpc>
                <a:spcPct val="100000"/>
              </a:lnSpc>
            </a:pPr>
            <a:r>
              <a:rPr lang="en-IN" sz="3200" b="1" spc="-1" dirty="0" smtClean="0">
                <a:solidFill>
                  <a:srgbClr val="FDEADA"/>
                </a:solidFill>
                <a:uFill>
                  <a:solidFill>
                    <a:srgbClr val="FFFFFF"/>
                  </a:solidFill>
                </a:uFill>
                <a:latin typeface="Arial"/>
                <a:ea typeface="맑은 고딕"/>
              </a:rPr>
              <a:t>   Surveillance System</a:t>
            </a:r>
            <a:r>
              <a:rPr lang="en-IN" sz="3200" b="1" strike="noStrike" spc="-1" dirty="0" smtClean="0">
                <a:solidFill>
                  <a:srgbClr val="FDEADA"/>
                </a:solidFill>
                <a:uFill>
                  <a:solidFill>
                    <a:srgbClr val="FFFFFF"/>
                  </a:solidFill>
                </a:uFill>
                <a:latin typeface="Arial"/>
                <a:ea typeface="맑은 고딕"/>
              </a:rPr>
              <a:t> </a:t>
            </a:r>
            <a:endParaRPr lang="en-IN" sz="1800" b="0" strike="noStrike" spc="-1" dirty="0">
              <a:solidFill>
                <a:srgbClr val="000000"/>
              </a:solidFill>
              <a:uFill>
                <a:solidFill>
                  <a:srgbClr val="FFFFFF"/>
                </a:solidFill>
              </a:uFill>
              <a:latin typeface="Arial"/>
            </a:endParaRPr>
          </a:p>
        </p:txBody>
      </p:sp>
      <p:sp>
        <p:nvSpPr>
          <p:cNvPr id="111" name="CustomShape 4"/>
          <p:cNvSpPr/>
          <p:nvPr/>
        </p:nvSpPr>
        <p:spPr>
          <a:xfrm>
            <a:off x="0" y="4804560"/>
            <a:ext cx="8891640" cy="211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05200"/>
            <a:ext cx="6994760" cy="858600"/>
          </a:xfrm>
        </p:spPr>
        <p:txBody>
          <a:bodyPr/>
          <a:lstStyle/>
          <a:p>
            <a:pPr>
              <a:buFont typeface="Wingdings" pitchFamily="2" charset="2"/>
              <a:buChar char="Ø"/>
            </a:pPr>
            <a:r>
              <a:rPr lang="en-GB" sz="2800" dirty="0" smtClean="0">
                <a:solidFill>
                  <a:schemeClr val="accent6">
                    <a:lumMod val="20000"/>
                    <a:lumOff val="80000"/>
                  </a:schemeClr>
                </a:solidFill>
                <a:latin typeface="Constantia" pitchFamily="18" charset="0"/>
              </a:rPr>
              <a:t>Result Obtained:</a:t>
            </a:r>
            <a:endParaRPr lang="en-GB" sz="2800" dirty="0">
              <a:solidFill>
                <a:schemeClr val="accent6">
                  <a:lumMod val="20000"/>
                  <a:lumOff val="80000"/>
                </a:schemeClr>
              </a:solidFill>
              <a:latin typeface="Constantia" pitchFamily="18" charset="0"/>
            </a:endParaRPr>
          </a:p>
        </p:txBody>
      </p:sp>
      <p:sp>
        <p:nvSpPr>
          <p:cNvPr id="3" name="Subtitle 2"/>
          <p:cNvSpPr>
            <a:spLocks noGrp="1"/>
          </p:cNvSpPr>
          <p:nvPr>
            <p:ph type="subTitle"/>
          </p:nvPr>
        </p:nvSpPr>
        <p:spPr>
          <a:xfrm>
            <a:off x="1547664" y="915566"/>
            <a:ext cx="7138776" cy="3270874"/>
          </a:xfrm>
        </p:spPr>
        <p:txBody>
          <a:bodyPr/>
          <a:lstStyle/>
          <a:p>
            <a:pPr>
              <a:buFont typeface="Arial" pitchFamily="34" charset="0"/>
              <a:buChar char="•"/>
            </a:pPr>
            <a:r>
              <a:rPr lang="en-GB" dirty="0">
                <a:solidFill>
                  <a:srgbClr val="92D050"/>
                </a:solidFill>
              </a:rPr>
              <a:t> </a:t>
            </a:r>
            <a:r>
              <a:rPr lang="en-GB" dirty="0" smtClean="0">
                <a:solidFill>
                  <a:srgbClr val="92D050"/>
                </a:solidFill>
              </a:rPr>
              <a:t>  </a:t>
            </a:r>
            <a:r>
              <a:rPr lang="en-GB" sz="1600" dirty="0" smtClean="0">
                <a:solidFill>
                  <a:srgbClr val="92D050"/>
                </a:solidFill>
              </a:rPr>
              <a:t>The Surveillance Motion</a:t>
            </a:r>
          </a:p>
          <a:p>
            <a:r>
              <a:rPr lang="en-GB" sz="1600" dirty="0">
                <a:solidFill>
                  <a:srgbClr val="92D050"/>
                </a:solidFill>
              </a:rPr>
              <a:t> </a:t>
            </a:r>
            <a:r>
              <a:rPr lang="en-GB" sz="1600" dirty="0" smtClean="0">
                <a:solidFill>
                  <a:srgbClr val="92D050"/>
                </a:solidFill>
              </a:rPr>
              <a:t>    is detected and operated </a:t>
            </a:r>
          </a:p>
          <a:p>
            <a:r>
              <a:rPr lang="en-GB" sz="1600" dirty="0">
                <a:solidFill>
                  <a:srgbClr val="92D050"/>
                </a:solidFill>
              </a:rPr>
              <a:t> </a:t>
            </a:r>
            <a:r>
              <a:rPr lang="en-GB" sz="1600" dirty="0" smtClean="0">
                <a:solidFill>
                  <a:srgbClr val="92D050"/>
                </a:solidFill>
              </a:rPr>
              <a:t>    over gray scale for more </a:t>
            </a:r>
          </a:p>
          <a:p>
            <a:r>
              <a:rPr lang="en-GB" sz="1600" dirty="0">
                <a:solidFill>
                  <a:srgbClr val="92D050"/>
                </a:solidFill>
              </a:rPr>
              <a:t> </a:t>
            </a:r>
            <a:r>
              <a:rPr lang="en-GB" sz="1600" dirty="0" smtClean="0">
                <a:solidFill>
                  <a:srgbClr val="92D050"/>
                </a:solidFill>
              </a:rPr>
              <a:t>    clarity and Discrete values  </a:t>
            </a:r>
            <a:endParaRPr lang="en-GB" sz="1600" dirty="0">
              <a:solidFill>
                <a:srgbClr val="92D050"/>
              </a:solidFill>
            </a:endParaRPr>
          </a:p>
        </p:txBody>
      </p:sp>
      <p:pic>
        <p:nvPicPr>
          <p:cNvPr id="2051" name="Picture 3" descr="C:\Users\charc\Desktop\dsp project\imgprocessing\v.jpg"/>
          <p:cNvPicPr>
            <a:picLocks noChangeAspect="1" noChangeArrowheads="1"/>
          </p:cNvPicPr>
          <p:nvPr/>
        </p:nvPicPr>
        <p:blipFill>
          <a:blip r:embed="rId2" cstate="print"/>
          <a:srcRect/>
          <a:stretch>
            <a:fillRect/>
          </a:stretch>
        </p:blipFill>
        <p:spPr bwMode="auto">
          <a:xfrm>
            <a:off x="4427984" y="1203598"/>
            <a:ext cx="4427783" cy="331236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05200"/>
            <a:ext cx="7138776" cy="858600"/>
          </a:xfrm>
        </p:spPr>
        <p:txBody>
          <a:bodyPr/>
          <a:lstStyle/>
          <a:p>
            <a:pPr>
              <a:buFont typeface="Wingdings" pitchFamily="2" charset="2"/>
              <a:buChar char="Ø"/>
            </a:pPr>
            <a:r>
              <a:rPr lang="en-GB" sz="2800" dirty="0" smtClean="0">
                <a:solidFill>
                  <a:schemeClr val="accent6">
                    <a:lumMod val="20000"/>
                    <a:lumOff val="80000"/>
                  </a:schemeClr>
                </a:solidFill>
                <a:latin typeface="Constantia" pitchFamily="18" charset="0"/>
              </a:rPr>
              <a:t> Conclusion: </a:t>
            </a:r>
            <a:endParaRPr lang="en-GB" sz="2800" dirty="0">
              <a:solidFill>
                <a:schemeClr val="accent6">
                  <a:lumMod val="20000"/>
                  <a:lumOff val="80000"/>
                </a:schemeClr>
              </a:solidFill>
              <a:latin typeface="Constantia" pitchFamily="18" charset="0"/>
            </a:endParaRPr>
          </a:p>
        </p:txBody>
      </p:sp>
      <p:sp>
        <p:nvSpPr>
          <p:cNvPr id="3" name="Subtitle 2"/>
          <p:cNvSpPr>
            <a:spLocks noGrp="1"/>
          </p:cNvSpPr>
          <p:nvPr>
            <p:ph type="subTitle"/>
          </p:nvPr>
        </p:nvSpPr>
        <p:spPr>
          <a:xfrm>
            <a:off x="1547664" y="1203480"/>
            <a:ext cx="7138776" cy="2982960"/>
          </a:xfrm>
        </p:spPr>
        <p:txBody>
          <a:bodyPr/>
          <a:lstStyle/>
          <a:p>
            <a:pPr>
              <a:buFont typeface="Arial" pitchFamily="34" charset="0"/>
              <a:buChar char="•"/>
            </a:pPr>
            <a:endParaRPr lang="en-GB" dirty="0" smtClean="0">
              <a:solidFill>
                <a:srgbClr val="92D050"/>
              </a:solidFill>
            </a:endParaRPr>
          </a:p>
          <a:p>
            <a:pPr>
              <a:buFont typeface="Arial" pitchFamily="34" charset="0"/>
              <a:buChar char="•"/>
            </a:pPr>
            <a:r>
              <a:rPr lang="en-GB" dirty="0" smtClean="0">
                <a:solidFill>
                  <a:srgbClr val="92D050"/>
                </a:solidFill>
              </a:rPr>
              <a:t> This Design concluded the efficiency model towards the Security.</a:t>
            </a:r>
          </a:p>
          <a:p>
            <a:pPr>
              <a:buFont typeface="Arial" pitchFamily="34" charset="0"/>
              <a:buChar char="•"/>
            </a:pPr>
            <a:endParaRPr lang="en-GB" dirty="0">
              <a:solidFill>
                <a:srgbClr val="92D050"/>
              </a:solidFill>
            </a:endParaRPr>
          </a:p>
          <a:p>
            <a:pPr>
              <a:buFont typeface="Arial" pitchFamily="34" charset="0"/>
              <a:buChar char="•"/>
            </a:pPr>
            <a:endParaRPr lang="en-GB" dirty="0" smtClean="0">
              <a:solidFill>
                <a:srgbClr val="92D050"/>
              </a:solidFill>
            </a:endParaRPr>
          </a:p>
          <a:p>
            <a:pPr>
              <a:buFont typeface="Arial" pitchFamily="34" charset="0"/>
              <a:buChar char="•"/>
            </a:pPr>
            <a:r>
              <a:rPr lang="en-GB" dirty="0" smtClean="0">
                <a:solidFill>
                  <a:srgbClr val="92D050"/>
                </a:solidFill>
              </a:rPr>
              <a:t>The way of better technology implementation invoked.</a:t>
            </a:r>
          </a:p>
          <a:p>
            <a:pPr>
              <a:buFont typeface="Arial" pitchFamily="34" charset="0"/>
              <a:buChar char="•"/>
            </a:pPr>
            <a:endParaRPr lang="en-GB" dirty="0">
              <a:solidFill>
                <a:srgbClr val="92D050"/>
              </a:solidFill>
            </a:endParaRPr>
          </a:p>
          <a:p>
            <a:pPr>
              <a:buFont typeface="Arial" pitchFamily="34" charset="0"/>
              <a:buChar char="•"/>
            </a:pPr>
            <a:r>
              <a:rPr lang="en-GB" dirty="0" smtClean="0">
                <a:solidFill>
                  <a:srgbClr val="92D050"/>
                </a:solidFill>
              </a:rPr>
              <a:t>This system reduced the need of hardware so low cost.</a:t>
            </a:r>
          </a:p>
          <a:p>
            <a:r>
              <a:rPr lang="en-GB" dirty="0" smtClean="0">
                <a:solidFill>
                  <a:srgbClr val="92D050"/>
                </a:solidFill>
              </a:rPr>
              <a:t> </a:t>
            </a:r>
            <a:endParaRPr lang="en-GB" dirty="0">
              <a:solidFill>
                <a:srgbClr val="92D05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05200"/>
            <a:ext cx="7066768" cy="858600"/>
          </a:xfrm>
        </p:spPr>
        <p:txBody>
          <a:bodyPr/>
          <a:lstStyle/>
          <a:p>
            <a:pPr>
              <a:buFont typeface="Wingdings" pitchFamily="2" charset="2"/>
              <a:buChar char="Ø"/>
            </a:pPr>
            <a:r>
              <a:rPr lang="en-GB" sz="2800" dirty="0" smtClean="0">
                <a:solidFill>
                  <a:schemeClr val="accent6">
                    <a:lumMod val="40000"/>
                    <a:lumOff val="60000"/>
                  </a:schemeClr>
                </a:solidFill>
                <a:latin typeface="Constantia" pitchFamily="18" charset="0"/>
              </a:rPr>
              <a:t>Concepts learnt :</a:t>
            </a:r>
            <a:endParaRPr lang="en-GB" sz="2800" dirty="0">
              <a:solidFill>
                <a:schemeClr val="accent6">
                  <a:lumMod val="40000"/>
                  <a:lumOff val="60000"/>
                </a:schemeClr>
              </a:solidFill>
              <a:latin typeface="Constantia" pitchFamily="18" charset="0"/>
            </a:endParaRPr>
          </a:p>
        </p:txBody>
      </p:sp>
      <p:sp>
        <p:nvSpPr>
          <p:cNvPr id="3" name="Subtitle 2"/>
          <p:cNvSpPr>
            <a:spLocks noGrp="1"/>
          </p:cNvSpPr>
          <p:nvPr>
            <p:ph type="subTitle"/>
          </p:nvPr>
        </p:nvSpPr>
        <p:spPr>
          <a:xfrm>
            <a:off x="1619672" y="1203480"/>
            <a:ext cx="7066768" cy="2982960"/>
          </a:xfrm>
        </p:spPr>
        <p:txBody>
          <a:bodyPr/>
          <a:lstStyle/>
          <a:p>
            <a:pPr>
              <a:buFont typeface="Arial" pitchFamily="34" charset="0"/>
              <a:buChar char="•"/>
            </a:pPr>
            <a:r>
              <a:rPr lang="en-GB" sz="2000" b="1" dirty="0">
                <a:solidFill>
                  <a:schemeClr val="bg1">
                    <a:lumMod val="95000"/>
                  </a:schemeClr>
                </a:solidFill>
                <a:latin typeface="Bahnschrift SemiBold Condensed" pitchFamily="34" charset="0"/>
              </a:rPr>
              <a:t> </a:t>
            </a:r>
            <a:r>
              <a:rPr lang="en-GB" sz="2000" b="1" dirty="0" smtClean="0">
                <a:solidFill>
                  <a:schemeClr val="bg1">
                    <a:lumMod val="95000"/>
                  </a:schemeClr>
                </a:solidFill>
                <a:latin typeface="Bahnschrift SemiBold Condensed" pitchFamily="34" charset="0"/>
              </a:rPr>
              <a:t>We learnt the importance of the signal processing as image is also a form of signal and how to implement in real time projects.</a:t>
            </a:r>
          </a:p>
          <a:p>
            <a:pPr>
              <a:buFont typeface="Arial" pitchFamily="34" charset="0"/>
              <a:buChar char="•"/>
            </a:pPr>
            <a:endParaRPr lang="en-GB" sz="2000" b="1" dirty="0">
              <a:solidFill>
                <a:schemeClr val="bg1">
                  <a:lumMod val="95000"/>
                </a:schemeClr>
              </a:solidFill>
              <a:latin typeface="Bahnschrift SemiBold Condensed" pitchFamily="34" charset="0"/>
            </a:endParaRPr>
          </a:p>
          <a:p>
            <a:pPr>
              <a:buFont typeface="Arial" pitchFamily="34" charset="0"/>
              <a:buChar char="•"/>
            </a:pPr>
            <a:r>
              <a:rPr lang="en-GB" sz="2000" b="1" dirty="0" smtClean="0">
                <a:solidFill>
                  <a:schemeClr val="bg1">
                    <a:lumMod val="95000"/>
                  </a:schemeClr>
                </a:solidFill>
                <a:latin typeface="Bahnschrift SemiBold Condensed" pitchFamily="34" charset="0"/>
              </a:rPr>
              <a:t>The Concept of Computer Vision over MATLAB.</a:t>
            </a:r>
            <a:endParaRPr lang="en-GB" sz="2000" b="1" dirty="0">
              <a:solidFill>
                <a:schemeClr val="bg1">
                  <a:lumMod val="95000"/>
                </a:schemeClr>
              </a:solidFill>
              <a:latin typeface="Bahnschrift SemiBold Condensed"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ubtitle 2"/>
          <p:cNvSpPr>
            <a:spLocks noGrp="1"/>
          </p:cNvSpPr>
          <p:nvPr>
            <p:ph type="subTitle"/>
          </p:nvPr>
        </p:nvSpPr>
        <p:spPr/>
        <p:txBody>
          <a:bodyPr/>
          <a:lstStyle/>
          <a:p>
            <a:endParaRPr lang="en-GB" dirty="0"/>
          </a:p>
        </p:txBody>
      </p:sp>
      <p:pic>
        <p:nvPicPr>
          <p:cNvPr id="3074" name="Picture 2" descr="C:\Users\charc\Pictures\thank-you-images-for-ppt.png"/>
          <p:cNvPicPr>
            <a:picLocks noChangeAspect="1" noChangeArrowheads="1"/>
          </p:cNvPicPr>
          <p:nvPr/>
        </p:nvPicPr>
        <p:blipFill>
          <a:blip r:embed="rId2" cstate="print"/>
          <a:srcRect/>
          <a:stretch>
            <a:fillRect/>
          </a:stretch>
        </p:blipFill>
        <p:spPr bwMode="auto">
          <a:xfrm>
            <a:off x="1835696" y="987574"/>
            <a:ext cx="5360144" cy="3015081"/>
          </a:xfrm>
          <a:prstGeom prst="rect">
            <a:avLst/>
          </a:prstGeom>
          <a:effectLst>
            <a:outerShdw blurRad="76200" dist="12700" dir="2700000" sy="-23000" kx="-800400" algn="bl" rotWithShape="0">
              <a:prstClr val="black">
                <a:alpha val="20000"/>
              </a:prstClr>
            </a:outerShdw>
          </a:effectLst>
        </p:spPr>
        <p:style>
          <a:lnRef idx="1">
            <a:schemeClr val="dk1"/>
          </a:lnRef>
          <a:fillRef idx="3">
            <a:schemeClr val="dk1"/>
          </a:fillRef>
          <a:effectRef idx="2">
            <a:schemeClr val="dk1"/>
          </a:effectRef>
          <a:fontRef idx="minor">
            <a:schemeClr val="lt1"/>
          </a:fontRef>
        </p:style>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395640" y="1131480"/>
            <a:ext cx="8496360" cy="35285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000" b="1" strike="noStrike" spc="-1" dirty="0">
                <a:solidFill>
                  <a:srgbClr val="FDEADA"/>
                </a:solidFill>
                <a:uFill>
                  <a:solidFill>
                    <a:srgbClr val="FFFFFF"/>
                  </a:solidFill>
                </a:uFill>
                <a:latin typeface="Arial"/>
              </a:rPr>
              <a:t>Name  : </a:t>
            </a:r>
            <a:r>
              <a:rPr lang="en-IN" sz="2000" b="1" strike="noStrike" spc="-1" dirty="0" err="1">
                <a:solidFill>
                  <a:srgbClr val="FDEADA"/>
                </a:solidFill>
                <a:uFill>
                  <a:solidFill>
                    <a:srgbClr val="FFFFFF"/>
                  </a:solidFill>
                </a:uFill>
                <a:latin typeface="Arial"/>
              </a:rPr>
              <a:t>Charchit</a:t>
            </a:r>
            <a:r>
              <a:rPr lang="en-IN" sz="2000" b="1" strike="noStrike" spc="-1" dirty="0">
                <a:solidFill>
                  <a:srgbClr val="FDEADA"/>
                </a:solidFill>
                <a:uFill>
                  <a:solidFill>
                    <a:srgbClr val="FFFFFF"/>
                  </a:solidFill>
                </a:uFill>
                <a:latin typeface="Arial"/>
              </a:rPr>
              <a:t> </a:t>
            </a:r>
            <a:r>
              <a:rPr lang="en-IN" sz="2000" b="1" strike="noStrike" spc="-1" dirty="0" err="1">
                <a:solidFill>
                  <a:srgbClr val="FDEADA"/>
                </a:solidFill>
                <a:uFill>
                  <a:solidFill>
                    <a:srgbClr val="FFFFFF"/>
                  </a:solidFill>
                </a:uFill>
                <a:latin typeface="Arial"/>
              </a:rPr>
              <a:t>Dhawan</a:t>
            </a:r>
            <a:r>
              <a:rPr lang="en-IN" sz="2000" b="1" strike="noStrike" spc="-1" dirty="0">
                <a:solidFill>
                  <a:srgbClr val="FDEADA"/>
                </a:solidFill>
                <a:uFill>
                  <a:solidFill>
                    <a:srgbClr val="FFFFFF"/>
                  </a:solidFill>
                </a:uFill>
                <a:latin typeface="Arial"/>
              </a:rPr>
              <a:t>(CSE)         Name  : </a:t>
            </a:r>
            <a:r>
              <a:rPr lang="en-IN" sz="2000" b="1" strike="noStrike" spc="-1" dirty="0" err="1">
                <a:solidFill>
                  <a:srgbClr val="FDEADA"/>
                </a:solidFill>
                <a:uFill>
                  <a:solidFill>
                    <a:srgbClr val="FFFFFF"/>
                  </a:solidFill>
                </a:uFill>
                <a:latin typeface="Arial"/>
              </a:rPr>
              <a:t>Pushpak</a:t>
            </a:r>
            <a:r>
              <a:rPr lang="en-IN" sz="2000" b="1" strike="noStrike" spc="-1" dirty="0">
                <a:solidFill>
                  <a:srgbClr val="FDEADA"/>
                </a:solidFill>
                <a:uFill>
                  <a:solidFill>
                    <a:srgbClr val="FFFFFF"/>
                  </a:solidFill>
                </a:uFill>
                <a:latin typeface="Arial"/>
              </a:rPr>
              <a:t> Singh(CSE)</a:t>
            </a:r>
            <a:endParaRPr lang="en-IN" sz="1800" b="0" strike="noStrike" spc="-1" dirty="0">
              <a:solidFill>
                <a:srgbClr val="000000"/>
              </a:solidFill>
              <a:uFill>
                <a:solidFill>
                  <a:srgbClr val="FFFFFF"/>
                </a:solidFill>
              </a:uFill>
              <a:latin typeface="Arial"/>
            </a:endParaRPr>
          </a:p>
          <a:p>
            <a:pPr>
              <a:lnSpc>
                <a:spcPct val="100000"/>
              </a:lnSpc>
            </a:pPr>
            <a:r>
              <a:rPr lang="en-IN" sz="2000" b="1" strike="noStrike" spc="-1" dirty="0">
                <a:solidFill>
                  <a:srgbClr val="FDEADA"/>
                </a:solidFill>
                <a:uFill>
                  <a:solidFill>
                    <a:srgbClr val="FFFFFF"/>
                  </a:solidFill>
                </a:uFill>
                <a:latin typeface="Arial"/>
              </a:rPr>
              <a:t>Roll no: 17100013                                Roll no: </a:t>
            </a:r>
            <a:r>
              <a:rPr lang="en-IN" sz="2000" b="1" strike="noStrike" spc="-1" dirty="0" smtClean="0">
                <a:solidFill>
                  <a:srgbClr val="FDEADA"/>
                </a:solidFill>
                <a:uFill>
                  <a:solidFill>
                    <a:srgbClr val="FFFFFF"/>
                  </a:solidFill>
                </a:uFill>
                <a:latin typeface="Arial"/>
              </a:rPr>
              <a:t>17100038</a:t>
            </a:r>
          </a:p>
          <a:p>
            <a:pPr>
              <a:lnSpc>
                <a:spcPct val="100000"/>
              </a:lnSpc>
            </a:pPr>
            <a:endParaRPr lang="en-IN" sz="2000" b="1" spc="-1" dirty="0" smtClean="0">
              <a:solidFill>
                <a:srgbClr val="FDEADA"/>
              </a:solidFill>
              <a:uFill>
                <a:solidFill>
                  <a:srgbClr val="FFFFFF"/>
                </a:solidFill>
              </a:uFill>
              <a:latin typeface="Arial"/>
            </a:endParaRPr>
          </a:p>
          <a:p>
            <a:pPr>
              <a:lnSpc>
                <a:spcPct val="100000"/>
              </a:lnSpc>
            </a:pPr>
            <a:endParaRPr lang="en-IN" sz="2000" b="1" spc="-1" dirty="0">
              <a:solidFill>
                <a:srgbClr val="FDEADA"/>
              </a:solidFill>
              <a:uFill>
                <a:solidFill>
                  <a:srgbClr val="FFFFFF"/>
                </a:solidFill>
              </a:uFill>
              <a:latin typeface="Arial"/>
            </a:endParaRPr>
          </a:p>
          <a:p>
            <a:pPr>
              <a:lnSpc>
                <a:spcPct val="100000"/>
              </a:lnSpc>
            </a:pPr>
            <a:r>
              <a:rPr lang="en-IN" sz="3200" u="sng" spc="-1" dirty="0" smtClean="0">
                <a:solidFill>
                  <a:srgbClr val="FDEADA"/>
                </a:solidFill>
                <a:uFill>
                  <a:solidFill>
                    <a:srgbClr val="FFFFFF"/>
                  </a:solidFill>
                </a:uFill>
                <a:latin typeface="Arial"/>
              </a:rPr>
              <a:t>Under the Guidance of</a:t>
            </a:r>
            <a:r>
              <a:rPr lang="en-IN" sz="3200" b="1" spc="-1" dirty="0" smtClean="0">
                <a:solidFill>
                  <a:srgbClr val="FDEADA"/>
                </a:solidFill>
                <a:uFill>
                  <a:solidFill>
                    <a:srgbClr val="FFFFFF"/>
                  </a:solidFill>
                </a:uFill>
                <a:latin typeface="Arial"/>
              </a:rPr>
              <a:t>: </a:t>
            </a:r>
            <a:r>
              <a:rPr lang="en-IN" sz="3200" spc="-1" dirty="0" smtClean="0">
                <a:solidFill>
                  <a:srgbClr val="FDEADA"/>
                </a:solidFill>
                <a:uFill>
                  <a:solidFill>
                    <a:srgbClr val="FFFFFF"/>
                  </a:solidFill>
                </a:uFill>
                <a:latin typeface="Arial"/>
              </a:rPr>
              <a:t>Dr</a:t>
            </a:r>
            <a:r>
              <a:rPr lang="en-IN" sz="3200" b="1" spc="-1" dirty="0" smtClean="0">
                <a:solidFill>
                  <a:srgbClr val="FDEADA"/>
                </a:solidFill>
                <a:uFill>
                  <a:solidFill>
                    <a:srgbClr val="FFFFFF"/>
                  </a:solidFill>
                </a:uFill>
                <a:latin typeface="Arial"/>
              </a:rPr>
              <a:t> </a:t>
            </a:r>
            <a:r>
              <a:rPr lang="en-IN" sz="3200" b="1" spc="-1" dirty="0" err="1" smtClean="0">
                <a:solidFill>
                  <a:srgbClr val="FDEADA"/>
                </a:solidFill>
                <a:uFill>
                  <a:solidFill>
                    <a:srgbClr val="FFFFFF"/>
                  </a:solidFill>
                </a:uFill>
                <a:latin typeface="Arial"/>
              </a:rPr>
              <a:t>Anurag</a:t>
            </a:r>
            <a:r>
              <a:rPr lang="en-IN" sz="3200" b="1" spc="-1" dirty="0" smtClean="0">
                <a:solidFill>
                  <a:srgbClr val="FDEADA"/>
                </a:solidFill>
                <a:uFill>
                  <a:solidFill>
                    <a:srgbClr val="FFFFFF"/>
                  </a:solidFill>
                </a:uFill>
                <a:latin typeface="Arial"/>
              </a:rPr>
              <a:t> Singh</a:t>
            </a:r>
          </a:p>
          <a:p>
            <a:pPr>
              <a:lnSpc>
                <a:spcPct val="100000"/>
              </a:lnSpc>
            </a:pPr>
            <a:endParaRPr lang="en-IN" sz="3200" b="1" spc="-1" dirty="0">
              <a:solidFill>
                <a:srgbClr val="FDEADA"/>
              </a:solidFill>
              <a:uFill>
                <a:solidFill>
                  <a:srgbClr val="FFFFFF"/>
                </a:solidFill>
              </a:uFill>
              <a:latin typeface="Arial"/>
            </a:endParaRPr>
          </a:p>
          <a:p>
            <a:pPr>
              <a:lnSpc>
                <a:spcPct val="100000"/>
              </a:lnSpc>
              <a:buFont typeface="Wingdings" pitchFamily="2" charset="2"/>
              <a:buChar char="v"/>
            </a:pPr>
            <a:r>
              <a:rPr lang="en-IN" sz="2000" b="1" spc="-1" dirty="0" smtClean="0">
                <a:solidFill>
                  <a:srgbClr val="FDEADA"/>
                </a:solidFill>
                <a:uFill>
                  <a:solidFill>
                    <a:srgbClr val="FFFFFF"/>
                  </a:solidFill>
                </a:uFill>
                <a:latin typeface="Arial"/>
              </a:rPr>
              <a:t>Source :  MATLAB ,Computer Vision   </a:t>
            </a:r>
          </a:p>
          <a:p>
            <a:pPr>
              <a:lnSpc>
                <a:spcPct val="100000"/>
              </a:lnSpc>
            </a:pPr>
            <a:endParaRPr lang="en-IN" sz="2000" b="1" strike="noStrike" spc="-1" dirty="0">
              <a:solidFill>
                <a:srgbClr val="FDEADA"/>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13" name="CustomShape 2"/>
          <p:cNvSpPr/>
          <p:nvPr/>
        </p:nvSpPr>
        <p:spPr>
          <a:xfrm>
            <a:off x="405720" y="1808280"/>
            <a:ext cx="8496360" cy="2994840"/>
          </a:xfrm>
          <a:prstGeom prst="rect">
            <a:avLst/>
          </a:prstGeom>
          <a:noFill/>
          <a:ln>
            <a:noFill/>
          </a:ln>
        </p:spPr>
        <p:style>
          <a:lnRef idx="0">
            <a:scrgbClr r="0" g="0" b="0"/>
          </a:lnRef>
          <a:fillRef idx="0">
            <a:scrgbClr r="0" g="0" b="0"/>
          </a:fillRef>
          <a:effectRef idx="0">
            <a:scrgbClr r="0" g="0" b="0"/>
          </a:effectRef>
          <a:fontRef idx="minor"/>
        </p:style>
      </p:sp>
      <p:sp>
        <p:nvSpPr>
          <p:cNvPr id="114" name="CustomShape 3"/>
          <p:cNvSpPr/>
          <p:nvPr/>
        </p:nvSpPr>
        <p:spPr>
          <a:xfrm>
            <a:off x="0" y="0"/>
            <a:ext cx="9143280" cy="88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600" b="1" strike="noStrike" spc="-1">
                <a:solidFill>
                  <a:srgbClr val="FDEADA"/>
                </a:solidFill>
                <a:uFill>
                  <a:solidFill>
                    <a:srgbClr val="FFFFFF"/>
                  </a:solidFill>
                </a:uFill>
                <a:latin typeface="Arial"/>
              </a:rPr>
              <a:t>                         Made by: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619640" y="0"/>
            <a:ext cx="7523640" cy="16356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1" spc="-1" dirty="0" smtClean="0">
                <a:solidFill>
                  <a:schemeClr val="accent6">
                    <a:lumMod val="20000"/>
                    <a:lumOff val="80000"/>
                  </a:schemeClr>
                </a:solidFill>
                <a:uFill>
                  <a:solidFill>
                    <a:srgbClr val="FFFFFF"/>
                  </a:solidFill>
                </a:uFill>
                <a:latin typeface="Constantia" pitchFamily="18" charset="0"/>
              </a:rPr>
              <a:t>                         </a:t>
            </a:r>
          </a:p>
          <a:p>
            <a:pPr>
              <a:lnSpc>
                <a:spcPct val="100000"/>
              </a:lnSpc>
            </a:pPr>
            <a:r>
              <a:rPr lang="en-IN" sz="2800" b="1" spc="-1" dirty="0">
                <a:solidFill>
                  <a:schemeClr val="accent6">
                    <a:lumMod val="20000"/>
                    <a:lumOff val="80000"/>
                  </a:schemeClr>
                </a:solidFill>
                <a:uFill>
                  <a:solidFill>
                    <a:srgbClr val="FFFFFF"/>
                  </a:solidFill>
                </a:uFill>
                <a:latin typeface="Constantia" pitchFamily="18" charset="0"/>
              </a:rPr>
              <a:t> </a:t>
            </a:r>
            <a:r>
              <a:rPr lang="en-IN" sz="2800" b="1" spc="-1" dirty="0" smtClean="0">
                <a:solidFill>
                  <a:schemeClr val="accent6">
                    <a:lumMod val="20000"/>
                    <a:lumOff val="80000"/>
                  </a:schemeClr>
                </a:solidFill>
                <a:uFill>
                  <a:solidFill>
                    <a:srgbClr val="FFFFFF"/>
                  </a:solidFill>
                </a:uFill>
                <a:latin typeface="Constantia" pitchFamily="18" charset="0"/>
              </a:rPr>
              <a:t>                  Objective of Project :</a:t>
            </a:r>
          </a:p>
          <a:p>
            <a:pPr>
              <a:lnSpc>
                <a:spcPct val="100000"/>
              </a:lnSpc>
            </a:pPr>
            <a:endParaRPr lang="en-IN" sz="2800" b="1" strike="noStrike" spc="-1" dirty="0">
              <a:solidFill>
                <a:schemeClr val="accent6">
                  <a:lumMod val="20000"/>
                  <a:lumOff val="80000"/>
                </a:schemeClr>
              </a:solidFill>
              <a:uFill>
                <a:solidFill>
                  <a:srgbClr val="FFFFFF"/>
                </a:solidFill>
              </a:uFill>
              <a:latin typeface="Constantia" pitchFamily="18" charset="0"/>
            </a:endParaRPr>
          </a:p>
        </p:txBody>
      </p:sp>
      <p:sp>
        <p:nvSpPr>
          <p:cNvPr id="116" name="CustomShape 2"/>
          <p:cNvSpPr/>
          <p:nvPr/>
        </p:nvSpPr>
        <p:spPr>
          <a:xfrm>
            <a:off x="1979640" y="987480"/>
            <a:ext cx="6912000" cy="46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17" name="CustomShape 3"/>
          <p:cNvSpPr/>
          <p:nvPr/>
        </p:nvSpPr>
        <p:spPr>
          <a:xfrm>
            <a:off x="1990080" y="1664280"/>
            <a:ext cx="6912000" cy="2994840"/>
          </a:xfrm>
          <a:prstGeom prst="rect">
            <a:avLst/>
          </a:prstGeom>
          <a:noFill/>
          <a:ln>
            <a:noFill/>
          </a:ln>
        </p:spPr>
        <p:style>
          <a:lnRef idx="0">
            <a:scrgbClr r="0" g="0" b="0"/>
          </a:lnRef>
          <a:fillRef idx="0">
            <a:scrgbClr r="0" g="0" b="0"/>
          </a:fillRef>
          <a:effectRef idx="0">
            <a:scrgbClr r="0" g="0" b="0"/>
          </a:effectRef>
          <a:fontRef idx="minor"/>
        </p:style>
        <p:txBody>
          <a:bodyPr lIns="396000" tIns="45000" rIns="90000" bIns="45000"/>
          <a:lstStyle/>
          <a:p>
            <a:pPr>
              <a:lnSpc>
                <a:spcPct val="100000"/>
              </a:lnSpc>
              <a:buFont typeface="Wingdings" pitchFamily="2" charset="2"/>
              <a:buChar char="Ø"/>
            </a:pPr>
            <a:r>
              <a:rPr lang="en-IN" spc="-1" dirty="0">
                <a:solidFill>
                  <a:schemeClr val="accent5">
                    <a:lumMod val="40000"/>
                    <a:lumOff val="60000"/>
                  </a:schemeClr>
                </a:solidFill>
                <a:uFill>
                  <a:solidFill>
                    <a:srgbClr val="FFFFFF"/>
                  </a:solidFill>
                </a:uFill>
                <a:latin typeface="Arial"/>
              </a:rPr>
              <a:t> </a:t>
            </a:r>
            <a:r>
              <a:rPr lang="en-IN" spc="-1" dirty="0" smtClean="0">
                <a:solidFill>
                  <a:schemeClr val="accent5">
                    <a:lumMod val="40000"/>
                    <a:lumOff val="60000"/>
                  </a:schemeClr>
                </a:solidFill>
                <a:uFill>
                  <a:solidFill>
                    <a:srgbClr val="FFFFFF"/>
                  </a:solidFill>
                </a:uFill>
                <a:latin typeface="Arial"/>
              </a:rPr>
              <a:t>The main objective is to design a video surveillance system using simple image processing algorithm as to detect the motion at particular instance and classify it.</a:t>
            </a:r>
          </a:p>
          <a:p>
            <a:pPr>
              <a:lnSpc>
                <a:spcPct val="100000"/>
              </a:lnSpc>
              <a:buFont typeface="Wingdings" pitchFamily="2" charset="2"/>
              <a:buChar char="Ø"/>
            </a:pPr>
            <a:endParaRPr lang="en-IN" spc="-1" dirty="0">
              <a:solidFill>
                <a:schemeClr val="accent5">
                  <a:lumMod val="40000"/>
                  <a:lumOff val="60000"/>
                </a:schemeClr>
              </a:solidFill>
              <a:uFill>
                <a:solidFill>
                  <a:srgbClr val="FFFFFF"/>
                </a:solidFill>
              </a:uFill>
              <a:latin typeface="Arial"/>
            </a:endParaRPr>
          </a:p>
          <a:p>
            <a:pPr>
              <a:lnSpc>
                <a:spcPct val="100000"/>
              </a:lnSpc>
              <a:buFont typeface="Wingdings" pitchFamily="2" charset="2"/>
              <a:buChar char="Ø"/>
            </a:pPr>
            <a:r>
              <a:rPr lang="en-IN" spc="-1" dirty="0" smtClean="0">
                <a:solidFill>
                  <a:schemeClr val="accent5">
                    <a:lumMod val="40000"/>
                    <a:lumOff val="60000"/>
                  </a:schemeClr>
                </a:solidFill>
                <a:uFill>
                  <a:solidFill>
                    <a:srgbClr val="FFFFFF"/>
                  </a:solidFill>
                </a:uFill>
                <a:latin typeface="Arial"/>
              </a:rPr>
              <a:t>To improve the Security system in efficient manner using Computer vision. </a:t>
            </a:r>
            <a:endParaRPr lang="en-IN" spc="-1" dirty="0">
              <a:solidFill>
                <a:schemeClr val="accent5">
                  <a:lumMod val="40000"/>
                  <a:lumOff val="60000"/>
                </a:schemeClr>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sz="2400" dirty="0" smtClean="0">
                <a:solidFill>
                  <a:schemeClr val="accent6">
                    <a:lumMod val="20000"/>
                    <a:lumOff val="80000"/>
                  </a:schemeClr>
                </a:solidFill>
                <a:latin typeface="Constantia" pitchFamily="18" charset="0"/>
              </a:rPr>
              <a:t>MOTIVATION OF THE WORK </a:t>
            </a:r>
            <a:endParaRPr lang="en-GB" sz="2400" dirty="0">
              <a:latin typeface="Constantia" pitchFamily="18" charset="0"/>
            </a:endParaRPr>
          </a:p>
        </p:txBody>
      </p:sp>
      <p:sp>
        <p:nvSpPr>
          <p:cNvPr id="3" name="Subtitle 2"/>
          <p:cNvSpPr>
            <a:spLocks noGrp="1"/>
          </p:cNvSpPr>
          <p:nvPr>
            <p:ph type="subTitle"/>
          </p:nvPr>
        </p:nvSpPr>
        <p:spPr>
          <a:xfrm>
            <a:off x="1753704" y="1275606"/>
            <a:ext cx="7210784" cy="2304256"/>
          </a:xfrm>
        </p:spPr>
        <p:txBody>
          <a:bodyPr/>
          <a:lstStyle/>
          <a:p>
            <a:pPr>
              <a:buFont typeface="Wingdings" pitchFamily="2" charset="2"/>
              <a:buChar char="Ø"/>
            </a:pPr>
            <a:r>
              <a:rPr lang="en-GB" sz="1200" dirty="0" smtClean="0">
                <a:solidFill>
                  <a:schemeClr val="bg1"/>
                </a:solidFill>
              </a:rPr>
              <a:t>   Motion detection from a moving observer has been a very important technique for computer vision applications. Especially in recent years, for autonomous driving systems and driver supporting systems, vision-based navigation method has received more and more attention worldwide [1]-[3]. One of its most important tasks is to detect the moving obstacles like cars, bicycles or even pedestrians while the vehicle itself is running in a high speed. Methods of image differencing with the clear background or between adjacent frames are well used for the motion detection. </a:t>
            </a:r>
          </a:p>
          <a:p>
            <a:pPr>
              <a:buFont typeface="Wingdings" pitchFamily="2" charset="2"/>
              <a:buChar char="Ø"/>
            </a:pPr>
            <a:endParaRPr lang="en-GB" sz="1200" dirty="0" smtClean="0">
              <a:solidFill>
                <a:schemeClr val="bg1"/>
              </a:solidFill>
            </a:endParaRPr>
          </a:p>
          <a:p>
            <a:pPr>
              <a:buFont typeface="Wingdings" pitchFamily="2" charset="2"/>
              <a:buChar char="Ø"/>
            </a:pPr>
            <a:r>
              <a:rPr lang="en-GB" sz="1200" dirty="0" smtClean="0">
                <a:solidFill>
                  <a:schemeClr val="bg1"/>
                </a:solidFill>
              </a:rPr>
              <a:t>But when the observer is also moving, which leads to the result of continuously changing background scene in the perspective projection image, it becomes more difficult to detect the real moving objects by differencing methods</a:t>
            </a:r>
          </a:p>
          <a:p>
            <a:pPr>
              <a:buFont typeface="Wingdings" pitchFamily="2" charset="2"/>
              <a:buChar char="Ø"/>
            </a:pPr>
            <a:endParaRPr lang="en-GB" sz="1200" dirty="0">
              <a:solidFill>
                <a:schemeClr val="bg1"/>
              </a:solidFill>
            </a:endParaRPr>
          </a:p>
          <a:p>
            <a:pPr>
              <a:buFont typeface="Wingdings" pitchFamily="2" charset="2"/>
              <a:buChar char="Ø"/>
            </a:pPr>
            <a:r>
              <a:rPr lang="en-GB" sz="1200" dirty="0" smtClean="0">
                <a:solidFill>
                  <a:schemeClr val="bg1"/>
                </a:solidFill>
              </a:rPr>
              <a:t>Computer Vision is one of the powerful source of benefit among all techniques which is efficient and improved.</a:t>
            </a:r>
            <a:endParaRPr lang="en-GB" sz="12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05200"/>
            <a:ext cx="7282792" cy="858600"/>
          </a:xfrm>
        </p:spPr>
        <p:txBody>
          <a:bodyPr/>
          <a:lstStyle/>
          <a:p>
            <a:r>
              <a:rPr lang="en-GB" sz="2800" dirty="0" smtClean="0">
                <a:latin typeface="Constantia" pitchFamily="18" charset="0"/>
              </a:rPr>
              <a:t>                         </a:t>
            </a:r>
            <a:r>
              <a:rPr lang="en-GB" sz="2800" dirty="0" smtClean="0">
                <a:solidFill>
                  <a:schemeClr val="accent6">
                    <a:lumMod val="20000"/>
                    <a:lumOff val="80000"/>
                  </a:schemeClr>
                </a:solidFill>
                <a:latin typeface="Constantia" pitchFamily="18" charset="0"/>
              </a:rPr>
              <a:t>How it is Helpful?</a:t>
            </a:r>
            <a:endParaRPr lang="en-GB" sz="2800" dirty="0">
              <a:latin typeface="Constantia" pitchFamily="18" charset="0"/>
            </a:endParaRPr>
          </a:p>
        </p:txBody>
      </p:sp>
      <p:sp>
        <p:nvSpPr>
          <p:cNvPr id="3" name="Subtitle 2"/>
          <p:cNvSpPr>
            <a:spLocks noGrp="1"/>
          </p:cNvSpPr>
          <p:nvPr>
            <p:ph type="subTitle"/>
          </p:nvPr>
        </p:nvSpPr>
        <p:spPr>
          <a:xfrm>
            <a:off x="1619672" y="915566"/>
            <a:ext cx="7128792" cy="4032448"/>
          </a:xfrm>
        </p:spPr>
        <p:txBody>
          <a:bodyPr/>
          <a:lstStyle/>
          <a:p>
            <a:pPr>
              <a:buFont typeface="Wingdings" pitchFamily="2" charset="2"/>
              <a:buChar char="Ø"/>
            </a:pPr>
            <a:r>
              <a:rPr lang="en-GB" sz="1200" dirty="0" smtClean="0">
                <a:solidFill>
                  <a:schemeClr val="bg1"/>
                </a:solidFill>
              </a:rPr>
              <a:t>  This project was designed for security purposes and the condition was to use MATLAB instead of PIR Sensor. We all know that PIR sensor is used for motion detection but for that we have to design a hardware but using this software we can easily detect any motion using MATLAB.</a:t>
            </a:r>
          </a:p>
          <a:p>
            <a:pPr>
              <a:buFont typeface="Wingdings" pitchFamily="2" charset="2"/>
              <a:buChar char="Ø"/>
            </a:pPr>
            <a:endParaRPr lang="en-GB" sz="1200" dirty="0">
              <a:solidFill>
                <a:schemeClr val="bg1"/>
              </a:solidFill>
            </a:endParaRPr>
          </a:p>
          <a:p>
            <a:pPr>
              <a:buFont typeface="Wingdings" pitchFamily="2" charset="2"/>
              <a:buChar char="Ø"/>
            </a:pPr>
            <a:r>
              <a:rPr lang="en-GB" sz="1200" dirty="0" smtClean="0">
                <a:solidFill>
                  <a:schemeClr val="bg1"/>
                </a:solidFill>
              </a:rPr>
              <a:t>In video surveillance, video signals from multiple remote locations are displayed on several TV screens which are typically placed together in a control room. In the so-called third generation surveillance systems (3GSS), all the parts of the surveillance systems will be digital [I], and consequently, digital video will be transmitted and processed. Additionally, in 3GSS some 'intelligence' has to be introduced to detect relevant events in the video signals in an automatic way. This allows filtering of the irrelevant time segments of the video sequences and the displaying on the TV screen only those segments that require the attention of the surveillance operator. Motion detection is a basic operation in the selection of significant segments of the video signals.</a:t>
            </a:r>
          </a:p>
          <a:p>
            <a:pPr>
              <a:buFont typeface="Wingdings" pitchFamily="2" charset="2"/>
              <a:buChar char="Ø"/>
            </a:pPr>
            <a:endParaRPr lang="en-GB" sz="1200" dirty="0" smtClean="0">
              <a:solidFill>
                <a:schemeClr val="bg1"/>
              </a:solidFill>
            </a:endParaRPr>
          </a:p>
          <a:p>
            <a:pPr>
              <a:buFont typeface="Wingdings" pitchFamily="2" charset="2"/>
              <a:buChar char="Ø"/>
            </a:pPr>
            <a:r>
              <a:rPr lang="en-GB" sz="1200" dirty="0" smtClean="0">
                <a:solidFill>
                  <a:schemeClr val="bg1"/>
                </a:solidFill>
              </a:rPr>
              <a:t>This present a motion detection algorithm in the compressed domain with a low computational cost that considered efficient.</a:t>
            </a:r>
            <a:endParaRPr lang="en-GB" sz="1200" dirty="0">
              <a:solidFill>
                <a:schemeClr val="bg1"/>
              </a:solidFill>
            </a:endParaRPr>
          </a:p>
          <a:p>
            <a:pPr>
              <a:buFont typeface="Wingdings" pitchFamily="2" charset="2"/>
              <a:buChar char="Ø"/>
            </a:pPr>
            <a:endParaRPr lang="en-GB" sz="1200" dirty="0" smtClean="0">
              <a:solidFill>
                <a:schemeClr val="bg1"/>
              </a:solidFill>
            </a:endParaRPr>
          </a:p>
          <a:p>
            <a:pPr>
              <a:buFont typeface="Wingdings" pitchFamily="2" charset="2"/>
              <a:buChar char="Ø"/>
            </a:pPr>
            <a:endParaRPr lang="en-GB" sz="1200" dirty="0">
              <a:solidFill>
                <a:schemeClr val="bg1"/>
              </a:solidFill>
            </a:endParaRPr>
          </a:p>
          <a:p>
            <a:pPr>
              <a:buFont typeface="Wingdings" pitchFamily="2" charset="2"/>
              <a:buChar char="Ø"/>
            </a:pPr>
            <a:endParaRPr lang="en-GB" sz="1200" dirty="0" smtClean="0">
              <a:solidFill>
                <a:schemeClr val="bg1"/>
              </a:solidFill>
            </a:endParaRPr>
          </a:p>
          <a:p>
            <a:pPr>
              <a:buFont typeface="Wingdings" pitchFamily="2" charset="2"/>
              <a:buChar char="Ø"/>
            </a:pPr>
            <a:endParaRPr lang="en-GB"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95486"/>
            <a:ext cx="6912768" cy="868314"/>
          </a:xfrm>
        </p:spPr>
        <p:txBody>
          <a:bodyPr/>
          <a:lstStyle/>
          <a:p>
            <a:endParaRPr lang="en-GB" sz="2400" dirty="0">
              <a:solidFill>
                <a:schemeClr val="bg1"/>
              </a:solidFill>
              <a:latin typeface="Constantia" pitchFamily="18" charset="0"/>
            </a:endParaRPr>
          </a:p>
        </p:txBody>
      </p:sp>
      <p:sp>
        <p:nvSpPr>
          <p:cNvPr id="3" name="Subtitle 2"/>
          <p:cNvSpPr>
            <a:spLocks noGrp="1"/>
          </p:cNvSpPr>
          <p:nvPr>
            <p:ph type="subTitle"/>
          </p:nvPr>
        </p:nvSpPr>
        <p:spPr>
          <a:xfrm>
            <a:off x="457200" y="205200"/>
            <a:ext cx="3686172" cy="3152368"/>
          </a:xfrm>
        </p:spPr>
        <p:txBody>
          <a:bodyPr/>
          <a:lstStyle/>
          <a:p>
            <a:r>
              <a:rPr lang="en-GB" dirty="0"/>
              <a:t> </a:t>
            </a:r>
            <a:r>
              <a:rPr lang="en-GB" dirty="0" smtClean="0"/>
              <a:t>                 </a:t>
            </a:r>
            <a:r>
              <a:rPr lang="en-GB" sz="2000" dirty="0" smtClean="0">
                <a:solidFill>
                  <a:srgbClr val="FFFF00"/>
                </a:solidFill>
              </a:rPr>
              <a:t>This is How it Works!</a:t>
            </a:r>
            <a:endParaRPr lang="en-GB" sz="2000" dirty="0">
              <a:solidFill>
                <a:srgbClr val="FFFF00"/>
              </a:solidFill>
            </a:endParaRPr>
          </a:p>
        </p:txBody>
      </p:sp>
      <p:pic>
        <p:nvPicPr>
          <p:cNvPr id="4" name="Picture 3" descr="flowchart.jpg"/>
          <p:cNvPicPr>
            <a:picLocks noChangeAspect="1"/>
          </p:cNvPicPr>
          <p:nvPr/>
        </p:nvPicPr>
        <p:blipFill>
          <a:blip r:embed="rId2" cstate="print"/>
          <a:stretch>
            <a:fillRect/>
          </a:stretch>
        </p:blipFill>
        <p:spPr>
          <a:xfrm>
            <a:off x="4716016" y="411510"/>
            <a:ext cx="3319959" cy="43204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05200"/>
            <a:ext cx="6994760" cy="858600"/>
          </a:xfrm>
        </p:spPr>
        <p:txBody>
          <a:bodyPr/>
          <a:lstStyle/>
          <a:p>
            <a:r>
              <a:rPr lang="en-GB" sz="2800" dirty="0" smtClean="0">
                <a:solidFill>
                  <a:schemeClr val="accent6">
                    <a:lumMod val="20000"/>
                    <a:lumOff val="80000"/>
                  </a:schemeClr>
                </a:solidFill>
                <a:latin typeface="Constantia" pitchFamily="18" charset="0"/>
              </a:rPr>
              <a:t>  Techniques Using :</a:t>
            </a:r>
            <a:endParaRPr lang="en-GB" sz="2800" dirty="0">
              <a:solidFill>
                <a:schemeClr val="accent6">
                  <a:lumMod val="20000"/>
                  <a:lumOff val="80000"/>
                </a:schemeClr>
              </a:solidFill>
              <a:latin typeface="Constantia" pitchFamily="18" charset="0"/>
            </a:endParaRPr>
          </a:p>
        </p:txBody>
      </p:sp>
      <p:sp>
        <p:nvSpPr>
          <p:cNvPr id="3" name="Subtitle 2"/>
          <p:cNvSpPr>
            <a:spLocks noGrp="1"/>
          </p:cNvSpPr>
          <p:nvPr>
            <p:ph type="subTitle"/>
          </p:nvPr>
        </p:nvSpPr>
        <p:spPr>
          <a:xfrm>
            <a:off x="1619672" y="1203480"/>
            <a:ext cx="7066768" cy="3528510"/>
          </a:xfrm>
        </p:spPr>
        <p:txBody>
          <a:bodyPr/>
          <a:lstStyle/>
          <a:p>
            <a:pPr>
              <a:buFont typeface="Wingdings" pitchFamily="2" charset="2"/>
              <a:buChar char="Ø"/>
            </a:pPr>
            <a:r>
              <a:rPr lang="en-GB" sz="1200" dirty="0">
                <a:solidFill>
                  <a:schemeClr val="bg1">
                    <a:lumMod val="95000"/>
                  </a:schemeClr>
                </a:solidFill>
              </a:rPr>
              <a:t> </a:t>
            </a:r>
            <a:r>
              <a:rPr lang="en-GB" sz="1600" dirty="0" smtClean="0">
                <a:solidFill>
                  <a:schemeClr val="bg1">
                    <a:lumMod val="95000"/>
                  </a:schemeClr>
                </a:solidFill>
              </a:rPr>
              <a:t>With pure points matching and the introduction of camera’s Focus of Expansion (FOE), our method is able to determine camera’s rotation and translation parameters theoretically by using only three pairs of matching points between adjacent frames, which make it faster and more efficient for real-time applications.</a:t>
            </a:r>
          </a:p>
          <a:p>
            <a:pPr>
              <a:buFont typeface="Wingdings" pitchFamily="2" charset="2"/>
              <a:buChar char="Ø"/>
            </a:pPr>
            <a:endParaRPr lang="en-GB" sz="1600" dirty="0">
              <a:solidFill>
                <a:schemeClr val="bg1">
                  <a:lumMod val="95000"/>
                </a:schemeClr>
              </a:solidFill>
            </a:endParaRPr>
          </a:p>
          <a:p>
            <a:pPr>
              <a:buFont typeface="Wingdings" pitchFamily="2" charset="2"/>
              <a:buChar char="Ø"/>
            </a:pPr>
            <a:r>
              <a:rPr lang="en-GB" sz="1600" dirty="0" smtClean="0">
                <a:solidFill>
                  <a:schemeClr val="bg1">
                    <a:lumMod val="95000"/>
                  </a:schemeClr>
                </a:solidFill>
              </a:rPr>
              <a:t>The main task of the software was to read the still images recorded from the camera and then process these images to detect motions and take necessary actions accordingly.</a:t>
            </a:r>
          </a:p>
          <a:p>
            <a:pPr>
              <a:buFont typeface="Wingdings" pitchFamily="2" charset="2"/>
              <a:buChar char="Ø"/>
            </a:pPr>
            <a:endParaRPr lang="en-GB" sz="1200" dirty="0" smtClean="0">
              <a:solidFill>
                <a:schemeClr val="bg1">
                  <a:lumMod val="95000"/>
                </a:schemeClr>
              </a:solidFill>
            </a:endParaRPr>
          </a:p>
          <a:p>
            <a:pPr>
              <a:buFont typeface="Wingdings" pitchFamily="2" charset="2"/>
              <a:buChar char="Ø"/>
            </a:pPr>
            <a:endParaRPr lang="en-GB" sz="1200" dirty="0">
              <a:solidFill>
                <a:schemeClr val="bg1">
                  <a:lumMod val="95000"/>
                </a:schemeClr>
              </a:solidFill>
            </a:endParaRPr>
          </a:p>
          <a:p>
            <a:r>
              <a:rPr lang="en-GB" sz="1600" b="1" dirty="0">
                <a:solidFill>
                  <a:srgbClr val="92D050"/>
                </a:solidFill>
              </a:rPr>
              <a:t> </a:t>
            </a:r>
            <a:endParaRPr lang="en-GB" sz="1100" dirty="0" smtClean="0">
              <a:solidFill>
                <a:schemeClr val="accent6">
                  <a:lumMod val="20000"/>
                  <a:lumOff val="80000"/>
                </a:schemeClr>
              </a:solidFill>
            </a:endParaRPr>
          </a:p>
          <a:p>
            <a:pPr>
              <a:buFont typeface="Arial" pitchFamily="34" charset="0"/>
              <a:buChar char="•"/>
            </a:pPr>
            <a:endParaRPr lang="en-GB" sz="1600" b="1" dirty="0" smtClean="0">
              <a:solidFill>
                <a:srgbClr val="92D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b="1" dirty="0" smtClean="0">
                <a:solidFill>
                  <a:srgbClr val="92D050"/>
                </a:solidFill>
              </a:rPr>
              <a:t>a</a:t>
            </a:r>
            <a:endParaRPr lang="en-GB" sz="1200" dirty="0"/>
          </a:p>
        </p:txBody>
      </p:sp>
      <p:sp>
        <p:nvSpPr>
          <p:cNvPr id="3" name="Subtitle 2"/>
          <p:cNvSpPr>
            <a:spLocks noGrp="1"/>
          </p:cNvSpPr>
          <p:nvPr>
            <p:ph type="subTitle"/>
          </p:nvPr>
        </p:nvSpPr>
        <p:spPr>
          <a:xfrm>
            <a:off x="1547664" y="555526"/>
            <a:ext cx="7138776" cy="4032448"/>
          </a:xfrm>
        </p:spPr>
        <p:txBody>
          <a:bodyPr/>
          <a:lstStyle/>
          <a:p>
            <a:pPr>
              <a:buFont typeface="Arial" pitchFamily="34" charset="0"/>
              <a:buChar char="•"/>
            </a:pPr>
            <a:r>
              <a:rPr lang="en-GB" sz="1400" b="1" dirty="0" smtClean="0">
                <a:solidFill>
                  <a:srgbClr val="92D050"/>
                </a:solidFill>
              </a:rPr>
              <a:t>Algorithm used:</a:t>
            </a:r>
          </a:p>
          <a:p>
            <a:pPr>
              <a:buFont typeface="Arial" pitchFamily="34" charset="0"/>
              <a:buChar char="•"/>
            </a:pPr>
            <a:endParaRPr lang="en-GB" sz="1400" b="1" dirty="0" smtClean="0">
              <a:solidFill>
                <a:srgbClr val="92D050"/>
              </a:solidFill>
            </a:endParaRPr>
          </a:p>
          <a:p>
            <a:r>
              <a:rPr lang="en-GB" sz="1400" b="1" dirty="0" smtClean="0">
                <a:solidFill>
                  <a:srgbClr val="92D050"/>
                </a:solidFill>
              </a:rPr>
              <a:t>Motion Detection Using Sum of Absolute Difference (SAD)</a:t>
            </a:r>
          </a:p>
          <a:p>
            <a:pPr>
              <a:buFont typeface="Arial" pitchFamily="34" charset="0"/>
              <a:buChar char="•"/>
            </a:pPr>
            <a:r>
              <a:rPr lang="en-GB" sz="1400" dirty="0" smtClean="0">
                <a:solidFill>
                  <a:schemeClr val="accent6">
                    <a:lumMod val="20000"/>
                    <a:lumOff val="80000"/>
                  </a:schemeClr>
                </a:solidFill>
              </a:rPr>
              <a:t>This algorithm is based on image differencing techniques. It is mathematically represented using the following equation</a:t>
            </a:r>
          </a:p>
          <a:p>
            <a:pPr>
              <a:buFont typeface="Arial" pitchFamily="34" charset="0"/>
              <a:buChar char="•"/>
            </a:pPr>
            <a:endParaRPr lang="en-GB" sz="1400" dirty="0" smtClean="0">
              <a:solidFill>
                <a:schemeClr val="accent6">
                  <a:lumMod val="20000"/>
                  <a:lumOff val="80000"/>
                </a:schemeClr>
              </a:solidFill>
            </a:endParaRPr>
          </a:p>
          <a:p>
            <a:r>
              <a:rPr lang="en-GB" sz="1400" b="1" dirty="0" smtClean="0">
                <a:solidFill>
                  <a:schemeClr val="accent6">
                    <a:lumMod val="60000"/>
                    <a:lumOff val="40000"/>
                  </a:schemeClr>
                </a:solidFill>
              </a:rPr>
              <a:t>Where is the number of pixels in the image used as scaling factor,</a:t>
            </a:r>
          </a:p>
          <a:p>
            <a:r>
              <a:rPr lang="en-GB" sz="1400" b="1" dirty="0" smtClean="0">
                <a:solidFill>
                  <a:schemeClr val="accent6">
                    <a:lumMod val="60000"/>
                    <a:lumOff val="40000"/>
                  </a:schemeClr>
                </a:solidFill>
              </a:rPr>
              <a:t>I</a:t>
            </a:r>
            <a:r>
              <a:rPr lang="en-GB" sz="1400" b="1" i="1" dirty="0" smtClean="0">
                <a:solidFill>
                  <a:schemeClr val="accent6">
                    <a:lumMod val="60000"/>
                    <a:lumOff val="40000"/>
                  </a:schemeClr>
                </a:solidFill>
              </a:rPr>
              <a:t>(</a:t>
            </a:r>
            <a:r>
              <a:rPr lang="en-GB" sz="1400" b="1" i="1" dirty="0" err="1" smtClean="0">
                <a:solidFill>
                  <a:schemeClr val="accent6">
                    <a:lumMod val="60000"/>
                    <a:lumOff val="40000"/>
                  </a:schemeClr>
                </a:solidFill>
              </a:rPr>
              <a:t>t</a:t>
            </a:r>
            <a:r>
              <a:rPr lang="en-GB" sz="1400" b="1" i="1" baseline="-25000" dirty="0" err="1" smtClean="0">
                <a:solidFill>
                  <a:schemeClr val="accent6">
                    <a:lumMod val="60000"/>
                    <a:lumOff val="40000"/>
                  </a:schemeClr>
                </a:solidFill>
              </a:rPr>
              <a:t>i</a:t>
            </a:r>
            <a:r>
              <a:rPr lang="en-GB" sz="1400" b="1" i="1" baseline="-25000" dirty="0" smtClean="0">
                <a:solidFill>
                  <a:schemeClr val="accent6">
                    <a:lumMod val="60000"/>
                    <a:lumOff val="40000"/>
                  </a:schemeClr>
                </a:solidFill>
              </a:rPr>
              <a:t>)</a:t>
            </a:r>
            <a:r>
              <a:rPr lang="en-GB" sz="1400" b="1" dirty="0" smtClean="0">
                <a:solidFill>
                  <a:schemeClr val="accent6">
                    <a:lumMod val="60000"/>
                    <a:lumOff val="40000"/>
                  </a:schemeClr>
                </a:solidFill>
              </a:rPr>
              <a:t> is the image </a:t>
            </a:r>
            <a:r>
              <a:rPr lang="en-GB" sz="1400" b="1" i="1" dirty="0" smtClean="0">
                <a:solidFill>
                  <a:schemeClr val="accent6">
                    <a:lumMod val="60000"/>
                    <a:lumOff val="40000"/>
                  </a:schemeClr>
                </a:solidFill>
              </a:rPr>
              <a:t>I</a:t>
            </a:r>
            <a:r>
              <a:rPr lang="en-GB" sz="1400" b="1" dirty="0" smtClean="0">
                <a:solidFill>
                  <a:schemeClr val="accent6">
                    <a:lumMod val="60000"/>
                    <a:lumOff val="40000"/>
                  </a:schemeClr>
                </a:solidFill>
              </a:rPr>
              <a:t> at time </a:t>
            </a:r>
            <a:r>
              <a:rPr lang="en-GB" sz="1400" b="1" i="1" dirty="0" err="1" smtClean="0">
                <a:solidFill>
                  <a:schemeClr val="accent6">
                    <a:lumMod val="60000"/>
                    <a:lumOff val="40000"/>
                  </a:schemeClr>
                </a:solidFill>
              </a:rPr>
              <a:t>i</a:t>
            </a:r>
            <a:r>
              <a:rPr lang="en-GB" sz="1400" b="1" dirty="0" smtClean="0">
                <a:solidFill>
                  <a:schemeClr val="accent6">
                    <a:lumMod val="60000"/>
                    <a:lumOff val="40000"/>
                  </a:schemeClr>
                </a:solidFill>
              </a:rPr>
              <a:t> ,</a:t>
            </a:r>
          </a:p>
          <a:p>
            <a:r>
              <a:rPr lang="en-GB" sz="1400" b="1" dirty="0" smtClean="0">
                <a:solidFill>
                  <a:schemeClr val="accent6">
                    <a:lumMod val="60000"/>
                    <a:lumOff val="40000"/>
                  </a:schemeClr>
                </a:solidFill>
              </a:rPr>
              <a:t>I</a:t>
            </a:r>
            <a:r>
              <a:rPr lang="en-GB" sz="1400" b="1" i="1" dirty="0" smtClean="0">
                <a:solidFill>
                  <a:schemeClr val="accent6">
                    <a:lumMod val="60000"/>
                    <a:lumOff val="40000"/>
                  </a:schemeClr>
                </a:solidFill>
              </a:rPr>
              <a:t>(</a:t>
            </a:r>
            <a:r>
              <a:rPr lang="en-GB" sz="1400" b="1" i="1" dirty="0" err="1" smtClean="0">
                <a:solidFill>
                  <a:schemeClr val="accent6">
                    <a:lumMod val="60000"/>
                    <a:lumOff val="40000"/>
                  </a:schemeClr>
                </a:solidFill>
              </a:rPr>
              <a:t>t</a:t>
            </a:r>
            <a:r>
              <a:rPr lang="en-GB" sz="1400" b="1" i="1" baseline="-25000" dirty="0" err="1" smtClean="0">
                <a:solidFill>
                  <a:schemeClr val="accent6">
                    <a:lumMod val="60000"/>
                    <a:lumOff val="40000"/>
                  </a:schemeClr>
                </a:solidFill>
              </a:rPr>
              <a:t>i</a:t>
            </a:r>
            <a:r>
              <a:rPr lang="en-GB" sz="1400" b="1" i="1" baseline="-25000" dirty="0" smtClean="0">
                <a:solidFill>
                  <a:schemeClr val="accent6">
                    <a:lumMod val="60000"/>
                    <a:lumOff val="40000"/>
                  </a:schemeClr>
                </a:solidFill>
              </a:rPr>
              <a:t>)</a:t>
            </a:r>
            <a:r>
              <a:rPr lang="en-GB" sz="1400" b="1" dirty="0" smtClean="0">
                <a:solidFill>
                  <a:schemeClr val="accent6">
                    <a:lumMod val="60000"/>
                    <a:lumOff val="40000"/>
                  </a:schemeClr>
                </a:solidFill>
              </a:rPr>
              <a:t> is the image </a:t>
            </a:r>
            <a:r>
              <a:rPr lang="en-GB" sz="1400" b="1" i="1" dirty="0" smtClean="0">
                <a:solidFill>
                  <a:schemeClr val="accent6">
                    <a:lumMod val="60000"/>
                    <a:lumOff val="40000"/>
                  </a:schemeClr>
                </a:solidFill>
              </a:rPr>
              <a:t>I</a:t>
            </a:r>
            <a:r>
              <a:rPr lang="en-GB" sz="1400" b="1" dirty="0" smtClean="0">
                <a:solidFill>
                  <a:schemeClr val="accent6">
                    <a:lumMod val="60000"/>
                    <a:lumOff val="40000"/>
                  </a:schemeClr>
                </a:solidFill>
              </a:rPr>
              <a:t> at time </a:t>
            </a:r>
            <a:r>
              <a:rPr lang="en-GB" sz="1400" b="1" i="1" dirty="0" smtClean="0">
                <a:solidFill>
                  <a:schemeClr val="accent6">
                    <a:lumMod val="60000"/>
                    <a:lumOff val="40000"/>
                  </a:schemeClr>
                </a:solidFill>
              </a:rPr>
              <a:t>j</a:t>
            </a:r>
            <a:r>
              <a:rPr lang="en-GB" sz="1400" b="1" dirty="0" smtClean="0">
                <a:solidFill>
                  <a:schemeClr val="accent6">
                    <a:lumMod val="60000"/>
                    <a:lumOff val="40000"/>
                  </a:schemeClr>
                </a:solidFill>
              </a:rPr>
              <a:t> and</a:t>
            </a:r>
          </a:p>
          <a:p>
            <a:r>
              <a:rPr lang="en-GB" sz="1400" b="1" dirty="0" smtClean="0">
                <a:solidFill>
                  <a:schemeClr val="accent6">
                    <a:lumMod val="60000"/>
                    <a:lumOff val="40000"/>
                  </a:schemeClr>
                </a:solidFill>
              </a:rPr>
              <a:t>D</a:t>
            </a:r>
            <a:r>
              <a:rPr lang="en-GB" sz="1400" b="1" i="1" dirty="0" smtClean="0">
                <a:solidFill>
                  <a:schemeClr val="accent6">
                    <a:lumMod val="60000"/>
                    <a:lumOff val="40000"/>
                  </a:schemeClr>
                </a:solidFill>
              </a:rPr>
              <a:t>(t)</a:t>
            </a:r>
            <a:r>
              <a:rPr lang="en-GB" sz="1400" b="1" dirty="0" smtClean="0">
                <a:solidFill>
                  <a:schemeClr val="accent6">
                    <a:lumMod val="60000"/>
                    <a:lumOff val="40000"/>
                  </a:schemeClr>
                </a:solidFill>
              </a:rPr>
              <a:t> is the normalized sum of absolute difference for that time.</a:t>
            </a:r>
          </a:p>
          <a:p>
            <a:r>
              <a:rPr lang="en-GB" sz="1400" b="1" dirty="0" smtClean="0">
                <a:solidFill>
                  <a:schemeClr val="accent6">
                    <a:lumMod val="60000"/>
                    <a:lumOff val="40000"/>
                  </a:schemeClr>
                </a:solidFill>
              </a:rPr>
              <a:t>In an ideal case when there is no motion</a:t>
            </a:r>
          </a:p>
          <a:p>
            <a:r>
              <a:rPr lang="en-GB" sz="1400" b="1" dirty="0" smtClean="0">
                <a:solidFill>
                  <a:schemeClr val="accent6">
                    <a:lumMod val="60000"/>
                    <a:lumOff val="40000"/>
                  </a:schemeClr>
                </a:solidFill>
              </a:rPr>
              <a:t>I</a:t>
            </a:r>
            <a:r>
              <a:rPr lang="en-GB" sz="1400" b="1" i="1" dirty="0" smtClean="0">
                <a:solidFill>
                  <a:schemeClr val="accent6">
                    <a:lumMod val="60000"/>
                    <a:lumOff val="40000"/>
                  </a:schemeClr>
                </a:solidFill>
              </a:rPr>
              <a:t>(</a:t>
            </a:r>
            <a:r>
              <a:rPr lang="en-GB" sz="1400" b="1" i="1" dirty="0" err="1" smtClean="0">
                <a:solidFill>
                  <a:schemeClr val="accent6">
                    <a:lumMod val="60000"/>
                    <a:lumOff val="40000"/>
                  </a:schemeClr>
                </a:solidFill>
              </a:rPr>
              <a:t>t</a:t>
            </a:r>
            <a:r>
              <a:rPr lang="en-GB" sz="1400" b="1" i="1" baseline="-25000" dirty="0" err="1" smtClean="0">
                <a:solidFill>
                  <a:schemeClr val="accent6">
                    <a:lumMod val="60000"/>
                    <a:lumOff val="40000"/>
                  </a:schemeClr>
                </a:solidFill>
              </a:rPr>
              <a:t>i</a:t>
            </a:r>
            <a:r>
              <a:rPr lang="en-GB" sz="1400" b="1" i="1" dirty="0" smtClean="0">
                <a:solidFill>
                  <a:schemeClr val="accent6">
                    <a:lumMod val="60000"/>
                    <a:lumOff val="40000"/>
                  </a:schemeClr>
                </a:solidFill>
              </a:rPr>
              <a:t>)</a:t>
            </a:r>
            <a:r>
              <a:rPr lang="en-GB" sz="1400" b="1" dirty="0" smtClean="0">
                <a:solidFill>
                  <a:schemeClr val="accent6">
                    <a:lumMod val="60000"/>
                    <a:lumOff val="40000"/>
                  </a:schemeClr>
                </a:solidFill>
              </a:rPr>
              <a:t> = I</a:t>
            </a:r>
            <a:r>
              <a:rPr lang="en-GB" sz="1400" b="1" i="1" dirty="0" smtClean="0">
                <a:solidFill>
                  <a:schemeClr val="accent6">
                    <a:lumMod val="60000"/>
                    <a:lumOff val="40000"/>
                  </a:schemeClr>
                </a:solidFill>
              </a:rPr>
              <a:t>(</a:t>
            </a:r>
            <a:r>
              <a:rPr lang="en-GB" sz="1400" b="1" i="1" dirty="0" err="1" smtClean="0">
                <a:solidFill>
                  <a:schemeClr val="accent6">
                    <a:lumMod val="60000"/>
                    <a:lumOff val="40000"/>
                  </a:schemeClr>
                </a:solidFill>
              </a:rPr>
              <a:t>t</a:t>
            </a:r>
            <a:r>
              <a:rPr lang="en-GB" sz="1400" b="1" i="1" baseline="-25000" dirty="0" err="1" smtClean="0">
                <a:solidFill>
                  <a:schemeClr val="accent6">
                    <a:lumMod val="60000"/>
                    <a:lumOff val="40000"/>
                  </a:schemeClr>
                </a:solidFill>
              </a:rPr>
              <a:t>i</a:t>
            </a:r>
            <a:r>
              <a:rPr lang="en-GB" sz="1400" b="1" i="1" dirty="0" smtClean="0">
                <a:solidFill>
                  <a:schemeClr val="accent6">
                    <a:lumMod val="60000"/>
                    <a:lumOff val="40000"/>
                  </a:schemeClr>
                </a:solidFill>
              </a:rPr>
              <a:t>) </a:t>
            </a:r>
            <a:r>
              <a:rPr lang="en-GB" sz="1400" b="1" dirty="0" smtClean="0">
                <a:solidFill>
                  <a:schemeClr val="accent6">
                    <a:lumMod val="60000"/>
                    <a:lumOff val="40000"/>
                  </a:schemeClr>
                </a:solidFill>
              </a:rPr>
              <a:t>and D</a:t>
            </a:r>
            <a:r>
              <a:rPr lang="en-GB" sz="1400" b="1" i="1" dirty="0" smtClean="0">
                <a:solidFill>
                  <a:schemeClr val="accent6">
                    <a:lumMod val="60000"/>
                    <a:lumOff val="40000"/>
                  </a:schemeClr>
                </a:solidFill>
              </a:rPr>
              <a:t>(t)</a:t>
            </a:r>
            <a:r>
              <a:rPr lang="en-GB" sz="1400" b="1" dirty="0" smtClean="0">
                <a:solidFill>
                  <a:schemeClr val="accent6">
                    <a:lumMod val="60000"/>
                    <a:lumOff val="40000"/>
                  </a:schemeClr>
                </a:solidFill>
              </a:rPr>
              <a:t>. However noise is always presented in images and a better model of the images in the absence of motion will be </a:t>
            </a:r>
            <a:r>
              <a:rPr lang="en-GB" sz="1400" b="1" i="1" dirty="0" smtClean="0">
                <a:solidFill>
                  <a:schemeClr val="accent6">
                    <a:lumMod val="60000"/>
                    <a:lumOff val="40000"/>
                  </a:schemeClr>
                </a:solidFill>
              </a:rPr>
              <a:t>I(</a:t>
            </a:r>
            <a:r>
              <a:rPr lang="en-GB" sz="1400" b="1" i="1" dirty="0" err="1" smtClean="0">
                <a:solidFill>
                  <a:schemeClr val="accent6">
                    <a:lumMod val="60000"/>
                    <a:lumOff val="40000"/>
                  </a:schemeClr>
                </a:solidFill>
              </a:rPr>
              <a:t>t</a:t>
            </a:r>
            <a:r>
              <a:rPr lang="en-GB" sz="1400" b="1" i="1" baseline="-25000" dirty="0" err="1" smtClean="0">
                <a:solidFill>
                  <a:schemeClr val="accent6">
                    <a:lumMod val="60000"/>
                    <a:lumOff val="40000"/>
                  </a:schemeClr>
                </a:solidFill>
              </a:rPr>
              <a:t>i</a:t>
            </a:r>
            <a:r>
              <a:rPr lang="en-GB" sz="1400" b="1" i="1" dirty="0" smtClean="0">
                <a:solidFill>
                  <a:schemeClr val="accent6">
                    <a:lumMod val="60000"/>
                    <a:lumOff val="40000"/>
                  </a:schemeClr>
                </a:solidFill>
              </a:rPr>
              <a:t>) = I(</a:t>
            </a:r>
            <a:r>
              <a:rPr lang="en-GB" sz="1400" b="1" i="1" dirty="0" err="1" smtClean="0">
                <a:solidFill>
                  <a:schemeClr val="accent6">
                    <a:lumMod val="60000"/>
                    <a:lumOff val="40000"/>
                  </a:schemeClr>
                </a:solidFill>
              </a:rPr>
              <a:t>t</a:t>
            </a:r>
            <a:r>
              <a:rPr lang="en-GB" sz="1400" b="1" i="1" baseline="-25000" dirty="0" err="1" smtClean="0">
                <a:solidFill>
                  <a:schemeClr val="accent6">
                    <a:lumMod val="60000"/>
                    <a:lumOff val="40000"/>
                  </a:schemeClr>
                </a:solidFill>
              </a:rPr>
              <a:t>j</a:t>
            </a:r>
            <a:r>
              <a:rPr lang="en-GB" sz="1400" b="1" i="1" dirty="0" smtClean="0">
                <a:solidFill>
                  <a:schemeClr val="accent6">
                    <a:lumMod val="60000"/>
                    <a:lumOff val="40000"/>
                  </a:schemeClr>
                </a:solidFill>
              </a:rPr>
              <a:t>) + n(p)</a:t>
            </a:r>
            <a:endParaRPr lang="en-GB" sz="1400" b="1" dirty="0" smtClean="0">
              <a:solidFill>
                <a:schemeClr val="accent6">
                  <a:lumMod val="60000"/>
                  <a:lumOff val="40000"/>
                </a:schemeClr>
              </a:solidFill>
            </a:endParaRPr>
          </a:p>
          <a:p>
            <a:r>
              <a:rPr lang="en-GB" sz="1400" b="1" dirty="0" smtClean="0">
                <a:solidFill>
                  <a:schemeClr val="accent6">
                    <a:lumMod val="60000"/>
                    <a:lumOff val="40000"/>
                  </a:schemeClr>
                </a:solidFill>
              </a:rPr>
              <a:t>Where </a:t>
            </a:r>
            <a:r>
              <a:rPr lang="en-GB" sz="1400" b="1" i="1" dirty="0" smtClean="0">
                <a:solidFill>
                  <a:schemeClr val="accent6">
                    <a:lumMod val="60000"/>
                    <a:lumOff val="40000"/>
                  </a:schemeClr>
                </a:solidFill>
              </a:rPr>
              <a:t>n</a:t>
            </a:r>
            <a:r>
              <a:rPr lang="en-GB" sz="1400" b="1" dirty="0" smtClean="0">
                <a:solidFill>
                  <a:schemeClr val="accent6">
                    <a:lumMod val="60000"/>
                    <a:lumOff val="40000"/>
                  </a:schemeClr>
                </a:solidFill>
              </a:rPr>
              <a:t>(</a:t>
            </a:r>
            <a:r>
              <a:rPr lang="en-GB" sz="1400" b="1" i="1" dirty="0" smtClean="0">
                <a:solidFill>
                  <a:schemeClr val="accent6">
                    <a:lumMod val="60000"/>
                    <a:lumOff val="40000"/>
                  </a:schemeClr>
                </a:solidFill>
              </a:rPr>
              <a:t>p</a:t>
            </a:r>
            <a:r>
              <a:rPr lang="en-GB" sz="1400" b="1" dirty="0" smtClean="0">
                <a:solidFill>
                  <a:schemeClr val="accent6">
                    <a:lumMod val="60000"/>
                    <a:lumOff val="40000"/>
                  </a:schemeClr>
                </a:solidFill>
              </a:rPr>
              <a:t>) is a noise signal.</a:t>
            </a:r>
          </a:p>
          <a:p>
            <a:r>
              <a:rPr lang="en-GB" sz="1400" b="1" dirty="0" smtClean="0">
                <a:solidFill>
                  <a:schemeClr val="accent6">
                    <a:lumMod val="60000"/>
                    <a:lumOff val="40000"/>
                  </a:schemeClr>
                </a:solidFill>
              </a:rPr>
              <a:t>The value D(</a:t>
            </a:r>
            <a:r>
              <a:rPr lang="en-GB" sz="1400" b="1" i="1" dirty="0" smtClean="0">
                <a:solidFill>
                  <a:schemeClr val="accent6">
                    <a:lumMod val="60000"/>
                    <a:lumOff val="40000"/>
                  </a:schemeClr>
                </a:solidFill>
              </a:rPr>
              <a:t>t</a:t>
            </a:r>
            <a:r>
              <a:rPr lang="en-GB" sz="1400" b="1" dirty="0" smtClean="0">
                <a:solidFill>
                  <a:schemeClr val="accent6">
                    <a:lumMod val="60000"/>
                    <a:lumOff val="40000"/>
                  </a:schemeClr>
                </a:solidFill>
              </a:rPr>
              <a:t>) that represents the normalized sum of absolute difference can be used as a reference to be compared with a threshold area.</a:t>
            </a:r>
          </a:p>
          <a:p>
            <a:endParaRPr lang="en-GB"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05200"/>
            <a:ext cx="7066768" cy="858600"/>
          </a:xfrm>
        </p:spPr>
        <p:txBody>
          <a:bodyPr/>
          <a:lstStyle/>
          <a:p>
            <a:pPr>
              <a:buFont typeface="Arial" pitchFamily="34" charset="0"/>
              <a:buChar char="•"/>
            </a:pPr>
            <a:r>
              <a:rPr lang="en-GB" dirty="0">
                <a:solidFill>
                  <a:srgbClr val="92D050"/>
                </a:solidFill>
                <a:latin typeface="Constantia" pitchFamily="18" charset="0"/>
              </a:rPr>
              <a:t> </a:t>
            </a:r>
            <a:r>
              <a:rPr lang="en-GB" dirty="0" smtClean="0">
                <a:solidFill>
                  <a:srgbClr val="92D050"/>
                </a:solidFill>
                <a:latin typeface="Constantia" pitchFamily="18" charset="0"/>
              </a:rPr>
              <a:t> Operations performed on the Capture in Surveillance</a:t>
            </a:r>
            <a:endParaRPr lang="en-GB" dirty="0">
              <a:solidFill>
                <a:srgbClr val="92D050"/>
              </a:solidFill>
              <a:latin typeface="Constantia" pitchFamily="18" charset="0"/>
            </a:endParaRPr>
          </a:p>
        </p:txBody>
      </p:sp>
      <p:sp>
        <p:nvSpPr>
          <p:cNvPr id="3" name="Subtitle 2"/>
          <p:cNvSpPr>
            <a:spLocks noGrp="1"/>
          </p:cNvSpPr>
          <p:nvPr>
            <p:ph type="subTitle"/>
          </p:nvPr>
        </p:nvSpPr>
        <p:spPr>
          <a:xfrm>
            <a:off x="1547664" y="1203480"/>
            <a:ext cx="7138776" cy="1656302"/>
          </a:xfrm>
        </p:spPr>
        <p:txBody>
          <a:bodyPr/>
          <a:lstStyle/>
          <a:p>
            <a:pPr>
              <a:buFont typeface="Arial" pitchFamily="34" charset="0"/>
              <a:buChar char="•"/>
            </a:pPr>
            <a:r>
              <a:rPr lang="en-GB" dirty="0" smtClean="0">
                <a:solidFill>
                  <a:srgbClr val="92D050"/>
                </a:solidFill>
              </a:rPr>
              <a:t>   Image Histogram plot </a:t>
            </a:r>
            <a:r>
              <a:rPr lang="en-GB" sz="1400" dirty="0" smtClean="0">
                <a:solidFill>
                  <a:srgbClr val="92D050"/>
                </a:solidFill>
              </a:rPr>
              <a:t>: </a:t>
            </a:r>
            <a:r>
              <a:rPr lang="en-GB" sz="1400" dirty="0" smtClean="0">
                <a:solidFill>
                  <a:schemeClr val="accent6">
                    <a:lumMod val="20000"/>
                    <a:lumOff val="80000"/>
                  </a:schemeClr>
                </a:solidFill>
              </a:rPr>
              <a:t>An Image Histogram is a chart that shows the distribution   </a:t>
            </a:r>
          </a:p>
          <a:p>
            <a:pPr>
              <a:buFont typeface="Arial" pitchFamily="34" charset="0"/>
              <a:buChar char="•"/>
            </a:pPr>
            <a:r>
              <a:rPr lang="en-GB" sz="1400" dirty="0">
                <a:solidFill>
                  <a:schemeClr val="accent6">
                    <a:lumMod val="20000"/>
                    <a:lumOff val="80000"/>
                  </a:schemeClr>
                </a:solidFill>
              </a:rPr>
              <a:t> </a:t>
            </a:r>
            <a:r>
              <a:rPr lang="en-GB" sz="1400" dirty="0" smtClean="0">
                <a:solidFill>
                  <a:schemeClr val="accent6">
                    <a:lumMod val="20000"/>
                    <a:lumOff val="80000"/>
                  </a:schemeClr>
                </a:solidFill>
              </a:rPr>
              <a:t>                                                  of intensities in an indexed or gray scale image.</a:t>
            </a:r>
          </a:p>
          <a:p>
            <a:r>
              <a:rPr lang="en-GB" sz="1400" dirty="0" smtClean="0">
                <a:solidFill>
                  <a:schemeClr val="accent6">
                    <a:lumMod val="20000"/>
                    <a:lumOff val="80000"/>
                  </a:schemeClr>
                </a:solidFill>
              </a:rPr>
              <a:t>                                    </a:t>
            </a:r>
          </a:p>
          <a:p>
            <a:r>
              <a:rPr lang="en-GB" sz="1400" dirty="0">
                <a:solidFill>
                  <a:schemeClr val="accent6">
                    <a:lumMod val="20000"/>
                    <a:lumOff val="80000"/>
                  </a:schemeClr>
                </a:solidFill>
              </a:rPr>
              <a:t> </a:t>
            </a:r>
            <a:r>
              <a:rPr lang="en-GB" sz="1400" dirty="0" smtClean="0">
                <a:solidFill>
                  <a:schemeClr val="accent6">
                    <a:lumMod val="20000"/>
                    <a:lumOff val="80000"/>
                  </a:schemeClr>
                </a:solidFill>
              </a:rPr>
              <a:t>                                           </a:t>
            </a:r>
            <a:endParaRPr lang="en-GB" sz="1400" dirty="0">
              <a:solidFill>
                <a:srgbClr val="92D050"/>
              </a:solidFill>
            </a:endParaRPr>
          </a:p>
        </p:txBody>
      </p:sp>
      <p:pic>
        <p:nvPicPr>
          <p:cNvPr id="1026" name="Picture 2" descr="C:\Users\charc\Desktop\dsp project\imgprocessing\histogram.png"/>
          <p:cNvPicPr>
            <a:picLocks noChangeAspect="1" noChangeArrowheads="1"/>
          </p:cNvPicPr>
          <p:nvPr/>
        </p:nvPicPr>
        <p:blipFill>
          <a:blip r:embed="rId2" cstate="print"/>
          <a:srcRect/>
          <a:stretch>
            <a:fillRect/>
          </a:stretch>
        </p:blipFill>
        <p:spPr bwMode="auto">
          <a:xfrm>
            <a:off x="4283968" y="2355726"/>
            <a:ext cx="2952328" cy="259309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TotalTime>
  <Words>728</Words>
  <Application>Microsoft Office PowerPoint</Application>
  <PresentationFormat>On-screen Show (16:9)</PresentationFormat>
  <Paragraphs>74</Paragraphs>
  <Slides>13</Slides>
  <Notes>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Office Theme</vt:lpstr>
      <vt:lpstr>Office Theme</vt:lpstr>
      <vt:lpstr>Office Theme</vt:lpstr>
      <vt:lpstr>Slide 1</vt:lpstr>
      <vt:lpstr>Slide 2</vt:lpstr>
      <vt:lpstr>Slide 3</vt:lpstr>
      <vt:lpstr>                                  MOTIVATION OF THE WORK </vt:lpstr>
      <vt:lpstr>                         How it is Helpful?</vt:lpstr>
      <vt:lpstr>Slide 6</vt:lpstr>
      <vt:lpstr>  Techniques Using :</vt:lpstr>
      <vt:lpstr>a</vt:lpstr>
      <vt:lpstr>  Operations performed on the Capture in Surveillance</vt:lpstr>
      <vt:lpstr>Result Obtained:</vt:lpstr>
      <vt:lpstr> Conclusion: </vt:lpstr>
      <vt:lpstr>Concepts learnt :</vt:lpstr>
      <vt:lpstr>Slide 13</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Registered User</dc:creator>
  <dc:description/>
  <cp:lastModifiedBy>Charchit Dhawan</cp:lastModifiedBy>
  <cp:revision>55</cp:revision>
  <dcterms:created xsi:type="dcterms:W3CDTF">2014-04-01T16:27:38Z</dcterms:created>
  <dcterms:modified xsi:type="dcterms:W3CDTF">2019-07-28T10:05:54Z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 Corporation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vt:i4>
  </property>
</Properties>
</file>