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3C0557-79D3-4A11-A4DD-CC663576F195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776922BD-2934-4268-A6EC-D83CE988C2D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E6CA73-3BA9-47B0-B5EF-FB880886D68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AB9D79F-D0E2-4DF3-9892-B3CAA10D34D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A73-3BA9-47B0-B5EF-FB880886D68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D79F-D0E2-4DF3-9892-B3CAA10D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85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A73-3BA9-47B0-B5EF-FB880886D68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D79F-D0E2-4DF3-9892-B3CAA10D34D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92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A73-3BA9-47B0-B5EF-FB880886D68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D79F-D0E2-4DF3-9892-B3CAA10D34D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073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A73-3BA9-47B0-B5EF-FB880886D68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D79F-D0E2-4DF3-9892-B3CAA10D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66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A73-3BA9-47B0-B5EF-FB880886D68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D79F-D0E2-4DF3-9892-B3CAA10D34D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737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A73-3BA9-47B0-B5EF-FB880886D68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D79F-D0E2-4DF3-9892-B3CAA10D34D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67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A73-3BA9-47B0-B5EF-FB880886D68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D79F-D0E2-4DF3-9892-B3CAA10D34D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7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A73-3BA9-47B0-B5EF-FB880886D68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D79F-D0E2-4DF3-9892-B3CAA10D34D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A73-3BA9-47B0-B5EF-FB880886D68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D79F-D0E2-4DF3-9892-B3CAA10D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2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A73-3BA9-47B0-B5EF-FB880886D68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D79F-D0E2-4DF3-9892-B3CAA10D34D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A73-3BA9-47B0-B5EF-FB880886D68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D79F-D0E2-4DF3-9892-B3CAA10D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81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A73-3BA9-47B0-B5EF-FB880886D68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D79F-D0E2-4DF3-9892-B3CAA10D34D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42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A73-3BA9-47B0-B5EF-FB880886D68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D79F-D0E2-4DF3-9892-B3CAA10D34D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32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A73-3BA9-47B0-B5EF-FB880886D68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D79F-D0E2-4DF3-9892-B3CAA10D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26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A73-3BA9-47B0-B5EF-FB880886D68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D79F-D0E2-4DF3-9892-B3CAA10D34D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15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CA73-3BA9-47B0-B5EF-FB880886D68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D79F-D0E2-4DF3-9892-B3CAA10D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0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E6CA73-3BA9-47B0-B5EF-FB880886D68C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B9D79F-D0E2-4DF3-9892-B3CAA10D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57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Segmentation using RFM model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RFM analysis allows marketers to target specific clusters of customers with communications that are much more relevant for their particular behavior – and thus generate much higher rates of response, plus increased loyalty and customer lifetime </a:t>
            </a:r>
            <a:r>
              <a:rPr lang="en-US" dirty="0" smtClean="0"/>
              <a:t>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82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are </a:t>
            </a:r>
            <a:r>
              <a:rPr lang="en-US" b="1" dirty="0" err="1" smtClean="0"/>
              <a:t>Recency</a:t>
            </a:r>
            <a:r>
              <a:rPr lang="en-US" b="1" dirty="0" smtClean="0"/>
              <a:t> , </a:t>
            </a:r>
            <a:r>
              <a:rPr lang="en-US" b="1" dirty="0"/>
              <a:t>Frequency and Monetary?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/>
              <a:t>Recency</a:t>
            </a:r>
            <a:r>
              <a:rPr lang="en-US" dirty="0"/>
              <a:t>: How much time has elapsed since a customer’s last activity or transaction with the brand? Activity is usually a purchase, although variations are sometimes used, e.g., the last visit to a website or use of a mobile app. In most cases, the more recently a customer has interacted or transacted with a brand, the more likely that customer will be responsive to communications from the brand.</a:t>
            </a:r>
          </a:p>
          <a:p>
            <a:r>
              <a:rPr lang="en-US" b="1" dirty="0"/>
              <a:t>Frequency</a:t>
            </a:r>
            <a:r>
              <a:rPr lang="en-US" dirty="0"/>
              <a:t>: How often has a customer transacted or interacted with the brand during a particular period of time? Clearly, customers with frequent activities are more engaged, and probably more loyal, than customers who rarely do so. And one-time-only customers are in a class of their own.</a:t>
            </a:r>
          </a:p>
          <a:p>
            <a:r>
              <a:rPr lang="en-US" b="1" dirty="0"/>
              <a:t>Monetary</a:t>
            </a:r>
            <a:r>
              <a:rPr lang="en-US" dirty="0"/>
              <a:t>: Also referred to as “monetary value,” this factor reflects how much a customer has spent with the brand during a particular period of time. Big spenders should usually be treated differently than customers who spend little. Looking at monetary divided by frequency indicates the average purchase amount – an important secondary factor to consider when segmenting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59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6278590"/>
          </a:xfrm>
        </p:spPr>
        <p:txBody>
          <a:bodyPr/>
          <a:lstStyle/>
          <a:p>
            <a:r>
              <a:rPr lang="en-US" dirty="0" smtClean="0"/>
              <a:t>Max Revenue by a customer- 34847.4</a:t>
            </a:r>
          </a:p>
          <a:p>
            <a:r>
              <a:rPr lang="en-US" dirty="0" smtClean="0"/>
              <a:t>Min </a:t>
            </a:r>
            <a:r>
              <a:rPr lang="en-US" dirty="0"/>
              <a:t>Revenue by a </a:t>
            </a:r>
            <a:r>
              <a:rPr lang="en-US" dirty="0" smtClean="0"/>
              <a:t>customer-38.5</a:t>
            </a:r>
          </a:p>
          <a:p>
            <a:r>
              <a:rPr lang="en-US" dirty="0"/>
              <a:t>Max </a:t>
            </a:r>
            <a:r>
              <a:rPr lang="en-US" dirty="0" smtClean="0"/>
              <a:t>Orders </a:t>
            </a:r>
            <a:r>
              <a:rPr lang="en-US" dirty="0"/>
              <a:t>by a </a:t>
            </a:r>
            <a:r>
              <a:rPr lang="en-US" dirty="0" smtClean="0"/>
              <a:t>customer-156</a:t>
            </a:r>
          </a:p>
          <a:p>
            <a:r>
              <a:rPr lang="en-US" dirty="0" smtClean="0"/>
              <a:t>Min </a:t>
            </a:r>
            <a:r>
              <a:rPr lang="en-US" dirty="0"/>
              <a:t>Orders by a </a:t>
            </a:r>
            <a:r>
              <a:rPr lang="en-US" dirty="0" smtClean="0"/>
              <a:t>customer-1</a:t>
            </a:r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78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5 CUSTOMERS WITH MAX REVENUES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898" y="2670143"/>
            <a:ext cx="9601196" cy="3318936"/>
          </a:xfrm>
        </p:spPr>
        <p:txBody>
          <a:bodyPr/>
          <a:lstStyle/>
          <a:p>
            <a:r>
              <a:rPr lang="en-US" dirty="0" err="1" smtClean="0"/>
              <a:t>CustID</a:t>
            </a:r>
            <a:r>
              <a:rPr lang="en-US" dirty="0" smtClean="0"/>
              <a:t>       Revenue</a:t>
            </a:r>
          </a:p>
          <a:p>
            <a:r>
              <a:rPr lang="en-US" dirty="0" smtClean="0"/>
              <a:t>2266   -      34847.4</a:t>
            </a:r>
          </a:p>
          <a:p>
            <a:r>
              <a:rPr lang="en-US" dirty="0" smtClean="0"/>
              <a:t>2876   -      32486.98</a:t>
            </a:r>
          </a:p>
          <a:p>
            <a:r>
              <a:rPr lang="en-US" dirty="0" smtClean="0"/>
              <a:t>2267   -      24178.97</a:t>
            </a:r>
          </a:p>
          <a:p>
            <a:r>
              <a:rPr lang="en-US" dirty="0" smtClean="0"/>
              <a:t>1153   -      18554.49</a:t>
            </a:r>
          </a:p>
          <a:p>
            <a:r>
              <a:rPr lang="en-US" dirty="0" smtClean="0"/>
              <a:t>3377   -      16884.99</a:t>
            </a:r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04503" y="20331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9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CHAMPIONS=RFM score&gt;4.5</a:t>
            </a:r>
          </a:p>
          <a:p>
            <a:r>
              <a:rPr lang="en-US" dirty="0" smtClean="0"/>
              <a:t>HIGH VALUE CUSTOMERS = RFM score &gt;4</a:t>
            </a:r>
          </a:p>
          <a:p>
            <a:r>
              <a:rPr lang="en-US" dirty="0" smtClean="0"/>
              <a:t>MEDIAM VALUE CUSTOMERS = RFM score &gt;3</a:t>
            </a:r>
          </a:p>
          <a:p>
            <a:r>
              <a:rPr lang="en-US" dirty="0" smtClean="0"/>
              <a:t>LOW VALUE CUSTOMERS=RFM score&gt;1.6</a:t>
            </a:r>
          </a:p>
          <a:p>
            <a:r>
              <a:rPr lang="en-US" dirty="0" smtClean="0"/>
              <a:t>LOST CUSTOMERS=RFM score &lt;1.6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58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4147458" cy="1371600"/>
          </a:xfrm>
        </p:spPr>
        <p:txBody>
          <a:bodyPr/>
          <a:lstStyle/>
          <a:p>
            <a:r>
              <a:rPr lang="en-US" dirty="0" smtClean="0"/>
              <a:t>Count of segments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03" y="1476739"/>
            <a:ext cx="5913119" cy="3882750"/>
          </a:xfrm>
          <a:prstGeom prst="roundRect">
            <a:avLst>
              <a:gd name="adj" fmla="val 0"/>
            </a:avLst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4147458" cy="182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CHAMPIONS=268</a:t>
            </a:r>
            <a:endParaRPr lang="en-US" dirty="0"/>
          </a:p>
          <a:p>
            <a:r>
              <a:rPr lang="en-US" dirty="0"/>
              <a:t>HIGH VALUE CUSTOMERS = </a:t>
            </a:r>
            <a:r>
              <a:rPr lang="en-US" dirty="0" smtClean="0"/>
              <a:t>545</a:t>
            </a:r>
            <a:endParaRPr lang="en-US" dirty="0"/>
          </a:p>
          <a:p>
            <a:r>
              <a:rPr lang="en-US" dirty="0"/>
              <a:t>MEDIAM VALUE CUSTOMERS = </a:t>
            </a:r>
            <a:r>
              <a:rPr lang="en-US" dirty="0" smtClean="0"/>
              <a:t>1206</a:t>
            </a:r>
            <a:endParaRPr lang="en-US" dirty="0"/>
          </a:p>
          <a:p>
            <a:r>
              <a:rPr lang="en-US" dirty="0"/>
              <a:t>LOW VALUE </a:t>
            </a:r>
            <a:r>
              <a:rPr lang="en-US" dirty="0" smtClean="0"/>
              <a:t>CUSTOMERS=1402</a:t>
            </a:r>
            <a:endParaRPr lang="en-US" dirty="0"/>
          </a:p>
          <a:p>
            <a:r>
              <a:rPr lang="en-US" dirty="0"/>
              <a:t>LOST CUSTOMERS=RFM score </a:t>
            </a:r>
            <a:r>
              <a:rPr lang="en-US" dirty="0" smtClean="0"/>
              <a:t>&lt;1579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7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09" y="559159"/>
            <a:ext cx="7352381" cy="5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33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</TotalTime>
  <Words>338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Customer Segmentation using RFM model</vt:lpstr>
      <vt:lpstr>What are Recency , Frequency and Monetary? </vt:lpstr>
      <vt:lpstr>Data Analysis</vt:lpstr>
      <vt:lpstr>TOP 5 CUSTOMERS WITH MAX REVENUES</vt:lpstr>
      <vt:lpstr>CUSTOMER SEGMENTATION</vt:lpstr>
      <vt:lpstr>Count of segments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using RFM model</dc:title>
  <dc:creator>Debu bhaiya</dc:creator>
  <cp:lastModifiedBy>Debu bhaiya</cp:lastModifiedBy>
  <cp:revision>5</cp:revision>
  <dcterms:created xsi:type="dcterms:W3CDTF">2022-07-01T08:03:03Z</dcterms:created>
  <dcterms:modified xsi:type="dcterms:W3CDTF">2022-07-01T08:47:06Z</dcterms:modified>
</cp:coreProperties>
</file>