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oboto"/>
      <p:regular r:id="rId14"/>
      <p:bold r:id="rId15"/>
      <p:italic r:id="rId16"/>
      <p:boldItalic r:id="rId17"/>
    </p:embeddedFont>
    <p:embeddedFont>
      <p:font typeface="Playfair Displ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C02B95-9323-4BFB-8B8B-EFC0C3094997}">
  <a:tblStyle styleId="{D8C02B95-9323-4BFB-8B8B-EFC0C309499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italic.fntdata"/><Relationship Id="rId22" Type="http://schemas.openxmlformats.org/officeDocument/2006/relationships/font" Target="fonts/Lato-regular.fntdata"/><Relationship Id="rId21" Type="http://schemas.openxmlformats.org/officeDocument/2006/relationships/font" Target="fonts/PlayfairDispl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PlayfairDisplay-bold.fntdata"/><Relationship Id="rId18" Type="http://schemas.openxmlformats.org/officeDocument/2006/relationships/font" Target="fonts/PlayfairDi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e4d47939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e4d47939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hyperlink" Target="https://data.cityofnewyork.us/Health/DOHMH-New-York-City-Restaurant-Inspection-Results/43nn-pn8j" TargetMode="External"/><Relationship Id="rId4" Type="http://schemas.openxmlformats.org/officeDocument/2006/relationships/hyperlink" Target="https://www.nyc.gov/site/doh/about/about-doh.pag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NYC RESTAURANT INSPECTION</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i="1" lang="en" sz="1500">
                <a:solidFill>
                  <a:srgbClr val="374151"/>
                </a:solidFill>
                <a:latin typeface="Lato"/>
                <a:ea typeface="Lato"/>
                <a:cs typeface="Lato"/>
                <a:sym typeface="Lato"/>
              </a:rPr>
              <a:t>How does the grading system impact the operational trajectory of new restaurants?</a:t>
            </a:r>
            <a:endParaRPr sz="2100">
              <a:latin typeface="Lato"/>
              <a:ea typeface="Lato"/>
              <a:cs typeface="Lato"/>
              <a:sym typeface="Lato"/>
            </a:endParaRPr>
          </a:p>
        </p:txBody>
      </p:sp>
      <p:pic>
        <p:nvPicPr>
          <p:cNvPr id="61" name="Google Shape;61;p13"/>
          <p:cNvPicPr preferRelativeResize="0"/>
          <p:nvPr/>
        </p:nvPicPr>
        <p:blipFill rotWithShape="1">
          <a:blip r:embed="rId3">
            <a:alphaModFix amt="47000"/>
          </a:blip>
          <a:srcRect b="0" l="2612" r="38949" t="0"/>
          <a:stretch/>
        </p:blipFill>
        <p:spPr>
          <a:xfrm>
            <a:off x="70975" y="-936500"/>
            <a:ext cx="2951401" cy="6406654"/>
          </a:xfrm>
          <a:prstGeom prst="rect">
            <a:avLst/>
          </a:prstGeom>
          <a:noFill/>
          <a:ln>
            <a:noFill/>
          </a:ln>
        </p:spPr>
      </p:pic>
      <p:sp>
        <p:nvSpPr>
          <p:cNvPr id="62" name="Google Shape;62;p13"/>
          <p:cNvSpPr txBox="1"/>
          <p:nvPr/>
        </p:nvSpPr>
        <p:spPr>
          <a:xfrm>
            <a:off x="2699425" y="27541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grpSp>
        <p:nvGrpSpPr>
          <p:cNvPr id="67" name="Google Shape;67;p14"/>
          <p:cNvGrpSpPr/>
          <p:nvPr/>
        </p:nvGrpSpPr>
        <p:grpSpPr>
          <a:xfrm>
            <a:off x="4939500" y="1219611"/>
            <a:ext cx="3837000" cy="2704200"/>
            <a:chOff x="4939500" y="1219611"/>
            <a:chExt cx="3837000" cy="2704200"/>
          </a:xfrm>
        </p:grpSpPr>
        <p:cxnSp>
          <p:nvCxnSpPr>
            <p:cNvPr id="68" name="Google Shape;68;p14"/>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69" name="Google Shape;69;p14"/>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70" name="Google Shape;70;p14"/>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71" name="Google Shape;71;p14"/>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72" name="Google Shape;72;p14"/>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73" name="Google Shape;73;p14"/>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74" name="Google Shape;74;p14"/>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75" name="Google Shape;75;p14"/>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76" name="Google Shape;76;p14"/>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77" name="Google Shape;77;p14"/>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78" name="Google Shape;78;p14"/>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txBox="1"/>
          <p:nvPr>
            <p:ph type="title"/>
          </p:nvPr>
        </p:nvSpPr>
        <p:spPr>
          <a:xfrm>
            <a:off x="265500" y="1962068"/>
            <a:ext cx="4045200" cy="73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   Methodologies</a:t>
            </a:r>
            <a:endParaRPr/>
          </a:p>
          <a:p>
            <a:pPr indent="0" lvl="0" marL="0" rtl="0" algn="ctr">
              <a:spcBef>
                <a:spcPts val="0"/>
              </a:spcBef>
              <a:spcAft>
                <a:spcPts val="0"/>
              </a:spcAft>
              <a:buNone/>
            </a:pPr>
            <a:r>
              <a:rPr lang="en"/>
              <a:t>References</a:t>
            </a:r>
            <a:endParaRPr/>
          </a:p>
          <a:p>
            <a:pPr indent="0" lvl="0" marL="0" rtl="0" algn="ctr">
              <a:spcBef>
                <a:spcPts val="0"/>
              </a:spcBef>
              <a:spcAft>
                <a:spcPts val="0"/>
              </a:spcAft>
              <a:buNone/>
            </a:pPr>
            <a:r>
              <a:rPr lang="en"/>
              <a:t>Sources</a:t>
            </a:r>
            <a:endParaRPr/>
          </a:p>
          <a:p>
            <a:pPr indent="0" lvl="0" marL="0" rtl="0" algn="l">
              <a:lnSpc>
                <a:spcPct val="135714"/>
              </a:lnSpc>
              <a:spcBef>
                <a:spcPts val="0"/>
              </a:spcBef>
              <a:spcAft>
                <a:spcPts val="0"/>
              </a:spcAft>
              <a:buNone/>
            </a:pPr>
            <a:r>
              <a:t/>
            </a:r>
            <a:endParaRPr b="0" sz="105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80" name="Google Shape;80;p14"/>
          <p:cNvSpPr txBox="1"/>
          <p:nvPr>
            <p:ph idx="1" type="subTitle"/>
          </p:nvPr>
        </p:nvSpPr>
        <p:spPr>
          <a:xfrm>
            <a:off x="265500" y="3281926"/>
            <a:ext cx="4045200" cy="1345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000">
                <a:solidFill>
                  <a:srgbClr val="212121"/>
                </a:solidFill>
                <a:highlight>
                  <a:srgbClr val="FFFFFF"/>
                </a:highlight>
                <a:latin typeface="Arial"/>
                <a:ea typeface="Arial"/>
                <a:cs typeface="Arial"/>
                <a:sym typeface="Arial"/>
              </a:rPr>
              <a:t>                    </a:t>
            </a:r>
            <a:r>
              <a:rPr lang="en" sz="1000">
                <a:solidFill>
                  <a:srgbClr val="212121"/>
                </a:solidFill>
                <a:highlight>
                  <a:srgbClr val="FFFFFF"/>
                </a:highlight>
                <a:latin typeface="Arial"/>
                <a:ea typeface="Arial"/>
                <a:cs typeface="Arial"/>
                <a:sym typeface="Arial"/>
              </a:rPr>
              <a:t>211687 rows 27 columns</a:t>
            </a:r>
            <a:endParaRPr sz="1000">
              <a:solidFill>
                <a:srgbClr val="212121"/>
              </a:solidFill>
              <a:highlight>
                <a:srgbClr val="FFFFFF"/>
              </a:highlight>
              <a:latin typeface="Arial"/>
              <a:ea typeface="Arial"/>
              <a:cs typeface="Arial"/>
              <a:sym typeface="Arial"/>
            </a:endParaRPr>
          </a:p>
          <a:p>
            <a:pPr indent="0" lvl="0" marL="0" rtl="0" algn="ctr">
              <a:spcBef>
                <a:spcPts val="0"/>
              </a:spcBef>
              <a:spcAft>
                <a:spcPts val="0"/>
              </a:spcAft>
              <a:buNone/>
            </a:pPr>
            <a:r>
              <a:rPr lang="en" sz="1200" u="sng">
                <a:solidFill>
                  <a:schemeClr val="hlink"/>
                </a:solidFill>
                <a:latin typeface="Arial"/>
                <a:ea typeface="Arial"/>
                <a:cs typeface="Arial"/>
                <a:sym typeface="Arial"/>
                <a:hlinkClick r:id="rId3"/>
              </a:rPr>
              <a:t>https://data.cityofnewyork.us/Health/DOHMH-New-York-City-Restaurant-Inspection-Results/43nn-pn8j</a:t>
            </a:r>
            <a:endParaRPr sz="2200"/>
          </a:p>
          <a:p>
            <a:pPr indent="0" lvl="0" marL="0" rtl="0" algn="ctr">
              <a:spcBef>
                <a:spcPts val="0"/>
              </a:spcBef>
              <a:spcAft>
                <a:spcPts val="0"/>
              </a:spcAft>
              <a:buNone/>
            </a:pPr>
            <a:r>
              <a:t/>
            </a:r>
            <a:endParaRPr sz="2200"/>
          </a:p>
          <a:p>
            <a:pPr indent="0" lvl="0" marL="0" rtl="0" algn="ctr">
              <a:spcBef>
                <a:spcPts val="0"/>
              </a:spcBef>
              <a:spcAft>
                <a:spcPts val="0"/>
              </a:spcAft>
              <a:buNone/>
            </a:pPr>
            <a:r>
              <a:rPr lang="en" sz="1000">
                <a:solidFill>
                  <a:srgbClr val="000000"/>
                </a:solidFill>
                <a:highlight>
                  <a:srgbClr val="FFFFFF"/>
                </a:highlight>
                <a:latin typeface="Roboto"/>
                <a:ea typeface="Roboto"/>
                <a:cs typeface="Roboto"/>
                <a:sym typeface="Roboto"/>
              </a:rPr>
              <a:t>Department of Health and Mental Hygiene (DOHMH)</a:t>
            </a:r>
            <a:endParaRPr sz="2200"/>
          </a:p>
          <a:p>
            <a:pPr indent="0" lvl="0" marL="0" rtl="0" algn="ctr">
              <a:spcBef>
                <a:spcPts val="0"/>
              </a:spcBef>
              <a:spcAft>
                <a:spcPts val="0"/>
              </a:spcAft>
              <a:buNone/>
            </a:pPr>
            <a:r>
              <a:rPr lang="en" sz="1200" u="sng">
                <a:solidFill>
                  <a:schemeClr val="hlink"/>
                </a:solidFill>
                <a:latin typeface="Arial"/>
                <a:ea typeface="Arial"/>
                <a:cs typeface="Arial"/>
                <a:sym typeface="Arial"/>
                <a:hlinkClick r:id="rId4"/>
              </a:rPr>
              <a:t>https://www.nyc.gov/site/doh/about/about-doh.page</a:t>
            </a:r>
            <a:endParaRPr sz="2200"/>
          </a:p>
        </p:txBody>
      </p:sp>
      <p:grpSp>
        <p:nvGrpSpPr>
          <p:cNvPr id="81" name="Google Shape;81;p14"/>
          <p:cNvGrpSpPr/>
          <p:nvPr/>
        </p:nvGrpSpPr>
        <p:grpSpPr>
          <a:xfrm>
            <a:off x="4939534" y="2017046"/>
            <a:ext cx="3825543" cy="1573620"/>
            <a:chOff x="1000000" y="2393988"/>
            <a:chExt cx="4144235" cy="1704713"/>
          </a:xfrm>
        </p:grpSpPr>
        <p:sp>
          <p:nvSpPr>
            <p:cNvPr id="82" name="Google Shape;82;p14"/>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83" name="Google Shape;83;p14"/>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14"/>
          <p:cNvGrpSpPr/>
          <p:nvPr/>
        </p:nvGrpSpPr>
        <p:grpSpPr>
          <a:xfrm>
            <a:off x="4939557" y="1778136"/>
            <a:ext cx="3836911" cy="1503799"/>
            <a:chOff x="1000025" y="2059300"/>
            <a:chExt cx="4156550" cy="1629075"/>
          </a:xfrm>
        </p:grpSpPr>
        <p:sp>
          <p:nvSpPr>
            <p:cNvPr id="92" name="Google Shape;92;p14"/>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93" name="Google Shape;93;p14"/>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4"/>
          <p:cNvSpPr txBox="1"/>
          <p:nvPr/>
        </p:nvSpPr>
        <p:spPr>
          <a:xfrm>
            <a:off x="173275" y="1960725"/>
            <a:ext cx="2726700" cy="17145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900">
              <a:solidFill>
                <a:srgbClr val="212121"/>
              </a:solidFill>
              <a:highlight>
                <a:srgbClr val="FFFFFF"/>
              </a:highlight>
            </a:endParaRPr>
          </a:p>
          <a:p>
            <a:pPr indent="-285750" lvl="0" marL="457200" rtl="0" algn="l">
              <a:lnSpc>
                <a:spcPct val="135714"/>
              </a:lnSpc>
              <a:spcBef>
                <a:spcPts val="0"/>
              </a:spcBef>
              <a:spcAft>
                <a:spcPts val="0"/>
              </a:spcAft>
              <a:buClr>
                <a:srgbClr val="212121"/>
              </a:buClr>
              <a:buSzPts val="900"/>
              <a:buFont typeface="Arial"/>
              <a:buChar char="●"/>
            </a:pPr>
            <a:r>
              <a:rPr lang="en" sz="900"/>
              <a:t>pandas, matplotlib,seaborn</a:t>
            </a:r>
            <a:endParaRPr sz="900"/>
          </a:p>
          <a:p>
            <a:pPr indent="-285750" lvl="0" marL="457200" rtl="0" algn="l">
              <a:lnSpc>
                <a:spcPct val="135714"/>
              </a:lnSpc>
              <a:spcBef>
                <a:spcPts val="0"/>
              </a:spcBef>
              <a:spcAft>
                <a:spcPts val="0"/>
              </a:spcAft>
              <a:buClr>
                <a:srgbClr val="000000"/>
              </a:buClr>
              <a:buSzPts val="900"/>
              <a:buFont typeface="Arial"/>
              <a:buChar char="●"/>
            </a:pPr>
            <a:r>
              <a:rPr lang="en" sz="900"/>
              <a:t>Data cleaning</a:t>
            </a:r>
            <a:endParaRPr sz="900"/>
          </a:p>
          <a:p>
            <a:pPr indent="-285750" lvl="0" marL="457200" rtl="0" algn="l">
              <a:lnSpc>
                <a:spcPct val="135714"/>
              </a:lnSpc>
              <a:spcBef>
                <a:spcPts val="0"/>
              </a:spcBef>
              <a:spcAft>
                <a:spcPts val="0"/>
              </a:spcAft>
              <a:buClr>
                <a:srgbClr val="000000"/>
              </a:buClr>
              <a:buSzPts val="900"/>
              <a:buFont typeface="Arial"/>
              <a:buChar char="●"/>
            </a:pPr>
            <a:r>
              <a:rPr lang="en" sz="900"/>
              <a:t>Descriptive statistics</a:t>
            </a:r>
            <a:endParaRPr sz="900"/>
          </a:p>
          <a:p>
            <a:pPr indent="-285750" lvl="0" marL="457200" rtl="0" algn="l">
              <a:lnSpc>
                <a:spcPct val="135714"/>
              </a:lnSpc>
              <a:spcBef>
                <a:spcPts val="0"/>
              </a:spcBef>
              <a:spcAft>
                <a:spcPts val="0"/>
              </a:spcAft>
              <a:buClr>
                <a:srgbClr val="000000"/>
              </a:buClr>
              <a:buSzPts val="900"/>
              <a:buFont typeface="Arial"/>
              <a:buChar char="●"/>
            </a:pPr>
            <a:r>
              <a:rPr lang="en" sz="900"/>
              <a:t>Grouping</a:t>
            </a:r>
            <a:endParaRPr sz="900"/>
          </a:p>
          <a:p>
            <a:pPr indent="-285750" lvl="0" marL="457200" rtl="0" algn="l">
              <a:lnSpc>
                <a:spcPct val="135714"/>
              </a:lnSpc>
              <a:spcBef>
                <a:spcPts val="0"/>
              </a:spcBef>
              <a:spcAft>
                <a:spcPts val="0"/>
              </a:spcAft>
              <a:buClr>
                <a:srgbClr val="000000"/>
              </a:buClr>
              <a:buSzPts val="900"/>
              <a:buFont typeface="Arial"/>
              <a:buChar char="●"/>
            </a:pPr>
            <a:r>
              <a:rPr lang="en" sz="900"/>
              <a:t>Filtering Data</a:t>
            </a:r>
            <a:endParaRPr sz="900">
              <a:solidFill>
                <a:schemeClr val="dk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5"/>
          <p:cNvPicPr preferRelativeResize="0"/>
          <p:nvPr/>
        </p:nvPicPr>
        <p:blipFill>
          <a:blip r:embed="rId3">
            <a:alphaModFix/>
          </a:blip>
          <a:stretch>
            <a:fillRect/>
          </a:stretch>
        </p:blipFill>
        <p:spPr>
          <a:xfrm rot="4384846">
            <a:off x="6406475" y="333932"/>
            <a:ext cx="4593749" cy="3049037"/>
          </a:xfrm>
          <a:prstGeom prst="rect">
            <a:avLst/>
          </a:prstGeom>
          <a:noFill/>
          <a:ln>
            <a:noFill/>
          </a:ln>
        </p:spPr>
      </p:pic>
      <p:sp>
        <p:nvSpPr>
          <p:cNvPr id="107" name="Google Shape;107;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the DOHMH grade restaurants?</a:t>
            </a:r>
            <a:endParaRPr/>
          </a:p>
        </p:txBody>
      </p:sp>
      <p:grpSp>
        <p:nvGrpSpPr>
          <p:cNvPr id="108" name="Google Shape;108;p15"/>
          <p:cNvGrpSpPr/>
          <p:nvPr/>
        </p:nvGrpSpPr>
        <p:grpSpPr>
          <a:xfrm>
            <a:off x="431925" y="1304875"/>
            <a:ext cx="2628925" cy="3416400"/>
            <a:chOff x="431925" y="1304875"/>
            <a:chExt cx="2628925" cy="3416400"/>
          </a:xfrm>
        </p:grpSpPr>
        <p:sp>
          <p:nvSpPr>
            <p:cNvPr id="109" name="Google Shape;109;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INSPECTION</a:t>
            </a:r>
            <a:endParaRPr>
              <a:solidFill>
                <a:schemeClr val="lt1"/>
              </a:solidFill>
            </a:endParaRPr>
          </a:p>
        </p:txBody>
      </p:sp>
      <p:sp>
        <p:nvSpPr>
          <p:cNvPr id="112" name="Google Shape;112;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t/>
            </a:r>
            <a:endParaRPr sz="3931">
              <a:solidFill>
                <a:srgbClr val="000000"/>
              </a:solidFill>
              <a:latin typeface="Arial"/>
              <a:ea typeface="Arial"/>
              <a:cs typeface="Arial"/>
              <a:sym typeface="Arial"/>
            </a:endParaRPr>
          </a:p>
          <a:p>
            <a:pPr indent="0" lvl="0" marL="457200" rtl="0" algn="l">
              <a:spcBef>
                <a:spcPts val="800"/>
              </a:spcBef>
              <a:spcAft>
                <a:spcPts val="0"/>
              </a:spcAft>
              <a:buNone/>
            </a:pPr>
            <a:r>
              <a:rPr b="1" lang="en" sz="3931">
                <a:solidFill>
                  <a:srgbClr val="000000"/>
                </a:solidFill>
                <a:latin typeface="Arial"/>
                <a:ea typeface="Arial"/>
                <a:cs typeface="Arial"/>
                <a:sym typeface="Arial"/>
              </a:rPr>
              <a:t>Gradable inspections</a:t>
            </a:r>
            <a:endParaRPr b="1" sz="3931">
              <a:solidFill>
                <a:srgbClr val="000000"/>
              </a:solidFill>
              <a:latin typeface="Arial"/>
              <a:ea typeface="Arial"/>
              <a:cs typeface="Arial"/>
              <a:sym typeface="Arial"/>
            </a:endParaRPr>
          </a:p>
          <a:p>
            <a:pPr indent="0" lvl="0" marL="0" rtl="0" algn="l">
              <a:spcBef>
                <a:spcPts val="800"/>
              </a:spcBef>
              <a:spcAft>
                <a:spcPts val="0"/>
              </a:spcAft>
              <a:buNone/>
            </a:pPr>
            <a:r>
              <a:rPr lang="en" sz="3931">
                <a:solidFill>
                  <a:srgbClr val="000000"/>
                </a:solidFill>
                <a:latin typeface="Arial"/>
                <a:ea typeface="Arial"/>
                <a:cs typeface="Arial"/>
                <a:sym typeface="Arial"/>
              </a:rPr>
              <a:t>INSPECTION TYPE </a:t>
            </a:r>
            <a:endParaRPr sz="3931">
              <a:solidFill>
                <a:srgbClr val="000000"/>
              </a:solidFill>
              <a:latin typeface="Arial"/>
              <a:ea typeface="Arial"/>
              <a:cs typeface="Arial"/>
              <a:sym typeface="Arial"/>
            </a:endParaRPr>
          </a:p>
          <a:p>
            <a:pPr indent="-291006" lvl="0" marL="457200" rtl="0" algn="l">
              <a:spcBef>
                <a:spcPts val="800"/>
              </a:spcBef>
              <a:spcAft>
                <a:spcPts val="0"/>
              </a:spcAft>
              <a:buClr>
                <a:srgbClr val="000000"/>
              </a:buClr>
              <a:buSzPct val="100000"/>
              <a:buFont typeface="Arial"/>
              <a:buChar char="❏"/>
            </a:pPr>
            <a:r>
              <a:rPr lang="en" sz="3931">
                <a:solidFill>
                  <a:srgbClr val="000000"/>
                </a:solidFill>
                <a:latin typeface="Arial"/>
                <a:ea typeface="Arial"/>
                <a:cs typeface="Arial"/>
                <a:sym typeface="Arial"/>
              </a:rPr>
              <a:t>Cycle Inspection/Initial Inspection.</a:t>
            </a:r>
            <a:endParaRPr sz="3931">
              <a:solidFill>
                <a:srgbClr val="000000"/>
              </a:solidFill>
              <a:latin typeface="Arial"/>
              <a:ea typeface="Arial"/>
              <a:cs typeface="Arial"/>
              <a:sym typeface="Arial"/>
            </a:endParaRPr>
          </a:p>
          <a:p>
            <a:pPr indent="-291006" lvl="0" marL="457200" rtl="0" algn="l">
              <a:spcBef>
                <a:spcPts val="0"/>
              </a:spcBef>
              <a:spcAft>
                <a:spcPts val="0"/>
              </a:spcAft>
              <a:buClr>
                <a:srgbClr val="000000"/>
              </a:buClr>
              <a:buSzPct val="100000"/>
              <a:buFont typeface="Arial"/>
              <a:buChar char="❏"/>
            </a:pPr>
            <a:r>
              <a:rPr lang="en" sz="3931">
                <a:solidFill>
                  <a:srgbClr val="000000"/>
                </a:solidFill>
                <a:latin typeface="Arial"/>
                <a:ea typeface="Arial"/>
                <a:cs typeface="Arial"/>
                <a:sym typeface="Arial"/>
              </a:rPr>
              <a:t>Cycle Inspection/Re-Inspection,</a:t>
            </a:r>
            <a:endParaRPr sz="3931">
              <a:solidFill>
                <a:srgbClr val="000000"/>
              </a:solidFill>
              <a:latin typeface="Arial"/>
              <a:ea typeface="Arial"/>
              <a:cs typeface="Arial"/>
              <a:sym typeface="Arial"/>
            </a:endParaRPr>
          </a:p>
          <a:p>
            <a:pPr indent="-291006" lvl="0" marL="457200" rtl="0" algn="l">
              <a:spcBef>
                <a:spcPts val="0"/>
              </a:spcBef>
              <a:spcAft>
                <a:spcPts val="0"/>
              </a:spcAft>
              <a:buClr>
                <a:srgbClr val="000000"/>
              </a:buClr>
              <a:buSzPct val="100000"/>
              <a:buFont typeface="Arial"/>
              <a:buChar char="❏"/>
            </a:pPr>
            <a:r>
              <a:rPr lang="en" sz="3931">
                <a:solidFill>
                  <a:srgbClr val="000000"/>
                </a:solidFill>
                <a:latin typeface="Arial"/>
                <a:ea typeface="Arial"/>
                <a:cs typeface="Arial"/>
                <a:sym typeface="Arial"/>
              </a:rPr>
              <a:t>Pre-Permit (Operational)/Initial Inspection.</a:t>
            </a:r>
            <a:endParaRPr sz="3931">
              <a:solidFill>
                <a:srgbClr val="000000"/>
              </a:solidFill>
              <a:latin typeface="Arial"/>
              <a:ea typeface="Arial"/>
              <a:cs typeface="Arial"/>
              <a:sym typeface="Arial"/>
            </a:endParaRPr>
          </a:p>
          <a:p>
            <a:pPr indent="-291006" lvl="0" marL="457200" rtl="0" algn="l">
              <a:spcBef>
                <a:spcPts val="0"/>
              </a:spcBef>
              <a:spcAft>
                <a:spcPts val="0"/>
              </a:spcAft>
              <a:buClr>
                <a:srgbClr val="000000"/>
              </a:buClr>
              <a:buSzPct val="100000"/>
              <a:buFont typeface="Arial"/>
              <a:buChar char="❏"/>
            </a:pPr>
            <a:r>
              <a:rPr lang="en" sz="3931">
                <a:solidFill>
                  <a:srgbClr val="000000"/>
                </a:solidFill>
                <a:latin typeface="Arial"/>
                <a:ea typeface="Arial"/>
                <a:cs typeface="Arial"/>
                <a:sym typeface="Arial"/>
              </a:rPr>
              <a:t> Pre-Permit (Operational)/Re-Inspection)</a:t>
            </a:r>
            <a:endParaRPr sz="3931">
              <a:solidFill>
                <a:srgbClr val="000000"/>
              </a:solidFill>
              <a:latin typeface="Arial"/>
              <a:ea typeface="Arial"/>
              <a:cs typeface="Arial"/>
              <a:sym typeface="Arial"/>
            </a:endParaRPr>
          </a:p>
          <a:p>
            <a:pPr indent="0" lvl="0" marL="0" rtl="0" algn="l">
              <a:spcBef>
                <a:spcPts val="800"/>
              </a:spcBef>
              <a:spcAft>
                <a:spcPts val="0"/>
              </a:spcAft>
              <a:buNone/>
            </a:pPr>
            <a:r>
              <a:t/>
            </a:r>
            <a:endParaRPr sz="1600"/>
          </a:p>
          <a:p>
            <a:pPr indent="0" lvl="0" marL="0" rtl="0" algn="l">
              <a:spcBef>
                <a:spcPts val="800"/>
              </a:spcBef>
              <a:spcAft>
                <a:spcPts val="1200"/>
              </a:spcAft>
              <a:buNone/>
            </a:pPr>
            <a:r>
              <a:t/>
            </a:r>
            <a:endParaRPr sz="1600"/>
          </a:p>
        </p:txBody>
      </p:sp>
      <p:grpSp>
        <p:nvGrpSpPr>
          <p:cNvPr id="113" name="Google Shape;113;p15"/>
          <p:cNvGrpSpPr/>
          <p:nvPr/>
        </p:nvGrpSpPr>
        <p:grpSpPr>
          <a:xfrm>
            <a:off x="3320450" y="1304875"/>
            <a:ext cx="2632500" cy="3416400"/>
            <a:chOff x="3320450" y="1304875"/>
            <a:chExt cx="2632500" cy="3416400"/>
          </a:xfrm>
        </p:grpSpPr>
        <p:sp>
          <p:nvSpPr>
            <p:cNvPr id="114" name="Google Shape;114;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SCORE</a:t>
            </a:r>
            <a:endParaRPr>
              <a:solidFill>
                <a:schemeClr val="lt1"/>
              </a:solidFill>
            </a:endParaRPr>
          </a:p>
        </p:txBody>
      </p:sp>
      <p:sp>
        <p:nvSpPr>
          <p:cNvPr id="117" name="Google Shape;117;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SzPts val="358"/>
              <a:buNone/>
            </a:pPr>
            <a:r>
              <a:rPr lang="en" sz="898">
                <a:solidFill>
                  <a:srgbClr val="000000"/>
                </a:solidFill>
                <a:latin typeface="Arial"/>
                <a:ea typeface="Arial"/>
                <a:cs typeface="Arial"/>
                <a:sym typeface="Arial"/>
              </a:rPr>
              <a:t>POINTS FOR VIOLATIONS</a:t>
            </a:r>
            <a:endParaRPr sz="898">
              <a:solidFill>
                <a:srgbClr val="000000"/>
              </a:solidFill>
              <a:latin typeface="Arial"/>
              <a:ea typeface="Arial"/>
              <a:cs typeface="Arial"/>
              <a:sym typeface="Arial"/>
            </a:endParaRPr>
          </a:p>
          <a:p>
            <a:pPr indent="-285670" lvl="0" marL="457200" rtl="0" algn="l">
              <a:spcBef>
                <a:spcPts val="2000"/>
              </a:spcBef>
              <a:spcAft>
                <a:spcPts val="0"/>
              </a:spcAft>
              <a:buClr>
                <a:srgbClr val="000000"/>
              </a:buClr>
              <a:buSzPts val="899"/>
              <a:buFont typeface="Arial"/>
              <a:buChar char="❏"/>
            </a:pPr>
            <a:r>
              <a:rPr lang="en" sz="898">
                <a:solidFill>
                  <a:srgbClr val="000000"/>
                </a:solidFill>
                <a:latin typeface="Arial"/>
                <a:ea typeface="Arial"/>
                <a:cs typeface="Arial"/>
                <a:sym typeface="Arial"/>
              </a:rPr>
              <a:t>14 points or less= “A” grade</a:t>
            </a:r>
            <a:endParaRPr sz="898">
              <a:solidFill>
                <a:srgbClr val="000000"/>
              </a:solidFill>
              <a:latin typeface="Arial"/>
              <a:ea typeface="Arial"/>
              <a:cs typeface="Arial"/>
              <a:sym typeface="Arial"/>
            </a:endParaRPr>
          </a:p>
          <a:p>
            <a:pPr indent="0" lvl="0" marL="457200" rtl="0" algn="l">
              <a:spcBef>
                <a:spcPts val="2000"/>
              </a:spcBef>
              <a:spcAft>
                <a:spcPts val="0"/>
              </a:spcAft>
              <a:buSzPts val="358"/>
              <a:buNone/>
            </a:pPr>
            <a:r>
              <a:t/>
            </a:r>
            <a:endParaRPr sz="898">
              <a:solidFill>
                <a:srgbClr val="000000"/>
              </a:solidFill>
              <a:latin typeface="Arial"/>
              <a:ea typeface="Arial"/>
              <a:cs typeface="Arial"/>
              <a:sym typeface="Arial"/>
            </a:endParaRPr>
          </a:p>
          <a:p>
            <a:pPr indent="-285670" lvl="0" marL="457200" rtl="0" algn="l">
              <a:spcBef>
                <a:spcPts val="2000"/>
              </a:spcBef>
              <a:spcAft>
                <a:spcPts val="0"/>
              </a:spcAft>
              <a:buClr>
                <a:srgbClr val="000000"/>
              </a:buClr>
              <a:buSzPts val="899"/>
              <a:buFont typeface="Arial"/>
              <a:buChar char="❏"/>
            </a:pPr>
            <a:r>
              <a:rPr lang="en" sz="898">
                <a:solidFill>
                  <a:srgbClr val="000000"/>
                </a:solidFill>
                <a:latin typeface="Arial"/>
                <a:ea typeface="Arial"/>
                <a:cs typeface="Arial"/>
                <a:sym typeface="Arial"/>
              </a:rPr>
              <a:t>14-27 “B” grade and a “Grade Pending” </a:t>
            </a:r>
            <a:endParaRPr sz="898">
              <a:solidFill>
                <a:srgbClr val="000000"/>
              </a:solidFill>
              <a:latin typeface="Arial"/>
              <a:ea typeface="Arial"/>
              <a:cs typeface="Arial"/>
              <a:sym typeface="Arial"/>
            </a:endParaRPr>
          </a:p>
          <a:p>
            <a:pPr indent="0" lvl="0" marL="457200" rtl="0" algn="l">
              <a:spcBef>
                <a:spcPts val="2000"/>
              </a:spcBef>
              <a:spcAft>
                <a:spcPts val="0"/>
              </a:spcAft>
              <a:buSzPts val="358"/>
              <a:buNone/>
            </a:pPr>
            <a:r>
              <a:t/>
            </a:r>
            <a:endParaRPr sz="898">
              <a:solidFill>
                <a:srgbClr val="000000"/>
              </a:solidFill>
              <a:latin typeface="Arial"/>
              <a:ea typeface="Arial"/>
              <a:cs typeface="Arial"/>
              <a:sym typeface="Arial"/>
            </a:endParaRPr>
          </a:p>
          <a:p>
            <a:pPr indent="-285670" lvl="0" marL="457200" rtl="0" algn="l">
              <a:spcBef>
                <a:spcPts val="2000"/>
              </a:spcBef>
              <a:spcAft>
                <a:spcPts val="0"/>
              </a:spcAft>
              <a:buClr>
                <a:srgbClr val="000000"/>
              </a:buClr>
              <a:buSzPts val="899"/>
              <a:buFont typeface="Arial"/>
              <a:buChar char="❏"/>
            </a:pPr>
            <a:r>
              <a:rPr lang="en" sz="898">
                <a:solidFill>
                  <a:srgbClr val="000000"/>
                </a:solidFill>
                <a:latin typeface="Arial"/>
                <a:ea typeface="Arial"/>
                <a:cs typeface="Arial"/>
                <a:sym typeface="Arial"/>
              </a:rPr>
              <a:t>28  “C” grade and a “Grade Pending” card</a:t>
            </a:r>
            <a:endParaRPr sz="898">
              <a:solidFill>
                <a:srgbClr val="000000"/>
              </a:solidFill>
              <a:latin typeface="Arial"/>
              <a:ea typeface="Arial"/>
              <a:cs typeface="Arial"/>
              <a:sym typeface="Arial"/>
            </a:endParaRPr>
          </a:p>
          <a:p>
            <a:pPr indent="0" lvl="0" marL="457200" rtl="0" algn="l">
              <a:spcBef>
                <a:spcPts val="2000"/>
              </a:spcBef>
              <a:spcAft>
                <a:spcPts val="1200"/>
              </a:spcAft>
              <a:buSzPts val="358"/>
              <a:buNone/>
            </a:pPr>
            <a:r>
              <a:t/>
            </a:r>
            <a:endParaRPr sz="520"/>
          </a:p>
        </p:txBody>
      </p:sp>
      <p:grpSp>
        <p:nvGrpSpPr>
          <p:cNvPr id="118" name="Google Shape;118;p15"/>
          <p:cNvGrpSpPr/>
          <p:nvPr/>
        </p:nvGrpSpPr>
        <p:grpSpPr>
          <a:xfrm>
            <a:off x="6212550" y="1304875"/>
            <a:ext cx="2632500" cy="3416400"/>
            <a:chOff x="6212550" y="1304875"/>
            <a:chExt cx="2632500" cy="3416400"/>
          </a:xfrm>
        </p:grpSpPr>
        <p:sp>
          <p:nvSpPr>
            <p:cNvPr id="119" name="Google Shape;119;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GRADE</a:t>
            </a:r>
            <a:endParaRPr>
              <a:solidFill>
                <a:schemeClr val="lt1"/>
              </a:solidFill>
            </a:endParaRPr>
          </a:p>
        </p:txBody>
      </p:sp>
      <p:sp>
        <p:nvSpPr>
          <p:cNvPr id="122" name="Google Shape;122;p15"/>
          <p:cNvSpPr txBox="1"/>
          <p:nvPr>
            <p:ph idx="4294967295" type="body"/>
          </p:nvPr>
        </p:nvSpPr>
        <p:spPr>
          <a:xfrm>
            <a:off x="6286400" y="1850300"/>
            <a:ext cx="2478600" cy="305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a:t>
            </a:r>
            <a:r>
              <a:rPr lang="en" sz="1000">
                <a:solidFill>
                  <a:srgbClr val="000000"/>
                </a:solidFill>
                <a:latin typeface="Arial"/>
                <a:ea typeface="Arial"/>
                <a:cs typeface="Arial"/>
                <a:sym typeface="Arial"/>
              </a:rPr>
              <a:t> N= Not Yet Graded</a:t>
            </a:r>
            <a:endParaRPr sz="1000">
              <a:solidFill>
                <a:srgbClr val="000000"/>
              </a:solidFill>
              <a:latin typeface="Arial"/>
              <a:ea typeface="Arial"/>
              <a:cs typeface="Arial"/>
              <a:sym typeface="Arial"/>
            </a:endParaRPr>
          </a:p>
          <a:p>
            <a:pPr indent="0" lvl="0" marL="0" rtl="0" algn="l">
              <a:spcBef>
                <a:spcPts val="1200"/>
              </a:spcBef>
              <a:spcAft>
                <a:spcPts val="0"/>
              </a:spcAft>
              <a:buNone/>
            </a:pPr>
            <a:r>
              <a:rPr lang="en" sz="1000">
                <a:solidFill>
                  <a:srgbClr val="000000"/>
                </a:solidFill>
                <a:latin typeface="Arial"/>
                <a:ea typeface="Arial"/>
                <a:cs typeface="Arial"/>
                <a:sym typeface="Arial"/>
              </a:rPr>
              <a:t>• A = Grade A</a:t>
            </a:r>
            <a:endParaRPr sz="1000">
              <a:solidFill>
                <a:srgbClr val="000000"/>
              </a:solidFill>
              <a:latin typeface="Arial"/>
              <a:ea typeface="Arial"/>
              <a:cs typeface="Arial"/>
              <a:sym typeface="Arial"/>
            </a:endParaRPr>
          </a:p>
          <a:p>
            <a:pPr indent="0" lvl="0" marL="0" rtl="0" algn="l">
              <a:spcBef>
                <a:spcPts val="1200"/>
              </a:spcBef>
              <a:spcAft>
                <a:spcPts val="0"/>
              </a:spcAft>
              <a:buNone/>
            </a:pPr>
            <a:r>
              <a:rPr lang="en" sz="1000">
                <a:solidFill>
                  <a:srgbClr val="000000"/>
                </a:solidFill>
                <a:latin typeface="Arial"/>
                <a:ea typeface="Arial"/>
                <a:cs typeface="Arial"/>
                <a:sym typeface="Arial"/>
              </a:rPr>
              <a:t>• B = Grade B</a:t>
            </a:r>
            <a:endParaRPr sz="1000">
              <a:solidFill>
                <a:srgbClr val="000000"/>
              </a:solidFill>
              <a:latin typeface="Arial"/>
              <a:ea typeface="Arial"/>
              <a:cs typeface="Arial"/>
              <a:sym typeface="Arial"/>
            </a:endParaRPr>
          </a:p>
          <a:p>
            <a:pPr indent="0" lvl="0" marL="0" rtl="0" algn="l">
              <a:spcBef>
                <a:spcPts val="1200"/>
              </a:spcBef>
              <a:spcAft>
                <a:spcPts val="0"/>
              </a:spcAft>
              <a:buNone/>
            </a:pPr>
            <a:r>
              <a:rPr lang="en" sz="1000">
                <a:solidFill>
                  <a:srgbClr val="000000"/>
                </a:solidFill>
                <a:latin typeface="Arial"/>
                <a:ea typeface="Arial"/>
                <a:cs typeface="Arial"/>
                <a:sym typeface="Arial"/>
              </a:rPr>
              <a:t>• C = Grade C</a:t>
            </a:r>
            <a:endParaRPr sz="1000">
              <a:solidFill>
                <a:srgbClr val="000000"/>
              </a:solidFill>
              <a:latin typeface="Arial"/>
              <a:ea typeface="Arial"/>
              <a:cs typeface="Arial"/>
              <a:sym typeface="Arial"/>
            </a:endParaRPr>
          </a:p>
          <a:p>
            <a:pPr indent="0" lvl="0" marL="0" rtl="0" algn="l">
              <a:spcBef>
                <a:spcPts val="1200"/>
              </a:spcBef>
              <a:spcAft>
                <a:spcPts val="0"/>
              </a:spcAft>
              <a:buNone/>
            </a:pPr>
            <a:r>
              <a:rPr lang="en" sz="1000">
                <a:solidFill>
                  <a:srgbClr val="000000"/>
                </a:solidFill>
                <a:latin typeface="Arial"/>
                <a:ea typeface="Arial"/>
                <a:cs typeface="Arial"/>
                <a:sym typeface="Arial"/>
              </a:rPr>
              <a:t>• Z = Grade Pending</a:t>
            </a:r>
            <a:endParaRPr sz="1000">
              <a:solidFill>
                <a:srgbClr val="000000"/>
              </a:solidFill>
              <a:latin typeface="Arial"/>
              <a:ea typeface="Arial"/>
              <a:cs typeface="Arial"/>
              <a:sym typeface="Arial"/>
            </a:endParaRPr>
          </a:p>
          <a:p>
            <a:pPr indent="0" lvl="0" marL="0" rtl="0" algn="l">
              <a:spcBef>
                <a:spcPts val="1200"/>
              </a:spcBef>
              <a:spcAft>
                <a:spcPts val="0"/>
              </a:spcAft>
              <a:buNone/>
            </a:pPr>
            <a:r>
              <a:rPr lang="en" sz="1000">
                <a:solidFill>
                  <a:srgbClr val="000000"/>
                </a:solidFill>
                <a:latin typeface="Arial"/>
                <a:ea typeface="Arial"/>
                <a:cs typeface="Arial"/>
                <a:sym typeface="Arial"/>
              </a:rPr>
              <a:t>• P=Grade Pending issued on re-opening following an initial inspection that resulted in a closure</a:t>
            </a:r>
            <a:endParaRPr sz="1000">
              <a:solidFill>
                <a:srgbClr val="000000"/>
              </a:solidFill>
              <a:latin typeface="Arial"/>
              <a:ea typeface="Arial"/>
              <a:cs typeface="Arial"/>
              <a:sym typeface="Arial"/>
            </a:endParaRPr>
          </a:p>
          <a:p>
            <a:pPr indent="-292100" lvl="0" marL="457200" rtl="0" algn="l">
              <a:spcBef>
                <a:spcPts val="1200"/>
              </a:spcBef>
              <a:spcAft>
                <a:spcPts val="0"/>
              </a:spcAft>
              <a:buClr>
                <a:srgbClr val="000000"/>
              </a:buClr>
              <a:buSzPts val="1000"/>
              <a:buFont typeface="Arial"/>
              <a:buChar char="●"/>
            </a:pPr>
            <a:r>
              <a:rPr lang="en" sz="1000">
                <a:solidFill>
                  <a:srgbClr val="000000"/>
                </a:solidFill>
                <a:latin typeface="Arial"/>
                <a:ea typeface="Arial"/>
                <a:cs typeface="Arial"/>
                <a:sym typeface="Arial"/>
              </a:rPr>
              <a:t>W= WAITING (fill NaN )</a:t>
            </a:r>
            <a:endParaRPr sz="1200">
              <a:solidFill>
                <a:srgbClr val="000000"/>
              </a:solidFill>
              <a:latin typeface="Arial"/>
              <a:ea typeface="Arial"/>
              <a:cs typeface="Arial"/>
              <a:sym typeface="Arial"/>
            </a:endParaRPr>
          </a:p>
        </p:txBody>
      </p:sp>
      <p:sp>
        <p:nvSpPr>
          <p:cNvPr id="123" name="Google Shape;123;p15"/>
          <p:cNvSpPr txBox="1"/>
          <p:nvPr/>
        </p:nvSpPr>
        <p:spPr>
          <a:xfrm>
            <a:off x="3136075" y="4787250"/>
            <a:ext cx="30000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rgbClr val="F8F8F8"/>
                </a:highlight>
                <a:latin typeface="Roboto"/>
                <a:ea typeface="Roboto"/>
                <a:cs typeface="Roboto"/>
                <a:sym typeface="Roboto"/>
              </a:rPr>
              <a:t>Department of Health and Mental Hygiene (DOHMH)</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p:nvPr/>
        </p:nvSpPr>
        <p:spPr>
          <a:xfrm rot="-1185254">
            <a:off x="326358" y="3365618"/>
            <a:ext cx="1681133" cy="1777453"/>
          </a:xfrm>
          <a:prstGeom prst="star6">
            <a:avLst>
              <a:gd fmla="val 28868" name="adj"/>
              <a:gd fmla="val 115470" name="hf"/>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 name="Google Shape;129;p16"/>
          <p:cNvSpPr txBox="1"/>
          <p:nvPr>
            <p:ph type="title"/>
          </p:nvPr>
        </p:nvSpPr>
        <p:spPr>
          <a:xfrm>
            <a:off x="311700" y="138575"/>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650"/>
              <a:t> </a:t>
            </a:r>
            <a:r>
              <a:rPr b="0" lang="en" sz="2650"/>
              <a:t>What were the trends in both first inspections and re-inspections in NYC over the past 3 years?</a:t>
            </a:r>
            <a:r>
              <a:rPr lang="en" sz="2650"/>
              <a:t> </a:t>
            </a:r>
            <a:endParaRPr/>
          </a:p>
        </p:txBody>
      </p:sp>
      <p:sp>
        <p:nvSpPr>
          <p:cNvPr id="130" name="Google Shape;130;p16"/>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1" name="Google Shape;131;p16"/>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790">
                <a:solidFill>
                  <a:schemeClr val="lt1"/>
                </a:solidFill>
              </a:rPr>
              <a:t>Average visits</a:t>
            </a:r>
            <a:endParaRPr sz="1790">
              <a:solidFill>
                <a:schemeClr val="lt1"/>
              </a:solidFill>
            </a:endParaRPr>
          </a:p>
        </p:txBody>
      </p:sp>
      <p:sp>
        <p:nvSpPr>
          <p:cNvPr id="132" name="Google Shape;132;p16"/>
          <p:cNvSpPr/>
          <p:nvPr/>
        </p:nvSpPr>
        <p:spPr>
          <a:xfrm>
            <a:off x="2948177" y="28629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3" name="Google Shape;133;p16"/>
          <p:cNvSpPr txBox="1"/>
          <p:nvPr>
            <p:ph idx="4294967295" type="body"/>
          </p:nvPr>
        </p:nvSpPr>
        <p:spPr>
          <a:xfrm>
            <a:off x="3248175" y="300967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390">
                <a:solidFill>
                  <a:schemeClr val="lt1"/>
                </a:solidFill>
              </a:rPr>
              <a:t>FIRST  INSPECTION</a:t>
            </a:r>
            <a:endParaRPr sz="1390">
              <a:solidFill>
                <a:schemeClr val="lt1"/>
              </a:solidFill>
            </a:endParaRPr>
          </a:p>
        </p:txBody>
      </p:sp>
      <p:sp>
        <p:nvSpPr>
          <p:cNvPr id="134" name="Google Shape;134;p16"/>
          <p:cNvSpPr txBox="1"/>
          <p:nvPr>
            <p:ph idx="4294967295" type="body"/>
          </p:nvPr>
        </p:nvSpPr>
        <p:spPr>
          <a:xfrm>
            <a:off x="3044775" y="3794175"/>
            <a:ext cx="2664000" cy="1248900"/>
          </a:xfrm>
          <a:prstGeom prst="rect">
            <a:avLst/>
          </a:prstGeom>
        </p:spPr>
        <p:txBody>
          <a:bodyPr anchorCtr="0" anchor="t" bIns="91425" lIns="91425" spcFirstLastPara="1" rIns="91425" wrap="square" tIns="91425">
            <a:normAutofit fontScale="40000" lnSpcReduction="20000"/>
          </a:bodyPr>
          <a:lstStyle/>
          <a:p>
            <a:pPr indent="0" lvl="0" marL="0" rtl="0" algn="ctr">
              <a:spcBef>
                <a:spcPts val="0"/>
              </a:spcBef>
              <a:spcAft>
                <a:spcPts val="0"/>
              </a:spcAft>
              <a:buNone/>
            </a:pPr>
            <a:r>
              <a:rPr b="1" lang="en" sz="3170">
                <a:solidFill>
                  <a:srgbClr val="212121"/>
                </a:solidFill>
                <a:highlight>
                  <a:srgbClr val="FFFFFF"/>
                </a:highlight>
                <a:latin typeface="Roboto"/>
                <a:ea typeface="Roboto"/>
                <a:cs typeface="Roboto"/>
                <a:sym typeface="Roboto"/>
              </a:rPr>
              <a:t>Initial Inspection</a:t>
            </a:r>
            <a:endParaRPr b="1" sz="3170">
              <a:solidFill>
                <a:srgbClr val="21212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3170">
                <a:solidFill>
                  <a:srgbClr val="212121"/>
                </a:solidFill>
                <a:highlight>
                  <a:srgbClr val="FFFFFF"/>
                </a:highlight>
                <a:latin typeface="Roboto"/>
                <a:ea typeface="Roboto"/>
                <a:cs typeface="Roboto"/>
                <a:sym typeface="Roboto"/>
              </a:rPr>
              <a:t>114681</a:t>
            </a:r>
            <a:endParaRPr b="1" sz="3170">
              <a:solidFill>
                <a:srgbClr val="212121"/>
              </a:solidFill>
              <a:highlight>
                <a:srgbClr val="FFFFFF"/>
              </a:highlight>
              <a:latin typeface="Roboto"/>
              <a:ea typeface="Roboto"/>
              <a:cs typeface="Roboto"/>
              <a:sym typeface="Roboto"/>
            </a:endParaRPr>
          </a:p>
          <a:p>
            <a:pPr indent="0" lvl="0" marL="0" rtl="0" algn="ctr">
              <a:spcBef>
                <a:spcPts val="0"/>
              </a:spcBef>
              <a:spcAft>
                <a:spcPts val="0"/>
              </a:spcAft>
              <a:buNone/>
            </a:pPr>
            <a:r>
              <a:t/>
            </a:r>
            <a:endParaRPr b="1" sz="3170">
              <a:solidFill>
                <a:srgbClr val="21212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3170">
                <a:solidFill>
                  <a:srgbClr val="212121"/>
                </a:solidFill>
                <a:highlight>
                  <a:srgbClr val="FFFFFF"/>
                </a:highlight>
                <a:latin typeface="Roboto"/>
                <a:ea typeface="Roboto"/>
                <a:cs typeface="Roboto"/>
                <a:sym typeface="Roboto"/>
              </a:rPr>
              <a:t>Re-inspection</a:t>
            </a:r>
            <a:endParaRPr b="1" sz="3170">
              <a:solidFill>
                <a:srgbClr val="212121"/>
              </a:solidFill>
              <a:highlight>
                <a:srgbClr val="FFFFFF"/>
              </a:highlight>
              <a:latin typeface="Roboto"/>
              <a:ea typeface="Roboto"/>
              <a:cs typeface="Roboto"/>
              <a:sym typeface="Roboto"/>
            </a:endParaRPr>
          </a:p>
          <a:p>
            <a:pPr indent="0" lvl="0" marL="0" rtl="0" algn="ctr">
              <a:spcBef>
                <a:spcPts val="0"/>
              </a:spcBef>
              <a:spcAft>
                <a:spcPts val="0"/>
              </a:spcAft>
              <a:buNone/>
            </a:pPr>
            <a:r>
              <a:rPr b="1" lang="en" sz="3170">
                <a:solidFill>
                  <a:srgbClr val="212121"/>
                </a:solidFill>
                <a:highlight>
                  <a:srgbClr val="FFFFFF"/>
                </a:highlight>
                <a:latin typeface="Roboto"/>
                <a:ea typeface="Roboto"/>
                <a:cs typeface="Roboto"/>
                <a:sym typeface="Roboto"/>
              </a:rPr>
              <a:t>37083</a:t>
            </a:r>
            <a:endParaRPr b="1" sz="3170">
              <a:solidFill>
                <a:srgbClr val="212121"/>
              </a:solidFill>
              <a:highlight>
                <a:srgbClr val="FFFFFF"/>
              </a:highlight>
              <a:latin typeface="Roboto"/>
              <a:ea typeface="Roboto"/>
              <a:cs typeface="Roboto"/>
              <a:sym typeface="Roboto"/>
            </a:endParaRPr>
          </a:p>
          <a:p>
            <a:pPr indent="0" lvl="0" marL="0" rtl="0" algn="l">
              <a:spcBef>
                <a:spcPts val="0"/>
              </a:spcBef>
              <a:spcAft>
                <a:spcPts val="800"/>
              </a:spcAft>
              <a:buNone/>
            </a:pPr>
            <a:r>
              <a:t/>
            </a:r>
            <a:endParaRPr sz="1600"/>
          </a:p>
        </p:txBody>
      </p:sp>
      <p:sp>
        <p:nvSpPr>
          <p:cNvPr id="135" name="Google Shape;135;p16"/>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6" name="Google Shape;136;p16"/>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3"/>
              <a:buNone/>
            </a:pPr>
            <a:r>
              <a:rPr lang="en" sz="1355">
                <a:solidFill>
                  <a:schemeClr val="lt1"/>
                </a:solidFill>
              </a:rPr>
              <a:t>Visits without GRADE in Initial Inspection</a:t>
            </a:r>
            <a:endParaRPr sz="1355">
              <a:solidFill>
                <a:schemeClr val="lt1"/>
              </a:solidFill>
            </a:endParaRPr>
          </a:p>
        </p:txBody>
      </p:sp>
      <p:graphicFrame>
        <p:nvGraphicFramePr>
          <p:cNvPr id="137" name="Google Shape;137;p16"/>
          <p:cNvGraphicFramePr/>
          <p:nvPr/>
        </p:nvGraphicFramePr>
        <p:xfrm>
          <a:off x="5869375" y="2070575"/>
          <a:ext cx="3000000" cy="3000000"/>
        </p:xfrm>
        <a:graphic>
          <a:graphicData uri="http://schemas.openxmlformats.org/drawingml/2006/table">
            <a:tbl>
              <a:tblPr>
                <a:noFill/>
                <a:tableStyleId>{D8C02B95-9323-4BFB-8B8B-EFC0C3094997}</a:tableStyleId>
              </a:tblPr>
              <a:tblGrid>
                <a:gridCol w="756725"/>
                <a:gridCol w="756725"/>
                <a:gridCol w="756725"/>
                <a:gridCol w="756725"/>
              </a:tblGrid>
              <a:tr h="381000">
                <a:tc>
                  <a:txBody>
                    <a:bodyPr/>
                    <a:lstStyle/>
                    <a:p>
                      <a:pPr indent="0" lvl="0" marL="0" rtl="0" algn="l">
                        <a:spcBef>
                          <a:spcPts val="0"/>
                        </a:spcBef>
                        <a:spcAft>
                          <a:spcPts val="0"/>
                        </a:spcAft>
                        <a:buNone/>
                      </a:pPr>
                      <a:r>
                        <a:rPr lang="en"/>
                        <a:t>Year</a:t>
                      </a:r>
                      <a:endParaRPr/>
                    </a:p>
                  </a:txBody>
                  <a:tcPr marT="91425" marB="91425" marR="91425" marL="91425"/>
                </a:tc>
                <a:tc>
                  <a:txBody>
                    <a:bodyPr/>
                    <a:lstStyle/>
                    <a:p>
                      <a:pPr indent="0" lvl="0" marL="0" rtl="0" algn="l">
                        <a:spcBef>
                          <a:spcPts val="0"/>
                        </a:spcBef>
                        <a:spcAft>
                          <a:spcPts val="0"/>
                        </a:spcAft>
                        <a:buNone/>
                      </a:pPr>
                      <a:r>
                        <a:rPr lang="en"/>
                        <a:t>Visits</a:t>
                      </a:r>
                      <a:endParaRPr/>
                    </a:p>
                  </a:txBody>
                  <a:tcPr marT="91425" marB="91425" marR="91425" marL="91425"/>
                </a:tc>
                <a:tc>
                  <a:txBody>
                    <a:bodyPr/>
                    <a:lstStyle/>
                    <a:p>
                      <a:pPr indent="0" lvl="0" marL="0" rtl="0" algn="ctr">
                        <a:spcBef>
                          <a:spcPts val="0"/>
                        </a:spcBef>
                        <a:spcAft>
                          <a:spcPts val="0"/>
                        </a:spcAft>
                        <a:buNone/>
                      </a:pPr>
                      <a:r>
                        <a:rPr lang="en"/>
                        <a:t>W</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81000">
                <a:tc>
                  <a:txBody>
                    <a:bodyPr/>
                    <a:lstStyle/>
                    <a:p>
                      <a:pPr indent="0" lvl="0" marL="0" rtl="0" algn="l">
                        <a:spcBef>
                          <a:spcPts val="0"/>
                        </a:spcBef>
                        <a:spcAft>
                          <a:spcPts val="0"/>
                        </a:spcAft>
                        <a:buNone/>
                      </a:pPr>
                      <a:r>
                        <a:rPr lang="en"/>
                        <a:t>2021</a:t>
                      </a:r>
                      <a:endParaRPr/>
                    </a:p>
                  </a:txBody>
                  <a:tcPr marT="91425" marB="91425" marR="91425" marL="91425"/>
                </a:tc>
                <a:tc>
                  <a:txBody>
                    <a:bodyPr/>
                    <a:lstStyle/>
                    <a:p>
                      <a:pPr indent="0" lvl="0" marL="0" rtl="0" algn="l">
                        <a:spcBef>
                          <a:spcPts val="0"/>
                        </a:spcBef>
                        <a:spcAft>
                          <a:spcPts val="0"/>
                        </a:spcAft>
                        <a:buNone/>
                      </a:pPr>
                      <a:r>
                        <a:rPr lang="en"/>
                        <a:t>10,831</a:t>
                      </a:r>
                      <a:endParaRPr/>
                    </a:p>
                  </a:txBody>
                  <a:tcPr marT="91425" marB="91425" marR="91425" marL="91425"/>
                </a:tc>
                <a:tc>
                  <a:txBody>
                    <a:bodyPr/>
                    <a:lstStyle/>
                    <a:p>
                      <a:pPr indent="0" lvl="0" marL="0" rtl="0" algn="l">
                        <a:spcBef>
                          <a:spcPts val="0"/>
                        </a:spcBef>
                        <a:spcAft>
                          <a:spcPts val="0"/>
                        </a:spcAft>
                        <a:buNone/>
                      </a:pPr>
                      <a:r>
                        <a:rPr lang="en"/>
                        <a:t>7,015</a:t>
                      </a:r>
                      <a:endParaRPr/>
                    </a:p>
                  </a:txBody>
                  <a:tcPr marT="91425" marB="91425" marR="91425" marL="91425"/>
                </a:tc>
                <a:tc>
                  <a:txBody>
                    <a:bodyPr/>
                    <a:lstStyle/>
                    <a:p>
                      <a:pPr indent="0" lvl="0" marL="0" rtl="0" algn="l">
                        <a:spcBef>
                          <a:spcPts val="0"/>
                        </a:spcBef>
                        <a:spcAft>
                          <a:spcPts val="0"/>
                        </a:spcAft>
                        <a:buNone/>
                      </a:pPr>
                      <a:r>
                        <a:rPr lang="en"/>
                        <a:t>64.7%</a:t>
                      </a:r>
                      <a:endParaRPr/>
                    </a:p>
                  </a:txBody>
                  <a:tcPr marT="91425" marB="91425" marR="91425" marL="91425"/>
                </a:tc>
              </a:tr>
              <a:tr h="381000">
                <a:tc>
                  <a:txBody>
                    <a:bodyPr/>
                    <a:lstStyle/>
                    <a:p>
                      <a:pPr indent="0" lvl="0" marL="0" rtl="0" algn="l">
                        <a:spcBef>
                          <a:spcPts val="0"/>
                        </a:spcBef>
                        <a:spcAft>
                          <a:spcPts val="0"/>
                        </a:spcAft>
                        <a:buNone/>
                      </a:pPr>
                      <a:r>
                        <a:rPr lang="en"/>
                        <a:t>2022</a:t>
                      </a:r>
                      <a:endParaRPr/>
                    </a:p>
                  </a:txBody>
                  <a:tcPr marT="91425" marB="91425" marR="91425" marL="91425"/>
                </a:tc>
                <a:tc>
                  <a:txBody>
                    <a:bodyPr/>
                    <a:lstStyle/>
                    <a:p>
                      <a:pPr indent="0" lvl="0" marL="0" rtl="0" algn="l">
                        <a:spcBef>
                          <a:spcPts val="0"/>
                        </a:spcBef>
                        <a:spcAft>
                          <a:spcPts val="0"/>
                        </a:spcAft>
                        <a:buNone/>
                      </a:pPr>
                      <a:r>
                        <a:rPr lang="en"/>
                        <a:t>52,149</a:t>
                      </a:r>
                      <a:endParaRPr/>
                    </a:p>
                  </a:txBody>
                  <a:tcPr marT="91425" marB="91425" marR="91425" marL="91425"/>
                </a:tc>
                <a:tc>
                  <a:txBody>
                    <a:bodyPr/>
                    <a:lstStyle/>
                    <a:p>
                      <a:pPr indent="0" lvl="0" marL="0" rtl="0" algn="l">
                        <a:spcBef>
                          <a:spcPts val="0"/>
                        </a:spcBef>
                        <a:spcAft>
                          <a:spcPts val="0"/>
                        </a:spcAft>
                        <a:buNone/>
                      </a:pPr>
                      <a:r>
                        <a:rPr lang="en"/>
                        <a:t>35,473</a:t>
                      </a:r>
                      <a:endParaRPr/>
                    </a:p>
                  </a:txBody>
                  <a:tcPr marT="91425" marB="91425" marR="91425" marL="91425"/>
                </a:tc>
                <a:tc>
                  <a:txBody>
                    <a:bodyPr/>
                    <a:lstStyle/>
                    <a:p>
                      <a:pPr indent="0" lvl="0" marL="0" rtl="0" algn="l">
                        <a:spcBef>
                          <a:spcPts val="0"/>
                        </a:spcBef>
                        <a:spcAft>
                          <a:spcPts val="0"/>
                        </a:spcAft>
                        <a:buNone/>
                      </a:pPr>
                      <a:r>
                        <a:rPr lang="en"/>
                        <a:t>68%</a:t>
                      </a:r>
                      <a:endParaRPr/>
                    </a:p>
                  </a:txBody>
                  <a:tcPr marT="91425" marB="91425" marR="91425" marL="91425"/>
                </a:tc>
              </a:tr>
              <a:tr h="381000">
                <a:tc>
                  <a:txBody>
                    <a:bodyPr/>
                    <a:lstStyle/>
                    <a:p>
                      <a:pPr indent="0" lvl="0" marL="0" rtl="0" algn="l">
                        <a:spcBef>
                          <a:spcPts val="0"/>
                        </a:spcBef>
                        <a:spcAft>
                          <a:spcPts val="0"/>
                        </a:spcAft>
                        <a:buNone/>
                      </a:pPr>
                      <a:r>
                        <a:rPr lang="en"/>
                        <a:t>2023</a:t>
                      </a:r>
                      <a:endParaRPr/>
                    </a:p>
                  </a:txBody>
                  <a:tcPr marT="91425" marB="91425" marR="91425" marL="91425"/>
                </a:tc>
                <a:tc>
                  <a:txBody>
                    <a:bodyPr/>
                    <a:lstStyle/>
                    <a:p>
                      <a:pPr indent="0" lvl="0" marL="0" rtl="0" algn="l">
                        <a:spcBef>
                          <a:spcPts val="0"/>
                        </a:spcBef>
                        <a:spcAft>
                          <a:spcPts val="0"/>
                        </a:spcAft>
                        <a:buNone/>
                      </a:pPr>
                      <a:r>
                        <a:rPr lang="en"/>
                        <a:t>41,286</a:t>
                      </a:r>
                      <a:endParaRPr/>
                    </a:p>
                  </a:txBody>
                  <a:tcPr marT="91425" marB="91425" marR="91425" marL="91425"/>
                </a:tc>
                <a:tc>
                  <a:txBody>
                    <a:bodyPr/>
                    <a:lstStyle/>
                    <a:p>
                      <a:pPr indent="0" lvl="0" marL="0" rtl="0" algn="l">
                        <a:spcBef>
                          <a:spcPts val="0"/>
                        </a:spcBef>
                        <a:spcAft>
                          <a:spcPts val="0"/>
                        </a:spcAft>
                        <a:buNone/>
                      </a:pPr>
                      <a:r>
                        <a:rPr lang="en"/>
                        <a:t>23,487</a:t>
                      </a:r>
                      <a:endParaRPr/>
                    </a:p>
                  </a:txBody>
                  <a:tcPr marT="91425" marB="91425" marR="91425" marL="91425"/>
                </a:tc>
                <a:tc>
                  <a:txBody>
                    <a:bodyPr/>
                    <a:lstStyle/>
                    <a:p>
                      <a:pPr indent="0" lvl="0" marL="0" rtl="0" algn="l">
                        <a:spcBef>
                          <a:spcPts val="0"/>
                        </a:spcBef>
                        <a:spcAft>
                          <a:spcPts val="0"/>
                        </a:spcAft>
                        <a:buNone/>
                      </a:pPr>
                      <a:r>
                        <a:rPr lang="en"/>
                        <a:t>56%</a:t>
                      </a:r>
                      <a:endParaRPr/>
                    </a:p>
                  </a:txBody>
                  <a:tcPr marT="91425" marB="91425" marR="91425" marL="91425"/>
                </a:tc>
              </a:tr>
            </a:tbl>
          </a:graphicData>
        </a:graphic>
      </p:graphicFrame>
      <p:graphicFrame>
        <p:nvGraphicFramePr>
          <p:cNvPr id="138" name="Google Shape;138;p16"/>
          <p:cNvGraphicFramePr/>
          <p:nvPr/>
        </p:nvGraphicFramePr>
        <p:xfrm>
          <a:off x="514800" y="2070575"/>
          <a:ext cx="3000000" cy="3000000"/>
        </p:xfrm>
        <a:graphic>
          <a:graphicData uri="http://schemas.openxmlformats.org/drawingml/2006/table">
            <a:tbl>
              <a:tblPr>
                <a:noFill/>
                <a:tableStyleId>{D8C02B95-9323-4BFB-8B8B-EFC0C3094997}</a:tableStyleId>
              </a:tblPr>
              <a:tblGrid>
                <a:gridCol w="1046150"/>
                <a:gridCol w="1046150"/>
              </a:tblGrid>
              <a:tr h="2725">
                <a:tc>
                  <a:txBody>
                    <a:bodyPr/>
                    <a:lstStyle/>
                    <a:p>
                      <a:pPr indent="0" lvl="0" marL="0" rtl="0" algn="l">
                        <a:spcBef>
                          <a:spcPts val="0"/>
                        </a:spcBef>
                        <a:spcAft>
                          <a:spcPts val="0"/>
                        </a:spcAft>
                        <a:buNone/>
                      </a:pPr>
                      <a:r>
                        <a:rPr lang="en"/>
                        <a:t>2021</a:t>
                      </a:r>
                      <a:endParaRPr/>
                    </a:p>
                  </a:txBody>
                  <a:tcPr marT="91425" marB="91425" marR="91425" marL="91425"/>
                </a:tc>
                <a:tc>
                  <a:txBody>
                    <a:bodyPr/>
                    <a:lstStyle/>
                    <a:p>
                      <a:pPr indent="0" lvl="0" marL="0" rtl="0" algn="l">
                        <a:spcBef>
                          <a:spcPts val="0"/>
                        </a:spcBef>
                        <a:spcAft>
                          <a:spcPts val="0"/>
                        </a:spcAft>
                        <a:buNone/>
                      </a:pPr>
                      <a:r>
                        <a:rPr lang="en"/>
                        <a:t>0.78</a:t>
                      </a:r>
                      <a:endParaRPr/>
                    </a:p>
                  </a:txBody>
                  <a:tcPr marT="91425" marB="91425" marR="91425" marL="91425"/>
                </a:tc>
              </a:tr>
              <a:tr h="2725">
                <a:tc>
                  <a:txBody>
                    <a:bodyPr/>
                    <a:lstStyle/>
                    <a:p>
                      <a:pPr indent="0" lvl="0" marL="0" rtl="0" algn="l">
                        <a:spcBef>
                          <a:spcPts val="0"/>
                        </a:spcBef>
                        <a:spcAft>
                          <a:spcPts val="0"/>
                        </a:spcAft>
                        <a:buNone/>
                      </a:pPr>
                      <a:r>
                        <a:rPr lang="en"/>
                        <a:t>2022</a:t>
                      </a:r>
                      <a:endParaRPr/>
                    </a:p>
                  </a:txBody>
                  <a:tcPr marT="91425" marB="91425" marR="91425" marL="91425"/>
                </a:tc>
                <a:tc>
                  <a:txBody>
                    <a:bodyPr/>
                    <a:lstStyle/>
                    <a:p>
                      <a:pPr indent="0" lvl="0" marL="0" rtl="0" algn="l">
                        <a:spcBef>
                          <a:spcPts val="0"/>
                        </a:spcBef>
                        <a:spcAft>
                          <a:spcPts val="0"/>
                        </a:spcAft>
                        <a:buNone/>
                      </a:pPr>
                      <a:r>
                        <a:rPr lang="en"/>
                        <a:t>3.35</a:t>
                      </a:r>
                      <a:endParaRPr/>
                    </a:p>
                  </a:txBody>
                  <a:tcPr marT="91425" marB="91425" marR="91425" marL="91425"/>
                </a:tc>
              </a:tr>
              <a:tr h="2725">
                <a:tc>
                  <a:txBody>
                    <a:bodyPr/>
                    <a:lstStyle/>
                    <a:p>
                      <a:pPr indent="0" lvl="0" marL="0" rtl="0" algn="l">
                        <a:spcBef>
                          <a:spcPts val="0"/>
                        </a:spcBef>
                        <a:spcAft>
                          <a:spcPts val="0"/>
                        </a:spcAft>
                        <a:buNone/>
                      </a:pPr>
                      <a:r>
                        <a:rPr lang="en"/>
                        <a:t>2023</a:t>
                      </a:r>
                      <a:endParaRPr/>
                    </a:p>
                  </a:txBody>
                  <a:tcPr marT="91425" marB="91425" marR="91425" marL="91425"/>
                </a:tc>
                <a:tc>
                  <a:txBody>
                    <a:bodyPr/>
                    <a:lstStyle/>
                    <a:p>
                      <a:pPr indent="0" lvl="0" marL="0" rtl="0" algn="l">
                        <a:spcBef>
                          <a:spcPts val="0"/>
                        </a:spcBef>
                        <a:spcAft>
                          <a:spcPts val="0"/>
                        </a:spcAft>
                        <a:buNone/>
                      </a:pPr>
                      <a:r>
                        <a:rPr lang="en"/>
                        <a:t>3.36</a:t>
                      </a:r>
                      <a:endParaRPr/>
                    </a:p>
                  </a:txBody>
                  <a:tcPr marT="91425" marB="91425" marR="91425" marL="91425"/>
                </a:tc>
              </a:tr>
            </a:tbl>
          </a:graphicData>
        </a:graphic>
      </p:graphicFrame>
      <p:sp>
        <p:nvSpPr>
          <p:cNvPr id="139" name="Google Shape;139;p16"/>
          <p:cNvSpPr txBox="1"/>
          <p:nvPr/>
        </p:nvSpPr>
        <p:spPr>
          <a:xfrm rot="-1262251">
            <a:off x="454901" y="3959408"/>
            <a:ext cx="1533516" cy="68109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rgbClr val="212121"/>
                </a:solidFill>
                <a:latin typeface="Comic Sans MS"/>
                <a:ea typeface="Comic Sans MS"/>
                <a:cs typeface="Comic Sans MS"/>
                <a:sym typeface="Comic Sans MS"/>
              </a:rPr>
              <a:t>211,687 Inspections</a:t>
            </a:r>
            <a:endParaRPr b="1" sz="1050">
              <a:solidFill>
                <a:srgbClr val="212121"/>
              </a:solidFill>
              <a:latin typeface="Comic Sans MS"/>
              <a:ea typeface="Comic Sans MS"/>
              <a:cs typeface="Comic Sans MS"/>
              <a:sym typeface="Comic Sans MS"/>
            </a:endParaRPr>
          </a:p>
          <a:p>
            <a:pPr indent="0" lvl="0" marL="0" rtl="0" algn="ctr">
              <a:spcBef>
                <a:spcPts val="0"/>
              </a:spcBef>
              <a:spcAft>
                <a:spcPts val="0"/>
              </a:spcAft>
              <a:buNone/>
            </a:pPr>
            <a:r>
              <a:rPr b="1" lang="en" sz="1050">
                <a:solidFill>
                  <a:srgbClr val="212121"/>
                </a:solidFill>
                <a:latin typeface="Comic Sans MS"/>
                <a:ea typeface="Comic Sans MS"/>
                <a:cs typeface="Comic Sans MS"/>
                <a:sym typeface="Comic Sans MS"/>
              </a:rPr>
              <a:t>55% Grade NaN values</a:t>
            </a:r>
            <a:endParaRPr b="1" sz="1050">
              <a:solidFill>
                <a:srgbClr val="212121"/>
              </a:solidFill>
              <a:latin typeface="Comic Sans MS"/>
              <a:ea typeface="Comic Sans MS"/>
              <a:cs typeface="Comic Sans MS"/>
              <a:sym typeface="Comic Sans MS"/>
            </a:endParaRPr>
          </a:p>
        </p:txBody>
      </p:sp>
      <p:sp>
        <p:nvSpPr>
          <p:cNvPr id="140" name="Google Shape;140;p16"/>
          <p:cNvSpPr txBox="1"/>
          <p:nvPr/>
        </p:nvSpPr>
        <p:spPr>
          <a:xfrm>
            <a:off x="3253463" y="1103350"/>
            <a:ext cx="2052000" cy="1820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t>T</a:t>
            </a:r>
            <a:r>
              <a:rPr lang="en" sz="1100"/>
              <a:t>wo-step inspection process. </a:t>
            </a:r>
            <a:endParaRPr sz="1100"/>
          </a:p>
          <a:p>
            <a:pPr indent="-298450" lvl="0" marL="457200" rtl="0" algn="l">
              <a:lnSpc>
                <a:spcPct val="115000"/>
              </a:lnSpc>
              <a:spcBef>
                <a:spcPts val="800"/>
              </a:spcBef>
              <a:spcAft>
                <a:spcPts val="0"/>
              </a:spcAft>
              <a:buSzPts val="1100"/>
              <a:buChar char="➢"/>
            </a:pPr>
            <a:r>
              <a:rPr lang="en" sz="1100"/>
              <a:t>Opportunity for restaurants who do not receive an A</a:t>
            </a:r>
            <a:endParaRPr sz="1100"/>
          </a:p>
          <a:p>
            <a:pPr indent="-298450" lvl="0" marL="457200" rtl="0" algn="l">
              <a:lnSpc>
                <a:spcPct val="115000"/>
              </a:lnSpc>
              <a:spcBef>
                <a:spcPts val="0"/>
              </a:spcBef>
              <a:spcAft>
                <a:spcPts val="0"/>
              </a:spcAft>
              <a:buSzPts val="1100"/>
              <a:buChar char="➢"/>
            </a:pPr>
            <a:r>
              <a:rPr lang="en" sz="1100"/>
              <a:t>Re-inspection occurs no less than 7 days after the initial inspection.</a:t>
            </a:r>
            <a:endParaRPr sz="1100">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17"/>
          <p:cNvSpPr txBox="1"/>
          <p:nvPr>
            <p:ph idx="4294967295" type="body"/>
          </p:nvPr>
        </p:nvSpPr>
        <p:spPr>
          <a:xfrm>
            <a:off x="5517475" y="95250"/>
            <a:ext cx="3573000" cy="4884000"/>
          </a:xfrm>
          <a:prstGeom prst="rect">
            <a:avLst/>
          </a:prstGeom>
        </p:spPr>
        <p:txBody>
          <a:bodyPr anchorCtr="0" anchor="t" bIns="91425" lIns="91425" spcFirstLastPara="1" rIns="91425" wrap="square" tIns="91425">
            <a:normAutofit fontScale="40000" lnSpcReduction="10000"/>
          </a:bodyPr>
          <a:lstStyle/>
          <a:p>
            <a:pPr indent="0" lvl="0" marL="0" rtl="0" algn="ctr">
              <a:spcBef>
                <a:spcPts val="0"/>
              </a:spcBef>
              <a:spcAft>
                <a:spcPts val="0"/>
              </a:spcAft>
              <a:buNone/>
            </a:pPr>
            <a:r>
              <a:rPr b="1" lang="en" sz="2750">
                <a:solidFill>
                  <a:srgbClr val="212121"/>
                </a:solidFill>
                <a:latin typeface="Arial"/>
                <a:ea typeface="Arial"/>
                <a:cs typeface="Arial"/>
                <a:sym typeface="Arial"/>
              </a:rPr>
              <a:t>VIOLATION DESCRIPTION</a:t>
            </a:r>
            <a:endParaRPr b="1" sz="2750">
              <a:solidFill>
                <a:srgbClr val="212121"/>
              </a:solidFill>
              <a:latin typeface="Arial"/>
              <a:ea typeface="Arial"/>
              <a:cs typeface="Arial"/>
              <a:sym typeface="Arial"/>
            </a:endParaRPr>
          </a:p>
          <a:p>
            <a:pPr indent="0" lvl="0" marL="0" rtl="0" algn="ctr">
              <a:spcBef>
                <a:spcPts val="0"/>
              </a:spcBef>
              <a:spcAft>
                <a:spcPts val="0"/>
              </a:spcAft>
              <a:buNone/>
            </a:pPr>
            <a:r>
              <a:t/>
            </a:r>
            <a:endParaRPr b="1" sz="2750">
              <a:solidFill>
                <a:srgbClr val="212121"/>
              </a:solidFill>
              <a:latin typeface="Arial"/>
              <a:ea typeface="Arial"/>
              <a:cs typeface="Arial"/>
              <a:sym typeface="Arial"/>
            </a:endParaRPr>
          </a:p>
          <a:p>
            <a:pPr indent="0" lvl="0" marL="0" rtl="0" algn="ctr">
              <a:spcBef>
                <a:spcPts val="0"/>
              </a:spcBef>
              <a:spcAft>
                <a:spcPts val="0"/>
              </a:spcAft>
              <a:buNone/>
            </a:pPr>
            <a:r>
              <a:t/>
            </a:r>
            <a:endParaRPr b="1" sz="1900">
              <a:solidFill>
                <a:srgbClr val="212121"/>
              </a:solidFill>
              <a:latin typeface="Arial"/>
              <a:ea typeface="Arial"/>
              <a:cs typeface="Arial"/>
              <a:sym typeface="Arial"/>
            </a:endParaRPr>
          </a:p>
          <a:p>
            <a:pPr indent="0" lvl="0" marL="0" rtl="0" algn="l">
              <a:spcBef>
                <a:spcPts val="0"/>
              </a:spcBef>
              <a:spcAft>
                <a:spcPts val="0"/>
              </a:spcAft>
              <a:buNone/>
            </a:pPr>
            <a:r>
              <a:rPr lang="en" sz="1900">
                <a:solidFill>
                  <a:srgbClr val="212121"/>
                </a:solidFill>
                <a:latin typeface="Arial"/>
                <a:ea typeface="Arial"/>
                <a:cs typeface="Arial"/>
                <a:sym typeface="Arial"/>
              </a:rPr>
              <a:t>Establishment is not free of harborage or conditions conducive to rodents, insects or other pests.</a:t>
            </a:r>
            <a:endParaRPr sz="1900">
              <a:solidFill>
                <a:srgbClr val="212121"/>
              </a:solidFill>
              <a:latin typeface="Arial"/>
              <a:ea typeface="Arial"/>
              <a:cs typeface="Arial"/>
              <a:sym typeface="Arial"/>
            </a:endParaRPr>
          </a:p>
          <a:p>
            <a:pPr indent="0" lvl="0" marL="0" rtl="0" algn="r">
              <a:spcBef>
                <a:spcPts val="0"/>
              </a:spcBef>
              <a:spcAft>
                <a:spcPts val="0"/>
              </a:spcAft>
              <a:buNone/>
            </a:pPr>
            <a:r>
              <a:t/>
            </a:r>
            <a:endParaRPr b="1" sz="1900">
              <a:solidFill>
                <a:srgbClr val="212121"/>
              </a:solidFill>
              <a:latin typeface="Arial"/>
              <a:ea typeface="Arial"/>
              <a:cs typeface="Arial"/>
              <a:sym typeface="Arial"/>
            </a:endParaRPr>
          </a:p>
          <a:p>
            <a:pPr indent="0" lvl="0" marL="0" rtl="0" algn="l">
              <a:spcBef>
                <a:spcPts val="0"/>
              </a:spcBef>
              <a:spcAft>
                <a:spcPts val="0"/>
              </a:spcAft>
              <a:buNone/>
            </a:pPr>
            <a:r>
              <a:rPr lang="en" sz="1900">
                <a:solidFill>
                  <a:srgbClr val="212121"/>
                </a:solidFill>
                <a:latin typeface="Arial"/>
                <a:ea typeface="Arial"/>
                <a:cs typeface="Arial"/>
                <a:sym typeface="Arial"/>
              </a:rPr>
              <a:t>Food contact surface not properly washed, rinsed and sanitized after each use and following any activity when contamination may have occurred.</a:t>
            </a:r>
            <a:endParaRPr sz="1900">
              <a:solidFill>
                <a:srgbClr val="212121"/>
              </a:solidFill>
              <a:latin typeface="Arial"/>
              <a:ea typeface="Arial"/>
              <a:cs typeface="Arial"/>
              <a:sym typeface="Arial"/>
            </a:endParaRPr>
          </a:p>
          <a:p>
            <a:pPr indent="0" lvl="0" marL="0" rtl="0" algn="r">
              <a:spcBef>
                <a:spcPts val="0"/>
              </a:spcBef>
              <a:spcAft>
                <a:spcPts val="0"/>
              </a:spcAft>
              <a:buNone/>
            </a:pPr>
            <a:r>
              <a:t/>
            </a:r>
            <a:endParaRPr b="1" sz="1900">
              <a:solidFill>
                <a:srgbClr val="212121"/>
              </a:solidFill>
              <a:latin typeface="Arial"/>
              <a:ea typeface="Arial"/>
              <a:cs typeface="Arial"/>
              <a:sym typeface="Arial"/>
            </a:endParaRPr>
          </a:p>
          <a:p>
            <a:pPr indent="0" lvl="0" marL="0" rtl="0" algn="l">
              <a:spcBef>
                <a:spcPts val="0"/>
              </a:spcBef>
              <a:spcAft>
                <a:spcPts val="0"/>
              </a:spcAft>
              <a:buNone/>
            </a:pPr>
            <a:r>
              <a:rPr lang="en" sz="1900">
                <a:solidFill>
                  <a:srgbClr val="212121"/>
                </a:solidFill>
                <a:latin typeface="Arial"/>
                <a:ea typeface="Arial"/>
                <a:cs typeface="Arial"/>
                <a:sym typeface="Arial"/>
              </a:rPr>
              <a:t>Facility not vermin proof. Harborage or conditions conducive to attracting vermin to the premises and/or allowing vermin to exist.</a:t>
            </a:r>
            <a:endParaRPr sz="1900">
              <a:solidFill>
                <a:srgbClr val="212121"/>
              </a:solidFill>
              <a:latin typeface="Arial"/>
              <a:ea typeface="Arial"/>
              <a:cs typeface="Arial"/>
              <a:sym typeface="Arial"/>
            </a:endParaRPr>
          </a:p>
          <a:p>
            <a:pPr indent="0" lvl="0" marL="0" rtl="0" algn="r">
              <a:spcBef>
                <a:spcPts val="0"/>
              </a:spcBef>
              <a:spcAft>
                <a:spcPts val="0"/>
              </a:spcAft>
              <a:buNone/>
            </a:pPr>
            <a:r>
              <a:t/>
            </a:r>
            <a:endParaRPr sz="1900">
              <a:solidFill>
                <a:srgbClr val="212121"/>
              </a:solidFill>
              <a:latin typeface="Arial"/>
              <a:ea typeface="Arial"/>
              <a:cs typeface="Arial"/>
              <a:sym typeface="Arial"/>
            </a:endParaRPr>
          </a:p>
          <a:p>
            <a:pPr indent="0" lvl="0" marL="0" rtl="0" algn="ctr">
              <a:spcBef>
                <a:spcPts val="0"/>
              </a:spcBef>
              <a:spcAft>
                <a:spcPts val="0"/>
              </a:spcAft>
              <a:buNone/>
            </a:pPr>
            <a:r>
              <a:t/>
            </a:r>
            <a:endParaRPr b="1" sz="1900">
              <a:solidFill>
                <a:srgbClr val="212121"/>
              </a:solidFill>
              <a:latin typeface="Arial"/>
              <a:ea typeface="Arial"/>
              <a:cs typeface="Arial"/>
              <a:sym typeface="Arial"/>
            </a:endParaRPr>
          </a:p>
          <a:p>
            <a:pPr indent="0" lvl="0" marL="0" rtl="0" algn="l">
              <a:spcBef>
                <a:spcPts val="0"/>
              </a:spcBef>
              <a:spcAft>
                <a:spcPts val="0"/>
              </a:spcAft>
              <a:buNone/>
            </a:pPr>
            <a:r>
              <a:rPr lang="en" sz="1900">
                <a:solidFill>
                  <a:srgbClr val="212121"/>
                </a:solidFill>
                <a:latin typeface="Arial"/>
                <a:ea typeface="Arial"/>
                <a:cs typeface="Arial"/>
                <a:sym typeface="Arial"/>
              </a:rPr>
              <a:t>Non-food contact surface or equipment made of unacceptable material, not kept clean, or not properly sealed, raised, spaced or movable to allow accessibility for cleaning on all sides, above and underneath the unit.</a:t>
            </a:r>
            <a:endParaRPr sz="1900">
              <a:solidFill>
                <a:srgbClr val="212121"/>
              </a:solidFill>
              <a:latin typeface="Arial"/>
              <a:ea typeface="Arial"/>
              <a:cs typeface="Arial"/>
              <a:sym typeface="Arial"/>
            </a:endParaRPr>
          </a:p>
          <a:p>
            <a:pPr indent="0" lvl="0" marL="0" rtl="0" algn="r">
              <a:spcBef>
                <a:spcPts val="0"/>
              </a:spcBef>
              <a:spcAft>
                <a:spcPts val="0"/>
              </a:spcAft>
              <a:buNone/>
            </a:pPr>
            <a:r>
              <a:t/>
            </a:r>
            <a:endParaRPr b="1" sz="1900">
              <a:solidFill>
                <a:srgbClr val="212121"/>
              </a:solidFill>
              <a:latin typeface="Arial"/>
              <a:ea typeface="Arial"/>
              <a:cs typeface="Arial"/>
              <a:sym typeface="Arial"/>
            </a:endParaRPr>
          </a:p>
          <a:p>
            <a:pPr indent="0" lvl="0" marL="0" rtl="0" algn="l">
              <a:spcBef>
                <a:spcPts val="0"/>
              </a:spcBef>
              <a:spcAft>
                <a:spcPts val="0"/>
              </a:spcAft>
              <a:buNone/>
            </a:pPr>
            <a:r>
              <a:rPr lang="en" sz="1900">
                <a:solidFill>
                  <a:srgbClr val="212121"/>
                </a:solidFill>
                <a:latin typeface="Arial"/>
                <a:ea typeface="Arial"/>
                <a:cs typeface="Arial"/>
                <a:sym typeface="Arial"/>
              </a:rPr>
              <a:t>Cold TCS food item held above 41 °F; smoked or processed fish held above 38 °F; intact raw eggs held above 45 °F; or reduced oxygen packaged (ROP) TCS foods held above required temperatures except during active necessary preparation.</a:t>
            </a:r>
            <a:endParaRPr sz="1900">
              <a:solidFill>
                <a:srgbClr val="212121"/>
              </a:solidFill>
              <a:latin typeface="Arial"/>
              <a:ea typeface="Arial"/>
              <a:cs typeface="Arial"/>
              <a:sym typeface="Arial"/>
            </a:endParaRPr>
          </a:p>
          <a:p>
            <a:pPr indent="0" lvl="0" marL="0" rtl="0" algn="r">
              <a:spcBef>
                <a:spcPts val="0"/>
              </a:spcBef>
              <a:spcAft>
                <a:spcPts val="0"/>
              </a:spcAft>
              <a:buNone/>
            </a:pPr>
            <a:r>
              <a:t/>
            </a:r>
            <a:endParaRPr b="1" sz="1900">
              <a:solidFill>
                <a:srgbClr val="212121"/>
              </a:solidFill>
              <a:latin typeface="Arial"/>
              <a:ea typeface="Arial"/>
              <a:cs typeface="Arial"/>
              <a:sym typeface="Arial"/>
            </a:endParaRPr>
          </a:p>
          <a:p>
            <a:pPr indent="0" lvl="0" marL="0" rtl="0" algn="l">
              <a:spcBef>
                <a:spcPts val="0"/>
              </a:spcBef>
              <a:spcAft>
                <a:spcPts val="0"/>
              </a:spcAft>
              <a:buNone/>
            </a:pPr>
            <a:r>
              <a:rPr lang="en" sz="1900">
                <a:solidFill>
                  <a:srgbClr val="212121"/>
                </a:solidFill>
                <a:latin typeface="Arial"/>
                <a:ea typeface="Arial"/>
                <a:cs typeface="Arial"/>
                <a:sym typeface="Arial"/>
              </a:rPr>
              <a:t>Evidence of mice or live mice in establishment's food or non-food areas.</a:t>
            </a:r>
            <a:endParaRPr sz="1900">
              <a:solidFill>
                <a:srgbClr val="212121"/>
              </a:solidFill>
              <a:latin typeface="Arial"/>
              <a:ea typeface="Arial"/>
              <a:cs typeface="Arial"/>
              <a:sym typeface="Arial"/>
            </a:endParaRPr>
          </a:p>
          <a:p>
            <a:pPr indent="0" lvl="0" marL="0" rtl="0" algn="r">
              <a:spcBef>
                <a:spcPts val="0"/>
              </a:spcBef>
              <a:spcAft>
                <a:spcPts val="0"/>
              </a:spcAft>
              <a:buNone/>
            </a:pPr>
            <a:r>
              <a:t/>
            </a:r>
            <a:endParaRPr b="1" sz="1900">
              <a:solidFill>
                <a:srgbClr val="212121"/>
              </a:solidFill>
              <a:latin typeface="Arial"/>
              <a:ea typeface="Arial"/>
              <a:cs typeface="Arial"/>
              <a:sym typeface="Arial"/>
            </a:endParaRPr>
          </a:p>
          <a:p>
            <a:pPr indent="0" lvl="0" marL="0" rtl="0" algn="l">
              <a:spcBef>
                <a:spcPts val="0"/>
              </a:spcBef>
              <a:spcAft>
                <a:spcPts val="0"/>
              </a:spcAft>
              <a:buNone/>
            </a:pPr>
            <a:r>
              <a:rPr lang="en" sz="1900">
                <a:solidFill>
                  <a:srgbClr val="212121"/>
                </a:solidFill>
                <a:latin typeface="Arial"/>
                <a:ea typeface="Arial"/>
                <a:cs typeface="Arial"/>
                <a:sym typeface="Arial"/>
              </a:rPr>
              <a:t>Evidence of mice or live mice present in facility's food and/or non-food areas.</a:t>
            </a:r>
            <a:endParaRPr sz="1900">
              <a:solidFill>
                <a:srgbClr val="212121"/>
              </a:solidFill>
              <a:latin typeface="Arial"/>
              <a:ea typeface="Arial"/>
              <a:cs typeface="Arial"/>
              <a:sym typeface="Arial"/>
            </a:endParaRPr>
          </a:p>
          <a:p>
            <a:pPr indent="0" lvl="0" marL="0" rtl="0" algn="r">
              <a:spcBef>
                <a:spcPts val="0"/>
              </a:spcBef>
              <a:spcAft>
                <a:spcPts val="0"/>
              </a:spcAft>
              <a:buNone/>
            </a:pPr>
            <a:r>
              <a:t/>
            </a:r>
            <a:endParaRPr b="1" sz="1900">
              <a:solidFill>
                <a:srgbClr val="212121"/>
              </a:solidFill>
              <a:latin typeface="Arial"/>
              <a:ea typeface="Arial"/>
              <a:cs typeface="Arial"/>
              <a:sym typeface="Arial"/>
            </a:endParaRPr>
          </a:p>
          <a:p>
            <a:pPr indent="0" lvl="0" marL="0" rtl="0" algn="l">
              <a:spcBef>
                <a:spcPts val="0"/>
              </a:spcBef>
              <a:spcAft>
                <a:spcPts val="0"/>
              </a:spcAft>
              <a:buNone/>
            </a:pPr>
            <a:r>
              <a:rPr lang="en" sz="1900">
                <a:solidFill>
                  <a:srgbClr val="212121"/>
                </a:solidFill>
                <a:latin typeface="Arial"/>
                <a:ea typeface="Arial"/>
                <a:cs typeface="Arial"/>
                <a:sym typeface="Arial"/>
              </a:rPr>
              <a:t>Non-food contact surface improperly constructed. Unacceptable material used. Non-food contact surface or equipment improperly maintained and/or not properly sealed, raised, spaced or movable to allow accessibility for cleaning on all sides, above and underneath the unit.</a:t>
            </a:r>
            <a:endParaRPr sz="1900">
              <a:solidFill>
                <a:srgbClr val="212121"/>
              </a:solidFill>
              <a:latin typeface="Arial"/>
              <a:ea typeface="Arial"/>
              <a:cs typeface="Arial"/>
              <a:sym typeface="Arial"/>
            </a:endParaRPr>
          </a:p>
          <a:p>
            <a:pPr indent="0" lvl="0" marL="0" rtl="0" algn="r">
              <a:spcBef>
                <a:spcPts val="0"/>
              </a:spcBef>
              <a:spcAft>
                <a:spcPts val="0"/>
              </a:spcAft>
              <a:buNone/>
            </a:pPr>
            <a:r>
              <a:t/>
            </a:r>
            <a:endParaRPr b="1" sz="1900">
              <a:solidFill>
                <a:srgbClr val="212121"/>
              </a:solidFill>
              <a:latin typeface="Arial"/>
              <a:ea typeface="Arial"/>
              <a:cs typeface="Arial"/>
              <a:sym typeface="Arial"/>
            </a:endParaRPr>
          </a:p>
          <a:p>
            <a:pPr indent="0" lvl="0" marL="0" rtl="0" algn="l">
              <a:spcBef>
                <a:spcPts val="0"/>
              </a:spcBef>
              <a:spcAft>
                <a:spcPts val="0"/>
              </a:spcAft>
              <a:buNone/>
            </a:pPr>
            <a:r>
              <a:rPr lang="en" sz="1900">
                <a:solidFill>
                  <a:srgbClr val="212121"/>
                </a:solidFill>
                <a:latin typeface="Arial"/>
                <a:ea typeface="Arial"/>
                <a:cs typeface="Arial"/>
                <a:sym typeface="Arial"/>
              </a:rPr>
              <a:t>Hot TCS food item not held at or above 140 °F.</a:t>
            </a:r>
            <a:endParaRPr sz="1900">
              <a:solidFill>
                <a:srgbClr val="212121"/>
              </a:solidFill>
              <a:latin typeface="Arial"/>
              <a:ea typeface="Arial"/>
              <a:cs typeface="Arial"/>
              <a:sym typeface="Arial"/>
            </a:endParaRPr>
          </a:p>
          <a:p>
            <a:pPr indent="0" lvl="0" marL="0" rtl="0" algn="r">
              <a:spcBef>
                <a:spcPts val="0"/>
              </a:spcBef>
              <a:spcAft>
                <a:spcPts val="0"/>
              </a:spcAft>
              <a:buNone/>
            </a:pPr>
            <a:r>
              <a:t/>
            </a:r>
            <a:endParaRPr b="1" sz="1900">
              <a:solidFill>
                <a:srgbClr val="212121"/>
              </a:solidFill>
              <a:latin typeface="Arial"/>
              <a:ea typeface="Arial"/>
              <a:cs typeface="Arial"/>
              <a:sym typeface="Arial"/>
            </a:endParaRPr>
          </a:p>
          <a:p>
            <a:pPr indent="0" lvl="0" marL="0" rtl="0" algn="l">
              <a:spcBef>
                <a:spcPts val="0"/>
              </a:spcBef>
              <a:spcAft>
                <a:spcPts val="0"/>
              </a:spcAft>
              <a:buNone/>
            </a:pPr>
            <a:r>
              <a:rPr lang="en" sz="1900">
                <a:solidFill>
                  <a:srgbClr val="212121"/>
                </a:solidFill>
                <a:latin typeface="Arial"/>
                <a:ea typeface="Arial"/>
                <a:cs typeface="Arial"/>
                <a:sym typeface="Arial"/>
              </a:rPr>
              <a:t>Cold food item held above 41º F (smoked fish and reduced oxygen packaged foods above 38 ºF) except during necessary preparation.</a:t>
            </a:r>
            <a:endParaRPr sz="1900">
              <a:solidFill>
                <a:srgbClr val="212121"/>
              </a:solidFill>
              <a:latin typeface="Arial"/>
              <a:ea typeface="Arial"/>
              <a:cs typeface="Arial"/>
              <a:sym typeface="Arial"/>
            </a:endParaRPr>
          </a:p>
          <a:p>
            <a:pPr indent="0" lvl="0" marL="0" rtl="0" algn="ctr">
              <a:spcBef>
                <a:spcPts val="0"/>
              </a:spcBef>
              <a:spcAft>
                <a:spcPts val="0"/>
              </a:spcAft>
              <a:buNone/>
            </a:pPr>
            <a:r>
              <a:t/>
            </a:r>
            <a:endParaRPr sz="1900">
              <a:solidFill>
                <a:srgbClr val="212121"/>
              </a:solidFill>
              <a:latin typeface="Roboto"/>
              <a:ea typeface="Roboto"/>
              <a:cs typeface="Roboto"/>
              <a:sym typeface="Roboto"/>
            </a:endParaRPr>
          </a:p>
        </p:txBody>
      </p:sp>
      <p:pic>
        <p:nvPicPr>
          <p:cNvPr id="146" name="Google Shape;146;p17"/>
          <p:cNvPicPr preferRelativeResize="0"/>
          <p:nvPr/>
        </p:nvPicPr>
        <p:blipFill>
          <a:blip r:embed="rId3">
            <a:alphaModFix/>
          </a:blip>
          <a:stretch>
            <a:fillRect/>
          </a:stretch>
        </p:blipFill>
        <p:spPr>
          <a:xfrm>
            <a:off x="0" y="1291388"/>
            <a:ext cx="5286001" cy="3852124"/>
          </a:xfrm>
          <a:prstGeom prst="rect">
            <a:avLst/>
          </a:prstGeom>
          <a:noFill/>
          <a:ln>
            <a:noFill/>
          </a:ln>
        </p:spPr>
      </p:pic>
      <p:sp>
        <p:nvSpPr>
          <p:cNvPr id="147" name="Google Shape;147;p17"/>
          <p:cNvSpPr/>
          <p:nvPr/>
        </p:nvSpPr>
        <p:spPr>
          <a:xfrm>
            <a:off x="5407975" y="683975"/>
            <a:ext cx="109500" cy="127800"/>
          </a:xfrm>
          <a:prstGeom prst="mathMultiply">
            <a:avLst>
              <a:gd fmla="val 23520" name="adj1"/>
            </a:avLst>
          </a:prstGeom>
          <a:solidFill>
            <a:srgbClr val="1155CC"/>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 name="Google Shape;148;p17"/>
          <p:cNvSpPr/>
          <p:nvPr/>
        </p:nvSpPr>
        <p:spPr>
          <a:xfrm>
            <a:off x="5407975" y="1064975"/>
            <a:ext cx="109500" cy="127800"/>
          </a:xfrm>
          <a:prstGeom prst="mathMultiply">
            <a:avLst>
              <a:gd fmla="val 23520" name="adj1"/>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 name="Google Shape;149;p17"/>
          <p:cNvSpPr/>
          <p:nvPr/>
        </p:nvSpPr>
        <p:spPr>
          <a:xfrm>
            <a:off x="5407975" y="1445975"/>
            <a:ext cx="109500" cy="127800"/>
          </a:xfrm>
          <a:prstGeom prst="mathMultiply">
            <a:avLst>
              <a:gd fmla="val 23520" name="adj1"/>
            </a:avLst>
          </a:prstGeom>
          <a:solidFill>
            <a:srgbClr val="6AA84F"/>
          </a:solidFill>
          <a:ln cap="flat" cmpd="sng" w="9525">
            <a:solidFill>
              <a:srgbClr val="31933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 name="Google Shape;150;p17"/>
          <p:cNvSpPr/>
          <p:nvPr/>
        </p:nvSpPr>
        <p:spPr>
          <a:xfrm>
            <a:off x="5407975" y="1979375"/>
            <a:ext cx="109500" cy="127800"/>
          </a:xfrm>
          <a:prstGeom prst="mathMultiply">
            <a:avLst>
              <a:gd fmla="val 2352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 name="Google Shape;151;p17"/>
          <p:cNvSpPr/>
          <p:nvPr/>
        </p:nvSpPr>
        <p:spPr>
          <a:xfrm>
            <a:off x="5407975" y="2512775"/>
            <a:ext cx="109500" cy="127800"/>
          </a:xfrm>
          <a:prstGeom prst="mathMultiply">
            <a:avLst>
              <a:gd fmla="val 23520" name="adj1"/>
            </a:avLst>
          </a:prstGeom>
          <a:solidFill>
            <a:srgbClr val="8E7CC3"/>
          </a:solid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 name="Google Shape;152;p17"/>
          <p:cNvSpPr/>
          <p:nvPr/>
        </p:nvSpPr>
        <p:spPr>
          <a:xfrm>
            <a:off x="5407975" y="2969975"/>
            <a:ext cx="109500" cy="127800"/>
          </a:xfrm>
          <a:prstGeom prst="mathMultiply">
            <a:avLst>
              <a:gd fmla="val 23520" name="adj1"/>
            </a:avLst>
          </a:prstGeom>
          <a:solidFill>
            <a:srgbClr val="795E26"/>
          </a:solidFill>
          <a:ln cap="flat" cmpd="sng" w="9525">
            <a:solidFill>
              <a:srgbClr val="795E2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 name="Google Shape;153;p17"/>
          <p:cNvSpPr/>
          <p:nvPr/>
        </p:nvSpPr>
        <p:spPr>
          <a:xfrm>
            <a:off x="5407975" y="3274775"/>
            <a:ext cx="109500" cy="127800"/>
          </a:xfrm>
          <a:prstGeom prst="mathMultiply">
            <a:avLst>
              <a:gd fmla="val 23520" name="adj1"/>
            </a:avLst>
          </a:prstGeom>
          <a:solidFill>
            <a:srgbClr val="F7A0E7"/>
          </a:solidFill>
          <a:ln cap="flat" cmpd="sng" w="9525">
            <a:solidFill>
              <a:srgbClr val="F7A0E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 name="Google Shape;154;p17"/>
          <p:cNvSpPr/>
          <p:nvPr/>
        </p:nvSpPr>
        <p:spPr>
          <a:xfrm>
            <a:off x="5407975" y="3579575"/>
            <a:ext cx="109500" cy="127800"/>
          </a:xfrm>
          <a:prstGeom prst="mathMultiply">
            <a:avLst>
              <a:gd fmla="val 23520" name="adj1"/>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 name="Google Shape;155;p17"/>
          <p:cNvSpPr/>
          <p:nvPr/>
        </p:nvSpPr>
        <p:spPr>
          <a:xfrm>
            <a:off x="5407975" y="4036775"/>
            <a:ext cx="109500" cy="127800"/>
          </a:xfrm>
          <a:prstGeom prst="mathMultiply">
            <a:avLst>
              <a:gd fmla="val 23520" name="adj1"/>
            </a:avLst>
          </a:prstGeom>
          <a:solidFill>
            <a:srgbClr val="C6A565"/>
          </a:solidFill>
          <a:ln cap="flat" cmpd="sng" w="9525">
            <a:solidFill>
              <a:srgbClr val="C6A56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 name="Google Shape;156;p17"/>
          <p:cNvSpPr/>
          <p:nvPr/>
        </p:nvSpPr>
        <p:spPr>
          <a:xfrm>
            <a:off x="5407975" y="4341575"/>
            <a:ext cx="109500" cy="127800"/>
          </a:xfrm>
          <a:prstGeom prst="mathMultiply">
            <a:avLst>
              <a:gd fmla="val 23520" name="adj1"/>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 name="Google Shape;157;p17"/>
          <p:cNvSpPr txBox="1"/>
          <p:nvPr/>
        </p:nvSpPr>
        <p:spPr>
          <a:xfrm>
            <a:off x="82150" y="0"/>
            <a:ext cx="5243700" cy="184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dk1"/>
                </a:solidFill>
                <a:latin typeface="Playfair Display"/>
                <a:ea typeface="Playfair Display"/>
                <a:cs typeface="Playfair Display"/>
                <a:sym typeface="Playfair Display"/>
              </a:rPr>
              <a:t>Are there specific violations that commonly occur and may prevent a restaurant from receiving a grade during the initial inspection?</a:t>
            </a:r>
            <a:endParaRPr b="1" sz="1900">
              <a:solidFill>
                <a:schemeClr val="dk1"/>
              </a:solidFill>
              <a:latin typeface="Playfair Display"/>
              <a:ea typeface="Playfair Display"/>
              <a:cs typeface="Playfair Display"/>
              <a:sym typeface="Playfair Display"/>
            </a:endParaRPr>
          </a:p>
          <a:p>
            <a:pPr indent="0" lvl="0" marL="0" rtl="0" algn="ctr">
              <a:spcBef>
                <a:spcPts val="0"/>
              </a:spcBef>
              <a:spcAft>
                <a:spcPts val="0"/>
              </a:spcAft>
              <a:buNone/>
            </a:pPr>
            <a:r>
              <a:t/>
            </a:r>
            <a:endParaRPr b="1" sz="3200">
              <a:solidFill>
                <a:schemeClr val="dk1"/>
              </a:solidFill>
              <a:latin typeface="Playfair Display"/>
              <a:ea typeface="Playfair Display"/>
              <a:cs typeface="Playfair Display"/>
              <a:sym typeface="Playfair Display"/>
            </a:endParaRPr>
          </a:p>
        </p:txBody>
      </p:sp>
      <p:sp>
        <p:nvSpPr>
          <p:cNvPr id="158" name="Google Shape;158;p17"/>
          <p:cNvSpPr txBox="1"/>
          <p:nvPr/>
        </p:nvSpPr>
        <p:spPr>
          <a:xfrm>
            <a:off x="611025" y="1723625"/>
            <a:ext cx="282600" cy="1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
              <a:solidFill>
                <a:srgbClr val="F8F8F8"/>
              </a:solidFill>
              <a:latin typeface="Lato"/>
              <a:ea typeface="Lato"/>
              <a:cs typeface="Lato"/>
              <a:sym typeface="Lato"/>
            </a:endParaRPr>
          </a:p>
        </p:txBody>
      </p:sp>
      <p:pic>
        <p:nvPicPr>
          <p:cNvPr id="159" name="Google Shape;159;p17"/>
          <p:cNvPicPr preferRelativeResize="0"/>
          <p:nvPr/>
        </p:nvPicPr>
        <p:blipFill rotWithShape="1">
          <a:blip r:embed="rId4">
            <a:alphaModFix/>
          </a:blip>
          <a:srcRect b="0" l="0" r="66290" t="0"/>
          <a:stretch/>
        </p:blipFill>
        <p:spPr>
          <a:xfrm>
            <a:off x="0" y="1259145"/>
            <a:ext cx="5407974" cy="391661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idx="4294967295" type="ctrTitle"/>
          </p:nvPr>
        </p:nvSpPr>
        <p:spPr>
          <a:xfrm>
            <a:off x="19575" y="0"/>
            <a:ext cx="4742400" cy="1584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GRADES AFTER RE-INSPECTION</a:t>
            </a:r>
            <a:endParaRPr sz="2400"/>
          </a:p>
        </p:txBody>
      </p:sp>
      <p:pic>
        <p:nvPicPr>
          <p:cNvPr id="165" name="Google Shape;165;p18"/>
          <p:cNvPicPr preferRelativeResize="0"/>
          <p:nvPr/>
        </p:nvPicPr>
        <p:blipFill>
          <a:blip r:embed="rId3">
            <a:alphaModFix/>
          </a:blip>
          <a:stretch>
            <a:fillRect/>
          </a:stretch>
        </p:blipFill>
        <p:spPr>
          <a:xfrm>
            <a:off x="109450" y="976650"/>
            <a:ext cx="4781549" cy="3902375"/>
          </a:xfrm>
          <a:prstGeom prst="rect">
            <a:avLst/>
          </a:prstGeom>
          <a:noFill/>
          <a:ln>
            <a:noFill/>
          </a:ln>
        </p:spPr>
      </p:pic>
      <p:pic>
        <p:nvPicPr>
          <p:cNvPr id="166" name="Google Shape;166;p18"/>
          <p:cNvPicPr preferRelativeResize="0"/>
          <p:nvPr/>
        </p:nvPicPr>
        <p:blipFill>
          <a:blip r:embed="rId4">
            <a:alphaModFix/>
          </a:blip>
          <a:stretch>
            <a:fillRect/>
          </a:stretch>
        </p:blipFill>
        <p:spPr>
          <a:xfrm>
            <a:off x="5119250" y="102875"/>
            <a:ext cx="3832090" cy="3902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19"/>
          <p:cNvPicPr preferRelativeResize="0"/>
          <p:nvPr/>
        </p:nvPicPr>
        <p:blipFill>
          <a:blip r:embed="rId3">
            <a:alphaModFix amt="30000"/>
          </a:blip>
          <a:stretch>
            <a:fillRect/>
          </a:stretch>
        </p:blipFill>
        <p:spPr>
          <a:xfrm>
            <a:off x="-93100" y="-1092975"/>
            <a:ext cx="9349574" cy="6236474"/>
          </a:xfrm>
          <a:prstGeom prst="rect">
            <a:avLst/>
          </a:prstGeom>
          <a:noFill/>
          <a:ln>
            <a:noFill/>
          </a:ln>
        </p:spPr>
      </p:pic>
      <p:sp>
        <p:nvSpPr>
          <p:cNvPr id="172" name="Google Shape;172;p19"/>
          <p:cNvSpPr txBox="1"/>
          <p:nvPr>
            <p:ph type="title"/>
          </p:nvPr>
        </p:nvSpPr>
        <p:spPr>
          <a:xfrm>
            <a:off x="311700" y="1233100"/>
            <a:ext cx="8520600" cy="1610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
        <p:nvSpPr>
          <p:cNvPr id="173" name="Google Shape;173;p19"/>
          <p:cNvSpPr txBox="1"/>
          <p:nvPr>
            <p:ph idx="1" type="body"/>
          </p:nvPr>
        </p:nvSpPr>
        <p:spPr>
          <a:xfrm>
            <a:off x="321388" y="2955925"/>
            <a:ext cx="8520600" cy="1777200"/>
          </a:xfrm>
          <a:prstGeom prst="rect">
            <a:avLst/>
          </a:prstGeom>
        </p:spPr>
        <p:txBody>
          <a:bodyPr anchorCtr="0" anchor="t" bIns="91425" lIns="91425" spcFirstLastPara="1" rIns="91425" wrap="square" tIns="91425">
            <a:normAutofit fontScale="40000" lnSpcReduction="20000"/>
          </a:bodyPr>
          <a:lstStyle/>
          <a:p>
            <a:pPr indent="-323850" lvl="0" marL="457200" rtl="0" algn="l">
              <a:spcBef>
                <a:spcPts val="0"/>
              </a:spcBef>
              <a:spcAft>
                <a:spcPts val="0"/>
              </a:spcAft>
              <a:buClr>
                <a:srgbClr val="212121"/>
              </a:buClr>
              <a:buSzPct val="100000"/>
              <a:buFont typeface="Roboto"/>
              <a:buChar char="●"/>
            </a:pPr>
            <a:r>
              <a:rPr b="1" lang="en" sz="3750">
                <a:solidFill>
                  <a:srgbClr val="212121"/>
                </a:solidFill>
                <a:latin typeface="Roboto"/>
                <a:ea typeface="Roboto"/>
                <a:cs typeface="Roboto"/>
                <a:sym typeface="Roboto"/>
              </a:rPr>
              <a:t>Many grading changes occur post-re-inspection due to adjudication.</a:t>
            </a:r>
            <a:endParaRPr b="1" sz="3750">
              <a:solidFill>
                <a:srgbClr val="212121"/>
              </a:solidFill>
              <a:latin typeface="Roboto"/>
              <a:ea typeface="Roboto"/>
              <a:cs typeface="Roboto"/>
              <a:sym typeface="Roboto"/>
            </a:endParaRPr>
          </a:p>
          <a:p>
            <a:pPr indent="-323850" lvl="0" marL="457200" rtl="0" algn="l">
              <a:spcBef>
                <a:spcPts val="0"/>
              </a:spcBef>
              <a:spcAft>
                <a:spcPts val="0"/>
              </a:spcAft>
              <a:buClr>
                <a:srgbClr val="212121"/>
              </a:buClr>
              <a:buSzPct val="100000"/>
              <a:buFont typeface="Roboto"/>
              <a:buChar char="●"/>
            </a:pPr>
            <a:r>
              <a:rPr b="1" lang="en" sz="3750">
                <a:solidFill>
                  <a:srgbClr val="212121"/>
                </a:solidFill>
                <a:latin typeface="Roboto"/>
                <a:ea typeface="Roboto"/>
                <a:cs typeface="Roboto"/>
                <a:sym typeface="Roboto"/>
              </a:rPr>
              <a:t>Certain violations may hinder immediate grading upon the first inspection.</a:t>
            </a:r>
            <a:endParaRPr b="1" sz="3750">
              <a:solidFill>
                <a:srgbClr val="212121"/>
              </a:solidFill>
              <a:latin typeface="Roboto"/>
              <a:ea typeface="Roboto"/>
              <a:cs typeface="Roboto"/>
              <a:sym typeface="Roboto"/>
            </a:endParaRPr>
          </a:p>
          <a:p>
            <a:pPr indent="-323850" lvl="0" marL="457200" rtl="0" algn="l">
              <a:spcBef>
                <a:spcPts val="0"/>
              </a:spcBef>
              <a:spcAft>
                <a:spcPts val="0"/>
              </a:spcAft>
              <a:buClr>
                <a:srgbClr val="212121"/>
              </a:buClr>
              <a:buSzPct val="100000"/>
              <a:buFont typeface="Roboto"/>
              <a:buChar char="●"/>
            </a:pPr>
            <a:r>
              <a:rPr b="1" lang="en" sz="3750">
                <a:solidFill>
                  <a:srgbClr val="212121"/>
                </a:solidFill>
                <a:latin typeface="Roboto"/>
                <a:ea typeface="Roboto"/>
                <a:cs typeface="Roboto"/>
                <a:sym typeface="Roboto"/>
              </a:rPr>
              <a:t>Some restaurants undergo over 10 inspections annually, emphasizing scrutiny.</a:t>
            </a:r>
            <a:endParaRPr b="1" sz="3750">
              <a:solidFill>
                <a:srgbClr val="212121"/>
              </a:solidFill>
              <a:latin typeface="Roboto"/>
              <a:ea typeface="Roboto"/>
              <a:cs typeface="Roboto"/>
              <a:sym typeface="Roboto"/>
            </a:endParaRPr>
          </a:p>
          <a:p>
            <a:pPr indent="-323850" lvl="0" marL="457200" rtl="0" algn="l">
              <a:spcBef>
                <a:spcPts val="0"/>
              </a:spcBef>
              <a:spcAft>
                <a:spcPts val="0"/>
              </a:spcAft>
              <a:buClr>
                <a:srgbClr val="212121"/>
              </a:buClr>
              <a:buSzPct val="100000"/>
              <a:buFont typeface="Roboto"/>
              <a:buChar char="●"/>
            </a:pPr>
            <a:r>
              <a:rPr b="1" lang="en" sz="3750">
                <a:solidFill>
                  <a:srgbClr val="212121"/>
                </a:solidFill>
                <a:latin typeface="Roboto"/>
                <a:ea typeface="Roboto"/>
                <a:cs typeface="Roboto"/>
                <a:sym typeface="Roboto"/>
              </a:rPr>
              <a:t>It's important to note that not all inspections result in a grade assignment.</a:t>
            </a:r>
            <a:endParaRPr b="1" sz="3750">
              <a:solidFill>
                <a:srgbClr val="212121"/>
              </a:solidFill>
              <a:latin typeface="Roboto"/>
              <a:ea typeface="Roboto"/>
              <a:cs typeface="Roboto"/>
              <a:sym typeface="Roboto"/>
            </a:endParaRPr>
          </a:p>
          <a:p>
            <a:pPr indent="-323850" lvl="0" marL="457200" rtl="0" algn="l">
              <a:spcBef>
                <a:spcPts val="0"/>
              </a:spcBef>
              <a:spcAft>
                <a:spcPts val="0"/>
              </a:spcAft>
              <a:buClr>
                <a:srgbClr val="212121"/>
              </a:buClr>
              <a:buSzPct val="100000"/>
              <a:buFont typeface="Roboto"/>
              <a:buChar char="●"/>
            </a:pPr>
            <a:r>
              <a:rPr b="1" lang="en" sz="3750">
                <a:solidFill>
                  <a:srgbClr val="212121"/>
                </a:solidFill>
                <a:latin typeface="Roboto"/>
                <a:ea typeface="Roboto"/>
                <a:cs typeface="Roboto"/>
                <a:sym typeface="Roboto"/>
              </a:rPr>
              <a:t>This understanding is crucial for a comprehensive perspective on restaurant evaluations.</a:t>
            </a:r>
            <a:endParaRPr b="1" sz="3750">
              <a:solidFill>
                <a:srgbClr val="212121"/>
              </a:solidFill>
              <a:latin typeface="Roboto"/>
              <a:ea typeface="Roboto"/>
              <a:cs typeface="Roboto"/>
              <a:sym typeface="Roboto"/>
            </a:endParaRPr>
          </a:p>
          <a:p>
            <a:pPr indent="-323850" lvl="0" marL="457200" rtl="0" algn="l">
              <a:spcBef>
                <a:spcPts val="0"/>
              </a:spcBef>
              <a:spcAft>
                <a:spcPts val="0"/>
              </a:spcAft>
              <a:buClr>
                <a:srgbClr val="212121"/>
              </a:buClr>
              <a:buSzPct val="100000"/>
              <a:buFont typeface="Roboto"/>
              <a:buChar char="●"/>
            </a:pPr>
            <a:r>
              <a:rPr b="1" lang="en" sz="3750">
                <a:solidFill>
                  <a:srgbClr val="212121"/>
                </a:solidFill>
                <a:latin typeface="Roboto"/>
                <a:ea typeface="Roboto"/>
                <a:cs typeface="Roboto"/>
                <a:sym typeface="Roboto"/>
              </a:rPr>
              <a:t>Low scores don't guarantee an A grade; re-inspections may influence final outcomes.</a:t>
            </a:r>
            <a:endParaRPr b="1" sz="3750">
              <a:solidFill>
                <a:srgbClr val="212121"/>
              </a:solidFill>
              <a:latin typeface="Roboto"/>
              <a:ea typeface="Roboto"/>
              <a:cs typeface="Roboto"/>
              <a:sym typeface="Roboto"/>
            </a:endParaRPr>
          </a:p>
          <a:p>
            <a:pPr indent="0" lvl="0" marL="0" rtl="0" algn="l">
              <a:spcBef>
                <a:spcPts val="0"/>
              </a:spcBef>
              <a:spcAft>
                <a:spcPts val="0"/>
              </a:spcAft>
              <a:buNone/>
            </a:pPr>
            <a:r>
              <a:t/>
            </a:r>
            <a:endParaRPr sz="1381">
              <a:solidFill>
                <a:srgbClr val="374151"/>
              </a:solidFill>
              <a:latin typeface="Roboto"/>
              <a:ea typeface="Roboto"/>
              <a:cs typeface="Roboto"/>
              <a:sym typeface="Roboto"/>
            </a:endParaRPr>
          </a:p>
          <a:p>
            <a:pPr indent="0" lvl="0" marL="0" rtl="0" algn="ctr">
              <a:spcBef>
                <a:spcPts val="0"/>
              </a:spcBef>
              <a:spcAft>
                <a:spcPts val="1200"/>
              </a:spcAft>
              <a:buNone/>
            </a:pPr>
            <a:r>
              <a:t/>
            </a:r>
            <a:endParaRPr/>
          </a:p>
        </p:txBody>
      </p:sp>
      <p:sp>
        <p:nvSpPr>
          <p:cNvPr id="174" name="Google Shape;174;p19"/>
          <p:cNvSpPr txBox="1"/>
          <p:nvPr/>
        </p:nvSpPr>
        <p:spPr>
          <a:xfrm>
            <a:off x="7143725" y="4667175"/>
            <a:ext cx="2263800" cy="1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Lato"/>
                <a:ea typeface="Lato"/>
                <a:cs typeface="Lato"/>
                <a:sym typeface="Lato"/>
              </a:rPr>
              <a:t>Carlos Arellano Gallegos</a:t>
            </a:r>
            <a:endParaRPr sz="900">
              <a:solidFill>
                <a:schemeClr val="dk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