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mfortaa-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Comfortaa-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b08cb4c7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b08cb4c7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b08cb4c7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b08cb4c7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b08cb4c72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b08cb4c72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b08cb4c72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b08cb4c72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b08cb4c72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b08cb4c72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b08cb4c72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b08cb4c7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b08cb4c7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b08cb4c7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b08cb4c7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b08cb4c7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b08cb4c7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b08cb4c7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b08cb4c7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b08cb4c7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b08cb4c72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b08cb4c72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b08cb4c72_1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b08cb4c72_1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b08cb4c72_1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b08cb4c72_1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b08cb4c7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b08cb4c7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b08cb4c7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b08cb4c7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ngel.co/projects/222012-tamaraf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aneden.github.io/animate.c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u="sng">
                <a:latin typeface="Comfortaa"/>
                <a:ea typeface="Comfortaa"/>
                <a:cs typeface="Comfortaa"/>
                <a:sym typeface="Comfortaa"/>
              </a:rPr>
              <a:t>TamaFit</a:t>
            </a:r>
            <a:endParaRPr sz="7200" u="sng">
              <a:latin typeface="Comfortaa"/>
              <a:ea typeface="Comfortaa"/>
              <a:cs typeface="Comfortaa"/>
              <a:sym typeface="Comfortaa"/>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Nunito"/>
                <a:ea typeface="Nunito"/>
                <a:cs typeface="Nunito"/>
                <a:sym typeface="Nunito"/>
              </a:rPr>
              <a:t>Tamagotchi </a:t>
            </a:r>
            <a:r>
              <a:rPr lang="en" sz="3000">
                <a:latin typeface="Nunito"/>
                <a:ea typeface="Nunito"/>
                <a:cs typeface="Nunito"/>
                <a:sym typeface="Nunito"/>
              </a:rPr>
              <a:t>Fitness app</a:t>
            </a:r>
            <a:endParaRPr sz="30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passport (npm package)</a:t>
            </a:r>
            <a:endParaRPr u="sng">
              <a:latin typeface="Comfortaa"/>
              <a:ea typeface="Comfortaa"/>
              <a:cs typeface="Comfortaa"/>
              <a:sym typeface="Comfortaa"/>
            </a:endParaRPr>
          </a:p>
        </p:txBody>
      </p:sp>
      <p:sp>
        <p:nvSpPr>
          <p:cNvPr id="137" name="Google Shape;137;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strategies (example below), user authentication such as email and password can be achieved </a:t>
            </a:r>
            <a:endParaRPr/>
          </a:p>
        </p:txBody>
      </p:sp>
      <p:pic>
        <p:nvPicPr>
          <p:cNvPr id="138" name="Google Shape;138;p22"/>
          <p:cNvPicPr preferRelativeResize="0"/>
          <p:nvPr/>
        </p:nvPicPr>
        <p:blipFill>
          <a:blip r:embed="rId3">
            <a:alphaModFix/>
          </a:blip>
          <a:stretch>
            <a:fillRect/>
          </a:stretch>
        </p:blipFill>
        <p:spPr>
          <a:xfrm>
            <a:off x="495050" y="2117725"/>
            <a:ext cx="5394701" cy="219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The technologies used: back-end</a:t>
            </a:r>
            <a:endParaRPr u="sng">
              <a:latin typeface="Comfortaa"/>
              <a:ea typeface="Comfortaa"/>
              <a:cs typeface="Comfortaa"/>
              <a:sym typeface="Comfortaa"/>
            </a:endParaRPr>
          </a:p>
        </p:txBody>
      </p:sp>
      <p:sp>
        <p:nvSpPr>
          <p:cNvPr id="144" name="Google Shape;144;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Express</a:t>
            </a:r>
            <a:endParaRPr/>
          </a:p>
          <a:p>
            <a:pPr indent="-342900" lvl="0" marL="457200" rtl="0" algn="l">
              <a:spcBef>
                <a:spcPts val="0"/>
              </a:spcBef>
              <a:spcAft>
                <a:spcPts val="0"/>
              </a:spcAft>
              <a:buSzPts val="1800"/>
              <a:buChar char="●"/>
            </a:pPr>
            <a:r>
              <a:rPr lang="en"/>
              <a:t>Node</a:t>
            </a:r>
            <a:endParaRPr/>
          </a:p>
          <a:p>
            <a:pPr indent="-342900" lvl="0" marL="457200" rtl="0" algn="l">
              <a:spcBef>
                <a:spcPts val="0"/>
              </a:spcBef>
              <a:spcAft>
                <a:spcPts val="0"/>
              </a:spcAft>
              <a:buSzPts val="1800"/>
              <a:buChar char="●"/>
            </a:pPr>
            <a:r>
              <a:rPr lang="en"/>
              <a:t>Sequelize</a:t>
            </a:r>
            <a:endParaRPr/>
          </a:p>
          <a:p>
            <a:pPr indent="-342900" lvl="0" marL="457200" rtl="0" algn="l">
              <a:spcBef>
                <a:spcPts val="0"/>
              </a:spcBef>
              <a:spcAft>
                <a:spcPts val="0"/>
              </a:spcAft>
              <a:buSzPts val="1800"/>
              <a:buChar char="●"/>
            </a:pPr>
            <a:r>
              <a:rPr lang="en"/>
              <a:t>Heroku</a:t>
            </a:r>
            <a:endParaRPr/>
          </a:p>
          <a:p>
            <a:pPr indent="-342900" lvl="0" marL="457200" rtl="0" algn="l">
              <a:spcBef>
                <a:spcPts val="0"/>
              </a:spcBef>
              <a:spcAft>
                <a:spcPts val="0"/>
              </a:spcAft>
              <a:buSzPts val="1800"/>
              <a:buChar char="●"/>
            </a:pPr>
            <a:r>
              <a:rPr lang="en"/>
              <a:t>Passport: Express-compatible authentication middleware for Node.js</a:t>
            </a:r>
            <a:endParaRPr/>
          </a:p>
          <a:p>
            <a:pPr indent="-342900" lvl="0" marL="457200" rtl="0" algn="l">
              <a:spcBef>
                <a:spcPts val="0"/>
              </a:spcBef>
              <a:spcAft>
                <a:spcPts val="0"/>
              </a:spcAft>
              <a:buSzPts val="1800"/>
              <a:buChar char="●"/>
            </a:pPr>
            <a:r>
              <a:rPr lang="en"/>
              <a:t>Bcrypt-nodejs: library that hashes passwords</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p</a:t>
            </a:r>
            <a:r>
              <a:rPr lang="en" u="sng">
                <a:latin typeface="Comfortaa"/>
                <a:ea typeface="Comfortaa"/>
                <a:cs typeface="Comfortaa"/>
                <a:sym typeface="Comfortaa"/>
              </a:rPr>
              <a:t>assport (npm package)</a:t>
            </a:r>
            <a:endParaRPr u="sng">
              <a:latin typeface="Comfortaa"/>
              <a:ea typeface="Comfortaa"/>
              <a:cs typeface="Comfortaa"/>
              <a:sym typeface="Comfortaa"/>
            </a:endParaRPr>
          </a:p>
        </p:txBody>
      </p:sp>
      <p:sp>
        <p:nvSpPr>
          <p:cNvPr id="150" name="Google Shape;150;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Can maintain persistent authenticated sessions</a:t>
            </a:r>
            <a:r>
              <a:rPr lang="en"/>
              <a:t> across HTTP requests by serializing and deserializing user</a:t>
            </a:r>
            <a:endParaRPr/>
          </a:p>
        </p:txBody>
      </p:sp>
      <p:pic>
        <p:nvPicPr>
          <p:cNvPr id="151" name="Google Shape;151;p24"/>
          <p:cNvPicPr preferRelativeResize="0"/>
          <p:nvPr/>
        </p:nvPicPr>
        <p:blipFill>
          <a:blip r:embed="rId3">
            <a:alphaModFix/>
          </a:blip>
          <a:stretch>
            <a:fillRect/>
          </a:stretch>
        </p:blipFill>
        <p:spPr>
          <a:xfrm>
            <a:off x="421550" y="2089750"/>
            <a:ext cx="4152900" cy="161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bcrypt-nodejs</a:t>
            </a:r>
            <a:r>
              <a:rPr lang="en" u="sng">
                <a:latin typeface="Comfortaa"/>
                <a:ea typeface="Comfortaa"/>
                <a:cs typeface="Comfortaa"/>
                <a:sym typeface="Comfortaa"/>
              </a:rPr>
              <a:t> (npm package)</a:t>
            </a:r>
            <a:endParaRPr u="sng">
              <a:latin typeface="Comfortaa"/>
              <a:ea typeface="Comfortaa"/>
              <a:cs typeface="Comfortaa"/>
              <a:sym typeface="Comfortaa"/>
            </a:endParaRPr>
          </a:p>
        </p:txBody>
      </p:sp>
      <p:sp>
        <p:nvSpPr>
          <p:cNvPr id="157" name="Google Shape;157;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cryptography, salt is random data used an additional input to a one-way function to hash data, such as a password.</a:t>
            </a:r>
            <a:endParaRPr/>
          </a:p>
          <a:p>
            <a:pPr indent="0" lvl="0" marL="0" rtl="0" algn="l">
              <a:spcBef>
                <a:spcPts val="1600"/>
              </a:spcBef>
              <a:spcAft>
                <a:spcPts val="0"/>
              </a:spcAft>
              <a:buNone/>
            </a:pPr>
            <a:r>
              <a:rPr lang="en"/>
              <a:t>Passwords are automatically hashed prior to the user account being created.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8" name="Google Shape;158;p25"/>
          <p:cNvPicPr preferRelativeResize="0"/>
          <p:nvPr/>
        </p:nvPicPr>
        <p:blipFill>
          <a:blip r:embed="rId3">
            <a:alphaModFix/>
          </a:blip>
          <a:stretch>
            <a:fillRect/>
          </a:stretch>
        </p:blipFill>
        <p:spPr>
          <a:xfrm>
            <a:off x="380438" y="2552600"/>
            <a:ext cx="4124325" cy="169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bcrypt-nodejs (npm package)</a:t>
            </a:r>
            <a:endParaRPr u="sng">
              <a:latin typeface="Comfortaa"/>
              <a:ea typeface="Comfortaa"/>
              <a:cs typeface="Comfortaa"/>
              <a:sym typeface="Comfortaa"/>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uring the login process, the unhashed password is checked against the stored hashed password safeguarded in our database using the .compareSync() method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5" name="Google Shape;165;p26"/>
          <p:cNvPicPr preferRelativeResize="0"/>
          <p:nvPr/>
        </p:nvPicPr>
        <p:blipFill>
          <a:blip r:embed="rId3">
            <a:alphaModFix/>
          </a:blip>
          <a:stretch>
            <a:fillRect/>
          </a:stretch>
        </p:blipFill>
        <p:spPr>
          <a:xfrm>
            <a:off x="439825" y="2085825"/>
            <a:ext cx="5010150" cy="85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TamaFit demo</a:t>
            </a:r>
            <a:endParaRPr u="sng">
              <a:latin typeface="Comfortaa"/>
              <a:ea typeface="Comfortaa"/>
              <a:cs typeface="Comfortaa"/>
              <a:sym typeface="Comfortaa"/>
            </a:endParaRPr>
          </a:p>
        </p:txBody>
      </p:sp>
      <p:pic>
        <p:nvPicPr>
          <p:cNvPr id="171" name="Google Shape;171;p27"/>
          <p:cNvPicPr preferRelativeResize="0"/>
          <p:nvPr/>
        </p:nvPicPr>
        <p:blipFill>
          <a:blip r:embed="rId3">
            <a:alphaModFix/>
          </a:blip>
          <a:stretch>
            <a:fillRect/>
          </a:stretch>
        </p:blipFill>
        <p:spPr>
          <a:xfrm>
            <a:off x="384900" y="1061025"/>
            <a:ext cx="5753876" cy="371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Directions for future development</a:t>
            </a:r>
            <a:endParaRPr u="sng">
              <a:latin typeface="Comfortaa"/>
              <a:ea typeface="Comfortaa"/>
              <a:cs typeface="Comfortaa"/>
              <a:sym typeface="Comfortaa"/>
            </a:endParaRPr>
          </a:p>
        </p:txBody>
      </p:sp>
      <p:sp>
        <p:nvSpPr>
          <p:cNvPr id="177" name="Google Shape;177;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t>
            </a:r>
            <a:r>
              <a:rPr lang="en"/>
              <a:t>eward system for users who consistently log exercises</a:t>
            </a:r>
            <a:endParaRPr/>
          </a:p>
          <a:p>
            <a:pPr indent="-317500" lvl="1" marL="914400" rtl="0" algn="l">
              <a:spcBef>
                <a:spcPts val="0"/>
              </a:spcBef>
              <a:spcAft>
                <a:spcPts val="0"/>
              </a:spcAft>
              <a:buSzPts val="1400"/>
              <a:buChar char="○"/>
            </a:pPr>
            <a:r>
              <a:rPr lang="en"/>
              <a:t>Give users +1 for each day an exercise is logged/ -1 for days missed</a:t>
            </a:r>
            <a:endParaRPr/>
          </a:p>
          <a:p>
            <a:pPr indent="-317500" lvl="1" marL="914400" rtl="0" algn="l">
              <a:spcBef>
                <a:spcPts val="0"/>
              </a:spcBef>
              <a:spcAft>
                <a:spcPts val="0"/>
              </a:spcAft>
              <a:buSzPts val="1400"/>
              <a:buChar char="○"/>
            </a:pPr>
            <a:r>
              <a:rPr lang="en" sz="1400"/>
              <a:t>Make avatar get smaller/sadder for each day user fails to log an exercise</a:t>
            </a:r>
            <a:endParaRPr sz="1400"/>
          </a:p>
          <a:p>
            <a:pPr indent="-342900" lvl="0" marL="457200" rtl="0" algn="l">
              <a:spcBef>
                <a:spcPts val="0"/>
              </a:spcBef>
              <a:spcAft>
                <a:spcPts val="0"/>
              </a:spcAft>
              <a:buSzPts val="1800"/>
              <a:buChar char="●"/>
            </a:pPr>
            <a:r>
              <a:rPr lang="en"/>
              <a:t>Track and display statistics of workout log trends</a:t>
            </a:r>
            <a:endParaRPr/>
          </a:p>
          <a:p>
            <a:pPr indent="-342900" lvl="0" marL="457200" rtl="0" algn="l">
              <a:spcBef>
                <a:spcPts val="0"/>
              </a:spcBef>
              <a:spcAft>
                <a:spcPts val="0"/>
              </a:spcAft>
              <a:buSzPts val="1800"/>
              <a:buChar char="●"/>
            </a:pPr>
            <a:r>
              <a:rPr lang="en"/>
              <a:t>Implement page with leaderboard/social media/comments</a:t>
            </a:r>
            <a:endParaRPr/>
          </a:p>
          <a:p>
            <a:pPr indent="-342900" lvl="0" marL="457200" rtl="0" algn="l">
              <a:spcBef>
                <a:spcPts val="0"/>
              </a:spcBef>
              <a:spcAft>
                <a:spcPts val="0"/>
              </a:spcAft>
              <a:buSzPts val="1800"/>
              <a:buChar char="●"/>
            </a:pPr>
            <a:r>
              <a:rPr lang="en"/>
              <a:t>Go to logs based on date by clicking on a calendar display</a:t>
            </a:r>
            <a:endParaRPr/>
          </a:p>
          <a:p>
            <a:pPr indent="-342900" lvl="0" marL="457200" rtl="0" algn="l">
              <a:spcBef>
                <a:spcPts val="0"/>
              </a:spcBef>
              <a:spcAft>
                <a:spcPts val="0"/>
              </a:spcAft>
              <a:buSzPts val="1800"/>
              <a:buChar char="●"/>
            </a:pPr>
            <a:r>
              <a:rPr lang="en"/>
              <a:t>Options to edit password, name, email, reset password or delete account</a:t>
            </a:r>
            <a:endParaRPr/>
          </a:p>
          <a:p>
            <a:pPr indent="-342900" lvl="0" marL="457200" rtl="0" algn="l">
              <a:spcBef>
                <a:spcPts val="0"/>
              </a:spcBef>
              <a:spcAft>
                <a:spcPts val="0"/>
              </a:spcAft>
              <a:buSzPts val="1800"/>
              <a:buChar char="●"/>
            </a:pPr>
            <a:r>
              <a:rPr lang="en"/>
              <a:t>O</a:t>
            </a:r>
            <a:r>
              <a:rPr lang="en"/>
              <a:t>ption for in-app customizable avatar or user avatar upload</a:t>
            </a:r>
            <a:endParaRPr/>
          </a:p>
          <a:p>
            <a:pPr indent="-342900" lvl="0" marL="457200" rtl="0" algn="l">
              <a:spcBef>
                <a:spcPts val="0"/>
              </a:spcBef>
              <a:spcAft>
                <a:spcPts val="0"/>
              </a:spcAft>
              <a:buSzPts val="1800"/>
              <a:buChar char="●"/>
            </a:pPr>
            <a:r>
              <a:rPr lang="en"/>
              <a:t>Array of tailored quotes that avatars will say to the user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The Overall Concept</a:t>
            </a:r>
            <a:endParaRPr u="sng">
              <a:latin typeface="Comfortaa"/>
              <a:ea typeface="Comfortaa"/>
              <a:cs typeface="Comfortaa"/>
              <a:sym typeface="Comfortaa"/>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TamaFit is a simple fitness app that makes use of Tamagotchi characters as user avatars.</a:t>
            </a:r>
            <a:endParaRPr/>
          </a:p>
          <a:p>
            <a:pPr indent="-342900" lvl="0" marL="457200" rtl="0" algn="l">
              <a:spcBef>
                <a:spcPts val="1600"/>
              </a:spcBef>
              <a:spcAft>
                <a:spcPts val="0"/>
              </a:spcAft>
              <a:buSzPts val="1800"/>
              <a:buChar char="●"/>
            </a:pPr>
            <a:r>
              <a:rPr lang="en"/>
              <a:t>Users can select and change their desired avatars</a:t>
            </a:r>
            <a:endParaRPr/>
          </a:p>
          <a:p>
            <a:pPr indent="-342900" lvl="0" marL="457200" rtl="0" algn="l">
              <a:spcBef>
                <a:spcPts val="0"/>
              </a:spcBef>
              <a:spcAft>
                <a:spcPts val="0"/>
              </a:spcAft>
              <a:buSzPts val="1800"/>
              <a:buChar char="●"/>
            </a:pPr>
            <a:r>
              <a:rPr lang="en"/>
              <a:t>Users can add, edit, and delete their workout logs</a:t>
            </a:r>
            <a:endParaRPr/>
          </a:p>
          <a:p>
            <a:pPr indent="-342900" lvl="0" marL="457200" rtl="0" algn="l">
              <a:spcBef>
                <a:spcPts val="0"/>
              </a:spcBef>
              <a:spcAft>
                <a:spcPts val="0"/>
              </a:spcAft>
              <a:buSzPts val="1800"/>
              <a:buChar char="●"/>
            </a:pPr>
            <a:r>
              <a:rPr lang="en"/>
              <a:t>Logs are displayed in descending chronological order by workout date</a:t>
            </a:r>
            <a:endParaRPr/>
          </a:p>
          <a:p>
            <a:pPr indent="0" lvl="0" marL="0" rtl="0" algn="l">
              <a:spcBef>
                <a:spcPts val="1600"/>
              </a:spcBef>
              <a:spcAft>
                <a:spcPts val="1600"/>
              </a:spcAft>
              <a:buNone/>
            </a:pPr>
            <a:r>
              <a:rPr lang="en"/>
              <a:t>Our original concept was more ambitious, incorporating tamagotchi functionality in relation to the frequency of workouts logged by the user. The avatar was meant to show the user visually whether or not the user is exercising.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The motivation for TamaFit’s development</a:t>
            </a:r>
            <a:endParaRPr u="sng">
              <a:latin typeface="Comfortaa"/>
              <a:ea typeface="Comfortaa"/>
              <a:cs typeface="Comfortaa"/>
              <a:sym typeface="Comfortaa"/>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started by researching various innovative devel</a:t>
            </a:r>
            <a:r>
              <a:rPr lang="en"/>
              <a:t>opment projects. We ended up taking inspiration from </a:t>
            </a:r>
            <a:r>
              <a:rPr lang="en" u="sng">
                <a:solidFill>
                  <a:schemeClr val="hlink"/>
                </a:solidFill>
                <a:hlinkClick r:id="rId3"/>
              </a:rPr>
              <a:t>Tamarafi</a:t>
            </a:r>
            <a:r>
              <a:rPr lang="en"/>
              <a:t>, created by students at Fullstack Academy in New York. We all thought it could work well for our project requirements and be a great use of using a database. The scope of this app and the potential for adding features was massive. We began by brainstorming what it would take to achieve a MVP. With limited time available we were able to create a great looking app that has a lot of room to grow.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111175"/>
            <a:ext cx="8520600" cy="9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Our design process</a:t>
            </a:r>
            <a:endParaRPr u="sng">
              <a:latin typeface="Comfortaa"/>
              <a:ea typeface="Comfortaa"/>
              <a:cs typeface="Comfortaa"/>
              <a:sym typeface="Comfortaa"/>
            </a:endParaRPr>
          </a:p>
        </p:txBody>
      </p:sp>
      <p:sp>
        <p:nvSpPr>
          <p:cNvPr id="104" name="Google Shape;104;p16"/>
          <p:cNvSpPr txBox="1"/>
          <p:nvPr>
            <p:ph idx="1" type="body"/>
          </p:nvPr>
        </p:nvSpPr>
        <p:spPr>
          <a:xfrm>
            <a:off x="311700" y="722625"/>
            <a:ext cx="8520600" cy="420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Design started with a group brainstorming session to decide on the app layout &amp; functionality. </a:t>
            </a:r>
            <a:endParaRPr/>
          </a:p>
          <a:p>
            <a:pPr indent="-342900" lvl="0" marL="457200" rtl="0" algn="l">
              <a:spcBef>
                <a:spcPts val="0"/>
              </a:spcBef>
              <a:spcAft>
                <a:spcPts val="0"/>
              </a:spcAft>
              <a:buSzPts val="1800"/>
              <a:buChar char="●"/>
            </a:pPr>
            <a:r>
              <a:rPr lang="en"/>
              <a:t>Draw.io was used for wireframing </a:t>
            </a:r>
            <a:endParaRPr/>
          </a:p>
          <a:p>
            <a:pPr indent="-342900" lvl="0" marL="457200" rtl="0" algn="l">
              <a:spcBef>
                <a:spcPts val="0"/>
              </a:spcBef>
              <a:spcAft>
                <a:spcPts val="0"/>
              </a:spcAft>
              <a:buSzPts val="1800"/>
              <a:buChar char="●"/>
            </a:pPr>
            <a:r>
              <a:rPr lang="en"/>
              <a:t>The app design was altered as needed to accomodate needed functionality. </a:t>
            </a:r>
            <a:endParaRPr/>
          </a:p>
          <a:p>
            <a:pPr indent="-342900" lvl="0" marL="457200" rtl="0" algn="l">
              <a:spcBef>
                <a:spcPts val="0"/>
              </a:spcBef>
              <a:spcAft>
                <a:spcPts val="0"/>
              </a:spcAft>
              <a:buSzPts val="1800"/>
              <a:buChar char="●"/>
            </a:pPr>
            <a:r>
              <a:rPr lang="en"/>
              <a:t>TamaFit was originally to be 2 separate web pages. The ‘main page’ that displays user info, avatar and ability to log data. The second page would have been a ‘social club’ with a leader board so the user can compare their exercises against other users. There was going to a message board to interact with other users.</a:t>
            </a:r>
            <a:endParaRPr/>
          </a:p>
          <a:p>
            <a:pPr indent="-342900" lvl="0" marL="457200" rtl="0" algn="l">
              <a:spcBef>
                <a:spcPts val="0"/>
              </a:spcBef>
              <a:spcAft>
                <a:spcPts val="0"/>
              </a:spcAft>
              <a:buSzPts val="1800"/>
              <a:buChar char="●"/>
            </a:pPr>
            <a:r>
              <a:rPr lang="en"/>
              <a:t>To better implement TamaFit functionality and improve the user experience, the app now has 7 web pages.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1436900" y="152400"/>
            <a:ext cx="6270199"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1239414" y="0"/>
            <a:ext cx="666517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1413488" y="152400"/>
            <a:ext cx="6317027"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The technologies used: front-end</a:t>
            </a:r>
            <a:endParaRPr u="sng">
              <a:latin typeface="Comfortaa"/>
              <a:ea typeface="Comfortaa"/>
              <a:cs typeface="Comfortaa"/>
              <a:sym typeface="Comfortaa"/>
            </a:endParaRPr>
          </a:p>
        </p:txBody>
      </p:sp>
      <p:sp>
        <p:nvSpPr>
          <p:cNvPr id="125" name="Google Shape;125;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HTML/CSS</a:t>
            </a:r>
            <a:endParaRPr/>
          </a:p>
          <a:p>
            <a:pPr indent="-342900" lvl="0" marL="457200" rtl="0" algn="l">
              <a:spcBef>
                <a:spcPts val="0"/>
              </a:spcBef>
              <a:spcAft>
                <a:spcPts val="0"/>
              </a:spcAft>
              <a:buSzPts val="1800"/>
              <a:buChar char="●"/>
            </a:pPr>
            <a:r>
              <a:rPr lang="en"/>
              <a:t>JavaScript</a:t>
            </a:r>
            <a:endParaRPr/>
          </a:p>
          <a:p>
            <a:pPr indent="-342900" lvl="0" marL="457200" rtl="0" algn="l">
              <a:spcBef>
                <a:spcPts val="0"/>
              </a:spcBef>
              <a:spcAft>
                <a:spcPts val="0"/>
              </a:spcAft>
              <a:buSzPts val="1800"/>
              <a:buChar char="●"/>
            </a:pPr>
            <a:r>
              <a:rPr lang="en"/>
              <a:t>Handlebars templating engine</a:t>
            </a:r>
            <a:endParaRPr/>
          </a:p>
          <a:p>
            <a:pPr indent="-342900" lvl="0" marL="457200" rtl="0" algn="l">
              <a:spcBef>
                <a:spcPts val="0"/>
              </a:spcBef>
              <a:spcAft>
                <a:spcPts val="0"/>
              </a:spcAft>
              <a:buSzPts val="1800"/>
              <a:buChar char="●"/>
            </a:pPr>
            <a:r>
              <a:rPr lang="en"/>
              <a:t>Bootstrap</a:t>
            </a:r>
            <a:endParaRPr/>
          </a:p>
          <a:p>
            <a:pPr indent="-342900" lvl="0" marL="457200" rtl="0" algn="l">
              <a:spcBef>
                <a:spcPts val="0"/>
              </a:spcBef>
              <a:spcAft>
                <a:spcPts val="0"/>
              </a:spcAft>
              <a:buSzPts val="1800"/>
              <a:buChar char="●"/>
            </a:pPr>
            <a:r>
              <a:rPr lang="en"/>
              <a:t>media queries for mobile responsiveness</a:t>
            </a:r>
            <a:endParaRPr/>
          </a:p>
          <a:p>
            <a:pPr indent="-342900" lvl="0" marL="457200" rtl="0" algn="l">
              <a:spcBef>
                <a:spcPts val="0"/>
              </a:spcBef>
              <a:spcAft>
                <a:spcPts val="0"/>
              </a:spcAft>
              <a:buSzPts val="1800"/>
              <a:buChar char="●"/>
            </a:pPr>
            <a:r>
              <a:rPr lang="en"/>
              <a:t>Google Fonts</a:t>
            </a:r>
            <a:endParaRPr/>
          </a:p>
          <a:p>
            <a:pPr indent="-342900" lvl="0" marL="457200" rtl="0" algn="l">
              <a:spcBef>
                <a:spcPts val="0"/>
              </a:spcBef>
              <a:spcAft>
                <a:spcPts val="0"/>
              </a:spcAft>
              <a:buSzPts val="1800"/>
              <a:buChar char="●"/>
            </a:pPr>
            <a:r>
              <a:rPr lang="en"/>
              <a:t>Moment.js for setting calendar to current date</a:t>
            </a:r>
            <a:endParaRPr/>
          </a:p>
          <a:p>
            <a:pPr indent="-342900" lvl="0" marL="457200" rtl="0" algn="l">
              <a:spcBef>
                <a:spcPts val="0"/>
              </a:spcBef>
              <a:spcAft>
                <a:spcPts val="0"/>
              </a:spcAft>
              <a:buSzPts val="1800"/>
              <a:buChar char="●"/>
            </a:pPr>
            <a:r>
              <a:rPr lang="en"/>
              <a:t>animate.css npm library for animations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omfortaa"/>
                <a:ea typeface="Comfortaa"/>
                <a:cs typeface="Comfortaa"/>
                <a:sym typeface="Comfortaa"/>
              </a:rPr>
              <a:t>animate.css</a:t>
            </a:r>
            <a:endParaRPr u="sng">
              <a:latin typeface="Comfortaa"/>
              <a:ea typeface="Comfortaa"/>
              <a:cs typeface="Comfortaa"/>
              <a:sym typeface="Comfortaa"/>
            </a:endParaRPr>
          </a:p>
        </p:txBody>
      </p:sp>
      <p:sp>
        <p:nvSpPr>
          <p:cNvPr id="131" name="Google Shape;131;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rgbClr val="0000FF"/>
                </a:solidFill>
                <a:hlinkClick r:id="rId3"/>
              </a:rPr>
              <a:t>https://daneden.github.io/animate.css/</a:t>
            </a:r>
            <a:endParaRPr>
              <a:solidFill>
                <a:srgbClr val="0000FF"/>
              </a:solidFill>
            </a:endParaRPr>
          </a:p>
          <a:p>
            <a:pPr indent="-342900" lvl="0" marL="457200" rtl="0" algn="l">
              <a:spcBef>
                <a:spcPts val="0"/>
              </a:spcBef>
              <a:spcAft>
                <a:spcPts val="0"/>
              </a:spcAft>
              <a:buSzPts val="1800"/>
              <a:buChar char="●"/>
            </a:pPr>
            <a:r>
              <a:rPr lang="en"/>
              <a:t>Simple animations using css classes</a:t>
            </a:r>
            <a:endParaRPr/>
          </a:p>
          <a:p>
            <a:pPr indent="-342900" lvl="0" marL="457200" rtl="0" algn="l">
              <a:spcBef>
                <a:spcPts val="0"/>
              </a:spcBef>
              <a:spcAft>
                <a:spcPts val="0"/>
              </a:spcAft>
              <a:buSzPts val="1800"/>
              <a:buChar char="●"/>
            </a:pPr>
            <a:r>
              <a:rPr lang="en"/>
              <a:t>Install via npm: </a:t>
            </a:r>
            <a:r>
              <a:rPr lang="en" u="sng">
                <a:solidFill>
                  <a:srgbClr val="0000FF"/>
                </a:solidFill>
              </a:rPr>
              <a:t>npm i animate.css --save</a:t>
            </a:r>
            <a:endParaRPr u="sng">
              <a:solidFill>
                <a:srgbClr val="0000FF"/>
              </a:solidFill>
            </a:endParaRPr>
          </a:p>
          <a:p>
            <a:pPr indent="-342900" lvl="0" marL="457200" rtl="0" algn="l">
              <a:spcBef>
                <a:spcPts val="0"/>
              </a:spcBef>
              <a:spcAft>
                <a:spcPts val="0"/>
              </a:spcAft>
              <a:buSzPts val="1800"/>
              <a:buChar char="●"/>
            </a:pPr>
            <a:r>
              <a:rPr lang="en"/>
              <a:t>Add link to the stylesheet in the main.handlebars file: </a:t>
            </a:r>
            <a:r>
              <a:rPr lang="en" sz="1000">
                <a:solidFill>
                  <a:srgbClr val="24292E"/>
                </a:solidFill>
                <a:highlight>
                  <a:srgbClr val="F6F8FA"/>
                </a:highlight>
              </a:rPr>
              <a:t> </a:t>
            </a:r>
            <a:r>
              <a:rPr lang="en">
                <a:solidFill>
                  <a:srgbClr val="24292E"/>
                </a:solidFill>
                <a:highlight>
                  <a:srgbClr val="F6F8FA"/>
                </a:highlight>
              </a:rPr>
              <a:t>&lt;</a:t>
            </a:r>
            <a:r>
              <a:rPr lang="en">
                <a:solidFill>
                  <a:srgbClr val="22863A"/>
                </a:solidFill>
                <a:highlight>
                  <a:srgbClr val="F6F8FA"/>
                </a:highlight>
              </a:rPr>
              <a:t>link</a:t>
            </a:r>
            <a:r>
              <a:rPr lang="en">
                <a:solidFill>
                  <a:srgbClr val="24292E"/>
                </a:solidFill>
                <a:highlight>
                  <a:srgbClr val="F6F8FA"/>
                </a:highlight>
              </a:rPr>
              <a:t> </a:t>
            </a:r>
            <a:r>
              <a:rPr lang="en">
                <a:solidFill>
                  <a:srgbClr val="6F42C1"/>
                </a:solidFill>
                <a:highlight>
                  <a:srgbClr val="F6F8FA"/>
                </a:highlight>
              </a:rPr>
              <a:t>rel</a:t>
            </a:r>
            <a:r>
              <a:rPr lang="en">
                <a:solidFill>
                  <a:srgbClr val="24292E"/>
                </a:solidFill>
                <a:highlight>
                  <a:srgbClr val="F6F8FA"/>
                </a:highlight>
              </a:rPr>
              <a:t>=</a:t>
            </a:r>
            <a:r>
              <a:rPr lang="en">
                <a:solidFill>
                  <a:srgbClr val="032F62"/>
                </a:solidFill>
                <a:highlight>
                  <a:srgbClr val="F6F8FA"/>
                </a:highlight>
              </a:rPr>
              <a:t>"stylesheet"</a:t>
            </a:r>
            <a:r>
              <a:rPr lang="en">
                <a:solidFill>
                  <a:srgbClr val="24292E"/>
                </a:solidFill>
                <a:highlight>
                  <a:srgbClr val="F6F8FA"/>
                </a:highlight>
              </a:rPr>
              <a:t> </a:t>
            </a:r>
            <a:r>
              <a:rPr lang="en">
                <a:solidFill>
                  <a:srgbClr val="6F42C1"/>
                </a:solidFill>
                <a:highlight>
                  <a:srgbClr val="F6F8FA"/>
                </a:highlight>
              </a:rPr>
              <a:t>href</a:t>
            </a:r>
            <a:r>
              <a:rPr lang="en">
                <a:solidFill>
                  <a:srgbClr val="24292E"/>
                </a:solidFill>
                <a:highlight>
                  <a:srgbClr val="F6F8FA"/>
                </a:highlight>
              </a:rPr>
              <a:t>=</a:t>
            </a:r>
            <a:r>
              <a:rPr lang="en">
                <a:solidFill>
                  <a:srgbClr val="032F62"/>
                </a:solidFill>
                <a:highlight>
                  <a:srgbClr val="F6F8FA"/>
                </a:highlight>
              </a:rPr>
              <a:t>"animate.min.css"</a:t>
            </a:r>
            <a:r>
              <a:rPr lang="en">
                <a:solidFill>
                  <a:srgbClr val="24292E"/>
                </a:solidFill>
                <a:highlight>
                  <a:srgbClr val="F6F8FA"/>
                </a:highlight>
              </a:rPr>
              <a:t>&gt;</a:t>
            </a:r>
            <a:endParaRPr>
              <a:solidFill>
                <a:srgbClr val="24292E"/>
              </a:solidFill>
              <a:highlight>
                <a:srgbClr val="F6F8FA"/>
              </a:highlight>
            </a:endParaRPr>
          </a:p>
          <a:p>
            <a:pPr indent="-342900" lvl="0" marL="457200" rtl="0" algn="l">
              <a:spcBef>
                <a:spcPts val="0"/>
              </a:spcBef>
              <a:spcAft>
                <a:spcPts val="0"/>
              </a:spcAft>
              <a:buSzPts val="1800"/>
              <a:buChar char="●"/>
            </a:pPr>
            <a:r>
              <a:rPr lang="en"/>
              <a:t>Add the classes </a:t>
            </a:r>
            <a:r>
              <a:rPr lang="en">
                <a:highlight>
                  <a:srgbClr val="FFD966"/>
                </a:highlight>
              </a:rPr>
              <a:t>animated</a:t>
            </a:r>
            <a:r>
              <a:rPr lang="en"/>
              <a:t> and the animation you want to apply to the element (such as) </a:t>
            </a:r>
            <a:r>
              <a:rPr lang="en">
                <a:highlight>
                  <a:srgbClr val="FFD966"/>
                </a:highlight>
              </a:rPr>
              <a:t>zoomOutUp</a:t>
            </a:r>
            <a:endParaRPr>
              <a:highlight>
                <a:srgbClr val="FFD966"/>
              </a:highlight>
            </a:endParaRPr>
          </a:p>
          <a:p>
            <a:pPr indent="-342900" lvl="0" marL="457200" rtl="0" algn="l">
              <a:spcBef>
                <a:spcPts val="0"/>
              </a:spcBef>
              <a:spcAft>
                <a:spcPts val="0"/>
              </a:spcAft>
              <a:buSzPts val="1800"/>
              <a:buChar char="●"/>
            </a:pPr>
            <a:r>
              <a:rPr lang="en"/>
              <a:t>Has over 70 animations available</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