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5280" autoAdjust="0"/>
  </p:normalViewPr>
  <p:slideViewPr>
    <p:cSldViewPr>
      <p:cViewPr varScale="1">
        <p:scale>
          <a:sx n="18" d="100"/>
          <a:sy n="18" d="100"/>
        </p:scale>
        <p:origin x="1046" y="173"/>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4/23/2017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4/23/2017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xy" algn="ctr"/>
        </a:blip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Human Emotions based on Facial Expression using CNN</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Chaitanya Maddala, Vineeth Kamisetty, Sandeep Basavaraju</a:t>
            </a:r>
          </a:p>
          <a:p>
            <a:pPr algn="ctr" eaLnBrk="1" hangingPunct="1"/>
            <a:r>
              <a:rPr lang="en-US" sz="4000" dirty="0">
                <a:solidFill>
                  <a:schemeClr val="accent3">
                    <a:lumMod val="20000"/>
                    <a:lumOff val="80000"/>
                  </a:schemeClr>
                </a:solidFill>
                <a:latin typeface="+mn-lt"/>
              </a:rPr>
              <a:t>Department of CISE</a:t>
            </a:r>
          </a:p>
          <a:p>
            <a:pPr algn="ctr" eaLnBrk="1" hangingPunct="1"/>
            <a:r>
              <a:rPr lang="en-US" sz="4000" dirty="0">
                <a:solidFill>
                  <a:schemeClr val="accent3">
                    <a:lumMod val="20000"/>
                    <a:lumOff val="80000"/>
                  </a:schemeClr>
                </a:solidFill>
                <a:latin typeface="+mn-lt"/>
              </a:rPr>
              <a:t>University of Florida</a:t>
            </a:r>
          </a:p>
          <a:p>
            <a:pPr algn="ctr" eaLnBrk="1" hangingPunct="1"/>
            <a:endParaRPr lang="en-US" sz="4000" dirty="0">
              <a:solidFill>
                <a:schemeClr val="accent3">
                  <a:lumMod val="20000"/>
                  <a:lumOff val="80000"/>
                </a:schemeClr>
              </a:solidFill>
              <a:latin typeface="+mn-lt"/>
            </a:endParaRP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r>
              <a:rPr lang="en-US" sz="2800" dirty="0"/>
              <a:t>:</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endParaRPr lang="en-US" sz="4400" b="1" dirty="0"/>
          </a:p>
        </p:txBody>
      </p:sp>
      <p:sp>
        <p:nvSpPr>
          <p:cNvPr id="26" name="TextBox 25"/>
          <p:cNvSpPr txBox="1"/>
          <p:nvPr/>
        </p:nvSpPr>
        <p:spPr>
          <a:xfrm>
            <a:off x="12573000" y="30073382"/>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1600" dirty="0"/>
              <a:t>Krizhevsky, I. Sutskever, and G. E. Hinton. ImageNet classification with deep convolutional neural networks. In Advances in neural information processing systems, pages 1097-1105, 2012.</a:t>
            </a:r>
          </a:p>
          <a:p>
            <a:pPr marL="342842" indent="-342842">
              <a:buFont typeface="+mj-lt"/>
              <a:buAutoNum type="arabicPeriod"/>
            </a:pPr>
            <a:r>
              <a:rPr lang="en-US" sz="1600" dirty="0"/>
              <a:t>"Dataset: Facial Emotion Recognition (FER2013)" ICML 2013 Workshop in Challenges in Representation Learning, June 21 in Atlanta, GA.</a:t>
            </a:r>
          </a:p>
          <a:p>
            <a:pPr marL="342842" indent="-342842">
              <a:buFont typeface="+mj-lt"/>
              <a:buAutoNum type="arabicPeriod"/>
            </a:pPr>
            <a:r>
              <a:rPr lang="en-US" sz="1600" dirty="0"/>
              <a:t>Dropout : Srivastava, N., Hinton, G., Krizhevsky, A., Sutskever, I. &amp; Salakhutdinov, R. Dropout: a simple way to prevent neural networks from overfitting. J. Machine Learning Res. 15, 1929–1958 (2014)</a:t>
            </a:r>
          </a:p>
          <a:p>
            <a:pPr marL="342842" indent="-342842">
              <a:buFont typeface="+mj-lt"/>
              <a:buAutoNum type="arabicPeriod"/>
            </a:pPr>
            <a:r>
              <a:rPr lang="en-US" sz="1600" dirty="0"/>
              <a:t>Yann LeCun, Koray Kavukcuoglu, and Cl´ement Farabet. Convolutional networks and applications in vision. In Circuits and Systems (ISCAS), Proceedings of 2010 IEEE International Symposium on, pages 253–256. IEEE, 2010. 2,4</a:t>
            </a:r>
          </a:p>
          <a:p>
            <a:pPr marL="342842" indent="-342842">
              <a:buFont typeface="+mj-lt"/>
              <a:buAutoNum type="arabicPeriod"/>
            </a:pPr>
            <a:r>
              <a:rPr lang="en-US" sz="1600" dirty="0"/>
              <a:t>Zeiler, M. D. and Fergus, R. Visualizing and understanding convolutional networks. CoRR, abs/1311.2901, 2013. Published in Proc. ECCV, 2014.</a:t>
            </a:r>
          </a:p>
          <a:p>
            <a:pPr marL="342842" indent="-342842">
              <a:buFont typeface="+mj-lt"/>
              <a:buAutoNum type="arabicPeriod"/>
            </a:pPr>
            <a:endParaRPr lang="en-US" sz="1600" dirty="0"/>
          </a:p>
          <a:p>
            <a:pPr marL="342842" indent="-342842">
              <a:buFont typeface="+mj-lt"/>
              <a:buAutoNum type="arabicPeriod"/>
            </a:pPr>
            <a:endParaRPr lang="en-US" sz="1600" dirty="0"/>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6678705"/>
          </a:xfrm>
          <a:prstGeom prst="rect">
            <a:avLst/>
          </a:prstGeom>
          <a:solidFill>
            <a:schemeClr val="bg1"/>
          </a:solidFill>
          <a:ln w="12700">
            <a:solidFill>
              <a:schemeClr val="accent1">
                <a:lumMod val="75000"/>
              </a:schemeClr>
            </a:solidFill>
          </a:ln>
          <a:effectLst>
            <a:glow rad="101600">
              <a:schemeClr val="accent2">
                <a:satMod val="175000"/>
                <a:alpha val="40000"/>
              </a:schemeClr>
            </a:glow>
            <a:outerShdw blurRad="50800" dist="38100" dir="2700000" algn="tl" rotWithShape="0">
              <a:prstClr val="black">
                <a:alpha val="40000"/>
              </a:prstClr>
            </a:outerShdw>
            <a:softEdge rad="12700"/>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solidFill>
                  <a:srgbClr val="000000"/>
                </a:solidFill>
                <a:latin typeface="+mn-lt"/>
              </a:rPr>
              <a:t>In this project we have developed a deep convolutional neural network model  for facial expression  recognition. Every facial expression is classified into one of the six expressions considered for this project(Angry, Fear, Happy, Sad, Surprise, Neutral). We implemented conv-fully connected-</a:t>
            </a:r>
            <a:r>
              <a:rPr lang="en-US" sz="3200" dirty="0" err="1">
                <a:solidFill>
                  <a:srgbClr val="000000"/>
                </a:solidFill>
                <a:latin typeface="+mn-lt"/>
              </a:rPr>
              <a:t>reLU</a:t>
            </a:r>
            <a:r>
              <a:rPr lang="en-US" sz="3200" dirty="0">
                <a:solidFill>
                  <a:srgbClr val="000000"/>
                </a:solidFill>
                <a:latin typeface="+mn-lt"/>
              </a:rPr>
              <a:t> layers followed  by SoftMax. To reduce the overfitting of  models, we used dropout and local response normalization. To  recognize emotions at real time we capture live images from video frames and this image is sent to the model for prediction , then the model outputs the emotion. The test accuracy obtained is </a:t>
            </a:r>
            <a:r>
              <a:rPr lang="en-US" sz="3200" b="1" dirty="0">
                <a:solidFill>
                  <a:srgbClr val="000000"/>
                </a:solidFill>
                <a:latin typeface="+mn-lt"/>
              </a:rPr>
              <a:t>60.1%</a:t>
            </a:r>
            <a:endParaRPr lang="en-US" sz="3200" b="1" dirty="0">
              <a:latin typeface="+mn-lt"/>
            </a:endParaRPr>
          </a:p>
        </p:txBody>
      </p:sp>
      <p:sp>
        <p:nvSpPr>
          <p:cNvPr id="32" name="Rectangle 31"/>
          <p:cNvSpPr/>
          <p:nvPr/>
        </p:nvSpPr>
        <p:spPr>
          <a:xfrm>
            <a:off x="1280160" y="4800600"/>
            <a:ext cx="9144000" cy="685800"/>
          </a:xfrm>
          <a:prstGeom prst="rect">
            <a:avLst/>
          </a:prstGeom>
          <a:solidFill>
            <a:schemeClr val="accent1">
              <a:lumMod val="75000"/>
            </a:schemeClr>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sp>
        <p:nvSpPr>
          <p:cNvPr id="33" name="Rectangle 32"/>
          <p:cNvSpPr/>
          <p:nvPr/>
        </p:nvSpPr>
        <p:spPr>
          <a:xfrm>
            <a:off x="1280160" y="13487400"/>
            <a:ext cx="9144000" cy="685800"/>
          </a:xfrm>
          <a:prstGeom prst="rect">
            <a:avLst/>
          </a:prstGeom>
          <a:solidFill>
            <a:schemeClr val="accent1">
              <a:lumMod val="75000"/>
            </a:schemeClr>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Data Evaluation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Architecture </a:t>
            </a:r>
          </a:p>
        </p:txBody>
      </p:sp>
      <p:sp>
        <p:nvSpPr>
          <p:cNvPr id="12" name="Text Box 191"/>
          <p:cNvSpPr txBox="1">
            <a:spLocks noChangeArrowheads="1"/>
          </p:cNvSpPr>
          <p:nvPr/>
        </p:nvSpPr>
        <p:spPr bwMode="auto">
          <a:xfrm>
            <a:off x="33467040" y="5260510"/>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Live app</a:t>
            </a:r>
          </a:p>
        </p:txBody>
      </p:sp>
      <p:sp>
        <p:nvSpPr>
          <p:cNvPr id="14" name="Text Box 193"/>
          <p:cNvSpPr txBox="1">
            <a:spLocks noChangeArrowheads="1"/>
          </p:cNvSpPr>
          <p:nvPr/>
        </p:nvSpPr>
        <p:spPr bwMode="auto">
          <a:xfrm>
            <a:off x="33331098" y="19826406"/>
            <a:ext cx="9144000" cy="32316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In this project, we built a convolutional neural network to recognize emotion from grayscale pictures of faces. We experimented with different models, achieving highest test accuracy of 60.1% on a CNN trained from scratch.</a:t>
            </a:r>
          </a:p>
          <a:p>
            <a:pPr eaLnBrk="1" hangingPunct="1"/>
            <a:endParaRPr lang="en-US" sz="3200" dirty="0">
              <a:latin typeface="Calibri" pitchFamily="34" charset="0"/>
            </a:endParaRPr>
          </a:p>
        </p:txBody>
      </p:sp>
      <p:sp>
        <p:nvSpPr>
          <p:cNvPr id="36" name="Rectangle 35"/>
          <p:cNvSpPr/>
          <p:nvPr/>
        </p:nvSpPr>
        <p:spPr>
          <a:xfrm>
            <a:off x="33331098" y="19140606"/>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34440" y="14242191"/>
            <a:ext cx="9144000" cy="1258801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mn-lt"/>
              </a:rPr>
              <a:t>FERC (Facial Emotion Recognition Challenge) :</a:t>
            </a:r>
          </a:p>
          <a:p>
            <a:pPr algn="just"/>
            <a:r>
              <a:rPr lang="en-US" sz="3200" dirty="0">
                <a:latin typeface="+mn-lt"/>
              </a:rPr>
              <a:t>FERC dataset contains 285,709 training images and 7178 testing images (public and private) each 48 x 48 pixels grayscale. The data is in a .csv file containing three columns. First column is the emotion label for image, second column is their pixel values and third column is an indicator for either training, public test or private test set. We chose to use public test set as validation data and private test set as test data.  Each image has to be categorized into one of the seven classes that express different facial emotions</a:t>
            </a:r>
          </a:p>
          <a:p>
            <a:pPr algn="just"/>
            <a:br>
              <a:rPr lang="en-US" sz="3200" dirty="0"/>
            </a:br>
            <a:endParaRPr lang="en-US" sz="3200" dirty="0"/>
          </a:p>
          <a:p>
            <a:pPr algn="just"/>
            <a:endParaRPr lang="en-US" sz="3200" dirty="0">
              <a:latin typeface="+mn-lt"/>
            </a:endParaRPr>
          </a:p>
          <a:p>
            <a:pPr algn="just"/>
            <a:r>
              <a:rPr lang="en-US" sz="3200" dirty="0">
                <a:latin typeface="+mn-lt"/>
              </a:rPr>
              <a:t>RaFD(</a:t>
            </a:r>
            <a:r>
              <a:rPr lang="en-US" sz="3200" dirty="0">
                <a:solidFill>
                  <a:srgbClr val="000000"/>
                </a:solidFill>
                <a:latin typeface="Times New Roman" panose="02020603050405020304" pitchFamily="18" charset="0"/>
              </a:rPr>
              <a:t>Radboud Faces Database :</a:t>
            </a:r>
            <a:endParaRPr lang="en-US" sz="3200" dirty="0">
              <a:latin typeface="+mn-lt"/>
            </a:endParaRPr>
          </a:p>
          <a:p>
            <a:pPr algn="just"/>
            <a:r>
              <a:rPr lang="en-US" sz="3200" dirty="0">
                <a:latin typeface="+mn-lt"/>
              </a:rPr>
              <a:t>is a high quality faces database and it has eight category of emotions of which only six emotions mentioned above in the paper were considered for the project. For this dataset each emotion was shown with three different gaze directions and each picture was taken from five camera angles simultaneously.</a:t>
            </a:r>
          </a:p>
          <a:p>
            <a:endParaRPr lang="en-US" sz="3200" dirty="0">
              <a:latin typeface="+mn-lt"/>
            </a:endParaRPr>
          </a:p>
          <a:p>
            <a:endParaRPr lang="en-US" sz="3200" dirty="0">
              <a:latin typeface="+mn-lt"/>
            </a:endParaRPr>
          </a:p>
          <a:p>
            <a:r>
              <a:rPr lang="en-US" sz="3200" dirty="0">
                <a:latin typeface="+mn-lt"/>
              </a:rPr>
              <a:t>.</a:t>
            </a:r>
          </a:p>
          <a:p>
            <a:endParaRPr lang="en-US" sz="3200" dirty="0">
              <a:latin typeface="+mn-lt"/>
            </a:endParaRP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 and Observations</a:t>
            </a:r>
          </a:p>
        </p:txBody>
      </p:sp>
      <p:sp>
        <p:nvSpPr>
          <p:cNvPr id="53" name="Text Box 180"/>
          <p:cNvSpPr txBox="1">
            <a:spLocks noChangeArrowheads="1"/>
          </p:cNvSpPr>
          <p:nvPr/>
        </p:nvSpPr>
        <p:spPr bwMode="auto">
          <a:xfrm>
            <a:off x="11857624" y="22067536"/>
            <a:ext cx="306427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Accuracy table.</a:t>
            </a:r>
          </a:p>
        </p:txBody>
      </p:sp>
      <p:sp>
        <p:nvSpPr>
          <p:cNvPr id="37" name="Text Box 180"/>
          <p:cNvSpPr txBox="1">
            <a:spLocks noChangeArrowheads="1"/>
          </p:cNvSpPr>
          <p:nvPr/>
        </p:nvSpPr>
        <p:spPr bwMode="auto">
          <a:xfrm>
            <a:off x="20491085" y="22067536"/>
            <a:ext cx="457834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Prediction matrix for FERC dataset</a:t>
            </a:r>
            <a:r>
              <a:rPr lang="en-US" sz="2400" dirty="0">
                <a:latin typeface="Calibri" pitchFamily="34" charset="0"/>
              </a:rPr>
              <a:t>.</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endParaRPr lang="en-US" sz="4400" b="1" dirty="0"/>
          </a:p>
        </p:txBody>
      </p:sp>
      <p:sp>
        <p:nvSpPr>
          <p:cNvPr id="40" name="Text Box 193"/>
          <p:cNvSpPr txBox="1">
            <a:spLocks noChangeArrowheads="1"/>
          </p:cNvSpPr>
          <p:nvPr/>
        </p:nvSpPr>
        <p:spPr bwMode="auto">
          <a:xfrm>
            <a:off x="33467040" y="24323040"/>
            <a:ext cx="914400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Further improvement on the network’s accuracy and generalization can be achieved by running the model for more epochs  on a more powerful GPU. Pre-training on each emotion could lead to a better results and also improves the network’s performance and its robustness. Furthermore, we could train and test our model on different datasets like CK+, JAFFE  which could eventually make our model better</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1032" name="Picture 8" descr="FERC sample 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50" y="19900356"/>
            <a:ext cx="287655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6.googleusercontent.com/JQVfepzkyHm8kL1RGaSPC_wKdu77lsppNTrcX5jFy11qU7WBcR9aOHj_9C8scNhlcZ8vXQZgnHIgJ-eQPIlGlgDQHHdYiE6zbXwSsbRqEasnNjAn44Kj69Uh-DjpbyQv1WWYNe1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61" y="24866566"/>
            <a:ext cx="210502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5.googleusercontent.com/njAm0Ugq6rwF5up9A2yVUelOhIBBuyac7wDtWCt8k_1MqJSVmb27uMHrzQWWBiW7HpmDdHs46P_-ovjoi-w8H-wIXY1TPyotZm4t0601NnBP0Leh9pWDNLMOZkBt9KXrgGbRBVJ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4994" y="5646805"/>
            <a:ext cx="20779046" cy="562641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ICz7br_u3C0YRQsmpcXhnwLZqawePx5fwbWTBlypche6WlglxhePx9scX-fqr6yhs4Ciu5SMIiJEA8qbJzQlMTDi4W1GWNUxLdC36YTVK_FAjQ9LwrrxWdS3g0dPrC12Z97XYCC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1470" y="14599936"/>
            <a:ext cx="3086100" cy="19526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a:cxnSpLocks/>
          </p:cNvCxnSpPr>
          <p:nvPr/>
        </p:nvCxnSpPr>
        <p:spPr>
          <a:xfrm>
            <a:off x="14610380" y="15576248"/>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82490" y="14599936"/>
            <a:ext cx="3078431" cy="1974679"/>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20479" y="14845697"/>
            <a:ext cx="3315163" cy="2200582"/>
          </a:xfrm>
          <a:prstGeom prst="rect">
            <a:avLst/>
          </a:prstGeom>
        </p:spPr>
      </p:pic>
      <p:pic>
        <p:nvPicPr>
          <p:cNvPr id="56" name="Picture 18" descr="https://lh4.googleusercontent.com/CVgs_DDn5a9u0LBBze3WhZrTEfacVJqIysharwXii6jQMg7Hb8el-NlmsXx6V7qWwmFCi8mjEthOl53Tuob_JOoZ3mq7dzqBC_HUNfD9NzLpjpxuPLYm5N-UeFTXohcIDgPwVAn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97650" y="14859000"/>
            <a:ext cx="3086100" cy="20193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p:cNvCxnSpPr>
          <p:nvPr/>
        </p:nvCxnSpPr>
        <p:spPr>
          <a:xfrm>
            <a:off x="22223199" y="15868650"/>
            <a:ext cx="1221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4" name="Picture 20" descr="https://lh4.googleusercontent.com/ojcToEKV9MLPNgHeRCZiIrozrw69Vhp9JoFJMKS3QDJuAqD3AFGDjwS9Pe-toI7G_N3JSBHystsrw4EYOlx3sXH_CSXwn1Kd2FLt3Ik6bYXXaVJDCAXIxLdy6J-aiIbgt91gWL0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6300" y="17744518"/>
            <a:ext cx="9906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lh5.googleusercontent.com/WRCbXsC8udcNb4KuYUD9gLn52cmm7_A-ttQT-EyH0xNqicgTJz96PZp_ccSx4ZqGfHgOK8DurbUO2dIbn_K-TSsW-Yj_rPRdDXDmh4kJbKlCwaMG2PmZrkLlF38H2fnd_liY6Ev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96900" y="17744518"/>
            <a:ext cx="9906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lh5.googleusercontent.com/B-firf3dhrfOJUxq3Z8kGDmU3GVERsYDUkygVg77S65Ovb7iMm2Nj98cGXuospnGKrFFYoWFCc6TVO_urzmEx5D4lLGxC4eBN88g3L0eGZ2LcVyr8wEOopagfPkuV0kHbd-3qiMQ"/>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13597" y="17812868"/>
            <a:ext cx="1000125"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lh6.googleusercontent.com/DEt64XjvODxRtu1OiGLn9P3YzAmlSrSiRmAJtONR1khb4ZWZx7p1GAC26x788nlG7CWFWZmdI2-6AM82wevYIUKBh6Qt7t1cPluNBmLOzPkU1m3TBU3YF3M76IskW0F8v8wzsd5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13722" y="17822393"/>
            <a:ext cx="1028700" cy="1009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6" name="Table 45"/>
          <p:cNvGraphicFramePr>
            <a:graphicFrameLocks noGrp="1"/>
          </p:cNvGraphicFramePr>
          <p:nvPr>
            <p:extLst>
              <p:ext uri="{D42A27DB-BD31-4B8C-83A1-F6EECF244321}">
                <p14:modId xmlns:p14="http://schemas.microsoft.com/office/powerpoint/2010/main" val="1890604427"/>
              </p:ext>
            </p:extLst>
          </p:nvPr>
        </p:nvGraphicFramePr>
        <p:xfrm>
          <a:off x="11277600" y="22932842"/>
          <a:ext cx="6400800" cy="4118157"/>
        </p:xfrm>
        <a:graphic>
          <a:graphicData uri="http://schemas.openxmlformats.org/drawingml/2006/table">
            <a:tbl>
              <a:tblPr/>
              <a:tblGrid>
                <a:gridCol w="1430994">
                  <a:extLst>
                    <a:ext uri="{9D8B030D-6E8A-4147-A177-3AD203B41FA5}">
                      <a16:colId xmlns:a16="http://schemas.microsoft.com/office/drawing/2014/main" val="13957944"/>
                    </a:ext>
                  </a:extLst>
                </a:gridCol>
                <a:gridCol w="1411657">
                  <a:extLst>
                    <a:ext uri="{9D8B030D-6E8A-4147-A177-3AD203B41FA5}">
                      <a16:colId xmlns:a16="http://schemas.microsoft.com/office/drawing/2014/main" val="262853075"/>
                    </a:ext>
                  </a:extLst>
                </a:gridCol>
                <a:gridCol w="1334306">
                  <a:extLst>
                    <a:ext uri="{9D8B030D-6E8A-4147-A177-3AD203B41FA5}">
                      <a16:colId xmlns:a16="http://schemas.microsoft.com/office/drawing/2014/main" val="3065278303"/>
                    </a:ext>
                  </a:extLst>
                </a:gridCol>
                <a:gridCol w="2223843">
                  <a:extLst>
                    <a:ext uri="{9D8B030D-6E8A-4147-A177-3AD203B41FA5}">
                      <a16:colId xmlns:a16="http://schemas.microsoft.com/office/drawing/2014/main" val="4123667160"/>
                    </a:ext>
                  </a:extLst>
                </a:gridCol>
              </a:tblGrid>
              <a:tr h="1047602">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Model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Training Accuracy</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Validation</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Accuracy</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rtl="0" fontAlgn="t">
                        <a:spcBef>
                          <a:spcPts val="0"/>
                        </a:spcBef>
                        <a:spcAft>
                          <a:spcPts val="0"/>
                        </a:spcAft>
                      </a:pPr>
                      <a:r>
                        <a:rPr lang="en-US" sz="1000" b="0" i="0" u="none" strike="noStrike">
                          <a:solidFill>
                            <a:srgbClr val="000000"/>
                          </a:solidFill>
                          <a:effectLst/>
                          <a:latin typeface="Times New Roman" panose="02020603050405020304" pitchFamily="18" charset="0"/>
                        </a:rPr>
                        <a:t>Testing Accuracy </a:t>
                      </a:r>
                      <a:endParaRPr lang="en-US">
                        <a:effectLst/>
                      </a:endParaRPr>
                    </a:p>
                    <a:p>
                      <a:pPr rtl="0" fontAlgn="t">
                        <a:spcBef>
                          <a:spcPts val="0"/>
                        </a:spcBef>
                        <a:spcAft>
                          <a:spcPts val="0"/>
                        </a:spcAft>
                      </a:pPr>
                      <a:r>
                        <a:rPr lang="en-US" sz="1000" b="0" i="0" u="none" strike="noStrike">
                          <a:solidFill>
                            <a:srgbClr val="000000"/>
                          </a:solidFill>
                          <a:effectLst/>
                          <a:latin typeface="Times New Roman" panose="02020603050405020304" pitchFamily="18" charset="0"/>
                        </a:rPr>
                        <a:t>(Top-1 &amp;Top- 2)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3908839306"/>
                  </a:ext>
                </a:extLst>
              </a:tr>
              <a:tr h="614111">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Model A</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51.4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48.7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48.67% &amp; 68.07%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3895514661"/>
                  </a:ext>
                </a:extLst>
              </a:tr>
              <a:tr h="614111">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Model B</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45.38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45.50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43.91% &amp; 61.85%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526872630"/>
                  </a:ext>
                </a:extLst>
              </a:tr>
              <a:tr h="614111">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Model 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71.15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59.68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60.1% &amp; 78.37%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2971850645"/>
                  </a:ext>
                </a:extLst>
              </a:tr>
              <a:tr h="614111">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Model 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49.18% &amp; 69.10%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823918250"/>
                  </a:ext>
                </a:extLst>
              </a:tr>
              <a:tr h="614111">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Model res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69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59.35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58.15% &amp; 75.24%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3138915965"/>
                  </a:ext>
                </a:extLst>
              </a:tr>
            </a:tbl>
          </a:graphicData>
        </a:graphic>
      </p:graphicFrame>
      <p:sp>
        <p:nvSpPr>
          <p:cNvPr id="47" name="Rectangle 27"/>
          <p:cNvSpPr>
            <a:spLocks noChangeArrowheads="1"/>
          </p:cNvSpPr>
          <p:nvPr/>
        </p:nvSpPr>
        <p:spPr bwMode="auto">
          <a:xfrm>
            <a:off x="11762105" y="23251142"/>
            <a:ext cx="1029653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Accuracy Table </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3" name="Picture 29" descr="https://lh3.googleusercontent.com/r8DgFwR9iNDcpR-HLCsDpNp00FvnfDBoTufLnKsmkwNZt6B9bFrxHPFTlVIzsVTHdPx1Tj2Y04BsJK5NYLWcAodxnBXJBUWwG4gKo_IWFtYznwxN4fbV1y2U8UPnbYCmIk0mbELj"/>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13780" y="22844982"/>
            <a:ext cx="6255650" cy="4206017"/>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https://lh3.googleusercontent.com/lhTy4WrLs48W3J4oXEe1Vykwl0Vjv0H3-8Q2k88tiBKmHFOb72aE5cN6qUnEmUxXzaQ0SiygbEEX77F9I4j4X7f61LW3aiTs3penyPZNVrZJMs7XmrjD2sRZursG_tpGh2ZdiBm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35642" y="22806013"/>
            <a:ext cx="5688398" cy="44735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8" name="Table 47"/>
          <p:cNvGraphicFramePr>
            <a:graphicFrameLocks noGrp="1"/>
          </p:cNvGraphicFramePr>
          <p:nvPr>
            <p:extLst>
              <p:ext uri="{D42A27DB-BD31-4B8C-83A1-F6EECF244321}">
                <p14:modId xmlns:p14="http://schemas.microsoft.com/office/powerpoint/2010/main" val="1906783664"/>
              </p:ext>
            </p:extLst>
          </p:nvPr>
        </p:nvGraphicFramePr>
        <p:xfrm>
          <a:off x="17858129" y="17564099"/>
          <a:ext cx="2824048" cy="3185379"/>
        </p:xfrm>
        <a:graphic>
          <a:graphicData uri="http://schemas.openxmlformats.org/drawingml/2006/table">
            <a:tbl>
              <a:tblPr/>
              <a:tblGrid>
                <a:gridCol w="1365812">
                  <a:extLst>
                    <a:ext uri="{9D8B030D-6E8A-4147-A177-3AD203B41FA5}">
                      <a16:colId xmlns:a16="http://schemas.microsoft.com/office/drawing/2014/main" val="3006791261"/>
                    </a:ext>
                  </a:extLst>
                </a:gridCol>
                <a:gridCol w="1458236">
                  <a:extLst>
                    <a:ext uri="{9D8B030D-6E8A-4147-A177-3AD203B41FA5}">
                      <a16:colId xmlns:a16="http://schemas.microsoft.com/office/drawing/2014/main" val="2195667525"/>
                    </a:ext>
                  </a:extLst>
                </a:gridCol>
              </a:tblGrid>
              <a:tr h="769800">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ConV + Maxpool  + Dropout + Normalization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5x5x64</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Pool : 2x2</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Dropout : 0.5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654305923"/>
                  </a:ext>
                </a:extLst>
              </a:tr>
              <a:tr h="769800">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ConV + Maxpool  + Dropout + Normalization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5x5x64</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Pool : 2x2</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Dropout : 0.5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3450068961"/>
                  </a:ext>
                </a:extLst>
              </a:tr>
              <a:tr h="451262">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ConV + Dropout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5x5x128</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Dropout : 0.5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1634733661"/>
                  </a:ext>
                </a:extLst>
              </a:tr>
              <a:tr h="451262">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FC + Dropout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1024</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Dropout : 0.5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753121345"/>
                  </a:ext>
                </a:extLst>
              </a:tr>
              <a:tr h="451262">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FC + Dropout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1024</a:t>
                      </a:r>
                      <a:endParaRPr lang="en-US">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Dropout : 0.5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1090600166"/>
                  </a:ext>
                </a:extLst>
              </a:tr>
              <a:tr h="291993">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Softmax</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extLst>
                  <a:ext uri="{0D108BD9-81ED-4DB2-BD59-A6C34878D82A}">
                    <a16:rowId xmlns:a16="http://schemas.microsoft.com/office/drawing/2014/main" val="1840291190"/>
                  </a:ext>
                </a:extLst>
              </a:tr>
            </a:tbl>
          </a:graphicData>
        </a:graphic>
      </p:graphicFrame>
      <p:sp>
        <p:nvSpPr>
          <p:cNvPr id="54" name="Rectangle 32"/>
          <p:cNvSpPr>
            <a:spLocks noChangeArrowheads="1"/>
          </p:cNvSpPr>
          <p:nvPr/>
        </p:nvSpPr>
        <p:spPr bwMode="auto">
          <a:xfrm>
            <a:off x="17858128" y="17342132"/>
            <a:ext cx="591509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60" name="Picture 36" descr="https://lh3.googleusercontent.com/VtUujafZCcMPJ2AxgokfZpP_BDHtHWNec7NyLIU-CdK9wCxe5ojG15CbkVpLvPUA8YEkCn7vIStPIk3vjLtppovPONCZAtKHoJ_5a5X8NrsH8nHY6npMouoH5DgpIs4XDRMrXE1h"/>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061400" y="5712758"/>
            <a:ext cx="2933700" cy="198110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angry.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61400" y="8057650"/>
            <a:ext cx="2950471" cy="16780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fea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78171" y="10198851"/>
            <a:ext cx="2933700" cy="158358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8155160" y="5663519"/>
            <a:ext cx="3295819" cy="2146078"/>
          </a:xfrm>
          <a:prstGeom prst="rect">
            <a:avLst/>
          </a:prstGeom>
        </p:spPr>
      </p:pic>
      <p:pic>
        <p:nvPicPr>
          <p:cNvPr id="59" name="Picture 5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163546" y="7986716"/>
            <a:ext cx="3295819" cy="1675654"/>
          </a:xfrm>
          <a:prstGeom prst="rect">
            <a:avLst/>
          </a:prstGeom>
        </p:spPr>
      </p:pic>
      <p:pic>
        <p:nvPicPr>
          <p:cNvPr id="61" name="Picture 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163546" y="10198850"/>
            <a:ext cx="3295819" cy="1473811"/>
          </a:xfrm>
          <a:prstGeom prst="rect">
            <a:avLst/>
          </a:prstGeom>
        </p:spPr>
      </p:pic>
      <p:pic>
        <p:nvPicPr>
          <p:cNvPr id="63" name="Picture 6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689350" y="17677720"/>
            <a:ext cx="2876698" cy="1684079"/>
          </a:xfrm>
          <a:prstGeom prst="rect">
            <a:avLst/>
          </a:prstGeom>
        </p:spPr>
      </p:pic>
      <p:sp>
        <p:nvSpPr>
          <p:cNvPr id="85" name="Text Box 180"/>
          <p:cNvSpPr txBox="1">
            <a:spLocks noChangeArrowheads="1"/>
          </p:cNvSpPr>
          <p:nvPr/>
        </p:nvSpPr>
        <p:spPr bwMode="auto">
          <a:xfrm>
            <a:off x="26576649" y="22061659"/>
            <a:ext cx="461264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Prediction matrix for RaFD dataset</a:t>
            </a:r>
            <a:r>
              <a:rPr lang="en-US" sz="2400" dirty="0">
                <a:latin typeface="Calibri" pitchFamily="34" charset="0"/>
              </a:rPr>
              <a:t>.</a:t>
            </a:r>
          </a:p>
        </p:txBody>
      </p:sp>
      <p:sp>
        <p:nvSpPr>
          <p:cNvPr id="86" name="Text Box 180"/>
          <p:cNvSpPr txBox="1">
            <a:spLocks noChangeArrowheads="1"/>
          </p:cNvSpPr>
          <p:nvPr/>
        </p:nvSpPr>
        <p:spPr bwMode="auto">
          <a:xfrm>
            <a:off x="16687800" y="20936353"/>
            <a:ext cx="457834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Layer architecture of the model</a:t>
            </a:r>
            <a:r>
              <a:rPr lang="en-US" sz="2400" dirty="0">
                <a:latin typeface="Calibri" pitchFamily="34" charset="0"/>
              </a:rPr>
              <a:t>.</a:t>
            </a:r>
          </a:p>
        </p:txBody>
      </p:sp>
      <p:sp>
        <p:nvSpPr>
          <p:cNvPr id="88" name="Text Box 180"/>
          <p:cNvSpPr txBox="1">
            <a:spLocks noChangeArrowheads="1"/>
          </p:cNvSpPr>
          <p:nvPr/>
        </p:nvSpPr>
        <p:spPr bwMode="auto">
          <a:xfrm>
            <a:off x="12495551" y="19028443"/>
            <a:ext cx="457834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dirty="0"/>
              <a:t>Activation Map</a:t>
            </a:r>
            <a:r>
              <a:rPr lang="en-US" sz="2400" dirty="0">
                <a:latin typeface="Calibri" pitchFamily="34" charset="0"/>
              </a:rPr>
              <a:t>.</a:t>
            </a:r>
          </a:p>
        </p:txBody>
      </p:sp>
      <p:sp>
        <p:nvSpPr>
          <p:cNvPr id="89" name="Text Box 180"/>
          <p:cNvSpPr txBox="1">
            <a:spLocks noChangeArrowheads="1"/>
          </p:cNvSpPr>
          <p:nvPr/>
        </p:nvSpPr>
        <p:spPr bwMode="auto">
          <a:xfrm>
            <a:off x="21717000" y="19390905"/>
            <a:ext cx="457834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dirty="0">
                <a:latin typeface="Calibri" pitchFamily="34" charset="0"/>
              </a:rPr>
              <a:t>Wrong Prediction</a:t>
            </a:r>
          </a:p>
        </p:txBody>
      </p:sp>
      <p:sp>
        <p:nvSpPr>
          <p:cNvPr id="90" name="Text Box 193"/>
          <p:cNvSpPr txBox="1">
            <a:spLocks noChangeArrowheads="1"/>
          </p:cNvSpPr>
          <p:nvPr/>
        </p:nvSpPr>
        <p:spPr bwMode="auto">
          <a:xfrm>
            <a:off x="33369885" y="14173200"/>
            <a:ext cx="914400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One of the limitation is in Image Processing, any shadow or bad lighting on the subject's face will cause incorrect classification of the emotion or sometimes will not detect the face of the subject. Since we are using </a:t>
            </a:r>
            <a:r>
              <a:rPr lang="en-US" sz="3200" dirty="0" err="1">
                <a:latin typeface="Calibri" pitchFamily="34" charset="0"/>
              </a:rPr>
              <a:t>Haar</a:t>
            </a:r>
            <a:r>
              <a:rPr lang="en-US" sz="3200" dirty="0">
                <a:latin typeface="Calibri" pitchFamily="34" charset="0"/>
              </a:rPr>
              <a:t> Cascade classifier, there is a limitation on angle to which the subject can turn the face during live capture, as the classifier will not detect the face of the subject’s face.</a:t>
            </a:r>
          </a:p>
        </p:txBody>
      </p:sp>
      <p:sp>
        <p:nvSpPr>
          <p:cNvPr id="91" name="Rectangle 90"/>
          <p:cNvSpPr/>
          <p:nvPr/>
        </p:nvSpPr>
        <p:spPr>
          <a:xfrm>
            <a:off x="33369885"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Limitations</a:t>
            </a:r>
          </a:p>
        </p:txBody>
      </p:sp>
      <p:pic>
        <p:nvPicPr>
          <p:cNvPr id="1066" name="Picture 42" descr="https://lh5.googleusercontent.com/R5h-qE9bzKZyNv5s7etrJNhvbSsGu0KwJ3s5qf6rzLHKZdctnvOE_I2CHPTdw156E4TUCZu0yZPq3TjfrnWl68vWANWfMVIC-sZ3i0xhrFnWkbUOaoTmdDu_GPUHmdFenT7j6U2Abns"/>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669813" y="16364871"/>
            <a:ext cx="3848100" cy="2076450"/>
          </a:xfrm>
          <a:prstGeom prst="rect">
            <a:avLst/>
          </a:prstGeom>
          <a:noFill/>
          <a:extLst>
            <a:ext uri="{909E8E84-426E-40DD-AFC4-6F175D3DCCD1}">
              <a14:hiddenFill xmlns:a14="http://schemas.microsoft.com/office/drawing/2010/main">
                <a:solidFill>
                  <a:srgbClr val="FFFFFF"/>
                </a:solidFill>
              </a14:hiddenFill>
            </a:ext>
          </a:extLst>
        </p:spPr>
      </p:pic>
      <p:sp>
        <p:nvSpPr>
          <p:cNvPr id="95" name="Text Box 180"/>
          <p:cNvSpPr txBox="1">
            <a:spLocks noChangeArrowheads="1"/>
          </p:cNvSpPr>
          <p:nvPr/>
        </p:nvSpPr>
        <p:spPr bwMode="auto">
          <a:xfrm>
            <a:off x="27447621" y="18857785"/>
            <a:ext cx="457834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dirty="0">
                <a:latin typeface="Calibri" pitchFamily="34" charset="0"/>
              </a:rPr>
              <a:t>Correct Prediction</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2939</TotalTime>
  <Words>635</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Basavaraju,Sandeep</cp:lastModifiedBy>
  <cp:revision>111</cp:revision>
  <cp:lastPrinted>2013-02-12T02:21:55Z</cp:lastPrinted>
  <dcterms:created xsi:type="dcterms:W3CDTF">2013-02-10T21:14:48Z</dcterms:created>
  <dcterms:modified xsi:type="dcterms:W3CDTF">2017-04-24T03:44:49Z</dcterms:modified>
</cp:coreProperties>
</file>