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4"/>
  </p:sldMasterIdLst>
  <p:notesMasterIdLst>
    <p:notesMasterId r:id="rId31"/>
  </p:notesMasterIdLst>
  <p:handoutMasterIdLst>
    <p:handoutMasterId r:id="rId32"/>
  </p:handoutMasterIdLst>
  <p:sldIdLst>
    <p:sldId id="301" r:id="rId5"/>
    <p:sldId id="302" r:id="rId6"/>
    <p:sldId id="303" r:id="rId7"/>
    <p:sldId id="324" r:id="rId8"/>
    <p:sldId id="263" r:id="rId9"/>
    <p:sldId id="317" r:id="rId10"/>
    <p:sldId id="304" r:id="rId11"/>
    <p:sldId id="305" r:id="rId12"/>
    <p:sldId id="306" r:id="rId13"/>
    <p:sldId id="323" r:id="rId14"/>
    <p:sldId id="318" r:id="rId15"/>
    <p:sldId id="322" r:id="rId16"/>
    <p:sldId id="321" r:id="rId17"/>
    <p:sldId id="319" r:id="rId18"/>
    <p:sldId id="307" r:id="rId19"/>
    <p:sldId id="308" r:id="rId20"/>
    <p:sldId id="309" r:id="rId21"/>
    <p:sldId id="315" r:id="rId22"/>
    <p:sldId id="310" r:id="rId23"/>
    <p:sldId id="314" r:id="rId24"/>
    <p:sldId id="320" r:id="rId25"/>
    <p:sldId id="311" r:id="rId26"/>
    <p:sldId id="316" r:id="rId27"/>
    <p:sldId id="312" r:id="rId28"/>
    <p:sldId id="313" r:id="rId29"/>
    <p:sldId id="325" r:id="rId30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69">
          <p15:clr>
            <a:srgbClr val="A4A3A4"/>
          </p15:clr>
        </p15:guide>
        <p15:guide id="3" orient="horz" pos="2210">
          <p15:clr>
            <a:srgbClr val="A4A3A4"/>
          </p15:clr>
        </p15:guide>
        <p15:guide id="4" orient="horz" pos="2981">
          <p15:clr>
            <a:srgbClr val="A4A3A4"/>
          </p15:clr>
        </p15:guide>
        <p15:guide id="5" orient="horz" pos="758">
          <p15:clr>
            <a:srgbClr val="A4A3A4"/>
          </p15:clr>
        </p15:guide>
        <p15:guide id="6" pos="2880">
          <p15:clr>
            <a:srgbClr val="A4A3A4"/>
          </p15:clr>
        </p15:guide>
        <p15:guide id="7" pos="158">
          <p15:clr>
            <a:srgbClr val="A4A3A4"/>
          </p15:clr>
        </p15:guide>
        <p15:guide id="8" pos="5602">
          <p15:clr>
            <a:srgbClr val="A4A3A4"/>
          </p15:clr>
        </p15:guide>
        <p15:guide id="9" pos="612">
          <p15:clr>
            <a:srgbClr val="A4A3A4"/>
          </p15:clr>
        </p15:guide>
        <p15:guide id="10">
          <p15:clr>
            <a:srgbClr val="A4A3A4"/>
          </p15:clr>
        </p15:guide>
        <p15:guide id="11" pos="48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C1F"/>
    <a:srgbClr val="52504E"/>
    <a:srgbClr val="CED5D9"/>
    <a:srgbClr val="232323"/>
    <a:srgbClr val="1F1F1F"/>
    <a:srgbClr val="0D0D0D"/>
    <a:srgbClr val="9E0000"/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980" autoAdjust="0"/>
  </p:normalViewPr>
  <p:slideViewPr>
    <p:cSldViewPr showGuides="1">
      <p:cViewPr>
        <p:scale>
          <a:sx n="90" d="100"/>
          <a:sy n="90" d="100"/>
        </p:scale>
        <p:origin x="426" y="1668"/>
      </p:cViewPr>
      <p:guideLst>
        <p:guide orient="horz" pos="1620"/>
        <p:guide orient="horz" pos="169"/>
        <p:guide orient="horz" pos="2210"/>
        <p:guide orient="horz" pos="2981"/>
        <p:guide orient="horz" pos="758"/>
        <p:guide pos="2880"/>
        <p:guide pos="158"/>
        <p:guide pos="5602"/>
        <p:guide pos="612"/>
        <p:guide/>
        <p:guide pos="4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CA84D-A50C-462A-A76F-EF429BD955C2}" type="datetimeFigureOut">
              <a:rPr lang="de-CH" smtClean="0"/>
              <a:t>02.02.2017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4702F-5E2A-4E23-A276-899C753A715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0200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4AC08-4B83-4007-AD8C-3327B426147E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6870B-36E6-45AA-AB02-E2A09D4A3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19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p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086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9702"/>
            <a:ext cx="7772400" cy="1102519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7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8229600" cy="2663825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1pPr>
            <a:lvl2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2pPr>
            <a:lvl3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3pPr>
            <a:lvl4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4pPr>
            <a:lvl5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54161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white">
    <p:bg>
      <p:bgPr>
        <a:blipFill dpi="0" rotWithShape="1">
          <a:blip r:embed="rId2">
            <a:alphaModFix amt="7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8229600" cy="2663825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1pPr>
            <a:lvl2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2pPr>
            <a:lvl3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3pPr>
            <a:lvl4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4pPr>
            <a:lvl5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38923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20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90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549568" y="376238"/>
            <a:ext cx="6950828" cy="4519853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30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29"/>
            <a:ext cx="8740142" cy="1347163"/>
          </a:xfrm>
          <a:noFill/>
        </p:spPr>
        <p:txBody>
          <a:bodyPr tIns="91440" bIns="91440" anchor="t" anchorCtr="0"/>
          <a:lstStyle>
            <a:lvl1pPr>
              <a:defRPr sz="6471" spc="-74" baseline="0">
                <a:gradFill>
                  <a:gsLst>
                    <a:gs pos="87586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TechEd 2014 logo whit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6660094" y="330031"/>
            <a:ext cx="2180277" cy="9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5372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55526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9927"/>
            <a:ext cx="8229600" cy="2822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46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Museo Sans 100"/>
          <a:ea typeface="+mj-ea"/>
          <a:cs typeface="Museo Sans 10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68D729"/>
        </a:buClr>
        <a:buFont typeface="Arial"/>
        <a:buChar char="•"/>
        <a:defRPr sz="2000" b="0" i="0" strike="noStrike" kern="1200">
          <a:solidFill>
            <a:schemeClr val="tx1"/>
          </a:solidFill>
          <a:latin typeface="Museo Sans 300"/>
          <a:ea typeface="+mn-ea"/>
          <a:cs typeface="Museo Sans 300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68D729"/>
        </a:buClr>
        <a:buFont typeface="Arial"/>
        <a:buChar char="•"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1257300" indent="-342900" algn="l" defTabSz="457200" rtl="0" eaLnBrk="1" latinLnBrk="0" hangingPunct="1">
        <a:spcBef>
          <a:spcPct val="20000"/>
        </a:spcBef>
        <a:buClr>
          <a:srgbClr val="68D729"/>
        </a:buClr>
        <a:buFont typeface="Arial"/>
        <a:buChar char="•"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68D729"/>
        </a:buClr>
        <a:buFont typeface="Arial"/>
        <a:buChar char="•"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68D729"/>
        </a:buClr>
        <a:buFont typeface="Arial"/>
        <a:buChar char="•"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699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590890" y="3858695"/>
            <a:ext cx="707136" cy="1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766568" y="2674620"/>
            <a:ext cx="146304" cy="152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961640" y="2747772"/>
            <a:ext cx="435312" cy="1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445720" y="2677668"/>
            <a:ext cx="146304" cy="152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689560" y="2740285"/>
            <a:ext cx="435312" cy="1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689560" y="2235374"/>
            <a:ext cx="435312" cy="454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173640" y="2658574"/>
            <a:ext cx="146304" cy="152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Oval 12"/>
          <p:cNvSpPr/>
          <p:nvPr/>
        </p:nvSpPr>
        <p:spPr>
          <a:xfrm>
            <a:off x="4173640" y="2159174"/>
            <a:ext cx="146304" cy="1524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368712" y="2741676"/>
            <a:ext cx="435312" cy="1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852792" y="2659965"/>
            <a:ext cx="146304" cy="152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374808" y="2223182"/>
            <a:ext cx="435312" cy="1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858888" y="2141471"/>
            <a:ext cx="146304" cy="1524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047864" y="1788752"/>
            <a:ext cx="1157136" cy="895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486845" y="2721833"/>
            <a:ext cx="435312" cy="1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970925" y="2640122"/>
            <a:ext cx="146304" cy="152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047864" y="2830068"/>
            <a:ext cx="471888" cy="366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568520" y="3178459"/>
            <a:ext cx="146304" cy="152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Oval 35"/>
          <p:cNvSpPr/>
          <p:nvPr/>
        </p:nvSpPr>
        <p:spPr>
          <a:xfrm>
            <a:off x="6255418" y="1636352"/>
            <a:ext cx="146304" cy="1524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047864" y="2218854"/>
            <a:ext cx="435312" cy="1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531944" y="2137143"/>
            <a:ext cx="146304" cy="1524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456586" y="1700360"/>
            <a:ext cx="435312" cy="1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940666" y="1618649"/>
            <a:ext cx="146304" cy="1524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047864" y="2721997"/>
            <a:ext cx="1157136" cy="25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253768" y="2640286"/>
            <a:ext cx="146304" cy="152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714824" y="2248151"/>
            <a:ext cx="471888" cy="366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469990" y="3313754"/>
            <a:ext cx="471888" cy="366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990646" y="3751045"/>
            <a:ext cx="146304" cy="15240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5779842" y="3256472"/>
            <a:ext cx="435312" cy="1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263922" y="3174761"/>
            <a:ext cx="146304" cy="152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6477113" y="2796475"/>
            <a:ext cx="435312" cy="454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366515" y="3781595"/>
            <a:ext cx="146304" cy="15240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1557144" y="3832467"/>
            <a:ext cx="5365013" cy="3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1557144" y="2815833"/>
            <a:ext cx="1157136" cy="895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603015" y="3704134"/>
            <a:ext cx="1204434" cy="24622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000" b="1" dirty="0"/>
              <a:t>Master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603015" y="3150016"/>
            <a:ext cx="1204434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000" b="1" dirty="0"/>
              <a:t>Pre-Release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03014" y="2593211"/>
            <a:ext cx="1204435" cy="24622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000" b="1" dirty="0">
                <a:solidFill>
                  <a:schemeClr val="bg1"/>
                </a:solidFill>
              </a:rPr>
              <a:t>Development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03014" y="2095743"/>
            <a:ext cx="1204434" cy="2462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000" b="1" dirty="0"/>
              <a:t>Feature 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603014" y="1577249"/>
            <a:ext cx="1204434" cy="24622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000" b="1" dirty="0">
                <a:solidFill>
                  <a:schemeClr val="bg1"/>
                </a:solidFill>
              </a:rPr>
              <a:t>Feature n+1</a:t>
            </a:r>
          </a:p>
        </p:txBody>
      </p:sp>
      <p:sp>
        <p:nvSpPr>
          <p:cNvPr id="41" name="TextBox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GIT Flow Overview</a:t>
            </a:r>
          </a:p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http://nvie.com/posts/a-successful-git-branching-model/</a:t>
            </a:r>
          </a:p>
        </p:txBody>
      </p:sp>
    </p:spTree>
    <p:extLst>
      <p:ext uri="{BB962C8B-B14F-4D97-AF65-F5344CB8AC3E}">
        <p14:creationId xmlns:p14="http://schemas.microsoft.com/office/powerpoint/2010/main" val="35111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2" grpId="0" animBg="1"/>
      <p:bldP spid="13" grpId="0" animBg="1"/>
      <p:bldP spid="15" grpId="0" animBg="1"/>
      <p:bldP spid="17" grpId="0" animBg="1"/>
      <p:bldP spid="21" grpId="0" animBg="1"/>
      <p:bldP spid="31" grpId="0" animBg="1"/>
      <p:bldP spid="36" grpId="0" animBg="1"/>
      <p:bldP spid="38" grpId="0" animBg="1"/>
      <p:bldP spid="40" grpId="0" animBg="1"/>
      <p:bldP spid="43" grpId="0" animBg="1"/>
      <p:bldP spid="48" grpId="0" animBg="1"/>
      <p:bldP spid="50" grpId="0" animBg="1"/>
      <p:bldP spid="53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2411760" cy="5159587"/>
          </a:xfrm>
          <a:prstGeom prst="rect">
            <a:avLst/>
          </a:prstGeom>
          <a:solidFill>
            <a:srgbClr val="CED5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continuous integration logo transpar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960539" y="1546942"/>
            <a:ext cx="4430612" cy="195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411760" y="843558"/>
            <a:ext cx="76489" cy="3400583"/>
          </a:xfrm>
          <a:prstGeom prst="rect">
            <a:avLst/>
          </a:prstGeom>
          <a:solidFill>
            <a:srgbClr val="5250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7504" y="-92546"/>
            <a:ext cx="223224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2000" dirty="0"/>
              <a:t>Continuous</a:t>
            </a:r>
          </a:p>
          <a:p>
            <a:pPr algn="ctr"/>
            <a:endParaRPr lang="en-IE" sz="2000" dirty="0"/>
          </a:p>
          <a:p>
            <a:pPr algn="ctr"/>
            <a:endParaRPr lang="en-IE" sz="2000" dirty="0"/>
          </a:p>
          <a:p>
            <a:pPr algn="ctr"/>
            <a:endParaRPr lang="en-IE" sz="2000" dirty="0"/>
          </a:p>
          <a:p>
            <a:pPr algn="ctr"/>
            <a:endParaRPr lang="en-IE" sz="2000" dirty="0"/>
          </a:p>
          <a:p>
            <a:pPr algn="ctr"/>
            <a:endParaRPr lang="en-IE" sz="2000" dirty="0"/>
          </a:p>
          <a:p>
            <a:pPr algn="ctr"/>
            <a:endParaRPr lang="en-IE" sz="2000" dirty="0"/>
          </a:p>
          <a:p>
            <a:pPr algn="ctr"/>
            <a:endParaRPr lang="en-IE" sz="2000" dirty="0"/>
          </a:p>
          <a:p>
            <a:pPr algn="ctr"/>
            <a:endParaRPr lang="en-IE" sz="2000" dirty="0"/>
          </a:p>
          <a:p>
            <a:pPr algn="ctr"/>
            <a:endParaRPr lang="en-IE" sz="2000" dirty="0"/>
          </a:p>
          <a:p>
            <a:pPr algn="ctr"/>
            <a:endParaRPr lang="en-IE" sz="2000" dirty="0"/>
          </a:p>
          <a:p>
            <a:pPr algn="ctr"/>
            <a:endParaRPr lang="en-IE" sz="2000" dirty="0"/>
          </a:p>
          <a:p>
            <a:pPr algn="ctr"/>
            <a:endParaRPr lang="en-IE" sz="2000" dirty="0"/>
          </a:p>
          <a:p>
            <a:pPr algn="ctr"/>
            <a:endParaRPr lang="en-IE" sz="2000" dirty="0"/>
          </a:p>
          <a:p>
            <a:pPr algn="ctr"/>
            <a:endParaRPr lang="en-IE" sz="2000" dirty="0"/>
          </a:p>
          <a:p>
            <a:pPr algn="ctr"/>
            <a:endParaRPr lang="en-IE" sz="2000" dirty="0"/>
          </a:p>
          <a:p>
            <a:pPr algn="ctr"/>
            <a:r>
              <a:rPr lang="en-IE" sz="2000" dirty="0"/>
              <a:t>Integration</a:t>
            </a:r>
          </a:p>
        </p:txBody>
      </p:sp>
      <p:graphicFrame>
        <p:nvGraphicFramePr>
          <p:cNvPr id="8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2625069"/>
              </p:ext>
            </p:extLst>
          </p:nvPr>
        </p:nvGraphicFramePr>
        <p:xfrm>
          <a:off x="2593837" y="2526700"/>
          <a:ext cx="6010611" cy="171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537">
                  <a:extLst>
                    <a:ext uri="{9D8B030D-6E8A-4147-A177-3AD203B41FA5}">
                      <a16:colId xmlns:a16="http://schemas.microsoft.com/office/drawing/2014/main" val="2714240791"/>
                    </a:ext>
                  </a:extLst>
                </a:gridCol>
                <a:gridCol w="2003537">
                  <a:extLst>
                    <a:ext uri="{9D8B030D-6E8A-4147-A177-3AD203B41FA5}">
                      <a16:colId xmlns:a16="http://schemas.microsoft.com/office/drawing/2014/main" val="587071664"/>
                    </a:ext>
                  </a:extLst>
                </a:gridCol>
                <a:gridCol w="2003537">
                  <a:extLst>
                    <a:ext uri="{9D8B030D-6E8A-4147-A177-3AD203B41FA5}">
                      <a16:colId xmlns:a16="http://schemas.microsoft.com/office/drawing/2014/main" val="499967699"/>
                    </a:ext>
                  </a:extLst>
                </a:gridCol>
              </a:tblGrid>
              <a:tr h="315361">
                <a:tc>
                  <a:txBody>
                    <a:bodyPr/>
                    <a:lstStyle/>
                    <a:p>
                      <a:r>
                        <a:rPr lang="en-IE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Development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Validation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Production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646381"/>
                  </a:ext>
                </a:extLst>
              </a:tr>
              <a:tr h="788404">
                <a:tc>
                  <a:txBody>
                    <a:bodyPr/>
                    <a:lstStyle/>
                    <a:p>
                      <a:endParaRPr lang="en-IE" sz="1600" dirty="0"/>
                    </a:p>
                    <a:p>
                      <a:r>
                        <a:rPr lang="en-IE" sz="1600" dirty="0"/>
                        <a:t>Develop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600" dirty="0"/>
                    </a:p>
                    <a:p>
                      <a:r>
                        <a:rPr lang="en-IE" sz="1600" dirty="0"/>
                        <a:t>Release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600" dirty="0"/>
                    </a:p>
                    <a:p>
                      <a:r>
                        <a:rPr lang="en-IE" sz="1600" dirty="0"/>
                        <a:t>Master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798418"/>
                  </a:ext>
                </a:extLst>
              </a:tr>
              <a:tr h="551883">
                <a:tc>
                  <a:txBody>
                    <a:bodyPr/>
                    <a:lstStyle/>
                    <a:p>
                      <a:r>
                        <a:rPr lang="en-IE" sz="1600" dirty="0"/>
                        <a:t>Branches</a:t>
                      </a:r>
                      <a:r>
                        <a:rPr lang="en-IE" sz="1600" baseline="0" dirty="0"/>
                        <a:t> per 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Deployment</a:t>
                      </a:r>
                      <a:r>
                        <a:rPr lang="en-IE" sz="1600" baseline="0" dirty="0"/>
                        <a:t> Milestones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Tagged</a:t>
                      </a:r>
                      <a:r>
                        <a:rPr lang="en-IE" sz="1600" baseline="0" dirty="0"/>
                        <a:t>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097933"/>
                  </a:ext>
                </a:extLst>
              </a:tr>
            </a:tbl>
          </a:graphicData>
        </a:graphic>
      </p:graphicFrame>
      <p:pic>
        <p:nvPicPr>
          <p:cNvPr id="9" name="Picture 8" descr="https://acom.azurecomcdn.net/80C57D/blogmedia/blogmedia/2015/07/09/AzureAutomationIconSquareNoBackground-280x16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712" y="2581374"/>
            <a:ext cx="398246" cy="22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https://acom.azurecomcdn.net/80C57D/blogmedia/blogmedia/2015/07/09/AzureAutomationIconSquareNoBackground-280x16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959" y="2571750"/>
            <a:ext cx="398246" cy="22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s://acom.azurecomcdn.net/80C57D/blogmedia/blogmedia/2015/07/09/AzureAutomationIconSquareNoBackground-280x16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522" y="2571750"/>
            <a:ext cx="398246" cy="22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http://www.unixstickers.com/image/cache/data/stickers/git/git_badge.fw-600x6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441" y="2975774"/>
            <a:ext cx="607551" cy="60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www.unixstickers.com/image/cache/data/stickers/git/git_badge.fw-600x6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89" y="2975774"/>
            <a:ext cx="607551" cy="60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http://www.unixstickers.com/image/cache/data/stickers/git/git_badge.fw-600x6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184" y="2975774"/>
            <a:ext cx="607551" cy="60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599505" y="843558"/>
            <a:ext cx="6004943" cy="2663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Monitoring Runbook Looping on Custom Schedule</a:t>
            </a:r>
          </a:p>
          <a:p>
            <a:pPr marL="0" indent="0">
              <a:buNone/>
            </a:pPr>
            <a:r>
              <a:rPr lang="en-IE" dirty="0"/>
              <a:t>Checks Specified Branch for Changes</a:t>
            </a:r>
          </a:p>
          <a:p>
            <a:pPr marL="0" indent="0">
              <a:buNone/>
            </a:pPr>
            <a:r>
              <a:rPr lang="en-IE" dirty="0"/>
              <a:t>Pull Changes to Working Folder</a:t>
            </a:r>
          </a:p>
          <a:p>
            <a:pPr marL="0" indent="0">
              <a:buNone/>
            </a:pPr>
            <a:r>
              <a:rPr lang="en-IE" dirty="0"/>
              <a:t>Import Runbooks and Modules into SMA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8141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0"/>
            <a:ext cx="676875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-1"/>
            <a:ext cx="2411760" cy="5159587"/>
          </a:xfrm>
          <a:prstGeom prst="rect">
            <a:avLst/>
          </a:prstGeom>
          <a:solidFill>
            <a:srgbClr val="CED5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11760" y="0"/>
            <a:ext cx="72008" cy="5159586"/>
          </a:xfrm>
          <a:prstGeom prst="rect">
            <a:avLst/>
          </a:prstGeom>
          <a:solidFill>
            <a:srgbClr val="5250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-1170384" y="2217807"/>
            <a:ext cx="47525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4000" dirty="0"/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33580544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2411760" cy="5159587"/>
          </a:xfrm>
          <a:prstGeom prst="rect">
            <a:avLst/>
          </a:prstGeom>
          <a:solidFill>
            <a:srgbClr val="CED5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555526"/>
            <a:ext cx="6203032" cy="914400"/>
          </a:xfrm>
        </p:spPr>
        <p:txBody>
          <a:bodyPr>
            <a:normAutofit/>
          </a:bodyPr>
          <a:lstStyle/>
          <a:p>
            <a:r>
              <a:rPr lang="en-US" dirty="0"/>
              <a:t>Framework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81857" y="1563688"/>
            <a:ext cx="6004943" cy="2663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Brainchild of Ryan Andorfer</a:t>
            </a:r>
            <a:r>
              <a:rPr lang="en-US" sz="1200" dirty="0"/>
              <a:t> (Microsoft) @</a:t>
            </a:r>
            <a:r>
              <a:rPr lang="en-US" sz="1200" dirty="0" err="1"/>
              <a:t>Randorfer</a:t>
            </a:r>
            <a:endParaRPr lang="en-US" sz="1200" dirty="0"/>
          </a:p>
          <a:p>
            <a:pPr marL="0" indent="0">
              <a:buNone/>
            </a:pPr>
            <a:r>
              <a:rPr lang="en-US" dirty="0"/>
              <a:t>Collection of integrated resources</a:t>
            </a:r>
          </a:p>
          <a:p>
            <a:pPr marL="0" indent="0">
              <a:buNone/>
            </a:pPr>
            <a:r>
              <a:rPr lang="en-US" dirty="0"/>
              <a:t>Single centralized configuration file</a:t>
            </a:r>
          </a:p>
          <a:p>
            <a:pPr marL="0" indent="0">
              <a:buNone/>
            </a:pPr>
            <a:r>
              <a:rPr lang="en-US" dirty="0"/>
              <a:t>Local development experience</a:t>
            </a:r>
          </a:p>
          <a:p>
            <a:pPr marL="0" indent="0">
              <a:buNone/>
            </a:pPr>
            <a:r>
              <a:rPr lang="en-US" dirty="0"/>
              <a:t>Live debugging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358775" y="1659149"/>
            <a:ext cx="5038725" cy="19621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11760" y="1563638"/>
            <a:ext cx="72008" cy="1872208"/>
          </a:xfrm>
          <a:prstGeom prst="rect">
            <a:avLst/>
          </a:prstGeom>
          <a:solidFill>
            <a:srgbClr val="5250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463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s://www.tvsinfotech.com/images/SAP-implement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6788"/>
            <a:ext cx="91440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-1"/>
            <a:ext cx="2411760" cy="5159587"/>
          </a:xfrm>
          <a:prstGeom prst="rect">
            <a:avLst/>
          </a:prstGeom>
          <a:solidFill>
            <a:srgbClr val="CED5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11760" y="0"/>
            <a:ext cx="72008" cy="5159586"/>
          </a:xfrm>
          <a:prstGeom prst="rect">
            <a:avLst/>
          </a:prstGeom>
          <a:solidFill>
            <a:srgbClr val="5250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-1170384" y="2217807"/>
            <a:ext cx="47525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4000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6294913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2411760" cy="5159587"/>
          </a:xfrm>
          <a:prstGeom prst="rect">
            <a:avLst/>
          </a:prstGeom>
          <a:solidFill>
            <a:srgbClr val="CED5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555526"/>
            <a:ext cx="6203032" cy="914400"/>
          </a:xfrm>
        </p:spPr>
        <p:txBody>
          <a:bodyPr>
            <a:normAutofit/>
          </a:bodyPr>
          <a:lstStyle/>
          <a:p>
            <a:r>
              <a:rPr lang="en-US" dirty="0"/>
              <a:t>Configuration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81857" y="1563688"/>
            <a:ext cx="6004943" cy="2663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Azure Subscription</a:t>
            </a:r>
          </a:p>
          <a:p>
            <a:pPr marL="0" indent="0">
              <a:buNone/>
            </a:pPr>
            <a:r>
              <a:rPr lang="en-US" dirty="0"/>
              <a:t>Log Analytics (OMS)</a:t>
            </a:r>
          </a:p>
          <a:p>
            <a:pPr marL="0" indent="0">
              <a:buNone/>
            </a:pPr>
            <a:r>
              <a:rPr lang="en-US" dirty="0"/>
              <a:t>Credentials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/>
              <a:t>Hybrid Workers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/>
              <a:t>Subscription Admin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/>
              <a:t>Log Analytics Key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SCOrchDev</a:t>
            </a:r>
            <a:r>
              <a:rPr lang="en-US" dirty="0"/>
              <a:t>” Framework</a:t>
            </a:r>
          </a:p>
        </p:txBody>
      </p:sp>
      <p:sp>
        <p:nvSpPr>
          <p:cNvPr id="6" name="Rectangle 5"/>
          <p:cNvSpPr/>
          <p:nvPr/>
        </p:nvSpPr>
        <p:spPr>
          <a:xfrm>
            <a:off x="2411760" y="1563638"/>
            <a:ext cx="72008" cy="2592288"/>
          </a:xfrm>
          <a:prstGeom prst="rect">
            <a:avLst/>
          </a:prstGeom>
          <a:solidFill>
            <a:srgbClr val="5250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Image result for configuration transpar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14" y="1779662"/>
            <a:ext cx="2097730" cy="209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6968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2411760" cy="5159587"/>
          </a:xfrm>
          <a:prstGeom prst="rect">
            <a:avLst/>
          </a:prstGeom>
          <a:solidFill>
            <a:srgbClr val="CED5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555526"/>
            <a:ext cx="6203032" cy="914400"/>
          </a:xfrm>
        </p:spPr>
        <p:txBody>
          <a:bodyPr>
            <a:normAutofit/>
          </a:bodyPr>
          <a:lstStyle/>
          <a:p>
            <a:r>
              <a:rPr lang="en-US" dirty="0"/>
              <a:t>Configuration Artefacts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81857" y="1563688"/>
            <a:ext cx="6004943" cy="2663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PowerShell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/>
              <a:t>Workflow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/>
              <a:t>Scripts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/>
              <a:t>Modules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/>
              <a:t>DSC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/>
              <a:t>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358775" y="1659149"/>
            <a:ext cx="5038725" cy="19621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11760" y="1563638"/>
            <a:ext cx="72008" cy="2232248"/>
          </a:xfrm>
          <a:prstGeom prst="rect">
            <a:avLst/>
          </a:prstGeom>
          <a:solidFill>
            <a:srgbClr val="5250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971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2411760" cy="5159587"/>
          </a:xfrm>
          <a:prstGeom prst="rect">
            <a:avLst/>
          </a:prstGeom>
          <a:solidFill>
            <a:srgbClr val="CED5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555526"/>
            <a:ext cx="6203032" cy="914400"/>
          </a:xfrm>
        </p:spPr>
        <p:txBody>
          <a:bodyPr>
            <a:normAutofit/>
          </a:bodyPr>
          <a:lstStyle/>
          <a:p>
            <a:r>
              <a:rPr lang="en-US" dirty="0"/>
              <a:t>Automation Account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81857" y="1563688"/>
            <a:ext cx="6004943" cy="2663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Install Local </a:t>
            </a:r>
            <a:r>
              <a:rPr lang="en-US" dirty="0" err="1"/>
              <a:t>Git</a:t>
            </a:r>
            <a:r>
              <a:rPr lang="en-US" dirty="0"/>
              <a:t> Client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/>
              <a:t>HTTPS://git-for-windows.github.io/</a:t>
            </a:r>
          </a:p>
          <a:p>
            <a:pPr marL="0" indent="0">
              <a:buNone/>
            </a:pPr>
            <a:r>
              <a:rPr lang="en-US" dirty="0"/>
              <a:t>Fork / Clone the </a:t>
            </a:r>
            <a:r>
              <a:rPr lang="en-US" dirty="0" err="1"/>
              <a:t>SCOrchDev</a:t>
            </a:r>
            <a:r>
              <a:rPr lang="en-US" dirty="0"/>
              <a:t> CI Repository</a:t>
            </a:r>
          </a:p>
          <a:p>
            <a:pPr marL="0" indent="0">
              <a:buNone/>
            </a:pPr>
            <a:r>
              <a:rPr lang="en-US" dirty="0" err="1"/>
              <a:t>Customise</a:t>
            </a:r>
            <a:r>
              <a:rPr lang="en-US" dirty="0"/>
              <a:t> the Configuration File</a:t>
            </a:r>
          </a:p>
          <a:p>
            <a:pPr marL="0" indent="0">
              <a:buNone/>
            </a:pPr>
            <a:r>
              <a:rPr lang="en-US" dirty="0"/>
              <a:t>Store Credentials in Local Password Vault</a:t>
            </a:r>
          </a:p>
          <a:p>
            <a:pPr marL="0" indent="0">
              <a:buNone/>
            </a:pPr>
            <a:r>
              <a:rPr lang="en-US" dirty="0"/>
              <a:t>Leverage ARM to Deploy the CI Framework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358775" y="1659149"/>
            <a:ext cx="5038725" cy="19621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11760" y="1563638"/>
            <a:ext cx="72008" cy="2232248"/>
          </a:xfrm>
          <a:prstGeom prst="rect">
            <a:avLst/>
          </a:prstGeom>
          <a:solidFill>
            <a:srgbClr val="5250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771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94327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2411760" cy="5159587"/>
          </a:xfrm>
          <a:prstGeom prst="rect">
            <a:avLst/>
          </a:prstGeom>
          <a:solidFill>
            <a:srgbClr val="CED5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555526"/>
            <a:ext cx="6203032" cy="914400"/>
          </a:xfrm>
        </p:spPr>
        <p:txBody>
          <a:bodyPr>
            <a:normAutofit/>
          </a:bodyPr>
          <a:lstStyle/>
          <a:p>
            <a:r>
              <a:rPr lang="en-US" dirty="0"/>
              <a:t>Deployment Progress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81857" y="1563688"/>
            <a:ext cx="6004943" cy="2663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Imported all Artefacts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/>
              <a:t>Modules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/>
              <a:t>Script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/>
              <a:t>DSC</a:t>
            </a:r>
          </a:p>
          <a:p>
            <a:pPr marL="0" indent="0">
              <a:buNone/>
            </a:pPr>
            <a:r>
              <a:rPr lang="en-US" dirty="0"/>
              <a:t>Compiled our Desired State Definition</a:t>
            </a:r>
          </a:p>
          <a:p>
            <a:pPr marL="0" indent="0">
              <a:buNone/>
            </a:pPr>
            <a:r>
              <a:rPr lang="en-US" dirty="0"/>
              <a:t>Imported Runbook to Sync all Repo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358775" y="1659149"/>
            <a:ext cx="5038725" cy="19621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11760" y="1563638"/>
            <a:ext cx="72008" cy="2232248"/>
          </a:xfrm>
          <a:prstGeom prst="rect">
            <a:avLst/>
          </a:prstGeom>
          <a:solidFill>
            <a:srgbClr val="5250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69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Automation</a:t>
            </a:r>
            <a:br>
              <a:rPr lang="en-US" dirty="0"/>
            </a:br>
            <a:r>
              <a:rPr lang="en-US" dirty="0"/>
              <a:t>Continuous Integration Framework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4677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dirty="0"/>
              <a:t>Automation Account</a:t>
            </a:r>
          </a:p>
        </p:txBody>
      </p:sp>
    </p:spTree>
    <p:extLst>
      <p:ext uri="{BB962C8B-B14F-4D97-AF65-F5344CB8AC3E}">
        <p14:creationId xmlns:p14="http://schemas.microsoft.com/office/powerpoint/2010/main" val="3609743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1760" y="666750"/>
            <a:ext cx="6732240" cy="381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-1"/>
            <a:ext cx="2411760" cy="5159587"/>
          </a:xfrm>
          <a:prstGeom prst="rect">
            <a:avLst/>
          </a:prstGeom>
          <a:solidFill>
            <a:srgbClr val="CED5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11760" y="0"/>
            <a:ext cx="72008" cy="5159586"/>
          </a:xfrm>
          <a:prstGeom prst="rect">
            <a:avLst/>
          </a:prstGeom>
          <a:solidFill>
            <a:srgbClr val="5250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-1170384" y="2217807"/>
            <a:ext cx="47525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4000" dirty="0"/>
              <a:t>Workers</a:t>
            </a:r>
          </a:p>
        </p:txBody>
      </p:sp>
      <p:pic>
        <p:nvPicPr>
          <p:cNvPr id="7170" name="Picture 2" descr="Image result for worker rob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66675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2377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2411760" cy="5159587"/>
          </a:xfrm>
          <a:prstGeom prst="rect">
            <a:avLst/>
          </a:prstGeom>
          <a:solidFill>
            <a:srgbClr val="CED5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555526"/>
            <a:ext cx="6203032" cy="914400"/>
          </a:xfrm>
        </p:spPr>
        <p:txBody>
          <a:bodyPr>
            <a:normAutofit/>
          </a:bodyPr>
          <a:lstStyle/>
          <a:p>
            <a:r>
              <a:rPr lang="en-US" dirty="0"/>
              <a:t>Runbook Workers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81857" y="1563688"/>
            <a:ext cx="6004943" cy="2663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Workers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/>
              <a:t>On Premise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/>
              <a:t>Or In Azure / AWS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/>
              <a:t>PowerShell 5.0 and newer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358775" y="1659149"/>
            <a:ext cx="5038725" cy="19621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11760" y="1563638"/>
            <a:ext cx="72008" cy="1440160"/>
          </a:xfrm>
          <a:prstGeom prst="rect">
            <a:avLst/>
          </a:prstGeom>
          <a:solidFill>
            <a:srgbClr val="5250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522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dirty="0"/>
              <a:t>Worker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382242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2411760" cy="5159587"/>
          </a:xfrm>
          <a:prstGeom prst="rect">
            <a:avLst/>
          </a:prstGeom>
          <a:solidFill>
            <a:srgbClr val="CED5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555526"/>
            <a:ext cx="6203032" cy="914400"/>
          </a:xfrm>
        </p:spPr>
        <p:txBody>
          <a:bodyPr>
            <a:normAutofit/>
          </a:bodyPr>
          <a:lstStyle/>
          <a:p>
            <a:r>
              <a:rPr lang="en-US" dirty="0"/>
              <a:t>Runbook Workers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81857" y="1563688"/>
            <a:ext cx="6004943" cy="2663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Configuration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/>
              <a:t>Attach the Desired State Definition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/>
              <a:t>Add DSC Extension to the Virtual Machine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/>
              <a:t>Wait for initial </a:t>
            </a:r>
            <a:r>
              <a:rPr lang="en-US" dirty="0" err="1"/>
              <a:t>Synchronisations</a:t>
            </a:r>
            <a:r>
              <a:rPr lang="en-US" dirty="0"/>
              <a:t> to complete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/>
              <a:t>Configuration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358775" y="1659149"/>
            <a:ext cx="5038725" cy="19621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11760" y="1563638"/>
            <a:ext cx="72008" cy="1872208"/>
          </a:xfrm>
          <a:prstGeom prst="rect">
            <a:avLst/>
          </a:prstGeom>
          <a:solidFill>
            <a:srgbClr val="5250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763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2411760" cy="5159587"/>
          </a:xfrm>
          <a:prstGeom prst="rect">
            <a:avLst/>
          </a:prstGeom>
          <a:solidFill>
            <a:srgbClr val="CED5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555526"/>
            <a:ext cx="6203032" cy="914400"/>
          </a:xfrm>
        </p:spPr>
        <p:txBody>
          <a:bodyPr>
            <a:normAutofit/>
          </a:bodyPr>
          <a:lstStyle/>
          <a:p>
            <a:r>
              <a:rPr lang="en-US" dirty="0"/>
              <a:t>GIT Triggers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81857" y="1563688"/>
            <a:ext cx="6004943" cy="2663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Configuration of </a:t>
            </a:r>
            <a:r>
              <a:rPr lang="en-US" dirty="0" err="1"/>
              <a:t>Webhooks</a:t>
            </a:r>
            <a:endParaRPr lang="en-US" dirty="0"/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IE" dirty="0"/>
              <a:t>Trigger Runbook </a:t>
            </a:r>
            <a:r>
              <a:rPr lang="en-IE" b="1" dirty="0"/>
              <a:t>Invoke-</a:t>
            </a:r>
            <a:r>
              <a:rPr lang="en-IE" b="1" dirty="0" err="1"/>
              <a:t>GITRepoSync</a:t>
            </a:r>
            <a:endParaRPr lang="en-IE" b="1" dirty="0"/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/>
              <a:t>Configure on GitHub.com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358775" y="1659149"/>
            <a:ext cx="5038725" cy="19621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11760" y="1563638"/>
            <a:ext cx="72008" cy="1080120"/>
          </a:xfrm>
          <a:prstGeom prst="rect">
            <a:avLst/>
          </a:prstGeom>
          <a:solidFill>
            <a:srgbClr val="5250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893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2939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</a:t>
            </a:r>
            <a:r>
              <a:rPr lang="en-US" sz="3000" dirty="0"/>
              <a:t> 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Continuous Integration with Azure Automation or SMA, trough the use of an automation framework “</a:t>
            </a:r>
            <a:r>
              <a:rPr lang="en-US" dirty="0" err="1"/>
              <a:t>SCOrchDev</a:t>
            </a:r>
            <a:r>
              <a:rPr lang="en-US" dirty="0"/>
              <a:t> CI” to provide a highly optimized development experience working on automation solutions.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Presentation will focus on implementing the framework. Follow up procedures should include the integration of ‘The Release Pipeline’ to the framework</a:t>
            </a:r>
          </a:p>
        </p:txBody>
      </p:sp>
    </p:spTree>
    <p:extLst>
      <p:ext uri="{BB962C8B-B14F-4D97-AF65-F5344CB8AC3E}">
        <p14:creationId xmlns:p14="http://schemas.microsoft.com/office/powerpoint/2010/main" val="297260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298978" y="1544001"/>
            <a:ext cx="2766979" cy="1874169"/>
          </a:xfrm>
          <a:prstGeom prst="rect">
            <a:avLst/>
          </a:prstGeom>
          <a:solidFill>
            <a:srgbClr val="E9E9E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21" name="TextBox 20"/>
          <p:cNvSpPr txBox="1"/>
          <p:nvPr/>
        </p:nvSpPr>
        <p:spPr>
          <a:xfrm>
            <a:off x="1352975" y="1656697"/>
            <a:ext cx="217880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Damian Flynn</a:t>
            </a:r>
          </a:p>
          <a:p>
            <a:r>
              <a:rPr lang="en-US" sz="15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MVP System Center</a:t>
            </a:r>
          </a:p>
          <a:p>
            <a:r>
              <a:rPr lang="nl-NL" sz="15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www.DamianFlynn.com</a:t>
            </a:r>
          </a:p>
          <a:p>
            <a:r>
              <a:rPr lang="nl-NL" sz="15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@damian_flynn</a:t>
            </a:r>
          </a:p>
        </p:txBody>
      </p:sp>
      <p:pic>
        <p:nvPicPr>
          <p:cNvPr id="22" name="Picture 21" descr="Windows Server 2012 Hyper-V Installation and Configuration Guid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6" r="10376"/>
          <a:stretch/>
        </p:blipFill>
        <p:spPr bwMode="auto">
          <a:xfrm>
            <a:off x="5465553" y="1995686"/>
            <a:ext cx="870129" cy="1089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753" y="2013131"/>
            <a:ext cx="858387" cy="1077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095" y="2018904"/>
            <a:ext cx="888233" cy="1083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7457">
            <a:off x="2671888" y="905453"/>
            <a:ext cx="1634435" cy="24516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714735"/>
            <a:ext cx="1814918" cy="79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9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2411760" cy="5159587"/>
          </a:xfrm>
          <a:prstGeom prst="rect">
            <a:avLst/>
          </a:prstGeom>
          <a:solidFill>
            <a:srgbClr val="CED5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81857" y="1563688"/>
            <a:ext cx="6004943" cy="2663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DevOps and Azure Automation</a:t>
            </a:r>
          </a:p>
          <a:p>
            <a:pPr marL="0" indent="0">
              <a:buNone/>
            </a:pPr>
            <a:r>
              <a:rPr lang="en-IE" dirty="0" err="1"/>
              <a:t>SCOrchDev</a:t>
            </a:r>
            <a:r>
              <a:rPr lang="en-IE" dirty="0"/>
              <a:t> CI Framework</a:t>
            </a:r>
          </a:p>
          <a:p>
            <a:pPr marL="0" indent="0">
              <a:buNone/>
            </a:pPr>
            <a:r>
              <a:rPr lang="en-IE" dirty="0"/>
              <a:t>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358775" y="1659149"/>
            <a:ext cx="5038725" cy="19621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11760" y="1563638"/>
            <a:ext cx="72008" cy="1080120"/>
          </a:xfrm>
          <a:prstGeom prst="rect">
            <a:avLst/>
          </a:prstGeom>
          <a:solidFill>
            <a:srgbClr val="5250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132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483768" y="0"/>
            <a:ext cx="6658142" cy="5143500"/>
          </a:xfrm>
          <a:prstGeom prst="rect">
            <a:avLst/>
          </a:prstGeom>
          <a:solidFill>
            <a:srgbClr val="1D1C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https://lh3.googleusercontent.com/-7E79zkyPlDY/UMCJbTubatI/AAAAAAAACqQ/9rZQoY4RHwQ/s0-d/get-your-geek-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699542"/>
            <a:ext cx="6730150" cy="378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-1"/>
            <a:ext cx="2411760" cy="5159587"/>
          </a:xfrm>
          <a:prstGeom prst="rect">
            <a:avLst/>
          </a:prstGeom>
          <a:solidFill>
            <a:srgbClr val="CED5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11760" y="0"/>
            <a:ext cx="72008" cy="5159586"/>
          </a:xfrm>
          <a:prstGeom prst="rect">
            <a:avLst/>
          </a:prstGeom>
          <a:solidFill>
            <a:srgbClr val="5250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-1170384" y="1602254"/>
            <a:ext cx="47525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4000" dirty="0"/>
              <a:t>DevOps with Azure Automation</a:t>
            </a:r>
          </a:p>
        </p:txBody>
      </p:sp>
    </p:spTree>
    <p:extLst>
      <p:ext uri="{BB962C8B-B14F-4D97-AF65-F5344CB8AC3E}">
        <p14:creationId xmlns:p14="http://schemas.microsoft.com/office/powerpoint/2010/main" val="32442550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2411760" cy="5159587"/>
          </a:xfrm>
          <a:prstGeom prst="rect">
            <a:avLst/>
          </a:prstGeom>
          <a:solidFill>
            <a:srgbClr val="CED5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Release Pipeline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81857" y="1563688"/>
            <a:ext cx="6004943" cy="2663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GIT Flow</a:t>
            </a:r>
          </a:p>
          <a:p>
            <a:pPr marL="0" indent="0">
              <a:buNone/>
            </a:pPr>
            <a:r>
              <a:rPr lang="en-IE" dirty="0"/>
              <a:t>Life cycle</a:t>
            </a:r>
          </a:p>
          <a:p>
            <a:pPr marL="0" indent="0">
              <a:buNone/>
            </a:pPr>
            <a:r>
              <a:rPr lang="en-IE" dirty="0"/>
              <a:t>Environments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2411760" y="1563638"/>
            <a:ext cx="72008" cy="1080120"/>
          </a:xfrm>
          <a:prstGeom prst="rect">
            <a:avLst/>
          </a:prstGeom>
          <a:solidFill>
            <a:srgbClr val="5250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157622" y="1666874"/>
            <a:ext cx="4678755" cy="195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6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2411760" cy="5159587"/>
          </a:xfrm>
          <a:prstGeom prst="rect">
            <a:avLst/>
          </a:prstGeom>
          <a:solidFill>
            <a:srgbClr val="CED5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555526"/>
            <a:ext cx="6203032" cy="914400"/>
          </a:xfrm>
        </p:spPr>
        <p:txBody>
          <a:bodyPr>
            <a:normAutofit/>
          </a:bodyPr>
          <a:lstStyle/>
          <a:p>
            <a:r>
              <a:rPr lang="en-US" dirty="0"/>
              <a:t>Azure Automation Artefacts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81857" y="1563688"/>
            <a:ext cx="6004943" cy="2663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Azure Subscription</a:t>
            </a:r>
          </a:p>
          <a:p>
            <a:pPr marL="0" indent="0">
              <a:buNone/>
            </a:pPr>
            <a:r>
              <a:rPr lang="en-IE" dirty="0"/>
              <a:t>Automation Account</a:t>
            </a:r>
          </a:p>
          <a:p>
            <a:pPr marL="0" indent="0">
              <a:buNone/>
            </a:pPr>
            <a:r>
              <a:rPr lang="en-IE" dirty="0"/>
              <a:t>Log Analytics' Account (aka OMS)</a:t>
            </a:r>
          </a:p>
          <a:p>
            <a:pPr marL="0" indent="0">
              <a:buNone/>
            </a:pPr>
            <a:r>
              <a:rPr lang="en-IE" dirty="0"/>
              <a:t>Git Repository</a:t>
            </a:r>
          </a:p>
          <a:p>
            <a:pPr marL="0" indent="0">
              <a:buNone/>
            </a:pPr>
            <a:r>
              <a:rPr lang="en-IE" dirty="0" err="1"/>
              <a:t>SCOrchDev</a:t>
            </a:r>
            <a:r>
              <a:rPr lang="en-IE" dirty="0"/>
              <a:t> CI Framework</a:t>
            </a:r>
          </a:p>
        </p:txBody>
      </p:sp>
      <p:sp>
        <p:nvSpPr>
          <p:cNvPr id="6" name="Rectangle 5"/>
          <p:cNvSpPr/>
          <p:nvPr/>
        </p:nvSpPr>
        <p:spPr>
          <a:xfrm>
            <a:off x="2411760" y="1563638"/>
            <a:ext cx="72008" cy="1872208"/>
          </a:xfrm>
          <a:prstGeom prst="rect">
            <a:avLst/>
          </a:prstGeom>
          <a:solidFill>
            <a:srgbClr val="5250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azure automation logo 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5766" y="1419622"/>
            <a:ext cx="3817606" cy="200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8951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4273624" cy="51595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555526"/>
            <a:ext cx="6203032" cy="914400"/>
          </a:xfrm>
        </p:spPr>
        <p:txBody>
          <a:bodyPr>
            <a:normAutofit/>
          </a:bodyPr>
          <a:lstStyle/>
          <a:p>
            <a:r>
              <a:rPr lang="en-US" dirty="0"/>
              <a:t>GIT Flow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43721" y="1563688"/>
            <a:ext cx="6004943" cy="26638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Repositories</a:t>
            </a:r>
          </a:p>
          <a:p>
            <a:pPr marL="0" indent="0">
              <a:buNone/>
            </a:pPr>
            <a:r>
              <a:rPr lang="en-US" dirty="0"/>
              <a:t>Forks</a:t>
            </a:r>
          </a:p>
          <a:p>
            <a:pPr marL="0" indent="0">
              <a:buNone/>
            </a:pPr>
            <a:r>
              <a:rPr lang="en-US" dirty="0"/>
              <a:t>Branches</a:t>
            </a:r>
          </a:p>
          <a:p>
            <a:pPr marL="0" indent="0">
              <a:buNone/>
            </a:pPr>
            <a:r>
              <a:rPr lang="en-US" dirty="0"/>
              <a:t>Commit</a:t>
            </a:r>
          </a:p>
          <a:p>
            <a:pPr marL="0" indent="0">
              <a:buNone/>
            </a:pPr>
            <a:r>
              <a:rPr lang="en-US" dirty="0"/>
              <a:t>Push</a:t>
            </a:r>
          </a:p>
          <a:p>
            <a:pPr marL="0" indent="0">
              <a:buNone/>
            </a:pPr>
            <a:r>
              <a:rPr lang="en-US" dirty="0"/>
              <a:t>Fetch</a:t>
            </a:r>
          </a:p>
          <a:p>
            <a:pPr marL="0" indent="0">
              <a:buNone/>
            </a:pPr>
            <a:r>
              <a:rPr lang="en-US" dirty="0"/>
              <a:t>Merge</a:t>
            </a:r>
          </a:p>
          <a:p>
            <a:pPr marL="0" indent="0">
              <a:buNone/>
            </a:pPr>
            <a:r>
              <a:rPr lang="en-US" dirty="0"/>
              <a:t>Pull</a:t>
            </a:r>
          </a:p>
        </p:txBody>
      </p:sp>
      <p:sp>
        <p:nvSpPr>
          <p:cNvPr id="6" name="Rectangle 5"/>
          <p:cNvSpPr/>
          <p:nvPr/>
        </p:nvSpPr>
        <p:spPr>
          <a:xfrm>
            <a:off x="4273624" y="1563688"/>
            <a:ext cx="64417" cy="2592238"/>
          </a:xfrm>
          <a:prstGeom prst="rect">
            <a:avLst/>
          </a:prstGeom>
          <a:solidFill>
            <a:srgbClr val="5250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4" y="40203"/>
            <a:ext cx="3881250" cy="512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831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PPT-mal_N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FE6CDE7E8D3854299588C462EE7158C" ma:contentTypeVersion="0" ma:contentTypeDescription="Ein neues Dokument erstellen." ma:contentTypeScope="" ma:versionID="0149c9c28cf33bab5520f985629d59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a3c5d5d24c77b3bb7d005d3ee4c8b6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DDFF30-BB42-42AA-B10E-FC1133A7C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6D0F3EA-E864-41FC-BEFD-8F5B4739EE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43EF43-B44D-49D4-8B6A-6AB10D8F3513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SCUE16Final - Copy</Template>
  <TotalTime>2446</TotalTime>
  <Words>328</Words>
  <Application>Microsoft Office PowerPoint</Application>
  <PresentationFormat>On-screen Show (16:9)</PresentationFormat>
  <Paragraphs>130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Museo Sans 100</vt:lpstr>
      <vt:lpstr>Museo Sans 300</vt:lpstr>
      <vt:lpstr>Segoe UI Light</vt:lpstr>
      <vt:lpstr>Verdana</vt:lpstr>
      <vt:lpstr>Wingdings</vt:lpstr>
      <vt:lpstr>PPT-mal_NIC</vt:lpstr>
      <vt:lpstr>PowerPoint Presentation</vt:lpstr>
      <vt:lpstr>Azure Automation Continuous Integration Framework</vt:lpstr>
      <vt:lpstr>Session Abstract</vt:lpstr>
      <vt:lpstr>PowerPoint Presentation</vt:lpstr>
      <vt:lpstr>Agenda</vt:lpstr>
      <vt:lpstr>PowerPoint Presentation</vt:lpstr>
      <vt:lpstr>Release Pipeline</vt:lpstr>
      <vt:lpstr>Azure Automation Artefacts</vt:lpstr>
      <vt:lpstr>GIT Flow</vt:lpstr>
      <vt:lpstr>PowerPoint Presentation</vt:lpstr>
      <vt:lpstr>PowerPoint Presentation</vt:lpstr>
      <vt:lpstr>PowerPoint Presentation</vt:lpstr>
      <vt:lpstr>Framework</vt:lpstr>
      <vt:lpstr>PowerPoint Presentation</vt:lpstr>
      <vt:lpstr>Configuration</vt:lpstr>
      <vt:lpstr>Configuration Artefacts</vt:lpstr>
      <vt:lpstr>Automation Account</vt:lpstr>
      <vt:lpstr>Demo Implementation</vt:lpstr>
      <vt:lpstr>Deployment Progress</vt:lpstr>
      <vt:lpstr>Demo Automation Account</vt:lpstr>
      <vt:lpstr>PowerPoint Presentation</vt:lpstr>
      <vt:lpstr>Runbook Workers</vt:lpstr>
      <vt:lpstr>Demo Worker Configuration</vt:lpstr>
      <vt:lpstr>Runbook Workers</vt:lpstr>
      <vt:lpstr>GIT Triggers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Stack Deep Dive: Resource Providers</dc:title>
  <dc:subject>Slide Deck Template</dc:subject>
  <dc:creator>Damian Flynn</dc:creator>
  <cp:keywords>SCUE; SCUE16; SCU; SCU16</cp:keywords>
  <cp:lastModifiedBy>Damian Flynn</cp:lastModifiedBy>
  <cp:revision>36</cp:revision>
  <dcterms:created xsi:type="dcterms:W3CDTF">2016-08-23T09:38:06Z</dcterms:created>
  <dcterms:modified xsi:type="dcterms:W3CDTF">2017-02-02T21:00:46Z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0x010100AFE6CDE7E8D3854299588C462EE7158C</vt:lpwstr>
  </property>
</Properties>
</file>