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Lst>
  <p:notesMasterIdLst>
    <p:notesMasterId r:id="rId36"/>
  </p:notesMasterIdLst>
  <p:handoutMasterIdLst>
    <p:handoutMasterId r:id="rId37"/>
  </p:handoutMasterIdLst>
  <p:sldIdLst>
    <p:sldId id="302" r:id="rId5"/>
    <p:sldId id="256" r:id="rId6"/>
    <p:sldId id="261" r:id="rId7"/>
    <p:sldId id="303" r:id="rId8"/>
    <p:sldId id="262" r:id="rId9"/>
    <p:sldId id="304" r:id="rId10"/>
    <p:sldId id="258" r:id="rId11"/>
    <p:sldId id="280" r:id="rId12"/>
    <p:sldId id="281" r:id="rId13"/>
    <p:sldId id="300" r:id="rId14"/>
    <p:sldId id="283" r:id="rId15"/>
    <p:sldId id="284" r:id="rId16"/>
    <p:sldId id="285" r:id="rId17"/>
    <p:sldId id="301" r:id="rId18"/>
    <p:sldId id="287" r:id="rId19"/>
    <p:sldId id="289" r:id="rId20"/>
    <p:sldId id="288" r:id="rId21"/>
    <p:sldId id="290" r:id="rId22"/>
    <p:sldId id="291" r:id="rId23"/>
    <p:sldId id="292" r:id="rId24"/>
    <p:sldId id="293" r:id="rId25"/>
    <p:sldId id="294" r:id="rId26"/>
    <p:sldId id="295" r:id="rId27"/>
    <p:sldId id="306" r:id="rId28"/>
    <p:sldId id="296" r:id="rId29"/>
    <p:sldId id="307" r:id="rId30"/>
    <p:sldId id="297" r:id="rId31"/>
    <p:sldId id="298" r:id="rId32"/>
    <p:sldId id="299" r:id="rId33"/>
    <p:sldId id="308" r:id="rId34"/>
    <p:sldId id="305" r:id="rId3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69">
          <p15:clr>
            <a:srgbClr val="A4A3A4"/>
          </p15:clr>
        </p15:guide>
        <p15:guide id="3" orient="horz" pos="2210">
          <p15:clr>
            <a:srgbClr val="A4A3A4"/>
          </p15:clr>
        </p15:guide>
        <p15:guide id="4" orient="horz" pos="2981">
          <p15:clr>
            <a:srgbClr val="A4A3A4"/>
          </p15:clr>
        </p15:guide>
        <p15:guide id="5" orient="horz" pos="758">
          <p15:clr>
            <a:srgbClr val="A4A3A4"/>
          </p15:clr>
        </p15:guide>
        <p15:guide id="6" pos="2880">
          <p15:clr>
            <a:srgbClr val="A4A3A4"/>
          </p15:clr>
        </p15:guide>
        <p15:guide id="7" pos="158">
          <p15:clr>
            <a:srgbClr val="A4A3A4"/>
          </p15:clr>
        </p15:guide>
        <p15:guide id="8" pos="5602">
          <p15:clr>
            <a:srgbClr val="A4A3A4"/>
          </p15:clr>
        </p15:guide>
        <p15:guide id="9" pos="612">
          <p15:clr>
            <a:srgbClr val="A4A3A4"/>
          </p15:clr>
        </p15:guide>
        <p15:guide id="10">
          <p15:clr>
            <a:srgbClr val="A4A3A4"/>
          </p15:clr>
        </p15:guide>
        <p15:guide id="11" pos="48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232323"/>
    <a:srgbClr val="1F1F1F"/>
    <a:srgbClr val="0D0D0D"/>
    <a:srgbClr val="9E0000"/>
    <a:srgbClr val="8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980" autoAdjust="0"/>
  </p:normalViewPr>
  <p:slideViewPr>
    <p:cSldViewPr showGuides="1">
      <p:cViewPr>
        <p:scale>
          <a:sx n="163" d="100"/>
          <a:sy n="163" d="100"/>
        </p:scale>
        <p:origin x="144" y="1008"/>
      </p:cViewPr>
      <p:guideLst>
        <p:guide orient="horz" pos="1620"/>
        <p:guide orient="horz" pos="169"/>
        <p:guide orient="horz" pos="2210"/>
        <p:guide orient="horz" pos="2981"/>
        <p:guide orient="horz" pos="758"/>
        <p:guide pos="2880"/>
        <p:guide pos="158"/>
        <p:guide pos="5602"/>
        <p:guide pos="612"/>
        <p:guide/>
        <p:guide pos="487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CA84D-A50C-462A-A76F-EF429BD955C2}" type="datetimeFigureOut">
              <a:rPr lang="de-CH" smtClean="0"/>
              <a:t>02.02.2017</a:t>
            </a:fld>
            <a:endParaRPr lang="de-CH"/>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F4702F-5E2A-4E23-A276-899C753A7152}" type="slidenum">
              <a:rPr lang="de-CH" smtClean="0"/>
              <a:t>‹#›</a:t>
            </a:fld>
            <a:endParaRPr lang="de-CH"/>
          </a:p>
        </p:txBody>
      </p:sp>
    </p:spTree>
    <p:extLst>
      <p:ext uri="{BB962C8B-B14F-4D97-AF65-F5344CB8AC3E}">
        <p14:creationId xmlns:p14="http://schemas.microsoft.com/office/powerpoint/2010/main" val="3030200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4AC08-4B83-4007-AD8C-3327B426147E}" type="datetimeFigureOut">
              <a:rPr lang="en-US" smtClean="0"/>
              <a:t>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6870B-36E6-45AA-AB02-E2A09D4A3228}" type="slidenum">
              <a:rPr lang="en-US" smtClean="0"/>
              <a:t>‹#›</a:t>
            </a:fld>
            <a:endParaRPr lang="en-US"/>
          </a:p>
        </p:txBody>
      </p:sp>
    </p:spTree>
    <p:extLst>
      <p:ext uri="{BB962C8B-B14F-4D97-AF65-F5344CB8AC3E}">
        <p14:creationId xmlns:p14="http://schemas.microsoft.com/office/powerpoint/2010/main" val="4143419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AE6DC520-8DD5-4B61-A2AC-9EEF1D03CF36}" type="slidenum">
              <a:rPr lang="en-GB" smtClean="0"/>
              <a:t>8</a:t>
            </a:fld>
            <a:endParaRPr lang="en-GB"/>
          </a:p>
        </p:txBody>
      </p:sp>
    </p:spTree>
    <p:extLst>
      <p:ext uri="{BB962C8B-B14F-4D97-AF65-F5344CB8AC3E}">
        <p14:creationId xmlns:p14="http://schemas.microsoft.com/office/powerpoint/2010/main" val="3063736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t>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72822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t>2/3/2017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8274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t>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96459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92D058-1985-4467-845A-1C29607F2B7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93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t>2/3/2017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65919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92D058-1985-4467-845A-1C29607F2B7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802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t>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68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44368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92D058-1985-4467-845A-1C29607F2B7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7063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AE6DC520-8DD5-4B61-A2AC-9EEF1D03CF36}" type="slidenum">
              <a:rPr lang="en-GB" smtClean="0"/>
              <a:t>9</a:t>
            </a:fld>
            <a:endParaRPr lang="en-GB"/>
          </a:p>
        </p:txBody>
      </p:sp>
    </p:spTree>
    <p:extLst>
      <p:ext uri="{BB962C8B-B14F-4D97-AF65-F5344CB8AC3E}">
        <p14:creationId xmlns:p14="http://schemas.microsoft.com/office/powerpoint/2010/main" val="26339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7793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35341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92D058-1985-4467-845A-1C29607F2B7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35978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92D058-1985-4467-845A-1C29607F2B7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86246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t>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6476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t>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0896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t>2/3/2017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06398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pag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938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0" name="Rechteck 7"/>
          <p:cNvSpPr/>
          <p:nvPr userDrawn="1"/>
        </p:nvSpPr>
        <p:spPr>
          <a:xfrm>
            <a:off x="-76200" y="2664857"/>
            <a:ext cx="5187142" cy="12954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400"/>
          </a:p>
        </p:txBody>
      </p:sp>
      <p:sp>
        <p:nvSpPr>
          <p:cNvPr id="7" name="Rechteck 7"/>
          <p:cNvSpPr/>
          <p:nvPr userDrawn="1"/>
        </p:nvSpPr>
        <p:spPr>
          <a:xfrm>
            <a:off x="-76200" y="1276350"/>
            <a:ext cx="9296400" cy="1295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Titelplatzhalter 1"/>
          <p:cNvSpPr>
            <a:spLocks noGrp="1"/>
          </p:cNvSpPr>
          <p:nvPr>
            <p:ph type="title" hasCustomPrompt="1"/>
          </p:nvPr>
        </p:nvSpPr>
        <p:spPr>
          <a:xfrm>
            <a:off x="533399" y="1365250"/>
            <a:ext cx="8077201" cy="1121025"/>
          </a:xfrm>
          <a:prstGeom prst="rect">
            <a:avLst/>
          </a:prstGeom>
        </p:spPr>
        <p:txBody>
          <a:bodyPr vert="horz" lIns="0" tIns="0" rIns="0" bIns="0" rtlCol="0" anchor="t" anchorCtr="0">
            <a:noAutofit/>
          </a:bodyPr>
          <a:lstStyle>
            <a:lvl1pPr>
              <a:defRPr/>
            </a:lvl1pPr>
          </a:lstStyle>
          <a:p>
            <a:r>
              <a:rPr lang="de-DE" dirty="0"/>
              <a:t>Title 1</a:t>
            </a:r>
            <a:br>
              <a:rPr lang="de-DE" dirty="0"/>
            </a:br>
            <a:r>
              <a:rPr lang="de-DE" dirty="0"/>
              <a:t>Title 2</a:t>
            </a:r>
            <a:endParaRPr lang="de-CH" dirty="0"/>
          </a:p>
        </p:txBody>
      </p:sp>
      <p:sp>
        <p:nvSpPr>
          <p:cNvPr id="17" name="Text Placeholder 16"/>
          <p:cNvSpPr>
            <a:spLocks noGrp="1"/>
          </p:cNvSpPr>
          <p:nvPr>
            <p:ph type="body" sz="quarter" idx="10" hasCustomPrompt="1"/>
          </p:nvPr>
        </p:nvSpPr>
        <p:spPr>
          <a:xfrm>
            <a:off x="533399" y="2743200"/>
            <a:ext cx="4343401" cy="1143000"/>
          </a:xfrm>
        </p:spPr>
        <p:txBody>
          <a:bodyPr/>
          <a:lstStyle>
            <a:lvl1pPr marL="0" indent="0">
              <a:buNone/>
              <a:defRPr sz="1600" baseline="0"/>
            </a:lvl1pPr>
          </a:lstStyle>
          <a:p>
            <a:pPr lvl="0"/>
            <a:r>
              <a:rPr lang="de-CH" dirty="0"/>
              <a:t>Speaker Details</a:t>
            </a:r>
          </a:p>
        </p:txBody>
      </p:sp>
    </p:spTree>
    <p:extLst>
      <p:ext uri="{BB962C8B-B14F-4D97-AF65-F5344CB8AC3E}">
        <p14:creationId xmlns:p14="http://schemas.microsoft.com/office/powerpoint/2010/main" val="29142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wischentitel">
    <p:spTree>
      <p:nvGrpSpPr>
        <p:cNvPr id="1" name=""/>
        <p:cNvGrpSpPr/>
        <p:nvPr/>
      </p:nvGrpSpPr>
      <p:grpSpPr>
        <a:xfrm>
          <a:off x="0" y="0"/>
          <a:ext cx="0" cy="0"/>
          <a:chOff x="0" y="0"/>
          <a:chExt cx="0" cy="0"/>
        </a:xfrm>
      </p:grpSpPr>
      <p:sp>
        <p:nvSpPr>
          <p:cNvPr id="8" name="Rechteck 7"/>
          <p:cNvSpPr/>
          <p:nvPr userDrawn="1"/>
        </p:nvSpPr>
        <p:spPr>
          <a:xfrm>
            <a:off x="-76200" y="1276350"/>
            <a:ext cx="9296400" cy="1295400"/>
          </a:xfrm>
          <a:prstGeom prst="rect">
            <a:avLst/>
          </a:prstGeom>
          <a:solidFill>
            <a:srgbClr val="376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Titelplatzhalter 1"/>
          <p:cNvSpPr>
            <a:spLocks noGrp="1"/>
          </p:cNvSpPr>
          <p:nvPr>
            <p:ph type="title" hasCustomPrompt="1"/>
          </p:nvPr>
        </p:nvSpPr>
        <p:spPr>
          <a:xfrm>
            <a:off x="533399" y="1365250"/>
            <a:ext cx="8077201" cy="1121025"/>
          </a:xfrm>
          <a:prstGeom prst="rect">
            <a:avLst/>
          </a:prstGeom>
        </p:spPr>
        <p:txBody>
          <a:bodyPr vert="horz" lIns="0" tIns="0" rIns="0" bIns="0" rtlCol="0" anchor="t" anchorCtr="0">
            <a:noAutofit/>
          </a:bodyPr>
          <a:lstStyle>
            <a:lvl1pPr>
              <a:defRPr/>
            </a:lvl1pPr>
          </a:lstStyle>
          <a:p>
            <a:r>
              <a:rPr lang="de-DE" dirty="0"/>
              <a:t>Title 1</a:t>
            </a:r>
            <a:br>
              <a:rPr lang="de-DE" dirty="0"/>
            </a:br>
            <a:r>
              <a:rPr lang="de-DE" dirty="0"/>
              <a:t>Title 2</a:t>
            </a:r>
            <a:endParaRPr lang="de-CH" dirty="0"/>
          </a:p>
        </p:txBody>
      </p:sp>
    </p:spTree>
    <p:extLst>
      <p:ext uri="{BB962C8B-B14F-4D97-AF65-F5344CB8AC3E}">
        <p14:creationId xmlns:p14="http://schemas.microsoft.com/office/powerpoint/2010/main" val="53766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438913"/>
            <a:ext cx="8435340" cy="4222385"/>
          </a:xfrm>
        </p:spPr>
        <p:txBody>
          <a:bodyPr/>
          <a:lstStyle>
            <a:lvl1pPr marL="342900" indent="-3429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2274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pag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9702"/>
            <a:ext cx="7772400" cy="1102519"/>
          </a:xfrm>
        </p:spPr>
        <p:txBody>
          <a:bodyPr/>
          <a:lstStyle>
            <a:lvl1pPr algn="ctr">
              <a:defRPr>
                <a:solidFill>
                  <a:schemeClr val="tx1"/>
                </a:solidFill>
              </a:defRPr>
            </a:lvl1pPr>
          </a:lstStyle>
          <a:p>
            <a:r>
              <a:rPr lang="nb-NO" dirty="0"/>
              <a:t>Klikk for å redigere tittelstil</a:t>
            </a:r>
            <a:endParaRPr lang="en-US" dirty="0"/>
          </a:p>
        </p:txBody>
      </p:sp>
    </p:spTree>
    <p:extLst>
      <p:ext uri="{BB962C8B-B14F-4D97-AF65-F5344CB8AC3E}">
        <p14:creationId xmlns:p14="http://schemas.microsoft.com/office/powerpoint/2010/main" val="3845698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1"/>
                </a:solidFill>
              </a:defRPr>
            </a:lvl1pPr>
          </a:lstStyle>
          <a:p>
            <a:r>
              <a:rPr lang="nb-NO" dirty="0"/>
              <a:t>Klikk for å redigere tittelstil</a:t>
            </a:r>
            <a:endParaRPr lang="en-US" dirty="0"/>
          </a:p>
        </p:txBody>
      </p:sp>
      <p:sp>
        <p:nvSpPr>
          <p:cNvPr id="4" name="Plassholder for tekst 3"/>
          <p:cNvSpPr>
            <a:spLocks noGrp="1"/>
          </p:cNvSpPr>
          <p:nvPr>
            <p:ph type="body" sz="quarter" idx="10"/>
          </p:nvPr>
        </p:nvSpPr>
        <p:spPr>
          <a:xfrm>
            <a:off x="457200" y="1563688"/>
            <a:ext cx="8229600" cy="2663825"/>
          </a:xfrm>
        </p:spPr>
        <p:txBody>
          <a:bodyPr/>
          <a:lstStyle>
            <a:lvl1pPr>
              <a:defRPr>
                <a:solidFill>
                  <a:srgbClr val="000000"/>
                </a:solidFill>
                <a:latin typeface="Museo Sans 100"/>
                <a:cs typeface="Museo Sans 100"/>
              </a:defRPr>
            </a:lvl1pPr>
            <a:lvl2pPr>
              <a:defRPr>
                <a:solidFill>
                  <a:srgbClr val="000000"/>
                </a:solidFill>
                <a:latin typeface="Museo Sans 100"/>
                <a:cs typeface="Museo Sans 100"/>
              </a:defRPr>
            </a:lvl2pPr>
            <a:lvl3pPr>
              <a:defRPr>
                <a:solidFill>
                  <a:srgbClr val="000000"/>
                </a:solidFill>
                <a:latin typeface="Museo Sans 100"/>
                <a:cs typeface="Museo Sans 100"/>
              </a:defRPr>
            </a:lvl3pPr>
            <a:lvl4pPr>
              <a:defRPr>
                <a:solidFill>
                  <a:srgbClr val="000000"/>
                </a:solidFill>
                <a:latin typeface="Museo Sans 100"/>
                <a:cs typeface="Museo Sans 100"/>
              </a:defRPr>
            </a:lvl4pPr>
            <a:lvl5pPr>
              <a:defRPr>
                <a:solidFill>
                  <a:srgbClr val="000000"/>
                </a:solidFill>
                <a:latin typeface="Museo Sans 100"/>
                <a:cs typeface="Museo Sans 100"/>
              </a:defRPr>
            </a:lvl5p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2410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age white">
    <p:bg>
      <p:bgPr>
        <a:blipFill dpi="0" rotWithShape="1">
          <a:blip r:embed="rId2">
            <a:alphaModFix amt="7000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1"/>
                </a:solidFill>
              </a:defRPr>
            </a:lvl1pPr>
          </a:lstStyle>
          <a:p>
            <a:r>
              <a:rPr lang="nb-NO" dirty="0"/>
              <a:t>Klikk for å redigere tittelstil</a:t>
            </a:r>
            <a:endParaRPr lang="en-US" dirty="0"/>
          </a:p>
        </p:txBody>
      </p:sp>
      <p:sp>
        <p:nvSpPr>
          <p:cNvPr id="4" name="Plassholder for tekst 3"/>
          <p:cNvSpPr>
            <a:spLocks noGrp="1"/>
          </p:cNvSpPr>
          <p:nvPr>
            <p:ph type="body" sz="quarter" idx="10"/>
          </p:nvPr>
        </p:nvSpPr>
        <p:spPr>
          <a:xfrm>
            <a:off x="457200" y="1563688"/>
            <a:ext cx="8229600" cy="2663825"/>
          </a:xfrm>
        </p:spPr>
        <p:txBody>
          <a:bodyPr/>
          <a:lstStyle>
            <a:lvl1pPr>
              <a:defRPr>
                <a:solidFill>
                  <a:srgbClr val="000000"/>
                </a:solidFill>
                <a:latin typeface="Museo Sans 100"/>
                <a:cs typeface="Museo Sans 100"/>
              </a:defRPr>
            </a:lvl1pPr>
            <a:lvl2pPr>
              <a:defRPr>
                <a:solidFill>
                  <a:srgbClr val="000000"/>
                </a:solidFill>
                <a:latin typeface="Museo Sans 100"/>
                <a:cs typeface="Museo Sans 100"/>
              </a:defRPr>
            </a:lvl2pPr>
            <a:lvl3pPr>
              <a:defRPr>
                <a:solidFill>
                  <a:srgbClr val="000000"/>
                </a:solidFill>
                <a:latin typeface="Museo Sans 100"/>
                <a:cs typeface="Museo Sans 100"/>
              </a:defRPr>
            </a:lvl3pPr>
            <a:lvl4pPr>
              <a:defRPr>
                <a:solidFill>
                  <a:srgbClr val="000000"/>
                </a:solidFill>
                <a:latin typeface="Museo Sans 100"/>
                <a:cs typeface="Museo Sans 100"/>
              </a:defRPr>
            </a:lvl4pPr>
            <a:lvl5pPr>
              <a:defRPr>
                <a:solidFill>
                  <a:srgbClr val="000000"/>
                </a:solidFill>
                <a:latin typeface="Museo Sans 100"/>
                <a:cs typeface="Museo Sans 100"/>
              </a:defRPr>
            </a:lvl5p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1350662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37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 pag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17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fbeelding">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549568" y="376238"/>
            <a:ext cx="6950828" cy="4519853"/>
          </a:xfrm>
        </p:spPr>
        <p:txBody>
          <a:bodyPr/>
          <a:lstStyle>
            <a:lvl1pPr marL="0" indent="0">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en-US" dirty="0"/>
          </a:p>
        </p:txBody>
      </p:sp>
    </p:spTree>
    <p:extLst>
      <p:ext uri="{BB962C8B-B14F-4D97-AF65-F5344CB8AC3E}">
        <p14:creationId xmlns:p14="http://schemas.microsoft.com/office/powerpoint/2010/main" val="2839895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1553763" y="1563130"/>
            <a:ext cx="6043672" cy="1344828"/>
          </a:xfrm>
        </p:spPr>
        <p:txBody>
          <a:bodyPr/>
          <a:lstStyle>
            <a:lvl1pPr>
              <a:defRPr sz="4412" baseline="0"/>
            </a:lvl1pPr>
          </a:lstStyle>
          <a:p>
            <a:r>
              <a:rPr lang="en-US"/>
              <a:t>Click to edit Master title style</a:t>
            </a:r>
            <a:endParaRPr lang="en-US" dirty="0"/>
          </a:p>
        </p:txBody>
      </p:sp>
    </p:spTree>
    <p:extLst>
      <p:ext uri="{BB962C8B-B14F-4D97-AF65-F5344CB8AC3E}">
        <p14:creationId xmlns:p14="http://schemas.microsoft.com/office/powerpoint/2010/main" val="209060546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4" name="Rectangle 3"/>
          <p:cNvSpPr/>
          <p:nvPr userDrawn="1"/>
        </p:nvSpPr>
        <p:spPr>
          <a:xfrm>
            <a:off x="0" y="137160"/>
            <a:ext cx="9144000" cy="550069"/>
          </a:xfrm>
          <a:prstGeom prst="rect">
            <a:avLst/>
          </a:prstGeom>
          <a:solidFill>
            <a:srgbClr val="376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250825" y="137161"/>
            <a:ext cx="8642350" cy="550068"/>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70212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55526"/>
            <a:ext cx="8229600" cy="914400"/>
          </a:xfrm>
          <a:prstGeom prst="rect">
            <a:avLst/>
          </a:prstGeom>
        </p:spPr>
        <p:txBody>
          <a:bodyPr vert="horz" lIns="91440" tIns="45720" rIns="91440" bIns="45720" rtlCol="0" anchor="ctr">
            <a:normAutofit/>
          </a:bodyPr>
          <a:lstStyle/>
          <a:p>
            <a:r>
              <a:rPr lang="nb-NO" dirty="0"/>
              <a:t>Klikk for å redigere tittelstil</a:t>
            </a:r>
            <a:endParaRPr lang="en-US" dirty="0"/>
          </a:p>
        </p:txBody>
      </p:sp>
      <p:sp>
        <p:nvSpPr>
          <p:cNvPr id="3" name="Text Placeholder 2"/>
          <p:cNvSpPr>
            <a:spLocks noGrp="1"/>
          </p:cNvSpPr>
          <p:nvPr>
            <p:ph type="body" idx="1"/>
          </p:nvPr>
        </p:nvSpPr>
        <p:spPr>
          <a:xfrm>
            <a:off x="457200" y="1469927"/>
            <a:ext cx="8229600" cy="2822972"/>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en-US" dirty="0"/>
          </a:p>
        </p:txBody>
      </p:sp>
    </p:spTree>
    <p:extLst>
      <p:ext uri="{BB962C8B-B14F-4D97-AF65-F5344CB8AC3E}">
        <p14:creationId xmlns:p14="http://schemas.microsoft.com/office/powerpoint/2010/main" val="246796264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49" r:id="rId10"/>
    <p:sldLayoutId id="2147483651" r:id="rId11"/>
    <p:sldLayoutId id="2147483652" r:id="rId12"/>
  </p:sldLayoutIdLst>
  <p:hf sldNum="0" hdr="0" ftr="0" dt="0"/>
  <p:txStyles>
    <p:titleStyle>
      <a:lvl1pPr algn="l" defTabSz="457200" rtl="0" eaLnBrk="1" latinLnBrk="0" hangingPunct="1">
        <a:spcBef>
          <a:spcPct val="0"/>
        </a:spcBef>
        <a:buNone/>
        <a:defRPr sz="3200" kern="1200">
          <a:solidFill>
            <a:schemeClr val="tx1"/>
          </a:solidFill>
          <a:latin typeface="Museo Sans 100"/>
          <a:ea typeface="+mj-ea"/>
          <a:cs typeface="Museo Sans 100"/>
        </a:defRPr>
      </a:lvl1pPr>
    </p:titleStyle>
    <p:bodyStyle>
      <a:lvl1pPr marL="342900" indent="-342900" algn="l" defTabSz="457200" rtl="0" eaLnBrk="1" latinLnBrk="0" hangingPunct="1">
        <a:spcBef>
          <a:spcPct val="20000"/>
        </a:spcBef>
        <a:buClr>
          <a:srgbClr val="68D729"/>
        </a:buClr>
        <a:buFont typeface="Arial"/>
        <a:buChar char="•"/>
        <a:defRPr sz="2000" b="0" i="0" strike="noStrike" kern="1200">
          <a:solidFill>
            <a:schemeClr val="tx1"/>
          </a:solidFill>
          <a:latin typeface="Museo Sans 300"/>
          <a:ea typeface="+mn-ea"/>
          <a:cs typeface="Museo Sans 300"/>
        </a:defRPr>
      </a:lvl1pPr>
      <a:lvl2pPr marL="742950" indent="-285750" algn="l" defTabSz="457200" rtl="0" eaLnBrk="1" latinLnBrk="0" hangingPunct="1">
        <a:spcBef>
          <a:spcPct val="20000"/>
        </a:spcBef>
        <a:buClr>
          <a:srgbClr val="68D729"/>
        </a:buClr>
        <a:buFont typeface="Arial"/>
        <a:buChar char="•"/>
        <a:defRPr sz="1800" b="0" i="0" kern="1200">
          <a:solidFill>
            <a:schemeClr val="tx1"/>
          </a:solidFill>
          <a:latin typeface="Museo Sans 300"/>
          <a:ea typeface="+mn-ea"/>
          <a:cs typeface="Museo Sans 300"/>
        </a:defRPr>
      </a:lvl2pPr>
      <a:lvl3pPr marL="1257300" indent="-342900" algn="l" defTabSz="457200" rtl="0" eaLnBrk="1" latinLnBrk="0" hangingPunct="1">
        <a:spcBef>
          <a:spcPct val="20000"/>
        </a:spcBef>
        <a:buClr>
          <a:srgbClr val="68D729"/>
        </a:buClr>
        <a:buFont typeface="Arial"/>
        <a:buChar char="•"/>
        <a:defRPr sz="1800" b="0" i="0" kern="1200">
          <a:solidFill>
            <a:schemeClr val="tx1"/>
          </a:solidFill>
          <a:latin typeface="Museo Sans 300"/>
          <a:ea typeface="+mn-ea"/>
          <a:cs typeface="Museo Sans 300"/>
        </a:defRPr>
      </a:lvl3pPr>
      <a:lvl4pPr marL="1600200" indent="-228600" algn="l" defTabSz="457200" rtl="0" eaLnBrk="1" latinLnBrk="0" hangingPunct="1">
        <a:spcBef>
          <a:spcPct val="20000"/>
        </a:spcBef>
        <a:buClr>
          <a:srgbClr val="68D729"/>
        </a:buClr>
        <a:buFont typeface="Arial"/>
        <a:buChar char="•"/>
        <a:defRPr sz="1400" b="0" i="0" kern="1200">
          <a:solidFill>
            <a:schemeClr val="tx1"/>
          </a:solidFill>
          <a:latin typeface="Museo Sans 300"/>
          <a:ea typeface="+mn-ea"/>
          <a:cs typeface="Museo Sans 300"/>
        </a:defRPr>
      </a:lvl4pPr>
      <a:lvl5pPr marL="2057400" indent="-228600" algn="l" defTabSz="457200" rtl="0" eaLnBrk="1" latinLnBrk="0" hangingPunct="1">
        <a:spcBef>
          <a:spcPct val="20000"/>
        </a:spcBef>
        <a:buClr>
          <a:srgbClr val="68D729"/>
        </a:buClr>
        <a:buFont typeface="Arial"/>
        <a:buChar char="•"/>
        <a:defRPr sz="1400" b="0" i="0" kern="1200">
          <a:solidFill>
            <a:schemeClr val="tx1"/>
          </a:solidFill>
          <a:latin typeface="Museo Sans 300"/>
          <a:ea typeface="+mn-ea"/>
          <a:cs typeface="Museo Sans 30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 Id="rId9" Type="http://schemas.openxmlformats.org/officeDocument/2006/relationships/image" Target="../media/image2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30.jpe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90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0" y="1365250"/>
            <a:ext cx="8077200" cy="1120775"/>
          </a:xfrm>
        </p:spPr>
        <p:txBody>
          <a:bodyPr anchor="ctr"/>
          <a:lstStyle/>
          <a:p>
            <a:r>
              <a:rPr lang="en-US" dirty="0"/>
              <a:t>Core Architecture</a:t>
            </a:r>
            <a:endParaRPr lang="de-DE" dirty="0"/>
          </a:p>
        </p:txBody>
      </p:sp>
    </p:spTree>
    <p:extLst>
      <p:ext uri="{BB962C8B-B14F-4D97-AF65-F5344CB8AC3E}">
        <p14:creationId xmlns:p14="http://schemas.microsoft.com/office/powerpoint/2010/main" val="26045131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136525"/>
            <a:ext cx="8642350" cy="550863"/>
          </a:xfrm>
        </p:spPr>
        <p:txBody>
          <a:bodyPr>
            <a:normAutofit fontScale="90000"/>
          </a:bodyPr>
          <a:lstStyle/>
          <a:p>
            <a:r>
              <a:rPr lang="en-US" dirty="0"/>
              <a:t>Architecture Concept</a:t>
            </a:r>
          </a:p>
        </p:txBody>
      </p:sp>
      <p:pic>
        <p:nvPicPr>
          <p:cNvPr id="4" name="Picture 3"/>
          <p:cNvPicPr>
            <a:picLocks noChangeAspect="1"/>
          </p:cNvPicPr>
          <p:nvPr/>
        </p:nvPicPr>
        <p:blipFill>
          <a:blip r:embed="rId3"/>
          <a:stretch>
            <a:fillRect/>
          </a:stretch>
        </p:blipFill>
        <p:spPr>
          <a:xfrm>
            <a:off x="1130617" y="2969301"/>
            <a:ext cx="319424" cy="470292"/>
          </a:xfrm>
          <a:prstGeom prst="rect">
            <a:avLst/>
          </a:prstGeom>
        </p:spPr>
      </p:pic>
      <p:pic>
        <p:nvPicPr>
          <p:cNvPr id="7" name="Picture 6"/>
          <p:cNvPicPr>
            <a:picLocks noChangeAspect="1"/>
          </p:cNvPicPr>
          <p:nvPr/>
        </p:nvPicPr>
        <p:blipFill>
          <a:blip r:embed="rId4"/>
          <a:stretch>
            <a:fillRect/>
          </a:stretch>
        </p:blipFill>
        <p:spPr>
          <a:xfrm>
            <a:off x="3089558" y="2235615"/>
            <a:ext cx="406124" cy="452029"/>
          </a:xfrm>
          <a:prstGeom prst="rect">
            <a:avLst/>
          </a:prstGeom>
        </p:spPr>
      </p:pic>
      <p:pic>
        <p:nvPicPr>
          <p:cNvPr id="8" name="Picture 7"/>
          <p:cNvPicPr>
            <a:picLocks noChangeAspect="1"/>
          </p:cNvPicPr>
          <p:nvPr/>
        </p:nvPicPr>
        <p:blipFill>
          <a:blip r:embed="rId5"/>
          <a:stretch>
            <a:fillRect/>
          </a:stretch>
        </p:blipFill>
        <p:spPr>
          <a:xfrm>
            <a:off x="4340148" y="912007"/>
            <a:ext cx="465446" cy="292220"/>
          </a:xfrm>
          <a:prstGeom prst="rect">
            <a:avLst/>
          </a:prstGeom>
        </p:spPr>
      </p:pic>
      <p:pic>
        <p:nvPicPr>
          <p:cNvPr id="9" name="Picture 8"/>
          <p:cNvPicPr>
            <a:picLocks noChangeAspect="1"/>
          </p:cNvPicPr>
          <p:nvPr/>
        </p:nvPicPr>
        <p:blipFill>
          <a:blip r:embed="rId6"/>
          <a:stretch>
            <a:fillRect/>
          </a:stretch>
        </p:blipFill>
        <p:spPr>
          <a:xfrm>
            <a:off x="4356119" y="4247501"/>
            <a:ext cx="433503" cy="488556"/>
          </a:xfrm>
          <a:prstGeom prst="rect">
            <a:avLst/>
          </a:prstGeom>
        </p:spPr>
      </p:pic>
      <p:pic>
        <p:nvPicPr>
          <p:cNvPr id="10" name="Picture 9"/>
          <p:cNvPicPr>
            <a:picLocks noChangeAspect="1"/>
          </p:cNvPicPr>
          <p:nvPr/>
        </p:nvPicPr>
        <p:blipFill>
          <a:blip r:embed="rId7"/>
          <a:stretch>
            <a:fillRect/>
          </a:stretch>
        </p:blipFill>
        <p:spPr>
          <a:xfrm>
            <a:off x="1130617" y="1653228"/>
            <a:ext cx="465446" cy="397237"/>
          </a:xfrm>
          <a:prstGeom prst="rect">
            <a:avLst/>
          </a:prstGeom>
        </p:spPr>
      </p:pic>
      <p:pic>
        <p:nvPicPr>
          <p:cNvPr id="11" name="Picture 10"/>
          <p:cNvPicPr>
            <a:picLocks noChangeAspect="1"/>
          </p:cNvPicPr>
          <p:nvPr/>
        </p:nvPicPr>
        <p:blipFill>
          <a:blip r:embed="rId8"/>
          <a:stretch>
            <a:fillRect/>
          </a:stretch>
        </p:blipFill>
        <p:spPr>
          <a:xfrm>
            <a:off x="5895610" y="2231049"/>
            <a:ext cx="278354" cy="461160"/>
          </a:xfrm>
          <a:prstGeom prst="rect">
            <a:avLst/>
          </a:prstGeom>
        </p:spPr>
      </p:pic>
      <p:pic>
        <p:nvPicPr>
          <p:cNvPr id="12" name="Picture 11"/>
          <p:cNvPicPr>
            <a:picLocks noChangeAspect="1"/>
          </p:cNvPicPr>
          <p:nvPr/>
        </p:nvPicPr>
        <p:blipFill>
          <a:blip r:embed="rId9"/>
          <a:stretch>
            <a:fillRect/>
          </a:stretch>
        </p:blipFill>
        <p:spPr>
          <a:xfrm>
            <a:off x="7801606" y="2237898"/>
            <a:ext cx="387871" cy="447463"/>
          </a:xfrm>
          <a:prstGeom prst="rect">
            <a:avLst/>
          </a:prstGeom>
        </p:spPr>
      </p:pic>
      <p:cxnSp>
        <p:nvCxnSpPr>
          <p:cNvPr id="14" name="Straight Arrow Connector 13"/>
          <p:cNvCxnSpPr/>
          <p:nvPr/>
        </p:nvCxnSpPr>
        <p:spPr>
          <a:xfrm>
            <a:off x="6319164" y="2394448"/>
            <a:ext cx="1376553" cy="0"/>
          </a:xfrm>
          <a:prstGeom prst="straightConnector1">
            <a:avLst/>
          </a:prstGeom>
          <a:ln w="1905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2" idx="3"/>
          </p:cNvCxnSpPr>
          <p:nvPr/>
        </p:nvCxnSpPr>
        <p:spPr>
          <a:xfrm flipV="1">
            <a:off x="5232169" y="2662926"/>
            <a:ext cx="2463548" cy="1471714"/>
          </a:xfrm>
          <a:prstGeom prst="straightConnector1">
            <a:avLst/>
          </a:prstGeom>
          <a:ln w="1905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4942611" y="1017896"/>
            <a:ext cx="2753107" cy="1111831"/>
          </a:xfrm>
          <a:prstGeom prst="straightConnector1">
            <a:avLst/>
          </a:prstGeom>
          <a:ln w="1905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4836722" y="1287646"/>
            <a:ext cx="847110" cy="947969"/>
          </a:xfrm>
          <a:prstGeom prst="straightConnector1">
            <a:avLst/>
          </a:prstGeom>
          <a:ln w="1905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855824" y="2692209"/>
            <a:ext cx="828008" cy="1211596"/>
          </a:xfrm>
          <a:prstGeom prst="straightConnector1">
            <a:avLst/>
          </a:prstGeom>
          <a:ln w="1905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2" idx="0"/>
          </p:cNvCxnSpPr>
          <p:nvPr/>
        </p:nvCxnSpPr>
        <p:spPr>
          <a:xfrm flipH="1" flipV="1">
            <a:off x="4572872" y="1356565"/>
            <a:ext cx="79232" cy="2547240"/>
          </a:xfrm>
          <a:prstGeom prst="straightConnector1">
            <a:avLst/>
          </a:prstGeom>
          <a:ln w="1905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664460" y="2394449"/>
            <a:ext cx="2019372" cy="1"/>
          </a:xfrm>
          <a:prstGeom prst="straightConnector1">
            <a:avLst/>
          </a:prstGeom>
          <a:ln w="1905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3565861" y="2649895"/>
            <a:ext cx="765764" cy="1253910"/>
          </a:xfrm>
          <a:prstGeom prst="straightConnector1">
            <a:avLst/>
          </a:prstGeom>
          <a:ln w="1905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3712862" y="1287648"/>
            <a:ext cx="567944" cy="638084"/>
          </a:xfrm>
          <a:prstGeom prst="straightConnector1">
            <a:avLst/>
          </a:prstGeom>
          <a:ln w="1905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1673254" y="974762"/>
            <a:ext cx="2455118" cy="667240"/>
          </a:xfrm>
          <a:prstGeom prst="straightConnector1">
            <a:avLst/>
          </a:prstGeom>
          <a:ln w="1905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566906" y="1152647"/>
            <a:ext cx="2561465" cy="1766998"/>
          </a:xfrm>
          <a:prstGeom prst="straightConnector1">
            <a:avLst/>
          </a:prstGeom>
          <a:ln w="1905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1515797" y="3275784"/>
            <a:ext cx="2562459" cy="773726"/>
          </a:xfrm>
          <a:prstGeom prst="straightConnector1">
            <a:avLst/>
          </a:prstGeom>
          <a:ln w="1905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1661820" y="1992463"/>
            <a:ext cx="2497373" cy="1911342"/>
          </a:xfrm>
          <a:prstGeom prst="straightConnector1">
            <a:avLst/>
          </a:prstGeom>
          <a:ln w="1905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554172" y="2533663"/>
            <a:ext cx="1389789" cy="563867"/>
          </a:xfrm>
          <a:prstGeom prst="straightConnector1">
            <a:avLst/>
          </a:prstGeom>
          <a:ln w="1905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1665270" y="1788123"/>
            <a:ext cx="1278692" cy="449775"/>
          </a:xfrm>
          <a:prstGeom prst="straightConnector1">
            <a:avLst/>
          </a:prstGeom>
          <a:ln w="1905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07904" y="578752"/>
            <a:ext cx="1822300" cy="461669"/>
          </a:xfrm>
          <a:prstGeom prst="rect">
            <a:avLst/>
          </a:prstGeom>
          <a:noFill/>
        </p:spPr>
        <p:txBody>
          <a:bodyPr wrap="none" lIns="134464" tIns="107571" rIns="134464" bIns="107571" rtlCol="0">
            <a:spAutoFit/>
          </a:bodyPr>
          <a:lstStyle/>
          <a:p>
            <a:pPr>
              <a:lnSpc>
                <a:spcPct val="90000"/>
              </a:lnSpc>
              <a:spcAft>
                <a:spcPts val="441"/>
              </a:spcAft>
            </a:pPr>
            <a:r>
              <a:rPr lang="en-IE" sz="1765" dirty="0">
                <a:solidFill>
                  <a:schemeClr val="bg1">
                    <a:lumMod val="50000"/>
                  </a:schemeClr>
                </a:solidFill>
              </a:rPr>
              <a:t>Portal &amp; Tools</a:t>
            </a:r>
          </a:p>
        </p:txBody>
      </p:sp>
      <p:sp>
        <p:nvSpPr>
          <p:cNvPr id="66" name="TextBox 65"/>
          <p:cNvSpPr txBox="1"/>
          <p:nvPr/>
        </p:nvSpPr>
        <p:spPr>
          <a:xfrm>
            <a:off x="812952" y="1256587"/>
            <a:ext cx="1220532" cy="461669"/>
          </a:xfrm>
          <a:prstGeom prst="rect">
            <a:avLst/>
          </a:prstGeom>
          <a:noFill/>
        </p:spPr>
        <p:txBody>
          <a:bodyPr wrap="none" lIns="134464" tIns="107571" rIns="134464" bIns="107571" rtlCol="0">
            <a:spAutoFit/>
          </a:bodyPr>
          <a:lstStyle/>
          <a:p>
            <a:pPr>
              <a:lnSpc>
                <a:spcPct val="90000"/>
              </a:lnSpc>
              <a:spcAft>
                <a:spcPts val="441"/>
              </a:spcAft>
            </a:pPr>
            <a:r>
              <a:rPr lang="en-IE" sz="1765" dirty="0">
                <a:solidFill>
                  <a:schemeClr val="bg1">
                    <a:lumMod val="50000"/>
                  </a:schemeClr>
                </a:solidFill>
              </a:rPr>
              <a:t>Network</a:t>
            </a:r>
          </a:p>
        </p:txBody>
      </p:sp>
      <p:sp>
        <p:nvSpPr>
          <p:cNvPr id="67" name="TextBox 66"/>
          <p:cNvSpPr txBox="1"/>
          <p:nvPr/>
        </p:nvSpPr>
        <p:spPr>
          <a:xfrm>
            <a:off x="866606" y="2580196"/>
            <a:ext cx="880695" cy="461669"/>
          </a:xfrm>
          <a:prstGeom prst="rect">
            <a:avLst/>
          </a:prstGeom>
          <a:noFill/>
        </p:spPr>
        <p:txBody>
          <a:bodyPr wrap="none" lIns="134464" tIns="107571" rIns="134464" bIns="107571" rtlCol="0">
            <a:spAutoFit/>
          </a:bodyPr>
          <a:lstStyle/>
          <a:p>
            <a:pPr>
              <a:lnSpc>
                <a:spcPct val="90000"/>
              </a:lnSpc>
              <a:spcAft>
                <a:spcPts val="441"/>
              </a:spcAft>
            </a:pPr>
            <a:r>
              <a:rPr lang="en-IE" sz="1765" dirty="0">
                <a:solidFill>
                  <a:schemeClr val="bg1">
                    <a:lumMod val="50000"/>
                  </a:schemeClr>
                </a:solidFill>
              </a:rPr>
              <a:t>Block</a:t>
            </a:r>
          </a:p>
        </p:txBody>
      </p:sp>
      <p:sp>
        <p:nvSpPr>
          <p:cNvPr id="73" name="TextBox 72"/>
          <p:cNvSpPr txBox="1"/>
          <p:nvPr/>
        </p:nvSpPr>
        <p:spPr>
          <a:xfrm>
            <a:off x="7661029" y="1877062"/>
            <a:ext cx="768485" cy="461669"/>
          </a:xfrm>
          <a:prstGeom prst="rect">
            <a:avLst/>
          </a:prstGeom>
          <a:noFill/>
        </p:spPr>
        <p:txBody>
          <a:bodyPr wrap="none" lIns="134464" tIns="107571" rIns="134464" bIns="107571" rtlCol="0">
            <a:spAutoFit/>
          </a:bodyPr>
          <a:lstStyle/>
          <a:p>
            <a:pPr>
              <a:lnSpc>
                <a:spcPct val="90000"/>
              </a:lnSpc>
              <a:spcAft>
                <a:spcPts val="441"/>
              </a:spcAft>
            </a:pPr>
            <a:r>
              <a:rPr lang="en-IE" sz="1765" dirty="0">
                <a:solidFill>
                  <a:schemeClr val="bg1">
                    <a:lumMod val="50000"/>
                  </a:schemeClr>
                </a:solidFill>
              </a:rPr>
              <a:t>Blob</a:t>
            </a:r>
          </a:p>
        </p:txBody>
      </p:sp>
      <p:sp>
        <p:nvSpPr>
          <p:cNvPr id="74" name="TextBox 73"/>
          <p:cNvSpPr txBox="1"/>
          <p:nvPr/>
        </p:nvSpPr>
        <p:spPr>
          <a:xfrm>
            <a:off x="5638256" y="1822851"/>
            <a:ext cx="997715" cy="461669"/>
          </a:xfrm>
          <a:prstGeom prst="rect">
            <a:avLst/>
          </a:prstGeom>
          <a:noFill/>
        </p:spPr>
        <p:txBody>
          <a:bodyPr wrap="none" lIns="134464" tIns="107571" rIns="134464" bIns="107571" rtlCol="0">
            <a:spAutoFit/>
          </a:bodyPr>
          <a:lstStyle/>
          <a:p>
            <a:pPr>
              <a:lnSpc>
                <a:spcPct val="90000"/>
              </a:lnSpc>
              <a:spcAft>
                <a:spcPts val="441"/>
              </a:spcAft>
            </a:pPr>
            <a:r>
              <a:rPr lang="en-IE" sz="1765" dirty="0">
                <a:solidFill>
                  <a:schemeClr val="bg1">
                    <a:lumMod val="50000"/>
                  </a:schemeClr>
                </a:solidFill>
              </a:rPr>
              <a:t>Image</a:t>
            </a:r>
          </a:p>
        </p:txBody>
      </p:sp>
      <p:sp>
        <p:nvSpPr>
          <p:cNvPr id="77" name="TextBox 76"/>
          <p:cNvSpPr txBox="1"/>
          <p:nvPr/>
        </p:nvSpPr>
        <p:spPr>
          <a:xfrm>
            <a:off x="2795812" y="1838976"/>
            <a:ext cx="1295874" cy="461669"/>
          </a:xfrm>
          <a:prstGeom prst="rect">
            <a:avLst/>
          </a:prstGeom>
          <a:noFill/>
        </p:spPr>
        <p:txBody>
          <a:bodyPr wrap="none" lIns="134464" tIns="107571" rIns="134464" bIns="107571" rtlCol="0">
            <a:spAutoFit/>
          </a:bodyPr>
          <a:lstStyle/>
          <a:p>
            <a:pPr>
              <a:lnSpc>
                <a:spcPct val="90000"/>
              </a:lnSpc>
              <a:spcAft>
                <a:spcPts val="441"/>
              </a:spcAft>
            </a:pPr>
            <a:r>
              <a:rPr lang="en-IE" sz="1765" dirty="0">
                <a:solidFill>
                  <a:schemeClr val="bg1">
                    <a:lumMod val="50000"/>
                  </a:schemeClr>
                </a:solidFill>
              </a:rPr>
              <a:t>Compute</a:t>
            </a:r>
          </a:p>
        </p:txBody>
      </p:sp>
      <p:sp>
        <p:nvSpPr>
          <p:cNvPr id="82" name="TextBox 81"/>
          <p:cNvSpPr txBox="1"/>
          <p:nvPr/>
        </p:nvSpPr>
        <p:spPr>
          <a:xfrm>
            <a:off x="4072038" y="3903805"/>
            <a:ext cx="1160131" cy="461669"/>
          </a:xfrm>
          <a:prstGeom prst="rect">
            <a:avLst/>
          </a:prstGeom>
          <a:noFill/>
        </p:spPr>
        <p:txBody>
          <a:bodyPr wrap="none" lIns="134464" tIns="107571" rIns="134464" bIns="107571" rtlCol="0">
            <a:spAutoFit/>
          </a:bodyPr>
          <a:lstStyle/>
          <a:p>
            <a:pPr>
              <a:lnSpc>
                <a:spcPct val="90000"/>
              </a:lnSpc>
              <a:spcAft>
                <a:spcPts val="441"/>
              </a:spcAft>
            </a:pPr>
            <a:r>
              <a:rPr lang="en-IE" sz="1765" dirty="0">
                <a:solidFill>
                  <a:schemeClr val="bg1">
                    <a:lumMod val="50000"/>
                  </a:schemeClr>
                </a:solidFill>
              </a:rPr>
              <a:t>Identity</a:t>
            </a:r>
          </a:p>
        </p:txBody>
      </p:sp>
    </p:spTree>
    <p:extLst>
      <p:ext uri="{BB962C8B-B14F-4D97-AF65-F5344CB8AC3E}">
        <p14:creationId xmlns:p14="http://schemas.microsoft.com/office/powerpoint/2010/main" val="3316452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fade">
                                      <p:cBhvr>
                                        <p:cTn id="24" dur="500"/>
                                        <p:tgtEl>
                                          <p:spTgt spid="66"/>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childTnLst>
                          </p:cTn>
                        </p:par>
                        <p:par>
                          <p:cTn id="60" fill="hold">
                            <p:stCondLst>
                              <p:cond delay="1500"/>
                            </p:stCondLst>
                            <p:childTnLst>
                              <p:par>
                                <p:cTn id="61" presetID="10" presetClass="entr" presetSubtype="0"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2"/>
                                        </p:tgtEl>
                                        <p:attrNameLst>
                                          <p:attrName>style.visibility</p:attrName>
                                        </p:attrNameLst>
                                      </p:cBhvr>
                                      <p:to>
                                        <p:strVal val="visible"/>
                                      </p:to>
                                    </p:set>
                                    <p:animEffect transition="in" filter="fade">
                                      <p:cBhvr>
                                        <p:cTn id="72" dur="500"/>
                                        <p:tgtEl>
                                          <p:spTgt spid="82"/>
                                        </p:tgtEl>
                                      </p:cBhvr>
                                    </p:animEffect>
                                  </p:childTnLst>
                                </p:cTn>
                              </p:par>
                              <p:par>
                                <p:cTn id="73" presetID="10" presetClass="entr" presetSubtype="0" fill="hold" nodeType="with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fade">
                                      <p:cBhvr>
                                        <p:cTn id="75" dur="500"/>
                                        <p:tgtEl>
                                          <p:spTgt spid="9"/>
                                        </p:tgtEl>
                                      </p:cBhvr>
                                    </p:animEffec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childTnLst>
                          </p:cTn>
                        </p:par>
                        <p:par>
                          <p:cTn id="80" fill="hold">
                            <p:stCondLst>
                              <p:cond delay="1000"/>
                            </p:stCondLst>
                            <p:childTnLst>
                              <p:par>
                                <p:cTn id="81" presetID="10" presetClass="entr" presetSubtype="0" fill="hold"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500"/>
                                        <p:tgtEl>
                                          <p:spTgt spid="36"/>
                                        </p:tgtEl>
                                      </p:cBhvr>
                                    </p:animEffect>
                                  </p:childTnLst>
                                </p:cTn>
                              </p:par>
                            </p:childTnLst>
                          </p:cTn>
                        </p:par>
                        <p:par>
                          <p:cTn id="84" fill="hold">
                            <p:stCondLst>
                              <p:cond delay="1500"/>
                            </p:stCondLst>
                            <p:childTnLst>
                              <p:par>
                                <p:cTn id="85" presetID="10" presetClass="entr" presetSubtype="0" fill="hold" nodeType="after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par>
                          <p:cTn id="88" fill="hold">
                            <p:stCondLst>
                              <p:cond delay="2000"/>
                            </p:stCondLst>
                            <p:childTnLst>
                              <p:par>
                                <p:cTn id="89" presetID="10" presetClass="entr" presetSubtype="0" fill="hold" nodeType="after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500"/>
                                        <p:tgtEl>
                                          <p:spTgt spid="24"/>
                                        </p:tgtEl>
                                      </p:cBhvr>
                                    </p:animEffect>
                                  </p:childTnLst>
                                </p:cTn>
                              </p:par>
                            </p:childTnLst>
                          </p:cTn>
                        </p:par>
                        <p:par>
                          <p:cTn id="92" fill="hold">
                            <p:stCondLst>
                              <p:cond delay="2500"/>
                            </p:stCondLst>
                            <p:childTnLst>
                              <p:par>
                                <p:cTn id="93" presetID="10" presetClass="entr" presetSubtype="0" fill="hold"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500"/>
                                        <p:tgtEl>
                                          <p:spTgt spid="1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4"/>
                                        </p:tgtEl>
                                        <p:attrNameLst>
                                          <p:attrName>style.visibility</p:attrName>
                                        </p:attrNameLst>
                                      </p:cBhvr>
                                      <p:to>
                                        <p:strVal val="visible"/>
                                      </p:to>
                                    </p:set>
                                    <p:animEffect transition="in" filter="fade">
                                      <p:cBhvr>
                                        <p:cTn id="100" dur="500"/>
                                        <p:tgtEl>
                                          <p:spTgt spid="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fade">
                                      <p:cBhvr>
                                        <p:cTn id="103" dur="500"/>
                                        <p:tgtEl>
                                          <p:spTgt spid="67"/>
                                        </p:tgtEl>
                                      </p:cBhvr>
                                    </p:animEffect>
                                  </p:childTnLst>
                                </p:cTn>
                              </p:par>
                            </p:childTnLst>
                          </p:cTn>
                        </p:par>
                        <p:par>
                          <p:cTn id="104" fill="hold">
                            <p:stCondLst>
                              <p:cond delay="500"/>
                            </p:stCondLst>
                            <p:childTnLst>
                              <p:par>
                                <p:cTn id="105" presetID="10" presetClass="entr" presetSubtype="0" fill="hold" nodeType="afterEffect">
                                  <p:stCondLst>
                                    <p:cond delay="0"/>
                                  </p:stCondLst>
                                  <p:childTnLst>
                                    <p:set>
                                      <p:cBhvr>
                                        <p:cTn id="106" dur="1" fill="hold">
                                          <p:stCondLst>
                                            <p:cond delay="0"/>
                                          </p:stCondLst>
                                        </p:cTn>
                                        <p:tgtEl>
                                          <p:spTgt spid="50"/>
                                        </p:tgtEl>
                                        <p:attrNameLst>
                                          <p:attrName>style.visibility</p:attrName>
                                        </p:attrNameLst>
                                      </p:cBhvr>
                                      <p:to>
                                        <p:strVal val="visible"/>
                                      </p:to>
                                    </p:set>
                                    <p:animEffect transition="in" filter="fade">
                                      <p:cBhvr>
                                        <p:cTn id="107" dur="500"/>
                                        <p:tgtEl>
                                          <p:spTgt spid="50"/>
                                        </p:tgtEl>
                                      </p:cBhvr>
                                    </p:animEffect>
                                  </p:childTnLst>
                                </p:cTn>
                              </p:par>
                            </p:childTnLst>
                          </p:cTn>
                        </p:par>
                        <p:par>
                          <p:cTn id="108" fill="hold">
                            <p:stCondLst>
                              <p:cond delay="1000"/>
                            </p:stCondLst>
                            <p:childTnLst>
                              <p:par>
                                <p:cTn id="109" presetID="10" presetClass="entr" presetSubtype="0" fill="hold" nodeType="after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fade">
                                      <p:cBhvr>
                                        <p:cTn id="111" dur="500"/>
                                        <p:tgtEl>
                                          <p:spTgt spid="45"/>
                                        </p:tgtEl>
                                      </p:cBhvr>
                                    </p:animEffect>
                                  </p:childTnLst>
                                </p:cTn>
                              </p:par>
                            </p:childTnLst>
                          </p:cTn>
                        </p:par>
                        <p:par>
                          <p:cTn id="112" fill="hold">
                            <p:stCondLst>
                              <p:cond delay="1500"/>
                            </p:stCondLst>
                            <p:childTnLst>
                              <p:par>
                                <p:cTn id="113" presetID="10" presetClass="entr" presetSubtype="0" fill="hold"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73" grpId="0"/>
      <p:bldP spid="74" grpId="0"/>
      <p:bldP spid="77" grpId="0"/>
      <p:bldP spid="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noChangeAspect="1"/>
          </p:cNvSpPr>
          <p:nvPr/>
        </p:nvSpPr>
        <p:spPr bwMode="ltGray">
          <a:xfrm rot="16200000" flipV="1">
            <a:off x="4385280" y="-1136703"/>
            <a:ext cx="749706" cy="6450371"/>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C791C4"/>
          </a:solidFill>
          <a:ln>
            <a:noFill/>
          </a:ln>
          <a:extLst/>
        </p:spPr>
        <p:txBody>
          <a:bodyPr vert="horz" wrap="square" lIns="668658" tIns="488634" rIns="668658" bIns="488634" numCol="1" rtlCol="0" anchor="ctr" anchorCtr="0" compatLnSpc="1">
            <a:prstTxWarp prst="textNoShape">
              <a:avLst/>
            </a:prstTxWarp>
            <a:noAutofit/>
          </a:bodyPr>
          <a:lstStyle>
            <a:lvl1pPr algn="l" defTabSz="914363" rtl="0" eaLnBrk="1" latinLnBrk="0" hangingPunct="1">
              <a:lnSpc>
                <a:spcPct val="90000"/>
              </a:lnSpc>
              <a:spcBef>
                <a:spcPct val="0"/>
              </a:spcBef>
              <a:buNone/>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defTabSz="514352" fontAlgn="base">
              <a:spcBef>
                <a:spcPts val="675"/>
              </a:spcBef>
              <a:spcAft>
                <a:spcPct val="0"/>
              </a:spcAft>
            </a:pPr>
            <a:endParaRPr sz="3038">
              <a:gradFill>
                <a:gsLst>
                  <a:gs pos="100000">
                    <a:srgbClr val="EFEFEF"/>
                  </a:gs>
                  <a:gs pos="0">
                    <a:srgbClr val="EFEFEF"/>
                  </a:gs>
                </a:gsLst>
                <a:lin ang="5400000" scaled="0"/>
              </a:gradFill>
            </a:endParaRPr>
          </a:p>
        </p:txBody>
      </p:sp>
      <p:sp>
        <p:nvSpPr>
          <p:cNvPr id="13" name="Rectangle 12"/>
          <p:cNvSpPr/>
          <p:nvPr/>
        </p:nvSpPr>
        <p:spPr>
          <a:xfrm>
            <a:off x="3728779" y="1958639"/>
            <a:ext cx="1865767" cy="259687"/>
          </a:xfrm>
          <a:prstGeom prst="rect">
            <a:avLst/>
          </a:prstGeom>
        </p:spPr>
        <p:txBody>
          <a:bodyPr wrap="none" lIns="51435" tIns="25718" rIns="51435" bIns="25718">
            <a:spAutoFit/>
          </a:bodyPr>
          <a:lstStyle/>
          <a:p>
            <a:r>
              <a:rPr lang="en-US" sz="1350" dirty="0">
                <a:solidFill>
                  <a:srgbClr val="FFFFFF"/>
                </a:solidFill>
              </a:rPr>
              <a:t>Service Management API</a:t>
            </a:r>
          </a:p>
        </p:txBody>
      </p:sp>
      <p:grpSp>
        <p:nvGrpSpPr>
          <p:cNvPr id="14" name="Group 13"/>
          <p:cNvGrpSpPr/>
          <p:nvPr/>
        </p:nvGrpSpPr>
        <p:grpSpPr>
          <a:xfrm>
            <a:off x="2469175" y="1453943"/>
            <a:ext cx="2297474" cy="300082"/>
            <a:chOff x="3076575" y="1345531"/>
            <a:chExt cx="5919629" cy="533478"/>
          </a:xfrm>
        </p:grpSpPr>
        <p:sp>
          <p:nvSpPr>
            <p:cNvPr id="15" name="Rectangle 14"/>
            <p:cNvSpPr/>
            <p:nvPr/>
          </p:nvSpPr>
          <p:spPr bwMode="auto">
            <a:xfrm>
              <a:off x="3076575" y="1349849"/>
              <a:ext cx="5919629" cy="465439"/>
            </a:xfrm>
            <a:prstGeom prst="rect">
              <a:avLst/>
            </a:prstGeom>
            <a:solidFill>
              <a:srgbClr val="7030A0"/>
            </a:solidFill>
            <a:ln>
              <a:noFill/>
            </a:ln>
          </p:spPr>
          <p:txBody>
            <a:bodyPr vert="horz" wrap="square" lIns="668655" tIns="488633" rIns="668655" bIns="488633" numCol="1" rtlCol="0" anchor="ctr" anchorCtr="0" compatLnSpc="1">
              <a:prstTxWarp prst="textNoShape">
                <a:avLst/>
              </a:prstTxWarp>
              <a:noAutofit/>
            </a:bodyPr>
            <a:lstStyle/>
            <a:p>
              <a:pPr defTabSz="514352" fontAlgn="base">
                <a:lnSpc>
                  <a:spcPct val="90000"/>
                </a:lnSpc>
                <a:spcBef>
                  <a:spcPts val="675"/>
                </a:spcBef>
                <a:spcAft>
                  <a:spcPct val="0"/>
                </a:spcAft>
              </a:pPr>
              <a:endParaRPr lang="en-US" sz="3038" spc="-113">
                <a:ln w="3175">
                  <a:noFill/>
                </a:ln>
                <a:gradFill>
                  <a:gsLst>
                    <a:gs pos="100000">
                      <a:srgbClr val="EFEFEF"/>
                    </a:gs>
                    <a:gs pos="0">
                      <a:srgbClr val="EFEFEF"/>
                    </a:gs>
                  </a:gsLst>
                  <a:lin ang="5400000" scaled="0"/>
                </a:gradFill>
                <a:latin typeface="+mj-lt"/>
                <a:cs typeface="Arial" charset="0"/>
              </a:endParaRPr>
            </a:p>
          </p:txBody>
        </p:sp>
        <p:sp>
          <p:nvSpPr>
            <p:cNvPr id="16" name="Rectangle 15"/>
            <p:cNvSpPr/>
            <p:nvPr/>
          </p:nvSpPr>
          <p:spPr>
            <a:xfrm>
              <a:off x="3076575" y="1345531"/>
              <a:ext cx="5919626" cy="533478"/>
            </a:xfrm>
            <a:prstGeom prst="rect">
              <a:avLst/>
            </a:prstGeom>
          </p:spPr>
          <p:txBody>
            <a:bodyPr wrap="square">
              <a:spAutoFit/>
            </a:bodyPr>
            <a:lstStyle/>
            <a:p>
              <a:pPr algn="ctr"/>
              <a:r>
                <a:rPr lang="en-US" sz="1350" dirty="0">
                  <a:solidFill>
                    <a:srgbClr val="FFFFFF"/>
                  </a:solidFill>
                </a:rPr>
                <a:t>Portal</a:t>
              </a:r>
            </a:p>
          </p:txBody>
        </p:sp>
      </p:grpSp>
      <p:sp>
        <p:nvSpPr>
          <p:cNvPr id="17" name="TextBox 16"/>
          <p:cNvSpPr txBox="1"/>
          <p:nvPr/>
        </p:nvSpPr>
        <p:spPr>
          <a:xfrm>
            <a:off x="1554374" y="2465605"/>
            <a:ext cx="1203273" cy="1547726"/>
          </a:xfrm>
          <a:prstGeom prst="rect">
            <a:avLst/>
          </a:prstGeom>
          <a:solidFill>
            <a:srgbClr val="8AC640"/>
          </a:solidFill>
          <a:ln>
            <a:noFill/>
          </a:ln>
        </p:spPr>
        <p:txBody>
          <a:bodyPr wrap="square" lIns="51435" tIns="51435" rIns="51435" bIns="25718" rtlCol="0" anchor="b" anchorCtr="0">
            <a:noAutofit/>
          </a:bodyPr>
          <a:lstStyle/>
          <a:p>
            <a:pPr defTabSz="513690">
              <a:lnSpc>
                <a:spcPct val="90000"/>
              </a:lnSpc>
              <a:spcAft>
                <a:spcPts val="169"/>
              </a:spcAft>
            </a:pPr>
            <a:r>
              <a:rPr lang="en-US" sz="1350" spc="-28" dirty="0">
                <a:solidFill>
                  <a:schemeClr val="bg1"/>
                </a:solidFill>
                <a:latin typeface="Segoe UI Light"/>
              </a:rPr>
              <a:t>Web Sites</a:t>
            </a:r>
            <a:endParaRPr lang="en-US" sz="1013" spc="-28" dirty="0">
              <a:solidFill>
                <a:schemeClr val="bg1"/>
              </a:solidFill>
            </a:endParaRPr>
          </a:p>
        </p:txBody>
      </p:sp>
      <p:sp>
        <p:nvSpPr>
          <p:cNvPr id="18" name="TextBox 17"/>
          <p:cNvSpPr txBox="1"/>
          <p:nvPr/>
        </p:nvSpPr>
        <p:spPr>
          <a:xfrm>
            <a:off x="2865218" y="2465605"/>
            <a:ext cx="1203273" cy="1547726"/>
          </a:xfrm>
          <a:prstGeom prst="rect">
            <a:avLst/>
          </a:prstGeom>
          <a:solidFill>
            <a:srgbClr val="E55B3B"/>
          </a:solidFill>
          <a:ln>
            <a:noFill/>
          </a:ln>
        </p:spPr>
        <p:txBody>
          <a:bodyPr wrap="square" lIns="51435" tIns="51435" rIns="51435" bIns="25718" rtlCol="0" anchor="b" anchorCtr="0">
            <a:noAutofit/>
          </a:bodyPr>
          <a:lstStyle>
            <a:defPPr>
              <a:defRPr lang="en-US"/>
            </a:defPPr>
            <a:lvl1pPr defTabSz="913222">
              <a:lnSpc>
                <a:spcPct val="90000"/>
              </a:lnSpc>
              <a:spcAft>
                <a:spcPts val="300"/>
              </a:spcAft>
              <a:defRPr sz="2400" spc="-50">
                <a:solidFill>
                  <a:schemeClr val="bg1">
                    <a:lumMod val="10000"/>
                  </a:schemeClr>
                </a:solidFill>
                <a:latin typeface="Segoe UI Light"/>
              </a:defRPr>
            </a:lvl1pPr>
          </a:lstStyle>
          <a:p>
            <a:r>
              <a:rPr lang="en-US" sz="1350" dirty="0">
                <a:solidFill>
                  <a:schemeClr val="bg1"/>
                </a:solidFill>
              </a:rPr>
              <a:t>Virtual Machines</a:t>
            </a:r>
          </a:p>
        </p:txBody>
      </p:sp>
      <p:sp>
        <p:nvSpPr>
          <p:cNvPr id="19" name="TextBox 18"/>
          <p:cNvSpPr txBox="1"/>
          <p:nvPr/>
        </p:nvSpPr>
        <p:spPr>
          <a:xfrm>
            <a:off x="5488053" y="2465605"/>
            <a:ext cx="1203273" cy="1547726"/>
          </a:xfrm>
          <a:prstGeom prst="rect">
            <a:avLst/>
          </a:prstGeom>
          <a:solidFill>
            <a:srgbClr val="00B0F0"/>
          </a:solidFill>
          <a:ln>
            <a:noFill/>
          </a:ln>
        </p:spPr>
        <p:txBody>
          <a:bodyPr wrap="square" lIns="51435" tIns="51435" rIns="51435" bIns="25718" rtlCol="0" anchor="b" anchorCtr="0">
            <a:noAutofit/>
          </a:bodyPr>
          <a:lstStyle>
            <a:defPPr>
              <a:defRPr lang="en-US"/>
            </a:defPPr>
            <a:lvl1pPr defTabSz="913222">
              <a:lnSpc>
                <a:spcPct val="90000"/>
              </a:lnSpc>
              <a:spcAft>
                <a:spcPts val="300"/>
              </a:spcAft>
              <a:defRPr sz="2400" spc="-50">
                <a:solidFill>
                  <a:schemeClr val="bg1">
                    <a:lumMod val="10000"/>
                  </a:schemeClr>
                </a:solidFill>
                <a:latin typeface="Segoe UI Light"/>
              </a:defRPr>
            </a:lvl1pPr>
          </a:lstStyle>
          <a:p>
            <a:r>
              <a:rPr lang="en-US" sz="1350" dirty="0">
                <a:solidFill>
                  <a:schemeClr val="bg1"/>
                </a:solidFill>
              </a:rPr>
              <a:t>Management Automation</a:t>
            </a:r>
          </a:p>
        </p:txBody>
      </p:sp>
      <p:sp>
        <p:nvSpPr>
          <p:cNvPr id="20" name="TextBox 19"/>
          <p:cNvSpPr txBox="1"/>
          <p:nvPr/>
        </p:nvSpPr>
        <p:spPr>
          <a:xfrm>
            <a:off x="4177210" y="2467769"/>
            <a:ext cx="1203273" cy="1547726"/>
          </a:xfrm>
          <a:prstGeom prst="rect">
            <a:avLst/>
          </a:prstGeom>
          <a:solidFill>
            <a:srgbClr val="262324"/>
          </a:solidFill>
          <a:ln>
            <a:noFill/>
          </a:ln>
        </p:spPr>
        <p:txBody>
          <a:bodyPr wrap="square" lIns="51435" tIns="51435" rIns="51435" bIns="25718" rtlCol="0" anchor="b" anchorCtr="0">
            <a:noAutofit/>
          </a:bodyPr>
          <a:lstStyle>
            <a:defPPr>
              <a:defRPr lang="en-US"/>
            </a:defPPr>
            <a:lvl1pPr defTabSz="913222">
              <a:lnSpc>
                <a:spcPct val="90000"/>
              </a:lnSpc>
              <a:spcAft>
                <a:spcPts val="300"/>
              </a:spcAft>
              <a:defRPr sz="2400" spc="-50">
                <a:solidFill>
                  <a:schemeClr val="bg1">
                    <a:lumMod val="10000"/>
                  </a:schemeClr>
                </a:solidFill>
                <a:latin typeface="Segoe UI Light"/>
              </a:defRPr>
            </a:lvl1pPr>
          </a:lstStyle>
          <a:p>
            <a:r>
              <a:rPr lang="en-US" sz="1350" dirty="0">
                <a:solidFill>
                  <a:schemeClr val="bg1"/>
                </a:solidFill>
              </a:rPr>
              <a:t>Databases</a:t>
            </a:r>
          </a:p>
        </p:txBody>
      </p:sp>
      <p:sp>
        <p:nvSpPr>
          <p:cNvPr id="21" name="TextBox 20"/>
          <p:cNvSpPr txBox="1"/>
          <p:nvPr/>
        </p:nvSpPr>
        <p:spPr>
          <a:xfrm>
            <a:off x="6798896" y="2465605"/>
            <a:ext cx="1203273" cy="1547726"/>
          </a:xfrm>
          <a:prstGeom prst="rect">
            <a:avLst/>
          </a:prstGeom>
          <a:solidFill>
            <a:srgbClr val="7030A0"/>
          </a:solidFill>
          <a:ln>
            <a:noFill/>
          </a:ln>
        </p:spPr>
        <p:txBody>
          <a:bodyPr wrap="square" lIns="51435" tIns="51435" rIns="51435" bIns="25718" rtlCol="0" anchor="b" anchorCtr="0">
            <a:noAutofit/>
          </a:bodyPr>
          <a:lstStyle/>
          <a:p>
            <a:pPr defTabSz="513690">
              <a:lnSpc>
                <a:spcPct val="90000"/>
              </a:lnSpc>
              <a:spcAft>
                <a:spcPts val="169"/>
              </a:spcAft>
            </a:pPr>
            <a:r>
              <a:rPr lang="en-US" sz="1350" spc="-28" dirty="0">
                <a:solidFill>
                  <a:schemeClr val="bg1"/>
                </a:solidFill>
                <a:latin typeface="Segoe UI Light"/>
              </a:rPr>
              <a:t>Service Bus</a:t>
            </a:r>
            <a:endParaRPr lang="en-US" sz="1013" spc="-28" dirty="0">
              <a:solidFill>
                <a:schemeClr val="bg1"/>
              </a:solidFill>
            </a:endParaRPr>
          </a:p>
        </p:txBody>
      </p:sp>
      <p:sp>
        <p:nvSpPr>
          <p:cNvPr id="22" name="Rectangle 21"/>
          <p:cNvSpPr/>
          <p:nvPr/>
        </p:nvSpPr>
        <p:spPr bwMode="auto">
          <a:xfrm>
            <a:off x="2862681" y="2471260"/>
            <a:ext cx="1200982" cy="397187"/>
          </a:xfrm>
          <a:prstGeom prst="rect">
            <a:avLst/>
          </a:prstGeom>
          <a:solidFill>
            <a:srgbClr val="BF6900"/>
          </a:solidFill>
          <a:ln>
            <a:noFill/>
          </a:ln>
        </p:spPr>
        <p:txBody>
          <a:bodyPr vert="horz" wrap="square" lIns="51435" tIns="0" rIns="0" bIns="0" numCol="1" rtlCol="0" anchor="ctr" anchorCtr="0" compatLnSpc="1">
            <a:prstTxWarp prst="textNoShape">
              <a:avLst/>
            </a:prstTxWarp>
          </a:bodyPr>
          <a:lstStyle/>
          <a:p>
            <a:r>
              <a:rPr lang="en-US" sz="900" dirty="0">
                <a:solidFill>
                  <a:srgbClr val="FFFFFF"/>
                </a:solidFill>
              </a:rPr>
              <a:t>SPF API</a:t>
            </a:r>
          </a:p>
          <a:p>
            <a:r>
              <a:rPr lang="en-US" sz="675" dirty="0">
                <a:solidFill>
                  <a:srgbClr val="FFFFFF"/>
                </a:solidFill>
              </a:rPr>
              <a:t>(Service Provider Framework)</a:t>
            </a:r>
          </a:p>
        </p:txBody>
      </p:sp>
      <p:sp>
        <p:nvSpPr>
          <p:cNvPr id="23" name="Rectangle 22"/>
          <p:cNvSpPr/>
          <p:nvPr/>
        </p:nvSpPr>
        <p:spPr bwMode="auto">
          <a:xfrm>
            <a:off x="2862681" y="2862018"/>
            <a:ext cx="1200982" cy="483809"/>
          </a:xfrm>
          <a:prstGeom prst="rect">
            <a:avLst/>
          </a:prstGeom>
          <a:solidFill>
            <a:srgbClr val="C00000"/>
          </a:solidFill>
          <a:ln>
            <a:noFill/>
          </a:ln>
        </p:spPr>
        <p:txBody>
          <a:bodyPr vert="horz" wrap="square" lIns="51435" tIns="0" rIns="0" bIns="0" numCol="1" rtlCol="0" anchor="ctr" anchorCtr="0" compatLnSpc="1">
            <a:prstTxWarp prst="textNoShape">
              <a:avLst/>
            </a:prstTxWarp>
          </a:bodyPr>
          <a:lstStyle/>
          <a:p>
            <a:r>
              <a:rPr lang="en-US" sz="788" dirty="0">
                <a:solidFill>
                  <a:srgbClr val="FFFFFF"/>
                </a:solidFill>
              </a:rPr>
              <a:t>System Center</a:t>
            </a:r>
          </a:p>
          <a:p>
            <a:r>
              <a:rPr lang="en-US" sz="619" dirty="0">
                <a:solidFill>
                  <a:srgbClr val="FFFFFF"/>
                </a:solidFill>
              </a:rPr>
              <a:t>(Virtual Machine Manager Component)</a:t>
            </a:r>
          </a:p>
        </p:txBody>
      </p:sp>
      <p:sp>
        <p:nvSpPr>
          <p:cNvPr id="24" name="Rectangle 23"/>
          <p:cNvSpPr/>
          <p:nvPr/>
        </p:nvSpPr>
        <p:spPr bwMode="auto">
          <a:xfrm>
            <a:off x="2862681" y="3346655"/>
            <a:ext cx="1200982" cy="257739"/>
          </a:xfrm>
          <a:prstGeom prst="rect">
            <a:avLst/>
          </a:prstGeom>
          <a:solidFill>
            <a:srgbClr val="2348FF"/>
          </a:solidFill>
          <a:ln>
            <a:noFill/>
          </a:ln>
        </p:spPr>
        <p:txBody>
          <a:bodyPr vert="horz" wrap="square" lIns="51435" tIns="0" rIns="0" bIns="0" numCol="1" rtlCol="0" anchor="ctr" anchorCtr="0" compatLnSpc="1">
            <a:prstTxWarp prst="textNoShape">
              <a:avLst/>
            </a:prstTxWarp>
          </a:bodyPr>
          <a:lstStyle/>
          <a:p>
            <a:r>
              <a:rPr lang="en-US" sz="788" dirty="0">
                <a:solidFill>
                  <a:srgbClr val="FFFFFF"/>
                </a:solidFill>
              </a:rPr>
              <a:t>Windows Server</a:t>
            </a:r>
          </a:p>
        </p:txBody>
      </p:sp>
      <p:sp>
        <p:nvSpPr>
          <p:cNvPr id="25" name="Rectangle 24"/>
          <p:cNvSpPr/>
          <p:nvPr/>
        </p:nvSpPr>
        <p:spPr bwMode="auto">
          <a:xfrm>
            <a:off x="6807039" y="2471259"/>
            <a:ext cx="1196769" cy="391535"/>
          </a:xfrm>
          <a:prstGeom prst="rect">
            <a:avLst/>
          </a:prstGeom>
          <a:solidFill>
            <a:srgbClr val="B6C2FF"/>
          </a:solidFill>
          <a:ln>
            <a:noFill/>
          </a:ln>
        </p:spPr>
        <p:txBody>
          <a:bodyPr vert="horz" wrap="square" lIns="51435" tIns="0" rIns="0" bIns="0" numCol="1" rtlCol="0" anchor="ctr" anchorCtr="0" compatLnSpc="1">
            <a:prstTxWarp prst="textNoShape">
              <a:avLst/>
            </a:prstTxWarp>
          </a:bodyPr>
          <a:lstStyle/>
          <a:p>
            <a:r>
              <a:rPr lang="en-US" sz="788" dirty="0">
                <a:solidFill>
                  <a:srgbClr val="FFFFFF"/>
                </a:solidFill>
              </a:rPr>
              <a:t>Gateway</a:t>
            </a:r>
          </a:p>
        </p:txBody>
      </p:sp>
      <p:sp>
        <p:nvSpPr>
          <p:cNvPr id="26" name="Rectangle 25"/>
          <p:cNvSpPr/>
          <p:nvPr/>
        </p:nvSpPr>
        <p:spPr bwMode="auto">
          <a:xfrm>
            <a:off x="1554374" y="2471258"/>
            <a:ext cx="1195709" cy="391536"/>
          </a:xfrm>
          <a:prstGeom prst="rect">
            <a:avLst/>
          </a:prstGeom>
          <a:solidFill>
            <a:srgbClr val="5F8B00"/>
          </a:solidFill>
          <a:ln>
            <a:noFill/>
          </a:ln>
        </p:spPr>
        <p:txBody>
          <a:bodyPr vert="horz" wrap="square" lIns="51435" tIns="0" rIns="0" bIns="0" numCol="1" rtlCol="0" anchor="ctr" anchorCtr="0" compatLnSpc="1">
            <a:prstTxWarp prst="textNoShape">
              <a:avLst/>
            </a:prstTxWarp>
          </a:bodyPr>
          <a:lstStyle/>
          <a:p>
            <a:r>
              <a:rPr lang="en-US" sz="788" dirty="0">
                <a:solidFill>
                  <a:srgbClr val="FFFFFF"/>
                </a:solidFill>
              </a:rPr>
              <a:t>Controller</a:t>
            </a:r>
          </a:p>
          <a:p>
            <a:r>
              <a:rPr lang="en-US" sz="675" dirty="0">
                <a:solidFill>
                  <a:srgbClr val="FFFFFF"/>
                </a:solidFill>
              </a:rPr>
              <a:t>(Web farm framework)</a:t>
            </a:r>
          </a:p>
        </p:txBody>
      </p:sp>
      <p:sp>
        <p:nvSpPr>
          <p:cNvPr id="27" name="Rectangle 26"/>
          <p:cNvSpPr/>
          <p:nvPr/>
        </p:nvSpPr>
        <p:spPr bwMode="auto">
          <a:xfrm>
            <a:off x="1554375" y="2862017"/>
            <a:ext cx="1205267" cy="510934"/>
          </a:xfrm>
          <a:prstGeom prst="rect">
            <a:avLst/>
          </a:prstGeom>
          <a:solidFill>
            <a:srgbClr val="3F5D00"/>
          </a:solidFill>
          <a:ln>
            <a:noFill/>
          </a:ln>
        </p:spPr>
        <p:txBody>
          <a:bodyPr vert="horz" wrap="square" lIns="51435" tIns="0" rIns="0" bIns="0" numCol="1" rtlCol="0" anchor="ctr" anchorCtr="0" compatLnSpc="1">
            <a:prstTxWarp prst="textNoShape">
              <a:avLst/>
            </a:prstTxWarp>
          </a:bodyPr>
          <a:lstStyle/>
          <a:p>
            <a:pPr lvl="0"/>
            <a:r>
              <a:rPr lang="en-US" sz="788" dirty="0">
                <a:solidFill>
                  <a:srgbClr val="FFFFFF"/>
                </a:solidFill>
              </a:rPr>
              <a:t>Web Farm</a:t>
            </a:r>
          </a:p>
          <a:p>
            <a:pPr lvl="0"/>
            <a:r>
              <a:rPr lang="en-US" sz="788" dirty="0">
                <a:solidFill>
                  <a:srgbClr val="FFFFFF"/>
                </a:solidFill>
              </a:rPr>
              <a:t>Front-end/Workers</a:t>
            </a:r>
          </a:p>
          <a:p>
            <a:pPr lvl="0"/>
            <a:r>
              <a:rPr lang="en-US" sz="619" dirty="0">
                <a:solidFill>
                  <a:srgbClr val="FFFFFF"/>
                </a:solidFill>
              </a:rPr>
              <a:t>(Application Request Routing)</a:t>
            </a:r>
            <a:endParaRPr lang="en-US" sz="675" dirty="0">
              <a:solidFill>
                <a:srgbClr val="FFFFFF"/>
              </a:solidFill>
            </a:endParaRPr>
          </a:p>
        </p:txBody>
      </p:sp>
      <p:sp>
        <p:nvSpPr>
          <p:cNvPr id="28" name="Up-Down Arrow 27"/>
          <p:cNvSpPr/>
          <p:nvPr/>
        </p:nvSpPr>
        <p:spPr bwMode="auto">
          <a:xfrm>
            <a:off x="3898206" y="2762584"/>
            <a:ext cx="108097" cy="195453"/>
          </a:xfrm>
          <a:prstGeom prst="upDownArrow">
            <a:avLst/>
          </a:prstGeom>
          <a:solidFill>
            <a:srgbClr val="FFFFFF"/>
          </a:solidFill>
          <a:ln>
            <a:noFill/>
          </a:ln>
        </p:spPr>
        <p:txBody>
          <a:bodyPr vert="horz" wrap="square" lIns="51435" tIns="25718" rIns="51435" bIns="25718" numCol="1" rtlCol="0" anchor="t" anchorCtr="0" compatLnSpc="1">
            <a:prstTxWarp prst="textNoShape">
              <a:avLst/>
            </a:prstTxWarp>
          </a:bodyPr>
          <a:lstStyle/>
          <a:p>
            <a:pPr algn="ctr"/>
            <a:endParaRPr lang="en-US" sz="1013"/>
          </a:p>
        </p:txBody>
      </p:sp>
      <p:sp>
        <p:nvSpPr>
          <p:cNvPr id="29" name="Rectangle 28"/>
          <p:cNvSpPr/>
          <p:nvPr/>
        </p:nvSpPr>
        <p:spPr bwMode="auto">
          <a:xfrm>
            <a:off x="1554375" y="3345825"/>
            <a:ext cx="1205267" cy="257739"/>
          </a:xfrm>
          <a:prstGeom prst="rect">
            <a:avLst/>
          </a:prstGeom>
          <a:solidFill>
            <a:srgbClr val="2348FF"/>
          </a:solidFill>
          <a:ln>
            <a:noFill/>
          </a:ln>
        </p:spPr>
        <p:txBody>
          <a:bodyPr vert="horz" wrap="square" lIns="0" tIns="0" rIns="0" bIns="0" numCol="1" rtlCol="0" anchor="ctr" anchorCtr="0" compatLnSpc="1">
            <a:prstTxWarp prst="textNoShape">
              <a:avLst/>
            </a:prstTxWarp>
          </a:bodyPr>
          <a:lstStyle/>
          <a:p>
            <a:r>
              <a:rPr lang="en-US" sz="788" dirty="0">
                <a:solidFill>
                  <a:srgbClr val="FFFFFF"/>
                </a:solidFill>
              </a:rPr>
              <a:t> Windows Server</a:t>
            </a:r>
          </a:p>
        </p:txBody>
      </p:sp>
      <p:sp>
        <p:nvSpPr>
          <p:cNvPr id="30" name="Up-Down Arrow 29"/>
          <p:cNvSpPr/>
          <p:nvPr/>
        </p:nvSpPr>
        <p:spPr bwMode="auto">
          <a:xfrm>
            <a:off x="3898206" y="3248099"/>
            <a:ext cx="108097" cy="195453"/>
          </a:xfrm>
          <a:prstGeom prst="upDownArrow">
            <a:avLst/>
          </a:prstGeom>
          <a:solidFill>
            <a:srgbClr val="FFFFFF"/>
          </a:solidFill>
          <a:ln>
            <a:noFill/>
          </a:ln>
        </p:spPr>
        <p:txBody>
          <a:bodyPr vert="horz" wrap="square" lIns="51435" tIns="25718" rIns="51435" bIns="25718" numCol="1" rtlCol="0" anchor="t" anchorCtr="0" compatLnSpc="1">
            <a:prstTxWarp prst="textNoShape">
              <a:avLst/>
            </a:prstTxWarp>
          </a:bodyPr>
          <a:lstStyle/>
          <a:p>
            <a:pPr algn="ctr"/>
            <a:endParaRPr lang="en-US" sz="1013"/>
          </a:p>
        </p:txBody>
      </p:sp>
      <p:sp>
        <p:nvSpPr>
          <p:cNvPr id="31" name="Up-Down Arrow 30"/>
          <p:cNvSpPr/>
          <p:nvPr/>
        </p:nvSpPr>
        <p:spPr bwMode="auto">
          <a:xfrm>
            <a:off x="3905046" y="2391331"/>
            <a:ext cx="108097" cy="195453"/>
          </a:xfrm>
          <a:prstGeom prst="upDownArrow">
            <a:avLst/>
          </a:prstGeom>
          <a:solidFill>
            <a:srgbClr val="FFFFFF"/>
          </a:solidFill>
          <a:ln>
            <a:noFill/>
          </a:ln>
        </p:spPr>
        <p:txBody>
          <a:bodyPr vert="horz" wrap="square" lIns="51435" tIns="25718" rIns="51435" bIns="25718" numCol="1" rtlCol="0" anchor="t" anchorCtr="0" compatLnSpc="1">
            <a:prstTxWarp prst="textNoShape">
              <a:avLst/>
            </a:prstTxWarp>
          </a:bodyPr>
          <a:lstStyle/>
          <a:p>
            <a:pPr algn="ctr"/>
            <a:endParaRPr lang="en-US" sz="1013"/>
          </a:p>
        </p:txBody>
      </p:sp>
      <p:sp>
        <p:nvSpPr>
          <p:cNvPr id="32" name="Up-Down Arrow 31"/>
          <p:cNvSpPr/>
          <p:nvPr/>
        </p:nvSpPr>
        <p:spPr bwMode="auto">
          <a:xfrm>
            <a:off x="7797978" y="2391331"/>
            <a:ext cx="108097" cy="195453"/>
          </a:xfrm>
          <a:prstGeom prst="upDownArrow">
            <a:avLst/>
          </a:prstGeom>
          <a:solidFill>
            <a:srgbClr val="FFFFFF"/>
          </a:solidFill>
          <a:ln>
            <a:noFill/>
          </a:ln>
        </p:spPr>
        <p:txBody>
          <a:bodyPr vert="horz" wrap="square" lIns="51435" tIns="25718" rIns="51435" bIns="25718" numCol="1" rtlCol="0" anchor="t" anchorCtr="0" compatLnSpc="1">
            <a:prstTxWarp prst="textNoShape">
              <a:avLst/>
            </a:prstTxWarp>
          </a:bodyPr>
          <a:lstStyle/>
          <a:p>
            <a:pPr algn="ctr"/>
            <a:endParaRPr lang="en-US" sz="1013"/>
          </a:p>
        </p:txBody>
      </p:sp>
      <p:sp>
        <p:nvSpPr>
          <p:cNvPr id="33" name="Up-Down Arrow 32"/>
          <p:cNvSpPr/>
          <p:nvPr/>
        </p:nvSpPr>
        <p:spPr bwMode="auto">
          <a:xfrm>
            <a:off x="2588694" y="2760229"/>
            <a:ext cx="108097" cy="192777"/>
          </a:xfrm>
          <a:prstGeom prst="upDownArrow">
            <a:avLst/>
          </a:prstGeom>
          <a:solidFill>
            <a:srgbClr val="FFFFFF"/>
          </a:solidFill>
          <a:ln>
            <a:noFill/>
          </a:ln>
        </p:spPr>
        <p:txBody>
          <a:bodyPr vert="horz" wrap="square" lIns="51435" tIns="25718" rIns="51435" bIns="25718" numCol="1" rtlCol="0" anchor="t" anchorCtr="0" compatLnSpc="1">
            <a:prstTxWarp prst="textNoShape">
              <a:avLst/>
            </a:prstTxWarp>
          </a:bodyPr>
          <a:lstStyle/>
          <a:p>
            <a:pPr algn="ctr"/>
            <a:endParaRPr lang="en-US" sz="1013"/>
          </a:p>
        </p:txBody>
      </p:sp>
      <p:sp>
        <p:nvSpPr>
          <p:cNvPr id="34" name="Up-Down Arrow 33"/>
          <p:cNvSpPr/>
          <p:nvPr/>
        </p:nvSpPr>
        <p:spPr bwMode="auto">
          <a:xfrm>
            <a:off x="2585492" y="3248612"/>
            <a:ext cx="108097" cy="195453"/>
          </a:xfrm>
          <a:prstGeom prst="upDownArrow">
            <a:avLst/>
          </a:prstGeom>
          <a:solidFill>
            <a:srgbClr val="FFFFFF"/>
          </a:solidFill>
          <a:ln>
            <a:noFill/>
          </a:ln>
        </p:spPr>
        <p:txBody>
          <a:bodyPr vert="horz" wrap="square" lIns="51435" tIns="25718" rIns="51435" bIns="25718" numCol="1" rtlCol="0" anchor="t" anchorCtr="0" compatLnSpc="1">
            <a:prstTxWarp prst="textNoShape">
              <a:avLst/>
            </a:prstTxWarp>
          </a:bodyPr>
          <a:lstStyle/>
          <a:p>
            <a:pPr algn="ctr"/>
            <a:endParaRPr lang="en-US" sz="1013"/>
          </a:p>
        </p:txBody>
      </p:sp>
      <p:sp>
        <p:nvSpPr>
          <p:cNvPr id="35" name="Up-Down Arrow 34"/>
          <p:cNvSpPr/>
          <p:nvPr/>
        </p:nvSpPr>
        <p:spPr bwMode="auto">
          <a:xfrm>
            <a:off x="2579562" y="2391331"/>
            <a:ext cx="108097" cy="195453"/>
          </a:xfrm>
          <a:prstGeom prst="upDownArrow">
            <a:avLst/>
          </a:prstGeom>
          <a:solidFill>
            <a:srgbClr val="FFFFFF"/>
          </a:solidFill>
          <a:ln>
            <a:noFill/>
          </a:ln>
        </p:spPr>
        <p:txBody>
          <a:bodyPr vert="horz" wrap="square" lIns="51435" tIns="25718" rIns="51435" bIns="25718" numCol="1" rtlCol="0" anchor="t" anchorCtr="0" compatLnSpc="1">
            <a:prstTxWarp prst="textNoShape">
              <a:avLst/>
            </a:prstTxWarp>
          </a:bodyPr>
          <a:lstStyle/>
          <a:p>
            <a:pPr algn="ctr"/>
            <a:endParaRPr lang="en-US" sz="1013"/>
          </a:p>
        </p:txBody>
      </p:sp>
      <p:sp>
        <p:nvSpPr>
          <p:cNvPr id="36" name="Rectangle 35"/>
          <p:cNvSpPr/>
          <p:nvPr/>
        </p:nvSpPr>
        <p:spPr bwMode="auto">
          <a:xfrm>
            <a:off x="6806672" y="3345825"/>
            <a:ext cx="1196769" cy="257739"/>
          </a:xfrm>
          <a:prstGeom prst="rect">
            <a:avLst/>
          </a:prstGeom>
          <a:solidFill>
            <a:srgbClr val="2348FF"/>
          </a:solidFill>
          <a:ln>
            <a:noFill/>
          </a:ln>
        </p:spPr>
        <p:txBody>
          <a:bodyPr vert="horz" wrap="square" lIns="51435" tIns="0" rIns="0" bIns="0" numCol="1" rtlCol="0" anchor="ctr" anchorCtr="0" compatLnSpc="1">
            <a:prstTxWarp prst="textNoShape">
              <a:avLst/>
            </a:prstTxWarp>
          </a:bodyPr>
          <a:lstStyle/>
          <a:p>
            <a:r>
              <a:rPr lang="en-US" sz="788" dirty="0">
                <a:solidFill>
                  <a:srgbClr val="FFFFFF"/>
                </a:solidFill>
              </a:rPr>
              <a:t>Windows Server</a:t>
            </a:r>
          </a:p>
        </p:txBody>
      </p:sp>
      <p:sp>
        <p:nvSpPr>
          <p:cNvPr id="37" name="Rectangle 36"/>
          <p:cNvSpPr/>
          <p:nvPr/>
        </p:nvSpPr>
        <p:spPr bwMode="auto">
          <a:xfrm>
            <a:off x="6810653" y="2856617"/>
            <a:ext cx="1196769" cy="483809"/>
          </a:xfrm>
          <a:prstGeom prst="rect">
            <a:avLst/>
          </a:prstGeom>
          <a:solidFill>
            <a:srgbClr val="6C85FF"/>
          </a:solidFill>
          <a:ln>
            <a:noFill/>
          </a:ln>
        </p:spPr>
        <p:txBody>
          <a:bodyPr vert="horz" wrap="square" lIns="51435" tIns="0" rIns="0" bIns="0" numCol="1" rtlCol="0" anchor="ctr" anchorCtr="0" compatLnSpc="1">
            <a:prstTxWarp prst="textNoShape">
              <a:avLst/>
            </a:prstTxWarp>
          </a:bodyPr>
          <a:lstStyle/>
          <a:p>
            <a:r>
              <a:rPr lang="en-US" sz="788" dirty="0">
                <a:solidFill>
                  <a:srgbClr val="FFFFFF"/>
                </a:solidFill>
              </a:rPr>
              <a:t>Message Broker Service</a:t>
            </a:r>
          </a:p>
        </p:txBody>
      </p:sp>
      <p:sp>
        <p:nvSpPr>
          <p:cNvPr id="38" name="Up-Down Arrow 37"/>
          <p:cNvSpPr/>
          <p:nvPr/>
        </p:nvSpPr>
        <p:spPr bwMode="auto">
          <a:xfrm>
            <a:off x="7797978" y="2750582"/>
            <a:ext cx="108097" cy="195453"/>
          </a:xfrm>
          <a:prstGeom prst="upDownArrow">
            <a:avLst/>
          </a:prstGeom>
          <a:solidFill>
            <a:srgbClr val="FFFFFF"/>
          </a:solidFill>
          <a:ln>
            <a:noFill/>
          </a:ln>
        </p:spPr>
        <p:txBody>
          <a:bodyPr vert="horz" wrap="square" lIns="51435" tIns="25718" rIns="51435" bIns="25718" numCol="1" rtlCol="0" anchor="t" anchorCtr="0" compatLnSpc="1">
            <a:prstTxWarp prst="textNoShape">
              <a:avLst/>
            </a:prstTxWarp>
          </a:bodyPr>
          <a:lstStyle/>
          <a:p>
            <a:pPr algn="ctr"/>
            <a:endParaRPr lang="en-US" sz="1013"/>
          </a:p>
        </p:txBody>
      </p:sp>
      <p:sp>
        <p:nvSpPr>
          <p:cNvPr id="39" name="Up-Down Arrow 38"/>
          <p:cNvSpPr/>
          <p:nvPr/>
        </p:nvSpPr>
        <p:spPr bwMode="auto">
          <a:xfrm>
            <a:off x="7797978" y="3236098"/>
            <a:ext cx="108097" cy="195453"/>
          </a:xfrm>
          <a:prstGeom prst="upDownArrow">
            <a:avLst/>
          </a:prstGeom>
          <a:solidFill>
            <a:srgbClr val="FFFFFF"/>
          </a:solidFill>
          <a:ln>
            <a:noFill/>
          </a:ln>
        </p:spPr>
        <p:txBody>
          <a:bodyPr vert="horz" wrap="square" lIns="51435" tIns="25718" rIns="51435" bIns="25718" numCol="1" rtlCol="0" anchor="t" anchorCtr="0" compatLnSpc="1">
            <a:prstTxWarp prst="textNoShape">
              <a:avLst/>
            </a:prstTxWarp>
          </a:bodyPr>
          <a:lstStyle/>
          <a:p>
            <a:pPr algn="ctr"/>
            <a:endParaRPr lang="en-US" sz="1013"/>
          </a:p>
        </p:txBody>
      </p:sp>
      <p:sp>
        <p:nvSpPr>
          <p:cNvPr id="40" name="Rectangle 39"/>
          <p:cNvSpPr/>
          <p:nvPr/>
        </p:nvSpPr>
        <p:spPr bwMode="auto">
          <a:xfrm>
            <a:off x="4174067" y="2473006"/>
            <a:ext cx="1206416" cy="397187"/>
          </a:xfrm>
          <a:prstGeom prst="rect">
            <a:avLst/>
          </a:prstGeom>
          <a:solidFill>
            <a:srgbClr val="BF6900"/>
          </a:solidFill>
          <a:ln>
            <a:noFill/>
          </a:ln>
        </p:spPr>
        <p:txBody>
          <a:bodyPr vert="horz" wrap="square" lIns="51435" tIns="0" rIns="0" bIns="0" numCol="1" rtlCol="0" anchor="ctr" anchorCtr="0" compatLnSpc="1">
            <a:prstTxWarp prst="textNoShape">
              <a:avLst/>
            </a:prstTxWarp>
          </a:bodyPr>
          <a:lstStyle/>
          <a:p>
            <a:r>
              <a:rPr lang="en-US" sz="788" dirty="0">
                <a:solidFill>
                  <a:srgbClr val="FFFFFF"/>
                </a:solidFill>
              </a:rPr>
              <a:t>Database API</a:t>
            </a:r>
          </a:p>
        </p:txBody>
      </p:sp>
      <p:sp>
        <p:nvSpPr>
          <p:cNvPr id="41" name="Up-Down Arrow 40"/>
          <p:cNvSpPr/>
          <p:nvPr/>
        </p:nvSpPr>
        <p:spPr bwMode="auto">
          <a:xfrm>
            <a:off x="5189931" y="2393077"/>
            <a:ext cx="108097" cy="195453"/>
          </a:xfrm>
          <a:prstGeom prst="upDownArrow">
            <a:avLst/>
          </a:prstGeom>
          <a:solidFill>
            <a:srgbClr val="FFFFFF"/>
          </a:solidFill>
          <a:ln>
            <a:noFill/>
          </a:ln>
        </p:spPr>
        <p:txBody>
          <a:bodyPr vert="horz" wrap="square" lIns="51435" tIns="25718" rIns="51435" bIns="25718" numCol="1" rtlCol="0" anchor="t" anchorCtr="0" compatLnSpc="1">
            <a:prstTxWarp prst="textNoShape">
              <a:avLst/>
            </a:prstTxWarp>
          </a:bodyPr>
          <a:lstStyle/>
          <a:p>
            <a:pPr algn="ctr"/>
            <a:endParaRPr lang="en-US" sz="1013"/>
          </a:p>
        </p:txBody>
      </p:sp>
      <p:sp>
        <p:nvSpPr>
          <p:cNvPr id="42" name="Rectangle 41"/>
          <p:cNvSpPr/>
          <p:nvPr/>
        </p:nvSpPr>
        <p:spPr bwMode="auto">
          <a:xfrm>
            <a:off x="5488845" y="2472005"/>
            <a:ext cx="1200982" cy="397187"/>
          </a:xfrm>
          <a:prstGeom prst="rect">
            <a:avLst/>
          </a:prstGeom>
          <a:solidFill>
            <a:srgbClr val="BF6900"/>
          </a:solidFill>
          <a:ln>
            <a:noFill/>
          </a:ln>
        </p:spPr>
        <p:txBody>
          <a:bodyPr vert="horz" wrap="square" lIns="51435" tIns="0" rIns="0" bIns="0" numCol="1" rtlCol="0" anchor="ctr" anchorCtr="0" compatLnSpc="1">
            <a:prstTxWarp prst="textNoShape">
              <a:avLst/>
            </a:prstTxWarp>
          </a:bodyPr>
          <a:lstStyle/>
          <a:p>
            <a:r>
              <a:rPr lang="en-US" sz="900" dirty="0">
                <a:solidFill>
                  <a:srgbClr val="FFFFFF"/>
                </a:solidFill>
              </a:rPr>
              <a:t>SMA API</a:t>
            </a:r>
          </a:p>
          <a:p>
            <a:r>
              <a:rPr lang="en-US" sz="675" dirty="0">
                <a:solidFill>
                  <a:srgbClr val="FFFFFF"/>
                </a:solidFill>
              </a:rPr>
              <a:t>(Service Management Automation)</a:t>
            </a:r>
          </a:p>
        </p:txBody>
      </p:sp>
      <p:sp>
        <p:nvSpPr>
          <p:cNvPr id="43" name="Rectangle 42"/>
          <p:cNvSpPr/>
          <p:nvPr/>
        </p:nvSpPr>
        <p:spPr bwMode="auto">
          <a:xfrm>
            <a:off x="5488845" y="2862763"/>
            <a:ext cx="1200982" cy="483809"/>
          </a:xfrm>
          <a:prstGeom prst="rect">
            <a:avLst/>
          </a:prstGeom>
          <a:solidFill>
            <a:srgbClr val="C00000"/>
          </a:solidFill>
          <a:ln>
            <a:noFill/>
          </a:ln>
        </p:spPr>
        <p:txBody>
          <a:bodyPr vert="horz" wrap="square" lIns="51435" tIns="0" rIns="0" bIns="0" numCol="1" rtlCol="0" anchor="ctr" anchorCtr="0" compatLnSpc="1">
            <a:prstTxWarp prst="textNoShape">
              <a:avLst/>
            </a:prstTxWarp>
          </a:bodyPr>
          <a:lstStyle/>
          <a:p>
            <a:r>
              <a:rPr lang="en-US" sz="788" dirty="0" err="1">
                <a:solidFill>
                  <a:srgbClr val="FFFFFF"/>
                </a:solidFill>
              </a:rPr>
              <a:t>Runbook</a:t>
            </a:r>
            <a:r>
              <a:rPr lang="en-US" sz="788" dirty="0">
                <a:solidFill>
                  <a:srgbClr val="FFFFFF"/>
                </a:solidFill>
              </a:rPr>
              <a:t> Services</a:t>
            </a:r>
          </a:p>
          <a:p>
            <a:r>
              <a:rPr lang="en-US" sz="619" dirty="0">
                <a:solidFill>
                  <a:srgbClr val="FFFFFF"/>
                </a:solidFill>
              </a:rPr>
              <a:t>(SMA </a:t>
            </a:r>
            <a:r>
              <a:rPr lang="en-US" sz="619" dirty="0" err="1">
                <a:solidFill>
                  <a:srgbClr val="FFFFFF"/>
                </a:solidFill>
              </a:rPr>
              <a:t>Runbook</a:t>
            </a:r>
            <a:r>
              <a:rPr lang="en-US" sz="619" dirty="0">
                <a:solidFill>
                  <a:srgbClr val="FFFFFF"/>
                </a:solidFill>
              </a:rPr>
              <a:t> Component)</a:t>
            </a:r>
          </a:p>
        </p:txBody>
      </p:sp>
      <p:sp>
        <p:nvSpPr>
          <p:cNvPr id="44" name="Rectangle 43"/>
          <p:cNvSpPr/>
          <p:nvPr/>
        </p:nvSpPr>
        <p:spPr bwMode="auto">
          <a:xfrm>
            <a:off x="5488845" y="3347402"/>
            <a:ext cx="1200982" cy="257739"/>
          </a:xfrm>
          <a:prstGeom prst="rect">
            <a:avLst/>
          </a:prstGeom>
          <a:solidFill>
            <a:srgbClr val="2348FF"/>
          </a:solidFill>
          <a:ln>
            <a:noFill/>
          </a:ln>
        </p:spPr>
        <p:txBody>
          <a:bodyPr vert="horz" wrap="square" lIns="51435" tIns="0" rIns="0" bIns="0" numCol="1" rtlCol="0" anchor="ctr" anchorCtr="0" compatLnSpc="1">
            <a:prstTxWarp prst="textNoShape">
              <a:avLst/>
            </a:prstTxWarp>
          </a:bodyPr>
          <a:lstStyle/>
          <a:p>
            <a:r>
              <a:rPr lang="en-US" sz="788" dirty="0">
                <a:solidFill>
                  <a:srgbClr val="FFFFFF"/>
                </a:solidFill>
              </a:rPr>
              <a:t>Windows Server</a:t>
            </a:r>
          </a:p>
        </p:txBody>
      </p:sp>
      <p:sp>
        <p:nvSpPr>
          <p:cNvPr id="45" name="Up-Down Arrow 44"/>
          <p:cNvSpPr/>
          <p:nvPr/>
        </p:nvSpPr>
        <p:spPr bwMode="auto">
          <a:xfrm>
            <a:off x="6493662" y="2763330"/>
            <a:ext cx="108097" cy="195453"/>
          </a:xfrm>
          <a:prstGeom prst="upDownArrow">
            <a:avLst/>
          </a:prstGeom>
          <a:solidFill>
            <a:srgbClr val="FFFFFF"/>
          </a:solidFill>
          <a:ln>
            <a:noFill/>
          </a:ln>
        </p:spPr>
        <p:txBody>
          <a:bodyPr vert="horz" wrap="square" lIns="51435" tIns="25718" rIns="51435" bIns="25718" numCol="1" rtlCol="0" anchor="t" anchorCtr="0" compatLnSpc="1">
            <a:prstTxWarp prst="textNoShape">
              <a:avLst/>
            </a:prstTxWarp>
          </a:bodyPr>
          <a:lstStyle/>
          <a:p>
            <a:pPr algn="ctr"/>
            <a:endParaRPr lang="en-US" sz="1013"/>
          </a:p>
        </p:txBody>
      </p:sp>
      <p:sp>
        <p:nvSpPr>
          <p:cNvPr id="46" name="Up-Down Arrow 45"/>
          <p:cNvSpPr/>
          <p:nvPr/>
        </p:nvSpPr>
        <p:spPr bwMode="auto">
          <a:xfrm>
            <a:off x="6493662" y="3248846"/>
            <a:ext cx="108097" cy="195453"/>
          </a:xfrm>
          <a:prstGeom prst="upDownArrow">
            <a:avLst/>
          </a:prstGeom>
          <a:solidFill>
            <a:srgbClr val="FFFFFF"/>
          </a:solidFill>
          <a:ln>
            <a:noFill/>
          </a:ln>
        </p:spPr>
        <p:txBody>
          <a:bodyPr vert="horz" wrap="square" lIns="51435" tIns="25718" rIns="51435" bIns="25718" numCol="1" rtlCol="0" anchor="t" anchorCtr="0" compatLnSpc="1">
            <a:prstTxWarp prst="textNoShape">
              <a:avLst/>
            </a:prstTxWarp>
          </a:bodyPr>
          <a:lstStyle/>
          <a:p>
            <a:pPr algn="ctr"/>
            <a:endParaRPr lang="en-US" sz="1013"/>
          </a:p>
        </p:txBody>
      </p:sp>
      <p:sp>
        <p:nvSpPr>
          <p:cNvPr id="47" name="Up-Down Arrow 46"/>
          <p:cNvSpPr/>
          <p:nvPr/>
        </p:nvSpPr>
        <p:spPr bwMode="auto">
          <a:xfrm>
            <a:off x="6500502" y="2392077"/>
            <a:ext cx="108097" cy="195453"/>
          </a:xfrm>
          <a:prstGeom prst="upDownArrow">
            <a:avLst/>
          </a:prstGeom>
          <a:solidFill>
            <a:srgbClr val="FFFFFF"/>
          </a:solidFill>
          <a:ln>
            <a:noFill/>
          </a:ln>
        </p:spPr>
        <p:txBody>
          <a:bodyPr vert="horz" wrap="square" lIns="51435" tIns="25718" rIns="51435" bIns="25718" numCol="1" rtlCol="0" anchor="t" anchorCtr="0" compatLnSpc="1">
            <a:prstTxWarp prst="textNoShape">
              <a:avLst/>
            </a:prstTxWarp>
          </a:bodyPr>
          <a:lstStyle/>
          <a:p>
            <a:pPr algn="ctr"/>
            <a:endParaRPr lang="en-US" sz="1013"/>
          </a:p>
        </p:txBody>
      </p:sp>
      <p:sp>
        <p:nvSpPr>
          <p:cNvPr id="48" name="Rectangle 47"/>
          <p:cNvSpPr/>
          <p:nvPr/>
        </p:nvSpPr>
        <p:spPr bwMode="auto">
          <a:xfrm>
            <a:off x="4171233" y="2860311"/>
            <a:ext cx="1209250" cy="483809"/>
          </a:xfrm>
          <a:prstGeom prst="rect">
            <a:avLst/>
          </a:prstGeom>
          <a:solidFill>
            <a:srgbClr val="C00000"/>
          </a:solidFill>
          <a:ln>
            <a:noFill/>
          </a:ln>
        </p:spPr>
        <p:txBody>
          <a:bodyPr vert="horz" wrap="square" lIns="51435" tIns="0" rIns="0" bIns="0" numCol="1" rtlCol="0" anchor="ctr" anchorCtr="0" compatLnSpc="1">
            <a:prstTxWarp prst="textNoShape">
              <a:avLst/>
            </a:prstTxWarp>
          </a:bodyPr>
          <a:lstStyle/>
          <a:p>
            <a:r>
              <a:rPr lang="en-US" sz="788" dirty="0">
                <a:solidFill>
                  <a:srgbClr val="FFFFFF"/>
                </a:solidFill>
              </a:rPr>
              <a:t>MS SQL Database</a:t>
            </a:r>
          </a:p>
          <a:p>
            <a:r>
              <a:rPr lang="en-US" sz="788" dirty="0">
                <a:solidFill>
                  <a:srgbClr val="FFFFFF"/>
                </a:solidFill>
              </a:rPr>
              <a:t>MySQL Database</a:t>
            </a:r>
            <a:endParaRPr lang="en-US" sz="619" dirty="0">
              <a:solidFill>
                <a:srgbClr val="FFFFFF"/>
              </a:solidFill>
            </a:endParaRPr>
          </a:p>
        </p:txBody>
      </p:sp>
      <p:sp>
        <p:nvSpPr>
          <p:cNvPr id="49" name="Rectangle 48"/>
          <p:cNvSpPr/>
          <p:nvPr/>
        </p:nvSpPr>
        <p:spPr bwMode="auto">
          <a:xfrm>
            <a:off x="4180137" y="3338402"/>
            <a:ext cx="1200982" cy="257739"/>
          </a:xfrm>
          <a:prstGeom prst="rect">
            <a:avLst/>
          </a:prstGeom>
          <a:solidFill>
            <a:srgbClr val="2348FF"/>
          </a:solidFill>
          <a:ln>
            <a:noFill/>
          </a:ln>
        </p:spPr>
        <p:txBody>
          <a:bodyPr vert="horz" wrap="square" lIns="51435" tIns="0" rIns="0" bIns="0" numCol="1" rtlCol="0" anchor="ctr" anchorCtr="0" compatLnSpc="1">
            <a:prstTxWarp prst="textNoShape">
              <a:avLst/>
            </a:prstTxWarp>
          </a:bodyPr>
          <a:lstStyle/>
          <a:p>
            <a:r>
              <a:rPr lang="en-US" sz="788" dirty="0">
                <a:solidFill>
                  <a:srgbClr val="FFFFFF"/>
                </a:solidFill>
              </a:rPr>
              <a:t>Windows Server</a:t>
            </a:r>
          </a:p>
        </p:txBody>
      </p:sp>
      <p:sp>
        <p:nvSpPr>
          <p:cNvPr id="50" name="Up-Down Arrow 49"/>
          <p:cNvSpPr/>
          <p:nvPr/>
        </p:nvSpPr>
        <p:spPr bwMode="auto">
          <a:xfrm>
            <a:off x="5183090" y="2764330"/>
            <a:ext cx="108097" cy="195453"/>
          </a:xfrm>
          <a:prstGeom prst="upDownArrow">
            <a:avLst/>
          </a:prstGeom>
          <a:solidFill>
            <a:srgbClr val="FFFFFF"/>
          </a:solidFill>
          <a:ln>
            <a:noFill/>
          </a:ln>
        </p:spPr>
        <p:txBody>
          <a:bodyPr vert="horz" wrap="square" lIns="51435" tIns="25718" rIns="51435" bIns="25718" numCol="1" rtlCol="0" anchor="t" anchorCtr="0" compatLnSpc="1">
            <a:prstTxWarp prst="textNoShape">
              <a:avLst/>
            </a:prstTxWarp>
          </a:bodyPr>
          <a:lstStyle/>
          <a:p>
            <a:pPr algn="ctr"/>
            <a:endParaRPr lang="en-US" sz="1013"/>
          </a:p>
        </p:txBody>
      </p:sp>
      <p:sp>
        <p:nvSpPr>
          <p:cNvPr id="51" name="Up-Down Arrow 50"/>
          <p:cNvSpPr/>
          <p:nvPr/>
        </p:nvSpPr>
        <p:spPr bwMode="auto">
          <a:xfrm>
            <a:off x="5188594" y="3239072"/>
            <a:ext cx="108097" cy="195453"/>
          </a:xfrm>
          <a:prstGeom prst="upDownArrow">
            <a:avLst/>
          </a:prstGeom>
          <a:solidFill>
            <a:srgbClr val="FFFFFF"/>
          </a:solidFill>
          <a:ln>
            <a:noFill/>
          </a:ln>
        </p:spPr>
        <p:txBody>
          <a:bodyPr vert="horz" wrap="square" lIns="51435" tIns="25718" rIns="51435" bIns="25718" numCol="1" rtlCol="0" anchor="t" anchorCtr="0" compatLnSpc="1">
            <a:prstTxWarp prst="textNoShape">
              <a:avLst/>
            </a:prstTxWarp>
          </a:bodyPr>
          <a:lstStyle/>
          <a:p>
            <a:pPr algn="ctr"/>
            <a:endParaRPr lang="en-US" sz="1013"/>
          </a:p>
        </p:txBody>
      </p:sp>
      <p:sp>
        <p:nvSpPr>
          <p:cNvPr id="2" name="Title 1"/>
          <p:cNvSpPr>
            <a:spLocks noGrp="1"/>
          </p:cNvSpPr>
          <p:nvPr>
            <p:ph type="title" idx="4294967295"/>
          </p:nvPr>
        </p:nvSpPr>
        <p:spPr>
          <a:xfrm>
            <a:off x="0" y="136525"/>
            <a:ext cx="8642350" cy="550863"/>
          </a:xfrm>
        </p:spPr>
        <p:txBody>
          <a:bodyPr>
            <a:normAutofit fontScale="90000"/>
          </a:bodyPr>
          <a:lstStyle/>
          <a:p>
            <a:r>
              <a:rPr lang="en-IE" dirty="0"/>
              <a:t>Windows Azure Pack</a:t>
            </a:r>
          </a:p>
        </p:txBody>
      </p:sp>
      <p:grpSp>
        <p:nvGrpSpPr>
          <p:cNvPr id="52" name="Group 51"/>
          <p:cNvGrpSpPr/>
          <p:nvPr/>
        </p:nvGrpSpPr>
        <p:grpSpPr>
          <a:xfrm>
            <a:off x="4780627" y="1454816"/>
            <a:ext cx="2297474" cy="300082"/>
            <a:chOff x="3076575" y="1345531"/>
            <a:chExt cx="5919629" cy="533478"/>
          </a:xfrm>
        </p:grpSpPr>
        <p:sp>
          <p:nvSpPr>
            <p:cNvPr id="53" name="Rectangle 52"/>
            <p:cNvSpPr/>
            <p:nvPr/>
          </p:nvSpPr>
          <p:spPr bwMode="auto">
            <a:xfrm>
              <a:off x="3076575" y="1349849"/>
              <a:ext cx="5919629" cy="465439"/>
            </a:xfrm>
            <a:prstGeom prst="rect">
              <a:avLst/>
            </a:prstGeom>
            <a:solidFill>
              <a:srgbClr val="7030A0"/>
            </a:solidFill>
            <a:ln>
              <a:noFill/>
            </a:ln>
          </p:spPr>
          <p:txBody>
            <a:bodyPr vert="horz" wrap="square" lIns="668655" tIns="488633" rIns="668655" bIns="488633" numCol="1" rtlCol="0" anchor="ctr" anchorCtr="0" compatLnSpc="1">
              <a:prstTxWarp prst="textNoShape">
                <a:avLst/>
              </a:prstTxWarp>
              <a:noAutofit/>
            </a:bodyPr>
            <a:lstStyle/>
            <a:p>
              <a:pPr defTabSz="514352" fontAlgn="base">
                <a:lnSpc>
                  <a:spcPct val="90000"/>
                </a:lnSpc>
                <a:spcBef>
                  <a:spcPts val="675"/>
                </a:spcBef>
                <a:spcAft>
                  <a:spcPct val="0"/>
                </a:spcAft>
              </a:pPr>
              <a:endParaRPr lang="en-US" sz="3038" spc="-113">
                <a:ln w="3175">
                  <a:noFill/>
                </a:ln>
                <a:gradFill>
                  <a:gsLst>
                    <a:gs pos="100000">
                      <a:srgbClr val="EFEFEF"/>
                    </a:gs>
                    <a:gs pos="0">
                      <a:srgbClr val="EFEFEF"/>
                    </a:gs>
                  </a:gsLst>
                  <a:lin ang="5400000" scaled="0"/>
                </a:gradFill>
                <a:latin typeface="+mj-lt"/>
                <a:cs typeface="Arial" charset="0"/>
              </a:endParaRPr>
            </a:p>
          </p:txBody>
        </p:sp>
        <p:sp>
          <p:nvSpPr>
            <p:cNvPr id="54" name="Rectangle 53"/>
            <p:cNvSpPr/>
            <p:nvPr/>
          </p:nvSpPr>
          <p:spPr>
            <a:xfrm>
              <a:off x="3076575" y="1345531"/>
              <a:ext cx="5919629" cy="533478"/>
            </a:xfrm>
            <a:prstGeom prst="rect">
              <a:avLst/>
            </a:prstGeom>
          </p:spPr>
          <p:txBody>
            <a:bodyPr wrap="square">
              <a:spAutoFit/>
            </a:bodyPr>
            <a:lstStyle/>
            <a:p>
              <a:pPr algn="ctr"/>
              <a:r>
                <a:rPr lang="en-US" sz="1350" dirty="0">
                  <a:solidFill>
                    <a:srgbClr val="FFFFFF"/>
                  </a:solidFill>
                </a:rPr>
                <a:t>Tools</a:t>
              </a:r>
            </a:p>
          </p:txBody>
        </p:sp>
      </p:grpSp>
    </p:spTree>
    <p:extLst>
      <p:ext uri="{BB962C8B-B14F-4D97-AF65-F5344CB8AC3E}">
        <p14:creationId xmlns:p14="http://schemas.microsoft.com/office/powerpoint/2010/main" val="12573773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17"/>
                                        </p:tgtEl>
                                        <p:attrNameLst>
                                          <p:attrName>fillcolor</p:attrName>
                                        </p:attrNameLst>
                                      </p:cBhvr>
                                      <p:to>
                                        <a:srgbClr val="7F7F7F"/>
                                      </p:to>
                                    </p:animClr>
                                    <p:set>
                                      <p:cBhvr>
                                        <p:cTn id="7" dur="2000" fill="hold"/>
                                        <p:tgtEl>
                                          <p:spTgt spid="17"/>
                                        </p:tgtEl>
                                        <p:attrNameLst>
                                          <p:attrName>fill.type</p:attrName>
                                        </p:attrNameLst>
                                      </p:cBhvr>
                                      <p:to>
                                        <p:strVal val="solid"/>
                                      </p:to>
                                    </p:set>
                                    <p:set>
                                      <p:cBhvr>
                                        <p:cTn id="8" dur="2000" fill="hold"/>
                                        <p:tgtEl>
                                          <p:spTgt spid="17"/>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8"/>
                                        </p:tgtEl>
                                        <p:attrNameLst>
                                          <p:attrName>fillcolor</p:attrName>
                                        </p:attrNameLst>
                                      </p:cBhvr>
                                      <p:to>
                                        <a:srgbClr val="7F7F7F"/>
                                      </p:to>
                                    </p:animClr>
                                    <p:set>
                                      <p:cBhvr>
                                        <p:cTn id="11" dur="2000" fill="hold"/>
                                        <p:tgtEl>
                                          <p:spTgt spid="18"/>
                                        </p:tgtEl>
                                        <p:attrNameLst>
                                          <p:attrName>fill.type</p:attrName>
                                        </p:attrNameLst>
                                      </p:cBhvr>
                                      <p:to>
                                        <p:strVal val="solid"/>
                                      </p:to>
                                    </p:set>
                                    <p:set>
                                      <p:cBhvr>
                                        <p:cTn id="12" dur="2000" fill="hold"/>
                                        <p:tgtEl>
                                          <p:spTgt spid="18"/>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20"/>
                                        </p:tgtEl>
                                        <p:attrNameLst>
                                          <p:attrName>fillcolor</p:attrName>
                                        </p:attrNameLst>
                                      </p:cBhvr>
                                      <p:to>
                                        <a:srgbClr val="7F7F7F"/>
                                      </p:to>
                                    </p:animClr>
                                    <p:set>
                                      <p:cBhvr>
                                        <p:cTn id="15" dur="2000" fill="hold"/>
                                        <p:tgtEl>
                                          <p:spTgt spid="20"/>
                                        </p:tgtEl>
                                        <p:attrNameLst>
                                          <p:attrName>fill.type</p:attrName>
                                        </p:attrNameLst>
                                      </p:cBhvr>
                                      <p:to>
                                        <p:strVal val="solid"/>
                                      </p:to>
                                    </p:set>
                                    <p:set>
                                      <p:cBhvr>
                                        <p:cTn id="16" dur="2000" fill="hold"/>
                                        <p:tgtEl>
                                          <p:spTgt spid="20"/>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19"/>
                                        </p:tgtEl>
                                        <p:attrNameLst>
                                          <p:attrName>fillcolor</p:attrName>
                                        </p:attrNameLst>
                                      </p:cBhvr>
                                      <p:to>
                                        <a:srgbClr val="7F7F7F"/>
                                      </p:to>
                                    </p:animClr>
                                    <p:set>
                                      <p:cBhvr>
                                        <p:cTn id="19" dur="2000" fill="hold"/>
                                        <p:tgtEl>
                                          <p:spTgt spid="19"/>
                                        </p:tgtEl>
                                        <p:attrNameLst>
                                          <p:attrName>fill.type</p:attrName>
                                        </p:attrNameLst>
                                      </p:cBhvr>
                                      <p:to>
                                        <p:strVal val="solid"/>
                                      </p:to>
                                    </p:set>
                                    <p:set>
                                      <p:cBhvr>
                                        <p:cTn id="20" dur="2000" fill="hold"/>
                                        <p:tgtEl>
                                          <p:spTgt spid="19"/>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21"/>
                                        </p:tgtEl>
                                        <p:attrNameLst>
                                          <p:attrName>fillcolor</p:attrName>
                                        </p:attrNameLst>
                                      </p:cBhvr>
                                      <p:to>
                                        <a:srgbClr val="7F7F7F"/>
                                      </p:to>
                                    </p:animClr>
                                    <p:set>
                                      <p:cBhvr>
                                        <p:cTn id="23" dur="2000" fill="hold"/>
                                        <p:tgtEl>
                                          <p:spTgt spid="21"/>
                                        </p:tgtEl>
                                        <p:attrNameLst>
                                          <p:attrName>fill.type</p:attrName>
                                        </p:attrNameLst>
                                      </p:cBhvr>
                                      <p:to>
                                        <p:strVal val="solid"/>
                                      </p:to>
                                    </p:set>
                                    <p:set>
                                      <p:cBhvr>
                                        <p:cTn id="24" dur="2000" fill="hold"/>
                                        <p:tgtEl>
                                          <p:spTgt spid="2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250"/>
                                        <p:tgtEl>
                                          <p:spTgt spid="29"/>
                                        </p:tgtEl>
                                      </p:cBhvr>
                                    </p:animEffect>
                                  </p:childTnLst>
                                </p:cTn>
                              </p:par>
                            </p:childTnLst>
                          </p:cTn>
                        </p:par>
                        <p:par>
                          <p:cTn id="30" fill="hold">
                            <p:stCondLst>
                              <p:cond delay="250"/>
                            </p:stCondLst>
                            <p:childTnLst>
                              <p:par>
                                <p:cTn id="31" presetID="22" presetClass="entr" presetSubtype="1"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up)">
                                      <p:cBhvr>
                                        <p:cTn id="33" dur="250"/>
                                        <p:tgtEl>
                                          <p:spTgt spid="27"/>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up)">
                                      <p:cBhvr>
                                        <p:cTn id="37" dur="250"/>
                                        <p:tgtEl>
                                          <p:spTgt spid="34"/>
                                        </p:tgtEl>
                                      </p:cBhvr>
                                    </p:animEffect>
                                  </p:childTnLst>
                                </p:cTn>
                              </p:par>
                            </p:childTnLst>
                          </p:cTn>
                        </p:par>
                        <p:par>
                          <p:cTn id="38" fill="hold">
                            <p:stCondLst>
                              <p:cond delay="750"/>
                            </p:stCondLst>
                            <p:childTnLst>
                              <p:par>
                                <p:cTn id="39" presetID="22" presetClass="entr" presetSubtype="1"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up)">
                                      <p:cBhvr>
                                        <p:cTn id="41" dur="250"/>
                                        <p:tgtEl>
                                          <p:spTgt spid="26"/>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up)">
                                      <p:cBhvr>
                                        <p:cTn id="45" dur="25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up)">
                                      <p:cBhvr>
                                        <p:cTn id="50" dur="250"/>
                                        <p:tgtEl>
                                          <p:spTgt spid="24"/>
                                        </p:tgtEl>
                                      </p:cBhvr>
                                    </p:animEffect>
                                  </p:childTnLst>
                                </p:cTn>
                              </p:par>
                            </p:childTnLst>
                          </p:cTn>
                        </p:par>
                        <p:par>
                          <p:cTn id="51" fill="hold">
                            <p:stCondLst>
                              <p:cond delay="250"/>
                            </p:stCondLst>
                            <p:childTnLst>
                              <p:par>
                                <p:cTn id="52" presetID="22" presetClass="entr" presetSubtype="1"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up)">
                                      <p:cBhvr>
                                        <p:cTn id="54" dur="250"/>
                                        <p:tgtEl>
                                          <p:spTgt spid="23"/>
                                        </p:tgtEl>
                                      </p:cBhvr>
                                    </p:animEffect>
                                  </p:childTnLst>
                                </p:cTn>
                              </p:par>
                            </p:childTnLst>
                          </p:cTn>
                        </p:par>
                        <p:par>
                          <p:cTn id="55" fill="hold">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up)">
                                      <p:cBhvr>
                                        <p:cTn id="58" dur="250"/>
                                        <p:tgtEl>
                                          <p:spTgt spid="30"/>
                                        </p:tgtEl>
                                      </p:cBhvr>
                                    </p:animEffect>
                                  </p:childTnLst>
                                </p:cTn>
                              </p:par>
                            </p:childTnLst>
                          </p:cTn>
                        </p:par>
                        <p:par>
                          <p:cTn id="59" fill="hold">
                            <p:stCondLst>
                              <p:cond delay="750"/>
                            </p:stCondLst>
                            <p:childTnLst>
                              <p:par>
                                <p:cTn id="60" presetID="22" presetClass="entr" presetSubtype="1"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up)">
                                      <p:cBhvr>
                                        <p:cTn id="62" dur="250"/>
                                        <p:tgtEl>
                                          <p:spTgt spid="22"/>
                                        </p:tgtEl>
                                      </p:cBhvr>
                                    </p:animEffect>
                                  </p:childTnLst>
                                </p:cTn>
                              </p:par>
                            </p:childTnLst>
                          </p:cTn>
                        </p:par>
                        <p:par>
                          <p:cTn id="63" fill="hold">
                            <p:stCondLst>
                              <p:cond delay="1000"/>
                            </p:stCondLst>
                            <p:childTnLst>
                              <p:par>
                                <p:cTn id="64" presetID="22" presetClass="entr" presetSubtype="1"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up)">
                                      <p:cBhvr>
                                        <p:cTn id="66" dur="25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wipe(up)">
                                      <p:cBhvr>
                                        <p:cTn id="71" dur="250"/>
                                        <p:tgtEl>
                                          <p:spTgt spid="49"/>
                                        </p:tgtEl>
                                      </p:cBhvr>
                                    </p:animEffect>
                                  </p:childTnLst>
                                </p:cTn>
                              </p:par>
                            </p:childTnLst>
                          </p:cTn>
                        </p:par>
                        <p:par>
                          <p:cTn id="72" fill="hold">
                            <p:stCondLst>
                              <p:cond delay="250"/>
                            </p:stCondLst>
                            <p:childTnLst>
                              <p:par>
                                <p:cTn id="73" presetID="22" presetClass="entr" presetSubtype="1"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up)">
                                      <p:cBhvr>
                                        <p:cTn id="75" dur="250"/>
                                        <p:tgtEl>
                                          <p:spTgt spid="48"/>
                                        </p:tgtEl>
                                      </p:cBhvr>
                                    </p:animEffect>
                                  </p:childTnLst>
                                </p:cTn>
                              </p:par>
                            </p:childTnLst>
                          </p:cTn>
                        </p:par>
                        <p:par>
                          <p:cTn id="76" fill="hold">
                            <p:stCondLst>
                              <p:cond delay="500"/>
                            </p:stCondLst>
                            <p:childTnLst>
                              <p:par>
                                <p:cTn id="77" presetID="22" presetClass="entr" presetSubtype="1"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up)">
                                      <p:cBhvr>
                                        <p:cTn id="79" dur="250"/>
                                        <p:tgtEl>
                                          <p:spTgt spid="51"/>
                                        </p:tgtEl>
                                      </p:cBhvr>
                                    </p:animEffect>
                                  </p:childTnLst>
                                </p:cTn>
                              </p:par>
                            </p:childTnLst>
                          </p:cTn>
                        </p:par>
                        <p:par>
                          <p:cTn id="80" fill="hold">
                            <p:stCondLst>
                              <p:cond delay="750"/>
                            </p:stCondLst>
                            <p:childTnLst>
                              <p:par>
                                <p:cTn id="81" presetID="22" presetClass="entr" presetSubtype="1" fill="hold" grpId="0" nodeType="after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wipe(up)">
                                      <p:cBhvr>
                                        <p:cTn id="83" dur="250"/>
                                        <p:tgtEl>
                                          <p:spTgt spid="40"/>
                                        </p:tgtEl>
                                      </p:cBhvr>
                                    </p:animEffect>
                                  </p:childTnLst>
                                </p:cTn>
                              </p:par>
                            </p:childTnLst>
                          </p:cTn>
                        </p:par>
                        <p:par>
                          <p:cTn id="84" fill="hold">
                            <p:stCondLst>
                              <p:cond delay="1000"/>
                            </p:stCondLst>
                            <p:childTnLst>
                              <p:par>
                                <p:cTn id="85" presetID="22" presetClass="entr" presetSubtype="1" fill="hold" grpId="0" nodeType="after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up)">
                                      <p:cBhvr>
                                        <p:cTn id="87" dur="250"/>
                                        <p:tgtEl>
                                          <p:spTgt spid="5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up)">
                                      <p:cBhvr>
                                        <p:cTn id="92" dur="250"/>
                                        <p:tgtEl>
                                          <p:spTgt spid="44"/>
                                        </p:tgtEl>
                                      </p:cBhvr>
                                    </p:animEffect>
                                  </p:childTnLst>
                                </p:cTn>
                              </p:par>
                            </p:childTnLst>
                          </p:cTn>
                        </p:par>
                        <p:par>
                          <p:cTn id="93" fill="hold">
                            <p:stCondLst>
                              <p:cond delay="250"/>
                            </p:stCondLst>
                            <p:childTnLst>
                              <p:par>
                                <p:cTn id="94" presetID="22" presetClass="entr" presetSubtype="1" fill="hold" grpId="0" nodeType="afterEffect">
                                  <p:stCondLst>
                                    <p:cond delay="0"/>
                                  </p:stCondLst>
                                  <p:childTnLst>
                                    <p:set>
                                      <p:cBhvr>
                                        <p:cTn id="95" dur="1" fill="hold">
                                          <p:stCondLst>
                                            <p:cond delay="0"/>
                                          </p:stCondLst>
                                        </p:cTn>
                                        <p:tgtEl>
                                          <p:spTgt spid="43"/>
                                        </p:tgtEl>
                                        <p:attrNameLst>
                                          <p:attrName>style.visibility</p:attrName>
                                        </p:attrNameLst>
                                      </p:cBhvr>
                                      <p:to>
                                        <p:strVal val="visible"/>
                                      </p:to>
                                    </p:set>
                                    <p:animEffect transition="in" filter="wipe(up)">
                                      <p:cBhvr>
                                        <p:cTn id="96" dur="250"/>
                                        <p:tgtEl>
                                          <p:spTgt spid="43"/>
                                        </p:tgtEl>
                                      </p:cBhvr>
                                    </p:animEffect>
                                  </p:childTnLst>
                                </p:cTn>
                              </p:par>
                            </p:childTnLst>
                          </p:cTn>
                        </p:par>
                        <p:par>
                          <p:cTn id="97" fill="hold">
                            <p:stCondLst>
                              <p:cond delay="500"/>
                            </p:stCondLst>
                            <p:childTnLst>
                              <p:par>
                                <p:cTn id="98" presetID="22" presetClass="entr" presetSubtype="1" fill="hold" grpId="0" nodeType="after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wipe(up)">
                                      <p:cBhvr>
                                        <p:cTn id="100" dur="250"/>
                                        <p:tgtEl>
                                          <p:spTgt spid="46"/>
                                        </p:tgtEl>
                                      </p:cBhvr>
                                    </p:animEffect>
                                  </p:childTnLst>
                                </p:cTn>
                              </p:par>
                            </p:childTnLst>
                          </p:cTn>
                        </p:par>
                        <p:par>
                          <p:cTn id="101" fill="hold">
                            <p:stCondLst>
                              <p:cond delay="750"/>
                            </p:stCondLst>
                            <p:childTnLst>
                              <p:par>
                                <p:cTn id="102" presetID="22" presetClass="entr" presetSubtype="1" fill="hold" grpId="0" nodeType="after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wipe(up)">
                                      <p:cBhvr>
                                        <p:cTn id="104" dur="250"/>
                                        <p:tgtEl>
                                          <p:spTgt spid="42"/>
                                        </p:tgtEl>
                                      </p:cBhvr>
                                    </p:animEffect>
                                  </p:childTnLst>
                                </p:cTn>
                              </p:par>
                            </p:childTnLst>
                          </p:cTn>
                        </p:par>
                        <p:par>
                          <p:cTn id="105" fill="hold">
                            <p:stCondLst>
                              <p:cond delay="1000"/>
                            </p:stCondLst>
                            <p:childTnLst>
                              <p:par>
                                <p:cTn id="106" presetID="22" presetClass="entr" presetSubtype="1" fill="hold" grpId="0" nodeType="after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wipe(up)">
                                      <p:cBhvr>
                                        <p:cTn id="108" dur="250"/>
                                        <p:tgtEl>
                                          <p:spTgt spid="4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36"/>
                                        </p:tgtEl>
                                        <p:attrNameLst>
                                          <p:attrName>style.visibility</p:attrName>
                                        </p:attrNameLst>
                                      </p:cBhvr>
                                      <p:to>
                                        <p:strVal val="visible"/>
                                      </p:to>
                                    </p:set>
                                    <p:animEffect transition="in" filter="wipe(up)">
                                      <p:cBhvr>
                                        <p:cTn id="113" dur="250"/>
                                        <p:tgtEl>
                                          <p:spTgt spid="36"/>
                                        </p:tgtEl>
                                      </p:cBhvr>
                                    </p:animEffect>
                                  </p:childTnLst>
                                </p:cTn>
                              </p:par>
                            </p:childTnLst>
                          </p:cTn>
                        </p:par>
                        <p:par>
                          <p:cTn id="114" fill="hold">
                            <p:stCondLst>
                              <p:cond delay="250"/>
                            </p:stCondLst>
                            <p:childTnLst>
                              <p:par>
                                <p:cTn id="115" presetID="22" presetClass="entr" presetSubtype="1" fill="hold" grpId="0" nodeType="afterEffect">
                                  <p:stCondLst>
                                    <p:cond delay="0"/>
                                  </p:stCondLst>
                                  <p:childTnLst>
                                    <p:set>
                                      <p:cBhvr>
                                        <p:cTn id="116" dur="1" fill="hold">
                                          <p:stCondLst>
                                            <p:cond delay="0"/>
                                          </p:stCondLst>
                                        </p:cTn>
                                        <p:tgtEl>
                                          <p:spTgt spid="37"/>
                                        </p:tgtEl>
                                        <p:attrNameLst>
                                          <p:attrName>style.visibility</p:attrName>
                                        </p:attrNameLst>
                                      </p:cBhvr>
                                      <p:to>
                                        <p:strVal val="visible"/>
                                      </p:to>
                                    </p:set>
                                    <p:animEffect transition="in" filter="wipe(up)">
                                      <p:cBhvr>
                                        <p:cTn id="117" dur="250"/>
                                        <p:tgtEl>
                                          <p:spTgt spid="37"/>
                                        </p:tgtEl>
                                      </p:cBhvr>
                                    </p:animEffect>
                                  </p:childTnLst>
                                </p:cTn>
                              </p:par>
                            </p:childTnLst>
                          </p:cTn>
                        </p:par>
                        <p:par>
                          <p:cTn id="118" fill="hold">
                            <p:stCondLst>
                              <p:cond delay="500"/>
                            </p:stCondLst>
                            <p:childTnLst>
                              <p:par>
                                <p:cTn id="119" presetID="22" presetClass="entr" presetSubtype="1" fill="hold" grpId="0" nodeType="after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wipe(up)">
                                      <p:cBhvr>
                                        <p:cTn id="121" dur="250"/>
                                        <p:tgtEl>
                                          <p:spTgt spid="39"/>
                                        </p:tgtEl>
                                      </p:cBhvr>
                                    </p:animEffect>
                                  </p:childTnLst>
                                </p:cTn>
                              </p:par>
                            </p:childTnLst>
                          </p:cTn>
                        </p:par>
                        <p:par>
                          <p:cTn id="122" fill="hold">
                            <p:stCondLst>
                              <p:cond delay="750"/>
                            </p:stCondLst>
                            <p:childTnLst>
                              <p:par>
                                <p:cTn id="123" presetID="22" presetClass="entr" presetSubtype="1" fill="hold" grpId="0" nodeType="afterEffect">
                                  <p:stCondLst>
                                    <p:cond delay="0"/>
                                  </p:stCondLst>
                                  <p:childTnLst>
                                    <p:set>
                                      <p:cBhvr>
                                        <p:cTn id="124" dur="1" fill="hold">
                                          <p:stCondLst>
                                            <p:cond delay="0"/>
                                          </p:stCondLst>
                                        </p:cTn>
                                        <p:tgtEl>
                                          <p:spTgt spid="25"/>
                                        </p:tgtEl>
                                        <p:attrNameLst>
                                          <p:attrName>style.visibility</p:attrName>
                                        </p:attrNameLst>
                                      </p:cBhvr>
                                      <p:to>
                                        <p:strVal val="visible"/>
                                      </p:to>
                                    </p:set>
                                    <p:animEffect transition="in" filter="wipe(up)">
                                      <p:cBhvr>
                                        <p:cTn id="125" dur="250"/>
                                        <p:tgtEl>
                                          <p:spTgt spid="25"/>
                                        </p:tgtEl>
                                      </p:cBhvr>
                                    </p:animEffect>
                                  </p:childTnLst>
                                </p:cTn>
                              </p:par>
                            </p:childTnLst>
                          </p:cTn>
                        </p:par>
                        <p:par>
                          <p:cTn id="126" fill="hold">
                            <p:stCondLst>
                              <p:cond delay="1000"/>
                            </p:stCondLst>
                            <p:childTnLst>
                              <p:par>
                                <p:cTn id="127" presetID="22" presetClass="entr" presetSubtype="1" fill="hold" grpId="0" nodeType="afterEffect">
                                  <p:stCondLst>
                                    <p:cond delay="0"/>
                                  </p:stCondLst>
                                  <p:childTnLst>
                                    <p:set>
                                      <p:cBhvr>
                                        <p:cTn id="128" dur="1" fill="hold">
                                          <p:stCondLst>
                                            <p:cond delay="0"/>
                                          </p:stCondLst>
                                        </p:cTn>
                                        <p:tgtEl>
                                          <p:spTgt spid="38"/>
                                        </p:tgtEl>
                                        <p:attrNameLst>
                                          <p:attrName>style.visibility</p:attrName>
                                        </p:attrNameLst>
                                      </p:cBhvr>
                                      <p:to>
                                        <p:strVal val="visible"/>
                                      </p:to>
                                    </p:set>
                                    <p:animEffect transition="in" filter="wipe(up)">
                                      <p:cBhvr>
                                        <p:cTn id="129" dur="250"/>
                                        <p:tgtEl>
                                          <p:spTgt spid="38"/>
                                        </p:tgtEl>
                                      </p:cBhvr>
                                    </p:animEffect>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12"/>
                                        </p:tgtEl>
                                        <p:attrNameLst>
                                          <p:attrName>style.visibility</p:attrName>
                                        </p:attrNameLst>
                                      </p:cBhvr>
                                      <p:to>
                                        <p:strVal val="visible"/>
                                      </p:to>
                                    </p:set>
                                    <p:anim calcmode="lin" valueType="num">
                                      <p:cBhvr additive="base">
                                        <p:cTn id="134" dur="500" fill="hold"/>
                                        <p:tgtEl>
                                          <p:spTgt spid="12"/>
                                        </p:tgtEl>
                                        <p:attrNameLst>
                                          <p:attrName>ppt_x</p:attrName>
                                        </p:attrNameLst>
                                      </p:cBhvr>
                                      <p:tavLst>
                                        <p:tav tm="0">
                                          <p:val>
                                            <p:strVal val="#ppt_x"/>
                                          </p:val>
                                        </p:tav>
                                        <p:tav tm="100000">
                                          <p:val>
                                            <p:strVal val="#ppt_x"/>
                                          </p:val>
                                        </p:tav>
                                      </p:tavLst>
                                    </p:anim>
                                    <p:anim calcmode="lin" valueType="num">
                                      <p:cBhvr additive="base">
                                        <p:cTn id="135" dur="500" fill="hold"/>
                                        <p:tgtEl>
                                          <p:spTgt spid="12"/>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13"/>
                                        </p:tgtEl>
                                        <p:attrNameLst>
                                          <p:attrName>style.visibility</p:attrName>
                                        </p:attrNameLst>
                                      </p:cBhvr>
                                      <p:to>
                                        <p:strVal val="visible"/>
                                      </p:to>
                                    </p:set>
                                    <p:anim calcmode="lin" valueType="num">
                                      <p:cBhvr additive="base">
                                        <p:cTn id="138" dur="500" fill="hold"/>
                                        <p:tgtEl>
                                          <p:spTgt spid="13"/>
                                        </p:tgtEl>
                                        <p:attrNameLst>
                                          <p:attrName>ppt_x</p:attrName>
                                        </p:attrNameLst>
                                      </p:cBhvr>
                                      <p:tavLst>
                                        <p:tav tm="0">
                                          <p:val>
                                            <p:strVal val="#ppt_x"/>
                                          </p:val>
                                        </p:tav>
                                        <p:tav tm="100000">
                                          <p:val>
                                            <p:strVal val="#ppt_x"/>
                                          </p:val>
                                        </p:tav>
                                      </p:tavLst>
                                    </p:anim>
                                    <p:anim calcmode="lin" valueType="num">
                                      <p:cBhvr additive="base">
                                        <p:cTn id="13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grpId="0" nodeType="clickEffect">
                                  <p:stCondLst>
                                    <p:cond delay="0"/>
                                  </p:stCondLst>
                                  <p:childTnLst>
                                    <p:set>
                                      <p:cBhvr>
                                        <p:cTn id="143" dur="1" fill="hold">
                                          <p:stCondLst>
                                            <p:cond delay="0"/>
                                          </p:stCondLst>
                                        </p:cTn>
                                        <p:tgtEl>
                                          <p:spTgt spid="35"/>
                                        </p:tgtEl>
                                        <p:attrNameLst>
                                          <p:attrName>style.visibility</p:attrName>
                                        </p:attrNameLst>
                                      </p:cBhvr>
                                      <p:to>
                                        <p:strVal val="visible"/>
                                      </p:to>
                                    </p:set>
                                    <p:animEffect transition="in" filter="wipe(up)">
                                      <p:cBhvr>
                                        <p:cTn id="144" dur="250"/>
                                        <p:tgtEl>
                                          <p:spTgt spid="35"/>
                                        </p:tgtEl>
                                      </p:cBhvr>
                                    </p:animEffect>
                                  </p:childTnLst>
                                </p:cTn>
                              </p:par>
                            </p:childTnLst>
                          </p:cTn>
                        </p:par>
                        <p:par>
                          <p:cTn id="145" fill="hold">
                            <p:stCondLst>
                              <p:cond delay="250"/>
                            </p:stCondLst>
                            <p:childTnLst>
                              <p:par>
                                <p:cTn id="146" presetID="22" presetClass="entr" presetSubtype="1"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wipe(up)">
                                      <p:cBhvr>
                                        <p:cTn id="148" dur="250"/>
                                        <p:tgtEl>
                                          <p:spTgt spid="31"/>
                                        </p:tgtEl>
                                      </p:cBhvr>
                                    </p:animEffect>
                                  </p:childTnLst>
                                </p:cTn>
                              </p:par>
                            </p:childTnLst>
                          </p:cTn>
                        </p:par>
                        <p:par>
                          <p:cTn id="149" fill="hold">
                            <p:stCondLst>
                              <p:cond delay="500"/>
                            </p:stCondLst>
                            <p:childTnLst>
                              <p:par>
                                <p:cTn id="150" presetID="22" presetClass="entr" presetSubtype="1" fill="hold" grpId="0" nodeType="afterEffect">
                                  <p:stCondLst>
                                    <p:cond delay="0"/>
                                  </p:stCondLst>
                                  <p:childTnLst>
                                    <p:set>
                                      <p:cBhvr>
                                        <p:cTn id="151" dur="1" fill="hold">
                                          <p:stCondLst>
                                            <p:cond delay="0"/>
                                          </p:stCondLst>
                                        </p:cTn>
                                        <p:tgtEl>
                                          <p:spTgt spid="41"/>
                                        </p:tgtEl>
                                        <p:attrNameLst>
                                          <p:attrName>style.visibility</p:attrName>
                                        </p:attrNameLst>
                                      </p:cBhvr>
                                      <p:to>
                                        <p:strVal val="visible"/>
                                      </p:to>
                                    </p:set>
                                    <p:animEffect transition="in" filter="wipe(up)">
                                      <p:cBhvr>
                                        <p:cTn id="152" dur="250"/>
                                        <p:tgtEl>
                                          <p:spTgt spid="41"/>
                                        </p:tgtEl>
                                      </p:cBhvr>
                                    </p:animEffect>
                                  </p:childTnLst>
                                </p:cTn>
                              </p:par>
                            </p:childTnLst>
                          </p:cTn>
                        </p:par>
                        <p:par>
                          <p:cTn id="153" fill="hold">
                            <p:stCondLst>
                              <p:cond delay="750"/>
                            </p:stCondLst>
                            <p:childTnLst>
                              <p:par>
                                <p:cTn id="154" presetID="22" presetClass="entr" presetSubtype="1" fill="hold" grpId="0" nodeType="after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wipe(up)">
                                      <p:cBhvr>
                                        <p:cTn id="156" dur="250"/>
                                        <p:tgtEl>
                                          <p:spTgt spid="47"/>
                                        </p:tgtEl>
                                      </p:cBhvr>
                                    </p:animEffect>
                                  </p:childTnLst>
                                </p:cTn>
                              </p:par>
                            </p:childTnLst>
                          </p:cTn>
                        </p:par>
                        <p:par>
                          <p:cTn id="157" fill="hold">
                            <p:stCondLst>
                              <p:cond delay="1000"/>
                            </p:stCondLst>
                            <p:childTnLst>
                              <p:par>
                                <p:cTn id="158" presetID="22" presetClass="entr" presetSubtype="1" fill="hold" grpId="0" nodeType="afterEffect">
                                  <p:stCondLst>
                                    <p:cond delay="0"/>
                                  </p:stCondLst>
                                  <p:childTnLst>
                                    <p:set>
                                      <p:cBhvr>
                                        <p:cTn id="159" dur="1" fill="hold">
                                          <p:stCondLst>
                                            <p:cond delay="0"/>
                                          </p:stCondLst>
                                        </p:cTn>
                                        <p:tgtEl>
                                          <p:spTgt spid="32"/>
                                        </p:tgtEl>
                                        <p:attrNameLst>
                                          <p:attrName>style.visibility</p:attrName>
                                        </p:attrNameLst>
                                      </p:cBhvr>
                                      <p:to>
                                        <p:strVal val="visible"/>
                                      </p:to>
                                    </p:set>
                                    <p:animEffect transition="in" filter="wipe(up)">
                                      <p:cBhvr>
                                        <p:cTn id="160" dur="250"/>
                                        <p:tgtEl>
                                          <p:spTgt spid="32"/>
                                        </p:tgtEl>
                                      </p:cBhvr>
                                    </p:animEffect>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14"/>
                                        </p:tgtEl>
                                        <p:attrNameLst>
                                          <p:attrName>style.visibility</p:attrName>
                                        </p:attrNameLst>
                                      </p:cBhvr>
                                      <p:to>
                                        <p:strVal val="visible"/>
                                      </p:to>
                                    </p:set>
                                    <p:anim calcmode="lin" valueType="num">
                                      <p:cBhvr additive="base">
                                        <p:cTn id="165" dur="500" fill="hold"/>
                                        <p:tgtEl>
                                          <p:spTgt spid="14"/>
                                        </p:tgtEl>
                                        <p:attrNameLst>
                                          <p:attrName>ppt_x</p:attrName>
                                        </p:attrNameLst>
                                      </p:cBhvr>
                                      <p:tavLst>
                                        <p:tav tm="0">
                                          <p:val>
                                            <p:strVal val="#ppt_x"/>
                                          </p:val>
                                        </p:tav>
                                        <p:tav tm="100000">
                                          <p:val>
                                            <p:strVal val="#ppt_x"/>
                                          </p:val>
                                        </p:tav>
                                      </p:tavLst>
                                    </p:anim>
                                    <p:anim calcmode="lin" valueType="num">
                                      <p:cBhvr additive="base">
                                        <p:cTn id="16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nodeType="clickEffect">
                                  <p:stCondLst>
                                    <p:cond delay="0"/>
                                  </p:stCondLst>
                                  <p:childTnLst>
                                    <p:set>
                                      <p:cBhvr>
                                        <p:cTn id="170" dur="1" fill="hold">
                                          <p:stCondLst>
                                            <p:cond delay="0"/>
                                          </p:stCondLst>
                                        </p:cTn>
                                        <p:tgtEl>
                                          <p:spTgt spid="52"/>
                                        </p:tgtEl>
                                        <p:attrNameLst>
                                          <p:attrName>style.visibility</p:attrName>
                                        </p:attrNameLst>
                                      </p:cBhvr>
                                      <p:to>
                                        <p:strVal val="visible"/>
                                      </p:to>
                                    </p:set>
                                    <p:anim calcmode="lin" valueType="num">
                                      <p:cBhvr additive="base">
                                        <p:cTn id="171" dur="500" fill="hold"/>
                                        <p:tgtEl>
                                          <p:spTgt spid="52"/>
                                        </p:tgtEl>
                                        <p:attrNameLst>
                                          <p:attrName>ppt_x</p:attrName>
                                        </p:attrNameLst>
                                      </p:cBhvr>
                                      <p:tavLst>
                                        <p:tav tm="0">
                                          <p:val>
                                            <p:strVal val="#ppt_x"/>
                                          </p:val>
                                        </p:tav>
                                        <p:tav tm="100000">
                                          <p:val>
                                            <p:strVal val="#ppt_x"/>
                                          </p:val>
                                        </p:tav>
                                      </p:tavLst>
                                    </p:anim>
                                    <p:anim calcmode="lin" valueType="num">
                                      <p:cBhvr additive="base">
                                        <p:cTn id="17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noChangeAspect="1"/>
          </p:cNvSpPr>
          <p:nvPr/>
        </p:nvSpPr>
        <p:spPr bwMode="ltGray">
          <a:xfrm rot="16200000" flipV="1">
            <a:off x="4322670" y="-1558151"/>
            <a:ext cx="749706" cy="672291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C791C4"/>
          </a:solidFill>
          <a:ln>
            <a:noFill/>
          </a:ln>
          <a:extLst/>
        </p:spPr>
        <p:txBody>
          <a:bodyPr vert="horz" wrap="square" lIns="668658" tIns="488634" rIns="668658" bIns="488634" numCol="1" rtlCol="0" anchor="ctr" anchorCtr="0" compatLnSpc="1">
            <a:prstTxWarp prst="textNoShape">
              <a:avLst/>
            </a:prstTxWarp>
            <a:noAutofit/>
          </a:bodyPr>
          <a:lstStyle>
            <a:lvl1pPr algn="l" defTabSz="914363" rtl="0" eaLnBrk="1" latinLnBrk="0" hangingPunct="1">
              <a:lnSpc>
                <a:spcPct val="90000"/>
              </a:lnSpc>
              <a:spcBef>
                <a:spcPct val="0"/>
              </a:spcBef>
              <a:buNone/>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defTabSz="514352" fontAlgn="base">
              <a:spcBef>
                <a:spcPts val="675"/>
              </a:spcBef>
              <a:spcAft>
                <a:spcPct val="0"/>
              </a:spcAft>
            </a:pPr>
            <a:endParaRPr sz="3038">
              <a:gradFill>
                <a:gsLst>
                  <a:gs pos="100000">
                    <a:srgbClr val="EFEFEF"/>
                  </a:gs>
                  <a:gs pos="0">
                    <a:srgbClr val="EFEFEF"/>
                  </a:gs>
                </a:gsLst>
                <a:lin ang="5400000" scaled="0"/>
              </a:gradFill>
            </a:endParaRPr>
          </a:p>
        </p:txBody>
      </p:sp>
      <p:sp>
        <p:nvSpPr>
          <p:cNvPr id="13" name="Rectangle 12"/>
          <p:cNvSpPr/>
          <p:nvPr/>
        </p:nvSpPr>
        <p:spPr>
          <a:xfrm>
            <a:off x="3790501" y="1659883"/>
            <a:ext cx="1865767" cy="259687"/>
          </a:xfrm>
          <a:prstGeom prst="rect">
            <a:avLst/>
          </a:prstGeom>
        </p:spPr>
        <p:txBody>
          <a:bodyPr wrap="none" lIns="51435" tIns="25718" rIns="51435" bIns="25718">
            <a:spAutoFit/>
          </a:bodyPr>
          <a:lstStyle/>
          <a:p>
            <a:r>
              <a:rPr lang="en-US" sz="1350" dirty="0">
                <a:solidFill>
                  <a:srgbClr val="FFFFFF"/>
                </a:solidFill>
              </a:rPr>
              <a:t>Service Management API</a:t>
            </a:r>
          </a:p>
        </p:txBody>
      </p:sp>
      <p:grpSp>
        <p:nvGrpSpPr>
          <p:cNvPr id="14" name="Group 13"/>
          <p:cNvGrpSpPr/>
          <p:nvPr/>
        </p:nvGrpSpPr>
        <p:grpSpPr>
          <a:xfrm>
            <a:off x="2270294" y="1168768"/>
            <a:ext cx="2413720" cy="300082"/>
            <a:chOff x="3076575" y="1345531"/>
            <a:chExt cx="5919629" cy="533478"/>
          </a:xfrm>
        </p:grpSpPr>
        <p:sp>
          <p:nvSpPr>
            <p:cNvPr id="15" name="Rectangle 14"/>
            <p:cNvSpPr/>
            <p:nvPr/>
          </p:nvSpPr>
          <p:spPr bwMode="auto">
            <a:xfrm>
              <a:off x="3076575" y="1349849"/>
              <a:ext cx="5919629" cy="465439"/>
            </a:xfrm>
            <a:prstGeom prst="rect">
              <a:avLst/>
            </a:prstGeom>
            <a:solidFill>
              <a:srgbClr val="7030A0"/>
            </a:solidFill>
            <a:ln>
              <a:noFill/>
            </a:ln>
          </p:spPr>
          <p:txBody>
            <a:bodyPr vert="horz" wrap="square" lIns="668655" tIns="488633" rIns="668655" bIns="488633" numCol="1" rtlCol="0" anchor="ctr" anchorCtr="0" compatLnSpc="1">
              <a:prstTxWarp prst="textNoShape">
                <a:avLst/>
              </a:prstTxWarp>
              <a:noAutofit/>
            </a:bodyPr>
            <a:lstStyle/>
            <a:p>
              <a:pPr defTabSz="514352" fontAlgn="base">
                <a:lnSpc>
                  <a:spcPct val="90000"/>
                </a:lnSpc>
                <a:spcBef>
                  <a:spcPts val="675"/>
                </a:spcBef>
                <a:spcAft>
                  <a:spcPct val="0"/>
                </a:spcAft>
              </a:pPr>
              <a:endParaRPr lang="en-US" sz="3038" spc="-113">
                <a:ln w="3175">
                  <a:noFill/>
                </a:ln>
                <a:gradFill>
                  <a:gsLst>
                    <a:gs pos="100000">
                      <a:srgbClr val="EFEFEF"/>
                    </a:gs>
                    <a:gs pos="0">
                      <a:srgbClr val="EFEFEF"/>
                    </a:gs>
                  </a:gsLst>
                  <a:lin ang="5400000" scaled="0"/>
                </a:gradFill>
                <a:latin typeface="+mj-lt"/>
                <a:cs typeface="Arial" charset="0"/>
              </a:endParaRPr>
            </a:p>
          </p:txBody>
        </p:sp>
        <p:sp>
          <p:nvSpPr>
            <p:cNvPr id="16" name="Rectangle 15"/>
            <p:cNvSpPr/>
            <p:nvPr/>
          </p:nvSpPr>
          <p:spPr>
            <a:xfrm>
              <a:off x="3076575" y="1345531"/>
              <a:ext cx="5919627" cy="533478"/>
            </a:xfrm>
            <a:prstGeom prst="rect">
              <a:avLst/>
            </a:prstGeom>
          </p:spPr>
          <p:txBody>
            <a:bodyPr wrap="square">
              <a:spAutoFit/>
            </a:bodyPr>
            <a:lstStyle/>
            <a:p>
              <a:pPr algn="ctr"/>
              <a:r>
                <a:rPr lang="en-US" sz="1350" dirty="0">
                  <a:solidFill>
                    <a:srgbClr val="FFFFFF"/>
                  </a:solidFill>
                </a:rPr>
                <a:t>Portal</a:t>
              </a:r>
            </a:p>
          </p:txBody>
        </p:sp>
      </p:grpSp>
      <p:sp>
        <p:nvSpPr>
          <p:cNvPr id="17" name="TextBox 16"/>
          <p:cNvSpPr txBox="1"/>
          <p:nvPr/>
        </p:nvSpPr>
        <p:spPr>
          <a:xfrm>
            <a:off x="1355493" y="2696456"/>
            <a:ext cx="871714" cy="1547726"/>
          </a:xfrm>
          <a:prstGeom prst="rect">
            <a:avLst/>
          </a:prstGeom>
          <a:solidFill>
            <a:srgbClr val="8AC640"/>
          </a:solidFill>
          <a:ln>
            <a:noFill/>
          </a:ln>
        </p:spPr>
        <p:txBody>
          <a:bodyPr wrap="square" lIns="51435" tIns="51435" rIns="51435" bIns="25718" rtlCol="0" anchor="b" anchorCtr="0">
            <a:noAutofit/>
          </a:bodyPr>
          <a:lstStyle/>
          <a:p>
            <a:pPr defTabSz="513690">
              <a:lnSpc>
                <a:spcPct val="90000"/>
              </a:lnSpc>
              <a:spcAft>
                <a:spcPts val="169"/>
              </a:spcAft>
            </a:pPr>
            <a:r>
              <a:rPr lang="en-US" sz="1350" spc="-28" dirty="0">
                <a:solidFill>
                  <a:schemeClr val="bg1"/>
                </a:solidFill>
                <a:latin typeface="Segoe UI Light"/>
              </a:rPr>
              <a:t>Compute</a:t>
            </a:r>
            <a:endParaRPr lang="en-US" sz="1013" spc="-28" dirty="0">
              <a:solidFill>
                <a:schemeClr val="bg1"/>
              </a:solidFill>
            </a:endParaRPr>
          </a:p>
        </p:txBody>
      </p:sp>
      <p:sp>
        <p:nvSpPr>
          <p:cNvPr id="18" name="TextBox 17"/>
          <p:cNvSpPr txBox="1"/>
          <p:nvPr/>
        </p:nvSpPr>
        <p:spPr>
          <a:xfrm>
            <a:off x="2286110" y="2696456"/>
            <a:ext cx="880567" cy="1547726"/>
          </a:xfrm>
          <a:prstGeom prst="rect">
            <a:avLst/>
          </a:prstGeom>
          <a:solidFill>
            <a:srgbClr val="E55B3B"/>
          </a:solidFill>
          <a:ln>
            <a:noFill/>
          </a:ln>
        </p:spPr>
        <p:txBody>
          <a:bodyPr wrap="square" lIns="51435" tIns="51435" rIns="51435" bIns="25718" rtlCol="0" anchor="b" anchorCtr="0">
            <a:noAutofit/>
          </a:bodyPr>
          <a:lstStyle>
            <a:defPPr>
              <a:defRPr lang="en-US"/>
            </a:defPPr>
            <a:lvl1pPr defTabSz="913222">
              <a:lnSpc>
                <a:spcPct val="90000"/>
              </a:lnSpc>
              <a:spcAft>
                <a:spcPts val="300"/>
              </a:spcAft>
              <a:defRPr sz="2400" spc="-50">
                <a:solidFill>
                  <a:schemeClr val="bg1">
                    <a:lumMod val="10000"/>
                  </a:schemeClr>
                </a:solidFill>
                <a:latin typeface="Segoe UI Light"/>
              </a:defRPr>
            </a:lvl1pPr>
          </a:lstStyle>
          <a:p>
            <a:r>
              <a:rPr lang="en-US" sz="1350" dirty="0">
                <a:solidFill>
                  <a:schemeClr val="bg1"/>
                </a:solidFill>
              </a:rPr>
              <a:t>Network</a:t>
            </a:r>
          </a:p>
        </p:txBody>
      </p:sp>
      <p:sp>
        <p:nvSpPr>
          <p:cNvPr id="19" name="TextBox 18"/>
          <p:cNvSpPr txBox="1"/>
          <p:nvPr/>
        </p:nvSpPr>
        <p:spPr>
          <a:xfrm>
            <a:off x="4182441" y="2696456"/>
            <a:ext cx="874420" cy="1547726"/>
          </a:xfrm>
          <a:prstGeom prst="rect">
            <a:avLst/>
          </a:prstGeom>
          <a:solidFill>
            <a:srgbClr val="00B0F0"/>
          </a:solidFill>
          <a:ln>
            <a:noFill/>
          </a:ln>
        </p:spPr>
        <p:txBody>
          <a:bodyPr wrap="square" lIns="51435" tIns="51435" rIns="51435" bIns="25718" rtlCol="0" anchor="b" anchorCtr="0">
            <a:noAutofit/>
          </a:bodyPr>
          <a:lstStyle>
            <a:defPPr>
              <a:defRPr lang="en-US"/>
            </a:defPPr>
            <a:lvl1pPr defTabSz="913222">
              <a:lnSpc>
                <a:spcPct val="90000"/>
              </a:lnSpc>
              <a:spcAft>
                <a:spcPts val="300"/>
              </a:spcAft>
              <a:defRPr sz="2400" spc="-50">
                <a:solidFill>
                  <a:schemeClr val="bg1">
                    <a:lumMod val="10000"/>
                  </a:schemeClr>
                </a:solidFill>
                <a:latin typeface="Segoe UI Light"/>
              </a:defRPr>
            </a:lvl1pPr>
          </a:lstStyle>
          <a:p>
            <a:r>
              <a:rPr lang="en-US" sz="1350" dirty="0">
                <a:solidFill>
                  <a:schemeClr val="bg1"/>
                </a:solidFill>
              </a:rPr>
              <a:t>Platform</a:t>
            </a:r>
          </a:p>
        </p:txBody>
      </p:sp>
      <p:sp>
        <p:nvSpPr>
          <p:cNvPr id="20" name="TextBox 19"/>
          <p:cNvSpPr txBox="1"/>
          <p:nvPr/>
        </p:nvSpPr>
        <p:spPr>
          <a:xfrm>
            <a:off x="3231453" y="2698621"/>
            <a:ext cx="878605" cy="1547726"/>
          </a:xfrm>
          <a:prstGeom prst="rect">
            <a:avLst/>
          </a:prstGeom>
          <a:solidFill>
            <a:srgbClr val="262324"/>
          </a:solidFill>
          <a:ln>
            <a:noFill/>
          </a:ln>
        </p:spPr>
        <p:txBody>
          <a:bodyPr wrap="square" lIns="51435" tIns="51435" rIns="51435" bIns="25718" rtlCol="0" anchor="b" anchorCtr="0">
            <a:noAutofit/>
          </a:bodyPr>
          <a:lstStyle>
            <a:defPPr>
              <a:defRPr lang="en-US"/>
            </a:defPPr>
            <a:lvl1pPr defTabSz="913222">
              <a:lnSpc>
                <a:spcPct val="90000"/>
              </a:lnSpc>
              <a:spcAft>
                <a:spcPts val="300"/>
              </a:spcAft>
              <a:defRPr sz="2400" spc="-50">
                <a:solidFill>
                  <a:schemeClr val="bg1">
                    <a:lumMod val="10000"/>
                  </a:schemeClr>
                </a:solidFill>
                <a:latin typeface="Segoe UI Light"/>
              </a:defRPr>
            </a:lvl1pPr>
          </a:lstStyle>
          <a:p>
            <a:r>
              <a:rPr lang="en-US" sz="1350" dirty="0">
                <a:solidFill>
                  <a:schemeClr val="bg1"/>
                </a:solidFill>
              </a:rPr>
              <a:t>Storage</a:t>
            </a:r>
          </a:p>
        </p:txBody>
      </p:sp>
      <p:sp>
        <p:nvSpPr>
          <p:cNvPr id="21" name="TextBox 20"/>
          <p:cNvSpPr txBox="1"/>
          <p:nvPr/>
        </p:nvSpPr>
        <p:spPr>
          <a:xfrm>
            <a:off x="6236540" y="2696456"/>
            <a:ext cx="873503" cy="1547726"/>
          </a:xfrm>
          <a:prstGeom prst="rect">
            <a:avLst/>
          </a:prstGeom>
          <a:solidFill>
            <a:srgbClr val="00B050"/>
          </a:solidFill>
          <a:ln>
            <a:noFill/>
          </a:ln>
        </p:spPr>
        <p:txBody>
          <a:bodyPr wrap="square" lIns="51435" tIns="51435" rIns="51435" bIns="25718" rtlCol="0" anchor="b" anchorCtr="0">
            <a:noAutofit/>
          </a:bodyPr>
          <a:lstStyle/>
          <a:p>
            <a:pPr defTabSz="513690">
              <a:lnSpc>
                <a:spcPct val="90000"/>
              </a:lnSpc>
              <a:spcAft>
                <a:spcPts val="169"/>
              </a:spcAft>
            </a:pPr>
            <a:r>
              <a:rPr lang="en-US" sz="1350" spc="-28" dirty="0">
                <a:solidFill>
                  <a:schemeClr val="bg1"/>
                </a:solidFill>
                <a:latin typeface="Segoe UI Light"/>
              </a:rPr>
              <a:t>SQL</a:t>
            </a:r>
            <a:endParaRPr lang="en-US" sz="1013" spc="-28" dirty="0">
              <a:solidFill>
                <a:schemeClr val="bg1"/>
              </a:solidFill>
            </a:endParaRPr>
          </a:p>
        </p:txBody>
      </p:sp>
      <p:sp>
        <p:nvSpPr>
          <p:cNvPr id="2" name="Title 1"/>
          <p:cNvSpPr>
            <a:spLocks noGrp="1"/>
          </p:cNvSpPr>
          <p:nvPr>
            <p:ph type="title" idx="4294967295"/>
          </p:nvPr>
        </p:nvSpPr>
        <p:spPr>
          <a:xfrm>
            <a:off x="0" y="136525"/>
            <a:ext cx="8642350" cy="550863"/>
          </a:xfrm>
        </p:spPr>
        <p:txBody>
          <a:bodyPr>
            <a:normAutofit fontScale="90000"/>
          </a:bodyPr>
          <a:lstStyle/>
          <a:p>
            <a:r>
              <a:rPr lang="en-IE" dirty="0"/>
              <a:t>Windows Azure Stack</a:t>
            </a:r>
          </a:p>
        </p:txBody>
      </p:sp>
      <p:grpSp>
        <p:nvGrpSpPr>
          <p:cNvPr id="52" name="Group 51"/>
          <p:cNvGrpSpPr/>
          <p:nvPr/>
        </p:nvGrpSpPr>
        <p:grpSpPr>
          <a:xfrm>
            <a:off x="4696322" y="1168768"/>
            <a:ext cx="2413721" cy="300082"/>
            <a:chOff x="3076575" y="1345531"/>
            <a:chExt cx="5919629" cy="533478"/>
          </a:xfrm>
        </p:grpSpPr>
        <p:sp>
          <p:nvSpPr>
            <p:cNvPr id="53" name="Rectangle 52"/>
            <p:cNvSpPr/>
            <p:nvPr/>
          </p:nvSpPr>
          <p:spPr bwMode="auto">
            <a:xfrm>
              <a:off x="3076575" y="1349849"/>
              <a:ext cx="5919629" cy="465439"/>
            </a:xfrm>
            <a:prstGeom prst="rect">
              <a:avLst/>
            </a:prstGeom>
            <a:solidFill>
              <a:srgbClr val="7030A0"/>
            </a:solidFill>
            <a:ln>
              <a:noFill/>
            </a:ln>
          </p:spPr>
          <p:txBody>
            <a:bodyPr vert="horz" wrap="square" lIns="668655" tIns="488633" rIns="668655" bIns="488633" numCol="1" rtlCol="0" anchor="ctr" anchorCtr="0" compatLnSpc="1">
              <a:prstTxWarp prst="textNoShape">
                <a:avLst/>
              </a:prstTxWarp>
              <a:noAutofit/>
            </a:bodyPr>
            <a:lstStyle/>
            <a:p>
              <a:pPr defTabSz="514352" fontAlgn="base">
                <a:lnSpc>
                  <a:spcPct val="90000"/>
                </a:lnSpc>
                <a:spcBef>
                  <a:spcPts val="675"/>
                </a:spcBef>
                <a:spcAft>
                  <a:spcPct val="0"/>
                </a:spcAft>
              </a:pPr>
              <a:endParaRPr lang="en-US" sz="3038" spc="-113">
                <a:ln w="3175">
                  <a:noFill/>
                </a:ln>
                <a:gradFill>
                  <a:gsLst>
                    <a:gs pos="100000">
                      <a:srgbClr val="EFEFEF"/>
                    </a:gs>
                    <a:gs pos="0">
                      <a:srgbClr val="EFEFEF"/>
                    </a:gs>
                  </a:gsLst>
                  <a:lin ang="5400000" scaled="0"/>
                </a:gradFill>
                <a:latin typeface="+mj-lt"/>
                <a:cs typeface="Arial" charset="0"/>
              </a:endParaRPr>
            </a:p>
          </p:txBody>
        </p:sp>
        <p:sp>
          <p:nvSpPr>
            <p:cNvPr id="54" name="Rectangle 53"/>
            <p:cNvSpPr/>
            <p:nvPr/>
          </p:nvSpPr>
          <p:spPr>
            <a:xfrm>
              <a:off x="3076575" y="1345531"/>
              <a:ext cx="5919629" cy="533478"/>
            </a:xfrm>
            <a:prstGeom prst="rect">
              <a:avLst/>
            </a:prstGeom>
          </p:spPr>
          <p:txBody>
            <a:bodyPr wrap="square">
              <a:spAutoFit/>
            </a:bodyPr>
            <a:lstStyle/>
            <a:p>
              <a:pPr algn="ctr"/>
              <a:r>
                <a:rPr lang="en-US" sz="1350" dirty="0">
                  <a:solidFill>
                    <a:srgbClr val="FFFFFF"/>
                  </a:solidFill>
                </a:rPr>
                <a:t>Tools</a:t>
              </a:r>
            </a:p>
          </p:txBody>
        </p:sp>
      </p:grpSp>
      <p:grpSp>
        <p:nvGrpSpPr>
          <p:cNvPr id="55" name="Group 54"/>
          <p:cNvGrpSpPr/>
          <p:nvPr/>
        </p:nvGrpSpPr>
        <p:grpSpPr>
          <a:xfrm>
            <a:off x="1350653" y="2187462"/>
            <a:ext cx="6708330" cy="300082"/>
            <a:chOff x="3076575" y="1345531"/>
            <a:chExt cx="5919629" cy="533478"/>
          </a:xfrm>
        </p:grpSpPr>
        <p:sp>
          <p:nvSpPr>
            <p:cNvPr id="56" name="Rectangle 55"/>
            <p:cNvSpPr/>
            <p:nvPr/>
          </p:nvSpPr>
          <p:spPr bwMode="auto">
            <a:xfrm>
              <a:off x="3076575" y="1349849"/>
              <a:ext cx="5919629" cy="465439"/>
            </a:xfrm>
            <a:prstGeom prst="rect">
              <a:avLst/>
            </a:prstGeom>
            <a:solidFill>
              <a:srgbClr val="7030A0"/>
            </a:solidFill>
            <a:ln>
              <a:noFill/>
            </a:ln>
          </p:spPr>
          <p:txBody>
            <a:bodyPr vert="horz" wrap="square" lIns="668655" tIns="488633" rIns="668655" bIns="488633" numCol="1" rtlCol="0" anchor="ctr" anchorCtr="0" compatLnSpc="1">
              <a:prstTxWarp prst="textNoShape">
                <a:avLst/>
              </a:prstTxWarp>
              <a:noAutofit/>
            </a:bodyPr>
            <a:lstStyle/>
            <a:p>
              <a:pPr defTabSz="514352" fontAlgn="base">
                <a:lnSpc>
                  <a:spcPct val="90000"/>
                </a:lnSpc>
                <a:spcBef>
                  <a:spcPts val="675"/>
                </a:spcBef>
                <a:spcAft>
                  <a:spcPct val="0"/>
                </a:spcAft>
              </a:pPr>
              <a:endParaRPr lang="en-US" sz="3038" spc="-113">
                <a:ln w="3175">
                  <a:noFill/>
                </a:ln>
                <a:gradFill>
                  <a:gsLst>
                    <a:gs pos="100000">
                      <a:srgbClr val="EFEFEF"/>
                    </a:gs>
                    <a:gs pos="0">
                      <a:srgbClr val="EFEFEF"/>
                    </a:gs>
                  </a:gsLst>
                  <a:lin ang="5400000" scaled="0"/>
                </a:gradFill>
                <a:latin typeface="+mj-lt"/>
                <a:cs typeface="Arial" charset="0"/>
              </a:endParaRPr>
            </a:p>
          </p:txBody>
        </p:sp>
        <p:sp>
          <p:nvSpPr>
            <p:cNvPr id="57" name="Rectangle 56"/>
            <p:cNvSpPr/>
            <p:nvPr/>
          </p:nvSpPr>
          <p:spPr>
            <a:xfrm>
              <a:off x="3076575" y="1345531"/>
              <a:ext cx="5919627" cy="533478"/>
            </a:xfrm>
            <a:prstGeom prst="rect">
              <a:avLst/>
            </a:prstGeom>
          </p:spPr>
          <p:txBody>
            <a:bodyPr wrap="square">
              <a:spAutoFit/>
            </a:bodyPr>
            <a:lstStyle/>
            <a:p>
              <a:pPr algn="ctr"/>
              <a:r>
                <a:rPr lang="en-US" sz="1350" dirty="0">
                  <a:solidFill>
                    <a:srgbClr val="FFFFFF"/>
                  </a:solidFill>
                </a:rPr>
                <a:t>Azure Resource Manager</a:t>
              </a:r>
            </a:p>
          </p:txBody>
        </p:sp>
      </p:grpSp>
      <p:sp>
        <p:nvSpPr>
          <p:cNvPr id="58" name="Rectangle 57"/>
          <p:cNvSpPr/>
          <p:nvPr/>
        </p:nvSpPr>
        <p:spPr>
          <a:xfrm>
            <a:off x="1360562" y="3556241"/>
            <a:ext cx="866645" cy="1307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Manifest</a:t>
            </a:r>
          </a:p>
        </p:txBody>
      </p:sp>
      <p:sp>
        <p:nvSpPr>
          <p:cNvPr id="59" name="Rectangle 58"/>
          <p:cNvSpPr/>
          <p:nvPr/>
        </p:nvSpPr>
        <p:spPr>
          <a:xfrm>
            <a:off x="1360562" y="2843227"/>
            <a:ext cx="866645" cy="1307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Gallery</a:t>
            </a:r>
          </a:p>
        </p:txBody>
      </p:sp>
      <p:sp>
        <p:nvSpPr>
          <p:cNvPr id="60" name="Rectangle 59"/>
          <p:cNvSpPr/>
          <p:nvPr/>
        </p:nvSpPr>
        <p:spPr>
          <a:xfrm>
            <a:off x="1360562" y="2985830"/>
            <a:ext cx="866645" cy="1307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Metrics</a:t>
            </a:r>
          </a:p>
        </p:txBody>
      </p:sp>
      <p:sp>
        <p:nvSpPr>
          <p:cNvPr id="61" name="Rectangle 60"/>
          <p:cNvSpPr/>
          <p:nvPr/>
        </p:nvSpPr>
        <p:spPr>
          <a:xfrm>
            <a:off x="1360562" y="3128433"/>
            <a:ext cx="866645" cy="13076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Admin API</a:t>
            </a:r>
          </a:p>
        </p:txBody>
      </p:sp>
      <p:sp>
        <p:nvSpPr>
          <p:cNvPr id="62" name="Rectangle 61"/>
          <p:cNvSpPr/>
          <p:nvPr/>
        </p:nvSpPr>
        <p:spPr>
          <a:xfrm>
            <a:off x="1360562" y="3271036"/>
            <a:ext cx="866645" cy="13076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Tenant API</a:t>
            </a:r>
          </a:p>
        </p:txBody>
      </p:sp>
      <p:sp>
        <p:nvSpPr>
          <p:cNvPr id="63" name="Rectangle 62"/>
          <p:cNvSpPr/>
          <p:nvPr/>
        </p:nvSpPr>
        <p:spPr>
          <a:xfrm>
            <a:off x="1360561" y="3698844"/>
            <a:ext cx="866645" cy="13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Quota</a:t>
            </a:r>
          </a:p>
        </p:txBody>
      </p:sp>
      <p:sp>
        <p:nvSpPr>
          <p:cNvPr id="64" name="Rectangle 63"/>
          <p:cNvSpPr/>
          <p:nvPr/>
        </p:nvSpPr>
        <p:spPr>
          <a:xfrm>
            <a:off x="1360562" y="2700625"/>
            <a:ext cx="866645" cy="1307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Events</a:t>
            </a:r>
          </a:p>
        </p:txBody>
      </p:sp>
      <p:sp>
        <p:nvSpPr>
          <p:cNvPr id="65" name="Rectangle 64"/>
          <p:cNvSpPr/>
          <p:nvPr/>
        </p:nvSpPr>
        <p:spPr>
          <a:xfrm>
            <a:off x="1360562" y="3413638"/>
            <a:ext cx="866645" cy="1307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Usage</a:t>
            </a:r>
          </a:p>
        </p:txBody>
      </p:sp>
      <p:sp>
        <p:nvSpPr>
          <p:cNvPr id="66" name="Rectangle 65"/>
          <p:cNvSpPr/>
          <p:nvPr/>
        </p:nvSpPr>
        <p:spPr>
          <a:xfrm>
            <a:off x="2292256" y="3556241"/>
            <a:ext cx="866645" cy="1307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Manifest</a:t>
            </a:r>
          </a:p>
        </p:txBody>
      </p:sp>
      <p:sp>
        <p:nvSpPr>
          <p:cNvPr id="67" name="Rectangle 66"/>
          <p:cNvSpPr/>
          <p:nvPr/>
        </p:nvSpPr>
        <p:spPr>
          <a:xfrm>
            <a:off x="2292256" y="2843227"/>
            <a:ext cx="866645" cy="1307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Gallery</a:t>
            </a:r>
          </a:p>
        </p:txBody>
      </p:sp>
      <p:sp>
        <p:nvSpPr>
          <p:cNvPr id="68" name="Rectangle 67"/>
          <p:cNvSpPr/>
          <p:nvPr/>
        </p:nvSpPr>
        <p:spPr>
          <a:xfrm>
            <a:off x="2292256" y="2985830"/>
            <a:ext cx="866645" cy="1307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Metrics</a:t>
            </a:r>
          </a:p>
        </p:txBody>
      </p:sp>
      <p:sp>
        <p:nvSpPr>
          <p:cNvPr id="69" name="Rectangle 68"/>
          <p:cNvSpPr/>
          <p:nvPr/>
        </p:nvSpPr>
        <p:spPr>
          <a:xfrm>
            <a:off x="2292256" y="3128433"/>
            <a:ext cx="866645" cy="13076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Admin API</a:t>
            </a:r>
          </a:p>
        </p:txBody>
      </p:sp>
      <p:sp>
        <p:nvSpPr>
          <p:cNvPr id="70" name="Rectangle 69"/>
          <p:cNvSpPr/>
          <p:nvPr/>
        </p:nvSpPr>
        <p:spPr>
          <a:xfrm>
            <a:off x="2292256" y="3271036"/>
            <a:ext cx="866645" cy="13076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Tenant API</a:t>
            </a:r>
          </a:p>
        </p:txBody>
      </p:sp>
      <p:sp>
        <p:nvSpPr>
          <p:cNvPr id="71" name="Rectangle 70"/>
          <p:cNvSpPr/>
          <p:nvPr/>
        </p:nvSpPr>
        <p:spPr>
          <a:xfrm>
            <a:off x="2292255" y="3698844"/>
            <a:ext cx="866645" cy="13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Quota</a:t>
            </a:r>
          </a:p>
        </p:txBody>
      </p:sp>
      <p:sp>
        <p:nvSpPr>
          <p:cNvPr id="72" name="Rectangle 71"/>
          <p:cNvSpPr/>
          <p:nvPr/>
        </p:nvSpPr>
        <p:spPr>
          <a:xfrm>
            <a:off x="2292256" y="2700625"/>
            <a:ext cx="866645" cy="1307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Events</a:t>
            </a:r>
          </a:p>
        </p:txBody>
      </p:sp>
      <p:sp>
        <p:nvSpPr>
          <p:cNvPr id="73" name="Rectangle 72"/>
          <p:cNvSpPr/>
          <p:nvPr/>
        </p:nvSpPr>
        <p:spPr>
          <a:xfrm>
            <a:off x="2292256" y="3413638"/>
            <a:ext cx="866645" cy="1307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Usage</a:t>
            </a:r>
          </a:p>
        </p:txBody>
      </p:sp>
      <p:sp>
        <p:nvSpPr>
          <p:cNvPr id="74" name="Rectangle 73"/>
          <p:cNvSpPr/>
          <p:nvPr/>
        </p:nvSpPr>
        <p:spPr>
          <a:xfrm>
            <a:off x="3243413" y="3556241"/>
            <a:ext cx="866645" cy="1307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Manifest</a:t>
            </a:r>
          </a:p>
        </p:txBody>
      </p:sp>
      <p:sp>
        <p:nvSpPr>
          <p:cNvPr id="75" name="Rectangle 74"/>
          <p:cNvSpPr/>
          <p:nvPr/>
        </p:nvSpPr>
        <p:spPr>
          <a:xfrm>
            <a:off x="3243413" y="2843227"/>
            <a:ext cx="866645" cy="1307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Gallery</a:t>
            </a:r>
          </a:p>
        </p:txBody>
      </p:sp>
      <p:sp>
        <p:nvSpPr>
          <p:cNvPr id="76" name="Rectangle 75"/>
          <p:cNvSpPr/>
          <p:nvPr/>
        </p:nvSpPr>
        <p:spPr>
          <a:xfrm>
            <a:off x="3243413" y="2985830"/>
            <a:ext cx="866645" cy="1307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Metrics</a:t>
            </a:r>
          </a:p>
        </p:txBody>
      </p:sp>
      <p:sp>
        <p:nvSpPr>
          <p:cNvPr id="77" name="Rectangle 76"/>
          <p:cNvSpPr/>
          <p:nvPr/>
        </p:nvSpPr>
        <p:spPr>
          <a:xfrm>
            <a:off x="3243413" y="3128433"/>
            <a:ext cx="866645" cy="13076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Admin API</a:t>
            </a:r>
          </a:p>
        </p:txBody>
      </p:sp>
      <p:sp>
        <p:nvSpPr>
          <p:cNvPr id="78" name="Rectangle 77"/>
          <p:cNvSpPr/>
          <p:nvPr/>
        </p:nvSpPr>
        <p:spPr>
          <a:xfrm>
            <a:off x="3243413" y="3271036"/>
            <a:ext cx="866645" cy="13076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Tenant API</a:t>
            </a:r>
          </a:p>
        </p:txBody>
      </p:sp>
      <p:sp>
        <p:nvSpPr>
          <p:cNvPr id="79" name="Rectangle 78"/>
          <p:cNvSpPr/>
          <p:nvPr/>
        </p:nvSpPr>
        <p:spPr>
          <a:xfrm>
            <a:off x="3243412" y="3698844"/>
            <a:ext cx="866645" cy="13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Quota</a:t>
            </a:r>
          </a:p>
        </p:txBody>
      </p:sp>
      <p:sp>
        <p:nvSpPr>
          <p:cNvPr id="80" name="Rectangle 79"/>
          <p:cNvSpPr/>
          <p:nvPr/>
        </p:nvSpPr>
        <p:spPr>
          <a:xfrm>
            <a:off x="3243413" y="2700625"/>
            <a:ext cx="866645" cy="1307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Events</a:t>
            </a:r>
          </a:p>
        </p:txBody>
      </p:sp>
      <p:sp>
        <p:nvSpPr>
          <p:cNvPr id="81" name="Rectangle 80"/>
          <p:cNvSpPr/>
          <p:nvPr/>
        </p:nvSpPr>
        <p:spPr>
          <a:xfrm>
            <a:off x="3243413" y="3413638"/>
            <a:ext cx="866645" cy="1307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Usage</a:t>
            </a:r>
          </a:p>
        </p:txBody>
      </p:sp>
      <p:sp>
        <p:nvSpPr>
          <p:cNvPr id="82" name="Rectangle 81"/>
          <p:cNvSpPr/>
          <p:nvPr/>
        </p:nvSpPr>
        <p:spPr>
          <a:xfrm>
            <a:off x="4182440" y="3555878"/>
            <a:ext cx="866645" cy="1307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Manifest</a:t>
            </a:r>
          </a:p>
        </p:txBody>
      </p:sp>
      <p:sp>
        <p:nvSpPr>
          <p:cNvPr id="83" name="Rectangle 82"/>
          <p:cNvSpPr/>
          <p:nvPr/>
        </p:nvSpPr>
        <p:spPr>
          <a:xfrm>
            <a:off x="4182440" y="2842864"/>
            <a:ext cx="866645" cy="1307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Gallery</a:t>
            </a:r>
          </a:p>
        </p:txBody>
      </p:sp>
      <p:sp>
        <p:nvSpPr>
          <p:cNvPr id="84" name="Rectangle 83"/>
          <p:cNvSpPr/>
          <p:nvPr/>
        </p:nvSpPr>
        <p:spPr>
          <a:xfrm>
            <a:off x="4182440" y="2985467"/>
            <a:ext cx="866645" cy="1307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Metrics</a:t>
            </a:r>
          </a:p>
        </p:txBody>
      </p:sp>
      <p:sp>
        <p:nvSpPr>
          <p:cNvPr id="85" name="Rectangle 84"/>
          <p:cNvSpPr/>
          <p:nvPr/>
        </p:nvSpPr>
        <p:spPr>
          <a:xfrm>
            <a:off x="4182440" y="3128070"/>
            <a:ext cx="866645" cy="13076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Admin API</a:t>
            </a:r>
          </a:p>
        </p:txBody>
      </p:sp>
      <p:sp>
        <p:nvSpPr>
          <p:cNvPr id="86" name="Rectangle 85"/>
          <p:cNvSpPr/>
          <p:nvPr/>
        </p:nvSpPr>
        <p:spPr>
          <a:xfrm>
            <a:off x="4182440" y="3270673"/>
            <a:ext cx="866645" cy="13076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Tenant API</a:t>
            </a:r>
          </a:p>
        </p:txBody>
      </p:sp>
      <p:sp>
        <p:nvSpPr>
          <p:cNvPr id="87" name="Rectangle 86"/>
          <p:cNvSpPr/>
          <p:nvPr/>
        </p:nvSpPr>
        <p:spPr>
          <a:xfrm>
            <a:off x="4182439" y="3698481"/>
            <a:ext cx="866645" cy="13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Quota</a:t>
            </a:r>
          </a:p>
        </p:txBody>
      </p:sp>
      <p:sp>
        <p:nvSpPr>
          <p:cNvPr id="88" name="Rectangle 87"/>
          <p:cNvSpPr/>
          <p:nvPr/>
        </p:nvSpPr>
        <p:spPr>
          <a:xfrm>
            <a:off x="4182440" y="2700262"/>
            <a:ext cx="866645" cy="1307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Events</a:t>
            </a:r>
          </a:p>
        </p:txBody>
      </p:sp>
      <p:sp>
        <p:nvSpPr>
          <p:cNvPr id="89" name="Rectangle 88"/>
          <p:cNvSpPr/>
          <p:nvPr/>
        </p:nvSpPr>
        <p:spPr>
          <a:xfrm>
            <a:off x="4182440" y="3413275"/>
            <a:ext cx="866645" cy="1307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Usage</a:t>
            </a:r>
          </a:p>
        </p:txBody>
      </p:sp>
      <p:grpSp>
        <p:nvGrpSpPr>
          <p:cNvPr id="90" name="Group 89"/>
          <p:cNvGrpSpPr/>
          <p:nvPr/>
        </p:nvGrpSpPr>
        <p:grpSpPr>
          <a:xfrm>
            <a:off x="1355493" y="2464340"/>
            <a:ext cx="3701368" cy="253916"/>
            <a:chOff x="3076575" y="1345531"/>
            <a:chExt cx="5919629" cy="589354"/>
          </a:xfrm>
        </p:grpSpPr>
        <p:sp>
          <p:nvSpPr>
            <p:cNvPr id="91" name="Rectangle 90"/>
            <p:cNvSpPr/>
            <p:nvPr/>
          </p:nvSpPr>
          <p:spPr bwMode="auto">
            <a:xfrm>
              <a:off x="3076575" y="1349849"/>
              <a:ext cx="5919629" cy="465439"/>
            </a:xfrm>
            <a:prstGeom prst="rect">
              <a:avLst/>
            </a:prstGeom>
            <a:solidFill>
              <a:srgbClr val="7030A0"/>
            </a:solidFill>
            <a:ln>
              <a:noFill/>
            </a:ln>
          </p:spPr>
          <p:txBody>
            <a:bodyPr vert="horz" wrap="square" lIns="668655" tIns="488633" rIns="668655" bIns="488633" numCol="1" rtlCol="0" anchor="ctr" anchorCtr="0" compatLnSpc="1">
              <a:prstTxWarp prst="textNoShape">
                <a:avLst/>
              </a:prstTxWarp>
              <a:noAutofit/>
            </a:bodyPr>
            <a:lstStyle/>
            <a:p>
              <a:pPr defTabSz="514352" fontAlgn="base">
                <a:lnSpc>
                  <a:spcPct val="90000"/>
                </a:lnSpc>
                <a:spcBef>
                  <a:spcPts val="675"/>
                </a:spcBef>
                <a:spcAft>
                  <a:spcPct val="0"/>
                </a:spcAft>
              </a:pPr>
              <a:endParaRPr lang="en-US" sz="3038" spc="-113">
                <a:ln w="3175">
                  <a:noFill/>
                </a:ln>
                <a:gradFill>
                  <a:gsLst>
                    <a:gs pos="100000">
                      <a:srgbClr val="EFEFEF"/>
                    </a:gs>
                    <a:gs pos="0">
                      <a:srgbClr val="EFEFEF"/>
                    </a:gs>
                  </a:gsLst>
                  <a:lin ang="5400000" scaled="0"/>
                </a:gradFill>
                <a:latin typeface="+mj-lt"/>
                <a:cs typeface="Arial" charset="0"/>
              </a:endParaRPr>
            </a:p>
          </p:txBody>
        </p:sp>
        <p:sp>
          <p:nvSpPr>
            <p:cNvPr id="92" name="Rectangle 91"/>
            <p:cNvSpPr/>
            <p:nvPr/>
          </p:nvSpPr>
          <p:spPr>
            <a:xfrm>
              <a:off x="3076575" y="1345531"/>
              <a:ext cx="5919627" cy="589354"/>
            </a:xfrm>
            <a:prstGeom prst="rect">
              <a:avLst/>
            </a:prstGeom>
          </p:spPr>
          <p:txBody>
            <a:bodyPr wrap="square">
              <a:spAutoFit/>
            </a:bodyPr>
            <a:lstStyle/>
            <a:p>
              <a:pPr algn="ctr"/>
              <a:r>
                <a:rPr lang="en-US" sz="1050" dirty="0">
                  <a:solidFill>
                    <a:srgbClr val="FFFFFF"/>
                  </a:solidFill>
                </a:rPr>
                <a:t>Foundation Services</a:t>
              </a:r>
            </a:p>
          </p:txBody>
        </p:sp>
      </p:grpSp>
      <p:sp>
        <p:nvSpPr>
          <p:cNvPr id="96" name="TextBox 95"/>
          <p:cNvSpPr txBox="1"/>
          <p:nvPr/>
        </p:nvSpPr>
        <p:spPr>
          <a:xfrm>
            <a:off x="5128845" y="2463055"/>
            <a:ext cx="1026307" cy="1784933"/>
          </a:xfrm>
          <a:prstGeom prst="rect">
            <a:avLst/>
          </a:prstGeom>
          <a:solidFill>
            <a:srgbClr val="7030A0"/>
          </a:solidFill>
          <a:ln>
            <a:noFill/>
          </a:ln>
        </p:spPr>
        <p:txBody>
          <a:bodyPr wrap="square" lIns="51435" tIns="51435" rIns="51435" bIns="25718" rtlCol="0" anchor="b" anchorCtr="0">
            <a:noAutofit/>
          </a:bodyPr>
          <a:lstStyle/>
          <a:p>
            <a:pPr defTabSz="513690">
              <a:lnSpc>
                <a:spcPct val="90000"/>
              </a:lnSpc>
              <a:spcAft>
                <a:spcPts val="169"/>
              </a:spcAft>
            </a:pPr>
            <a:r>
              <a:rPr lang="en-US" sz="1350" spc="-28" dirty="0">
                <a:solidFill>
                  <a:schemeClr val="bg1"/>
                </a:solidFill>
                <a:latin typeface="Segoe UI Light"/>
              </a:rPr>
              <a:t>Core Service</a:t>
            </a:r>
            <a:endParaRPr lang="en-US" sz="1013" spc="-28" dirty="0">
              <a:solidFill>
                <a:schemeClr val="bg1"/>
              </a:solidFill>
            </a:endParaRPr>
          </a:p>
        </p:txBody>
      </p:sp>
      <p:sp>
        <p:nvSpPr>
          <p:cNvPr id="97" name="Rectangle 96"/>
          <p:cNvSpPr/>
          <p:nvPr/>
        </p:nvSpPr>
        <p:spPr>
          <a:xfrm>
            <a:off x="5148869" y="2479135"/>
            <a:ext cx="1001450" cy="2380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Gallery</a:t>
            </a:r>
          </a:p>
        </p:txBody>
      </p:sp>
      <p:sp>
        <p:nvSpPr>
          <p:cNvPr id="98" name="Rectangle 97"/>
          <p:cNvSpPr/>
          <p:nvPr/>
        </p:nvSpPr>
        <p:spPr>
          <a:xfrm>
            <a:off x="5148869" y="2754810"/>
            <a:ext cx="1001450" cy="2380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Subscriptions</a:t>
            </a:r>
          </a:p>
        </p:txBody>
      </p:sp>
      <p:sp>
        <p:nvSpPr>
          <p:cNvPr id="99" name="Rectangle 98"/>
          <p:cNvSpPr/>
          <p:nvPr/>
        </p:nvSpPr>
        <p:spPr>
          <a:xfrm>
            <a:off x="5148869" y="3030485"/>
            <a:ext cx="1001450" cy="2380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Metrics</a:t>
            </a:r>
          </a:p>
        </p:txBody>
      </p:sp>
      <p:sp>
        <p:nvSpPr>
          <p:cNvPr id="100" name="Rectangle 99"/>
          <p:cNvSpPr/>
          <p:nvPr/>
        </p:nvSpPr>
        <p:spPr>
          <a:xfrm>
            <a:off x="5148869" y="3306160"/>
            <a:ext cx="1001450" cy="2380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Usage</a:t>
            </a:r>
          </a:p>
        </p:txBody>
      </p:sp>
      <p:sp>
        <p:nvSpPr>
          <p:cNvPr id="101" name="Rectangle 100"/>
          <p:cNvSpPr/>
          <p:nvPr/>
        </p:nvSpPr>
        <p:spPr>
          <a:xfrm>
            <a:off x="5148869" y="3581836"/>
            <a:ext cx="1001450" cy="2380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RBAC</a:t>
            </a:r>
          </a:p>
        </p:txBody>
      </p:sp>
      <p:sp>
        <p:nvSpPr>
          <p:cNvPr id="102" name="Rectangle 101"/>
          <p:cNvSpPr/>
          <p:nvPr/>
        </p:nvSpPr>
        <p:spPr>
          <a:xfrm>
            <a:off x="6243399" y="3561295"/>
            <a:ext cx="866645" cy="1307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Manifest</a:t>
            </a:r>
          </a:p>
        </p:txBody>
      </p:sp>
      <p:sp>
        <p:nvSpPr>
          <p:cNvPr id="103" name="Rectangle 102"/>
          <p:cNvSpPr/>
          <p:nvPr/>
        </p:nvSpPr>
        <p:spPr>
          <a:xfrm>
            <a:off x="6243399" y="2848282"/>
            <a:ext cx="866645" cy="1307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Gallery</a:t>
            </a:r>
          </a:p>
        </p:txBody>
      </p:sp>
      <p:sp>
        <p:nvSpPr>
          <p:cNvPr id="104" name="Rectangle 103"/>
          <p:cNvSpPr/>
          <p:nvPr/>
        </p:nvSpPr>
        <p:spPr>
          <a:xfrm>
            <a:off x="6243399" y="2990884"/>
            <a:ext cx="866645" cy="1307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Metrics</a:t>
            </a:r>
          </a:p>
        </p:txBody>
      </p:sp>
      <p:sp>
        <p:nvSpPr>
          <p:cNvPr id="105" name="Rectangle 104"/>
          <p:cNvSpPr/>
          <p:nvPr/>
        </p:nvSpPr>
        <p:spPr>
          <a:xfrm>
            <a:off x="6243399" y="3133487"/>
            <a:ext cx="866645" cy="13076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Admin API</a:t>
            </a:r>
          </a:p>
        </p:txBody>
      </p:sp>
      <p:sp>
        <p:nvSpPr>
          <p:cNvPr id="106" name="Rectangle 105"/>
          <p:cNvSpPr/>
          <p:nvPr/>
        </p:nvSpPr>
        <p:spPr>
          <a:xfrm>
            <a:off x="6243399" y="3276090"/>
            <a:ext cx="866645" cy="13076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Tenant API</a:t>
            </a:r>
          </a:p>
        </p:txBody>
      </p:sp>
      <p:sp>
        <p:nvSpPr>
          <p:cNvPr id="107" name="Rectangle 106"/>
          <p:cNvSpPr/>
          <p:nvPr/>
        </p:nvSpPr>
        <p:spPr>
          <a:xfrm>
            <a:off x="6243398" y="3703898"/>
            <a:ext cx="866645" cy="13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Quota</a:t>
            </a:r>
          </a:p>
        </p:txBody>
      </p:sp>
      <p:sp>
        <p:nvSpPr>
          <p:cNvPr id="108" name="Rectangle 107"/>
          <p:cNvSpPr/>
          <p:nvPr/>
        </p:nvSpPr>
        <p:spPr>
          <a:xfrm>
            <a:off x="6243399" y="2705679"/>
            <a:ext cx="866645" cy="1307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Events</a:t>
            </a:r>
          </a:p>
        </p:txBody>
      </p:sp>
      <p:sp>
        <p:nvSpPr>
          <p:cNvPr id="109" name="Rectangle 108"/>
          <p:cNvSpPr/>
          <p:nvPr/>
        </p:nvSpPr>
        <p:spPr>
          <a:xfrm>
            <a:off x="6243399" y="3418693"/>
            <a:ext cx="866645" cy="1307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Usage</a:t>
            </a:r>
          </a:p>
        </p:txBody>
      </p:sp>
      <p:sp>
        <p:nvSpPr>
          <p:cNvPr id="119" name="TextBox 118"/>
          <p:cNvSpPr txBox="1"/>
          <p:nvPr/>
        </p:nvSpPr>
        <p:spPr>
          <a:xfrm>
            <a:off x="7185481" y="2700262"/>
            <a:ext cx="873503" cy="1547726"/>
          </a:xfrm>
          <a:prstGeom prst="rect">
            <a:avLst/>
          </a:prstGeom>
          <a:solidFill>
            <a:schemeClr val="accent3"/>
          </a:solidFill>
          <a:ln>
            <a:noFill/>
          </a:ln>
        </p:spPr>
        <p:txBody>
          <a:bodyPr wrap="square" lIns="51435" tIns="51435" rIns="51435" bIns="25718" rtlCol="0" anchor="b" anchorCtr="0">
            <a:noAutofit/>
          </a:bodyPr>
          <a:lstStyle/>
          <a:p>
            <a:pPr defTabSz="513690">
              <a:lnSpc>
                <a:spcPct val="90000"/>
              </a:lnSpc>
              <a:spcAft>
                <a:spcPts val="169"/>
              </a:spcAft>
            </a:pPr>
            <a:r>
              <a:rPr lang="en-US" sz="1350" spc="-28" dirty="0">
                <a:solidFill>
                  <a:schemeClr val="bg1"/>
                </a:solidFill>
                <a:latin typeface="Segoe UI Light"/>
              </a:rPr>
              <a:t>Web</a:t>
            </a:r>
            <a:endParaRPr lang="en-US" sz="1013" spc="-28" dirty="0">
              <a:solidFill>
                <a:schemeClr val="bg1"/>
              </a:solidFill>
            </a:endParaRPr>
          </a:p>
        </p:txBody>
      </p:sp>
      <p:sp>
        <p:nvSpPr>
          <p:cNvPr id="120" name="Rectangle 119"/>
          <p:cNvSpPr/>
          <p:nvPr/>
        </p:nvSpPr>
        <p:spPr>
          <a:xfrm>
            <a:off x="7192339" y="3565101"/>
            <a:ext cx="866645" cy="1307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Manifest</a:t>
            </a:r>
          </a:p>
        </p:txBody>
      </p:sp>
      <p:sp>
        <p:nvSpPr>
          <p:cNvPr id="121" name="Rectangle 120"/>
          <p:cNvSpPr/>
          <p:nvPr/>
        </p:nvSpPr>
        <p:spPr>
          <a:xfrm>
            <a:off x="7192339" y="2852087"/>
            <a:ext cx="866645" cy="1307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Gallery</a:t>
            </a:r>
          </a:p>
        </p:txBody>
      </p:sp>
      <p:sp>
        <p:nvSpPr>
          <p:cNvPr id="122" name="Rectangle 121"/>
          <p:cNvSpPr/>
          <p:nvPr/>
        </p:nvSpPr>
        <p:spPr>
          <a:xfrm>
            <a:off x="7192339" y="2994690"/>
            <a:ext cx="866645" cy="1307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Metrics</a:t>
            </a:r>
          </a:p>
        </p:txBody>
      </p:sp>
      <p:sp>
        <p:nvSpPr>
          <p:cNvPr id="123" name="Rectangle 122"/>
          <p:cNvSpPr/>
          <p:nvPr/>
        </p:nvSpPr>
        <p:spPr>
          <a:xfrm>
            <a:off x="7192339" y="3137293"/>
            <a:ext cx="866645" cy="13076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Admin API</a:t>
            </a:r>
          </a:p>
        </p:txBody>
      </p:sp>
      <p:sp>
        <p:nvSpPr>
          <p:cNvPr id="124" name="Rectangle 123"/>
          <p:cNvSpPr/>
          <p:nvPr/>
        </p:nvSpPr>
        <p:spPr>
          <a:xfrm>
            <a:off x="7192339" y="3279895"/>
            <a:ext cx="866645" cy="13076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Tenant API</a:t>
            </a:r>
          </a:p>
        </p:txBody>
      </p:sp>
      <p:sp>
        <p:nvSpPr>
          <p:cNvPr id="125" name="Rectangle 124"/>
          <p:cNvSpPr/>
          <p:nvPr/>
        </p:nvSpPr>
        <p:spPr>
          <a:xfrm>
            <a:off x="7192339" y="3707704"/>
            <a:ext cx="866645" cy="13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Quota</a:t>
            </a:r>
          </a:p>
        </p:txBody>
      </p:sp>
      <p:sp>
        <p:nvSpPr>
          <p:cNvPr id="126" name="Rectangle 125"/>
          <p:cNvSpPr/>
          <p:nvPr/>
        </p:nvSpPr>
        <p:spPr>
          <a:xfrm>
            <a:off x="7192339" y="2709484"/>
            <a:ext cx="866645" cy="1307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t>Events</a:t>
            </a:r>
          </a:p>
        </p:txBody>
      </p:sp>
      <p:sp>
        <p:nvSpPr>
          <p:cNvPr id="127" name="Rectangle 126"/>
          <p:cNvSpPr/>
          <p:nvPr/>
        </p:nvSpPr>
        <p:spPr>
          <a:xfrm>
            <a:off x="7192339" y="3422498"/>
            <a:ext cx="866645" cy="1307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88" dirty="0">
                <a:solidFill>
                  <a:schemeClr val="tx1">
                    <a:lumMod val="50000"/>
                    <a:lumOff val="50000"/>
                  </a:schemeClr>
                </a:solidFill>
              </a:rPr>
              <a:t>Usage</a:t>
            </a:r>
          </a:p>
        </p:txBody>
      </p:sp>
      <p:grpSp>
        <p:nvGrpSpPr>
          <p:cNvPr id="128" name="Group 127"/>
          <p:cNvGrpSpPr/>
          <p:nvPr/>
        </p:nvGrpSpPr>
        <p:grpSpPr>
          <a:xfrm>
            <a:off x="6243398" y="2462087"/>
            <a:ext cx="1815586" cy="253916"/>
            <a:chOff x="3076575" y="1345531"/>
            <a:chExt cx="5919629" cy="589354"/>
          </a:xfrm>
        </p:grpSpPr>
        <p:sp>
          <p:nvSpPr>
            <p:cNvPr id="129" name="Rectangle 128"/>
            <p:cNvSpPr/>
            <p:nvPr/>
          </p:nvSpPr>
          <p:spPr bwMode="auto">
            <a:xfrm>
              <a:off x="3076575" y="1349849"/>
              <a:ext cx="5919629" cy="465439"/>
            </a:xfrm>
            <a:prstGeom prst="rect">
              <a:avLst/>
            </a:prstGeom>
            <a:solidFill>
              <a:srgbClr val="7030A0"/>
            </a:solidFill>
            <a:ln>
              <a:noFill/>
            </a:ln>
          </p:spPr>
          <p:txBody>
            <a:bodyPr vert="horz" wrap="square" lIns="668655" tIns="488633" rIns="668655" bIns="488633" numCol="1" rtlCol="0" anchor="ctr" anchorCtr="0" compatLnSpc="1">
              <a:prstTxWarp prst="textNoShape">
                <a:avLst/>
              </a:prstTxWarp>
              <a:noAutofit/>
            </a:bodyPr>
            <a:lstStyle/>
            <a:p>
              <a:pPr defTabSz="514352" fontAlgn="base">
                <a:lnSpc>
                  <a:spcPct val="90000"/>
                </a:lnSpc>
                <a:spcBef>
                  <a:spcPts val="675"/>
                </a:spcBef>
                <a:spcAft>
                  <a:spcPct val="0"/>
                </a:spcAft>
              </a:pPr>
              <a:endParaRPr lang="en-US" sz="3038" spc="-113">
                <a:ln w="3175">
                  <a:noFill/>
                </a:ln>
                <a:gradFill>
                  <a:gsLst>
                    <a:gs pos="100000">
                      <a:srgbClr val="EFEFEF"/>
                    </a:gs>
                    <a:gs pos="0">
                      <a:srgbClr val="EFEFEF"/>
                    </a:gs>
                  </a:gsLst>
                  <a:lin ang="5400000" scaled="0"/>
                </a:gradFill>
                <a:latin typeface="+mj-lt"/>
                <a:cs typeface="Arial" charset="0"/>
              </a:endParaRPr>
            </a:p>
          </p:txBody>
        </p:sp>
        <p:sp>
          <p:nvSpPr>
            <p:cNvPr id="130" name="Rectangle 129"/>
            <p:cNvSpPr/>
            <p:nvPr/>
          </p:nvSpPr>
          <p:spPr>
            <a:xfrm>
              <a:off x="3076575" y="1345531"/>
              <a:ext cx="5919626" cy="589354"/>
            </a:xfrm>
            <a:prstGeom prst="rect">
              <a:avLst/>
            </a:prstGeom>
          </p:spPr>
          <p:txBody>
            <a:bodyPr wrap="square">
              <a:spAutoFit/>
            </a:bodyPr>
            <a:lstStyle/>
            <a:p>
              <a:pPr algn="ctr"/>
              <a:r>
                <a:rPr lang="en-US" sz="1050" dirty="0">
                  <a:solidFill>
                    <a:srgbClr val="FFFFFF"/>
                  </a:solidFill>
                </a:rPr>
                <a:t>Additional Services</a:t>
              </a:r>
            </a:p>
          </p:txBody>
        </p:sp>
      </p:grpSp>
    </p:spTree>
    <p:extLst>
      <p:ext uri="{BB962C8B-B14F-4D97-AF65-F5344CB8AC3E}">
        <p14:creationId xmlns:p14="http://schemas.microsoft.com/office/powerpoint/2010/main" val="26121553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17"/>
                                        </p:tgtEl>
                                        <p:attrNameLst>
                                          <p:attrName>fillcolor</p:attrName>
                                        </p:attrNameLst>
                                      </p:cBhvr>
                                      <p:to>
                                        <a:srgbClr val="7F7F7F"/>
                                      </p:to>
                                    </p:animClr>
                                    <p:set>
                                      <p:cBhvr>
                                        <p:cTn id="7" dur="2000" fill="hold"/>
                                        <p:tgtEl>
                                          <p:spTgt spid="17"/>
                                        </p:tgtEl>
                                        <p:attrNameLst>
                                          <p:attrName>fill.type</p:attrName>
                                        </p:attrNameLst>
                                      </p:cBhvr>
                                      <p:to>
                                        <p:strVal val="solid"/>
                                      </p:to>
                                    </p:set>
                                    <p:set>
                                      <p:cBhvr>
                                        <p:cTn id="8" dur="2000" fill="hold"/>
                                        <p:tgtEl>
                                          <p:spTgt spid="17"/>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8"/>
                                        </p:tgtEl>
                                        <p:attrNameLst>
                                          <p:attrName>fillcolor</p:attrName>
                                        </p:attrNameLst>
                                      </p:cBhvr>
                                      <p:to>
                                        <a:srgbClr val="7F7F7F"/>
                                      </p:to>
                                    </p:animClr>
                                    <p:set>
                                      <p:cBhvr>
                                        <p:cTn id="11" dur="2000" fill="hold"/>
                                        <p:tgtEl>
                                          <p:spTgt spid="18"/>
                                        </p:tgtEl>
                                        <p:attrNameLst>
                                          <p:attrName>fill.type</p:attrName>
                                        </p:attrNameLst>
                                      </p:cBhvr>
                                      <p:to>
                                        <p:strVal val="solid"/>
                                      </p:to>
                                    </p:set>
                                    <p:set>
                                      <p:cBhvr>
                                        <p:cTn id="12" dur="2000" fill="hold"/>
                                        <p:tgtEl>
                                          <p:spTgt spid="18"/>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20"/>
                                        </p:tgtEl>
                                        <p:attrNameLst>
                                          <p:attrName>fillcolor</p:attrName>
                                        </p:attrNameLst>
                                      </p:cBhvr>
                                      <p:to>
                                        <a:srgbClr val="7F7F7F"/>
                                      </p:to>
                                    </p:animClr>
                                    <p:set>
                                      <p:cBhvr>
                                        <p:cTn id="15" dur="2000" fill="hold"/>
                                        <p:tgtEl>
                                          <p:spTgt spid="20"/>
                                        </p:tgtEl>
                                        <p:attrNameLst>
                                          <p:attrName>fill.type</p:attrName>
                                        </p:attrNameLst>
                                      </p:cBhvr>
                                      <p:to>
                                        <p:strVal val="solid"/>
                                      </p:to>
                                    </p:set>
                                    <p:set>
                                      <p:cBhvr>
                                        <p:cTn id="16" dur="2000" fill="hold"/>
                                        <p:tgtEl>
                                          <p:spTgt spid="20"/>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19"/>
                                        </p:tgtEl>
                                        <p:attrNameLst>
                                          <p:attrName>fillcolor</p:attrName>
                                        </p:attrNameLst>
                                      </p:cBhvr>
                                      <p:to>
                                        <a:srgbClr val="7F7F7F"/>
                                      </p:to>
                                    </p:animClr>
                                    <p:set>
                                      <p:cBhvr>
                                        <p:cTn id="19" dur="2000" fill="hold"/>
                                        <p:tgtEl>
                                          <p:spTgt spid="19"/>
                                        </p:tgtEl>
                                        <p:attrNameLst>
                                          <p:attrName>fill.type</p:attrName>
                                        </p:attrNameLst>
                                      </p:cBhvr>
                                      <p:to>
                                        <p:strVal val="solid"/>
                                      </p:to>
                                    </p:set>
                                    <p:set>
                                      <p:cBhvr>
                                        <p:cTn id="20" dur="2000" fill="hold"/>
                                        <p:tgtEl>
                                          <p:spTgt spid="19"/>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21"/>
                                        </p:tgtEl>
                                        <p:attrNameLst>
                                          <p:attrName>fillcolor</p:attrName>
                                        </p:attrNameLst>
                                      </p:cBhvr>
                                      <p:to>
                                        <a:srgbClr val="7F7F7F"/>
                                      </p:to>
                                    </p:animClr>
                                    <p:set>
                                      <p:cBhvr>
                                        <p:cTn id="23" dur="2000" fill="hold"/>
                                        <p:tgtEl>
                                          <p:spTgt spid="21"/>
                                        </p:tgtEl>
                                        <p:attrNameLst>
                                          <p:attrName>fill.type</p:attrName>
                                        </p:attrNameLst>
                                      </p:cBhvr>
                                      <p:to>
                                        <p:strVal val="solid"/>
                                      </p:to>
                                    </p:set>
                                    <p:set>
                                      <p:cBhvr>
                                        <p:cTn id="24" dur="2000" fill="hold"/>
                                        <p:tgtEl>
                                          <p:spTgt spid="21"/>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119"/>
                                        </p:tgtEl>
                                        <p:attrNameLst>
                                          <p:attrName>fillcolor</p:attrName>
                                        </p:attrNameLst>
                                      </p:cBhvr>
                                      <p:to>
                                        <a:srgbClr val="7D7D7D"/>
                                      </p:to>
                                    </p:animClr>
                                    <p:set>
                                      <p:cBhvr>
                                        <p:cTn id="27" dur="2000" fill="hold"/>
                                        <p:tgtEl>
                                          <p:spTgt spid="119"/>
                                        </p:tgtEl>
                                        <p:attrNameLst>
                                          <p:attrName>fill.type</p:attrName>
                                        </p:attrNameLst>
                                      </p:cBhvr>
                                      <p:to>
                                        <p:strVal val="solid"/>
                                      </p:to>
                                    </p:set>
                                    <p:set>
                                      <p:cBhvr>
                                        <p:cTn id="28" dur="2000" fill="hold"/>
                                        <p:tgtEl>
                                          <p:spTgt spid="119"/>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96"/>
                                        </p:tgtEl>
                                        <p:attrNameLst>
                                          <p:attrName>fillcolor</p:attrName>
                                        </p:attrNameLst>
                                      </p:cBhvr>
                                      <p:to>
                                        <a:srgbClr val="7D7D7D"/>
                                      </p:to>
                                    </p:animClr>
                                    <p:set>
                                      <p:cBhvr>
                                        <p:cTn id="31" dur="2000" fill="hold"/>
                                        <p:tgtEl>
                                          <p:spTgt spid="96"/>
                                        </p:tgtEl>
                                        <p:attrNameLst>
                                          <p:attrName>fill.type</p:attrName>
                                        </p:attrNameLst>
                                      </p:cBhvr>
                                      <p:to>
                                        <p:strVal val="solid"/>
                                      </p:to>
                                    </p:set>
                                    <p:set>
                                      <p:cBhvr>
                                        <p:cTn id="32" dur="2000" fill="hold"/>
                                        <p:tgtEl>
                                          <p:spTgt spid="96"/>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additive="base">
                                        <p:cTn id="37" dur="500" fill="hold"/>
                                        <p:tgtEl>
                                          <p:spTgt spid="55"/>
                                        </p:tgtEl>
                                        <p:attrNameLst>
                                          <p:attrName>ppt_x</p:attrName>
                                        </p:attrNameLst>
                                      </p:cBhvr>
                                      <p:tavLst>
                                        <p:tav tm="0">
                                          <p:val>
                                            <p:strVal val="#ppt_x"/>
                                          </p:val>
                                        </p:tav>
                                        <p:tav tm="100000">
                                          <p:val>
                                            <p:strVal val="#ppt_x"/>
                                          </p:val>
                                        </p:tav>
                                      </p:tavLst>
                                    </p:anim>
                                    <p:anim calcmode="lin" valueType="num">
                                      <p:cBhvr additive="base">
                                        <p:cTn id="3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0"/>
                                        </p:tgtEl>
                                        <p:attrNameLst>
                                          <p:attrName>style.visibility</p:attrName>
                                        </p:attrNameLst>
                                      </p:cBhvr>
                                      <p:to>
                                        <p:strVal val="visible"/>
                                      </p:to>
                                    </p:set>
                                    <p:anim calcmode="lin" valueType="num">
                                      <p:cBhvr additive="base">
                                        <p:cTn id="43" dur="500" fill="hold"/>
                                        <p:tgtEl>
                                          <p:spTgt spid="90"/>
                                        </p:tgtEl>
                                        <p:attrNameLst>
                                          <p:attrName>ppt_x</p:attrName>
                                        </p:attrNameLst>
                                      </p:cBhvr>
                                      <p:tavLst>
                                        <p:tav tm="0">
                                          <p:val>
                                            <p:strVal val="#ppt_x"/>
                                          </p:val>
                                        </p:tav>
                                        <p:tav tm="100000">
                                          <p:val>
                                            <p:strVal val="#ppt_x"/>
                                          </p:val>
                                        </p:tav>
                                      </p:tavLst>
                                    </p:anim>
                                    <p:anim calcmode="lin" valueType="num">
                                      <p:cBhvr additive="base">
                                        <p:cTn id="44"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fade">
                                      <p:cBhvr>
                                        <p:cTn id="53" dur="500"/>
                                        <p:tgtEl>
                                          <p:spTgt spid="59"/>
                                        </p:tgtEl>
                                      </p:cBhvr>
                                    </p:animEffect>
                                  </p:childTnLst>
                                </p:cTn>
                              </p:par>
                            </p:childTnLst>
                          </p:cTn>
                        </p:par>
                        <p:par>
                          <p:cTn id="54" fill="hold">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500"/>
                                        <p:tgtEl>
                                          <p:spTgt spid="60"/>
                                        </p:tgtEl>
                                      </p:cBhvr>
                                    </p:animEffect>
                                  </p:childTnLst>
                                </p:cTn>
                              </p:par>
                            </p:childTnLst>
                          </p:cTn>
                        </p:par>
                        <p:par>
                          <p:cTn id="58" fill="hold">
                            <p:stCondLst>
                              <p:cond delay="1500"/>
                            </p:stCondLst>
                            <p:childTnLst>
                              <p:par>
                                <p:cTn id="59" presetID="10" presetClass="entr" presetSubtype="0" fill="hold" grpId="0" nodeType="after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childTnLst>
                          </p:cTn>
                        </p:par>
                        <p:par>
                          <p:cTn id="62" fill="hold">
                            <p:stCondLst>
                              <p:cond delay="2000"/>
                            </p:stCondLst>
                            <p:childTnLst>
                              <p:par>
                                <p:cTn id="63" presetID="10" presetClass="entr" presetSubtype="0" fill="hold" grpId="0" nodeType="afterEffect">
                                  <p:stCondLst>
                                    <p:cond delay="0"/>
                                  </p:stCondLst>
                                  <p:childTnLst>
                                    <p:set>
                                      <p:cBhvr>
                                        <p:cTn id="64" dur="1" fill="hold">
                                          <p:stCondLst>
                                            <p:cond delay="0"/>
                                          </p:stCondLst>
                                        </p:cTn>
                                        <p:tgtEl>
                                          <p:spTgt spid="62"/>
                                        </p:tgtEl>
                                        <p:attrNameLst>
                                          <p:attrName>style.visibility</p:attrName>
                                        </p:attrNameLst>
                                      </p:cBhvr>
                                      <p:to>
                                        <p:strVal val="visible"/>
                                      </p:to>
                                    </p:set>
                                    <p:animEffect transition="in" filter="fade">
                                      <p:cBhvr>
                                        <p:cTn id="65" dur="500"/>
                                        <p:tgtEl>
                                          <p:spTgt spid="62"/>
                                        </p:tgtEl>
                                      </p:cBhvr>
                                    </p:animEffect>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fade">
                                      <p:cBhvr>
                                        <p:cTn id="69" dur="500"/>
                                        <p:tgtEl>
                                          <p:spTgt spid="65"/>
                                        </p:tgtEl>
                                      </p:cBhvr>
                                    </p:animEffect>
                                  </p:childTnLst>
                                </p:cTn>
                              </p:par>
                            </p:childTnLst>
                          </p:cTn>
                        </p:par>
                        <p:par>
                          <p:cTn id="70" fill="hold">
                            <p:stCondLst>
                              <p:cond delay="3000"/>
                            </p:stCondLst>
                            <p:childTnLst>
                              <p:par>
                                <p:cTn id="71" presetID="10" presetClass="entr" presetSubtype="0" fill="hold" grpId="0" nodeType="after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fade">
                                      <p:cBhvr>
                                        <p:cTn id="73" dur="500"/>
                                        <p:tgtEl>
                                          <p:spTgt spid="58"/>
                                        </p:tgtEl>
                                      </p:cBhvr>
                                    </p:animEffect>
                                  </p:childTnLst>
                                </p:cTn>
                              </p:par>
                            </p:childTnLst>
                          </p:cTn>
                        </p:par>
                        <p:par>
                          <p:cTn id="74" fill="hold">
                            <p:stCondLst>
                              <p:cond delay="3500"/>
                            </p:stCondLst>
                            <p:childTnLst>
                              <p:par>
                                <p:cTn id="75" presetID="10" presetClass="entr" presetSubtype="0" fill="hold" grpId="0" nodeType="after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fade">
                                      <p:cBhvr>
                                        <p:cTn id="77" dur="500"/>
                                        <p:tgtEl>
                                          <p:spTgt spid="63"/>
                                        </p:tgtEl>
                                      </p:cBhvr>
                                    </p:animEffect>
                                  </p:childTnLst>
                                </p:cTn>
                              </p:par>
                            </p:childTnLst>
                          </p:cTn>
                        </p:par>
                        <p:par>
                          <p:cTn id="78" fill="hold">
                            <p:stCondLst>
                              <p:cond delay="4000"/>
                            </p:stCondLst>
                            <p:childTnLst>
                              <p:par>
                                <p:cTn id="79" presetID="10" presetClass="entr" presetSubtype="0" fill="hold" grpId="0" nodeType="afterEffect">
                                  <p:stCondLst>
                                    <p:cond delay="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childTnLst>
                          </p:cTn>
                        </p:par>
                        <p:par>
                          <p:cTn id="82" fill="hold">
                            <p:stCondLst>
                              <p:cond delay="4500"/>
                            </p:stCondLst>
                            <p:childTnLst>
                              <p:par>
                                <p:cTn id="83" presetID="10" presetClass="entr" presetSubtype="0" fill="hold" grpId="0" nodeType="after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fade">
                                      <p:cBhvr>
                                        <p:cTn id="85" dur="500"/>
                                        <p:tgtEl>
                                          <p:spTgt spid="67"/>
                                        </p:tgtEl>
                                      </p:cBhvr>
                                    </p:animEffect>
                                  </p:childTnLst>
                                </p:cTn>
                              </p:par>
                            </p:childTnLst>
                          </p:cTn>
                        </p:par>
                        <p:par>
                          <p:cTn id="86" fill="hold">
                            <p:stCondLst>
                              <p:cond delay="5000"/>
                            </p:stCondLst>
                            <p:childTnLst>
                              <p:par>
                                <p:cTn id="87" presetID="10" presetClass="entr" presetSubtype="0" fill="hold" grpId="0" nodeType="after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fade">
                                      <p:cBhvr>
                                        <p:cTn id="89" dur="500"/>
                                        <p:tgtEl>
                                          <p:spTgt spid="68"/>
                                        </p:tgtEl>
                                      </p:cBhvr>
                                    </p:animEffect>
                                  </p:childTnLst>
                                </p:cTn>
                              </p:par>
                            </p:childTnLst>
                          </p:cTn>
                        </p:par>
                        <p:par>
                          <p:cTn id="90" fill="hold">
                            <p:stCondLst>
                              <p:cond delay="5500"/>
                            </p:stCondLst>
                            <p:childTnLst>
                              <p:par>
                                <p:cTn id="91" presetID="10" presetClass="entr" presetSubtype="0"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fade">
                                      <p:cBhvr>
                                        <p:cTn id="93" dur="500"/>
                                        <p:tgtEl>
                                          <p:spTgt spid="69"/>
                                        </p:tgtEl>
                                      </p:cBhvr>
                                    </p:animEffect>
                                  </p:childTnLst>
                                </p:cTn>
                              </p:par>
                            </p:childTnLst>
                          </p:cTn>
                        </p:par>
                        <p:par>
                          <p:cTn id="94" fill="hold">
                            <p:stCondLst>
                              <p:cond delay="6000"/>
                            </p:stCondLst>
                            <p:childTnLst>
                              <p:par>
                                <p:cTn id="95" presetID="10" presetClass="entr" presetSubtype="0" fill="hold" grpId="0" nodeType="afterEffect">
                                  <p:stCondLst>
                                    <p:cond delay="0"/>
                                  </p:stCondLst>
                                  <p:childTnLst>
                                    <p:set>
                                      <p:cBhvr>
                                        <p:cTn id="96" dur="1" fill="hold">
                                          <p:stCondLst>
                                            <p:cond delay="0"/>
                                          </p:stCondLst>
                                        </p:cTn>
                                        <p:tgtEl>
                                          <p:spTgt spid="70"/>
                                        </p:tgtEl>
                                        <p:attrNameLst>
                                          <p:attrName>style.visibility</p:attrName>
                                        </p:attrNameLst>
                                      </p:cBhvr>
                                      <p:to>
                                        <p:strVal val="visible"/>
                                      </p:to>
                                    </p:set>
                                    <p:animEffect transition="in" filter="fade">
                                      <p:cBhvr>
                                        <p:cTn id="97" dur="500"/>
                                        <p:tgtEl>
                                          <p:spTgt spid="70"/>
                                        </p:tgtEl>
                                      </p:cBhvr>
                                    </p:animEffect>
                                  </p:childTnLst>
                                </p:cTn>
                              </p:par>
                            </p:childTnLst>
                          </p:cTn>
                        </p:par>
                        <p:par>
                          <p:cTn id="98" fill="hold">
                            <p:stCondLst>
                              <p:cond delay="6500"/>
                            </p:stCondLst>
                            <p:childTnLst>
                              <p:par>
                                <p:cTn id="99" presetID="10" presetClass="entr" presetSubtype="0" fill="hold" grpId="0" nodeType="afterEffect">
                                  <p:stCondLst>
                                    <p:cond delay="0"/>
                                  </p:stCondLst>
                                  <p:childTnLst>
                                    <p:set>
                                      <p:cBhvr>
                                        <p:cTn id="100" dur="1" fill="hold">
                                          <p:stCondLst>
                                            <p:cond delay="0"/>
                                          </p:stCondLst>
                                        </p:cTn>
                                        <p:tgtEl>
                                          <p:spTgt spid="73"/>
                                        </p:tgtEl>
                                        <p:attrNameLst>
                                          <p:attrName>style.visibility</p:attrName>
                                        </p:attrNameLst>
                                      </p:cBhvr>
                                      <p:to>
                                        <p:strVal val="visible"/>
                                      </p:to>
                                    </p:set>
                                    <p:animEffect transition="in" filter="fade">
                                      <p:cBhvr>
                                        <p:cTn id="101" dur="500"/>
                                        <p:tgtEl>
                                          <p:spTgt spid="73"/>
                                        </p:tgtEl>
                                      </p:cBhvr>
                                    </p:animEffect>
                                  </p:childTnLst>
                                </p:cTn>
                              </p:par>
                            </p:childTnLst>
                          </p:cTn>
                        </p:par>
                        <p:par>
                          <p:cTn id="102" fill="hold">
                            <p:stCondLst>
                              <p:cond delay="7000"/>
                            </p:stCondLst>
                            <p:childTnLst>
                              <p:par>
                                <p:cTn id="103" presetID="10" presetClass="entr" presetSubtype="0" fill="hold" grpId="0" nodeType="after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fade">
                                      <p:cBhvr>
                                        <p:cTn id="105" dur="500"/>
                                        <p:tgtEl>
                                          <p:spTgt spid="66"/>
                                        </p:tgtEl>
                                      </p:cBhvr>
                                    </p:animEffect>
                                  </p:childTnLst>
                                </p:cTn>
                              </p:par>
                            </p:childTnLst>
                          </p:cTn>
                        </p:par>
                        <p:par>
                          <p:cTn id="106" fill="hold">
                            <p:stCondLst>
                              <p:cond delay="7500"/>
                            </p:stCondLst>
                            <p:childTnLst>
                              <p:par>
                                <p:cTn id="107" presetID="10" presetClass="entr" presetSubtype="0" fill="hold" grpId="0" nodeType="afterEffect">
                                  <p:stCondLst>
                                    <p:cond delay="0"/>
                                  </p:stCondLst>
                                  <p:childTnLst>
                                    <p:set>
                                      <p:cBhvr>
                                        <p:cTn id="108" dur="1" fill="hold">
                                          <p:stCondLst>
                                            <p:cond delay="0"/>
                                          </p:stCondLst>
                                        </p:cTn>
                                        <p:tgtEl>
                                          <p:spTgt spid="71"/>
                                        </p:tgtEl>
                                        <p:attrNameLst>
                                          <p:attrName>style.visibility</p:attrName>
                                        </p:attrNameLst>
                                      </p:cBhvr>
                                      <p:to>
                                        <p:strVal val="visible"/>
                                      </p:to>
                                    </p:set>
                                    <p:animEffect transition="in" filter="fade">
                                      <p:cBhvr>
                                        <p:cTn id="109" dur="500"/>
                                        <p:tgtEl>
                                          <p:spTgt spid="71"/>
                                        </p:tgtEl>
                                      </p:cBhvr>
                                    </p:animEffect>
                                  </p:childTnLst>
                                </p:cTn>
                              </p:par>
                            </p:childTnLst>
                          </p:cTn>
                        </p:par>
                        <p:par>
                          <p:cTn id="110" fill="hold">
                            <p:stCondLst>
                              <p:cond delay="8000"/>
                            </p:stCondLst>
                            <p:childTnLst>
                              <p:par>
                                <p:cTn id="111" presetID="10" presetClass="entr" presetSubtype="0" fill="hold" grpId="0" nodeType="afterEffect">
                                  <p:stCondLst>
                                    <p:cond delay="0"/>
                                  </p:stCondLst>
                                  <p:childTnLst>
                                    <p:set>
                                      <p:cBhvr>
                                        <p:cTn id="112" dur="1" fill="hold">
                                          <p:stCondLst>
                                            <p:cond delay="0"/>
                                          </p:stCondLst>
                                        </p:cTn>
                                        <p:tgtEl>
                                          <p:spTgt spid="80"/>
                                        </p:tgtEl>
                                        <p:attrNameLst>
                                          <p:attrName>style.visibility</p:attrName>
                                        </p:attrNameLst>
                                      </p:cBhvr>
                                      <p:to>
                                        <p:strVal val="visible"/>
                                      </p:to>
                                    </p:set>
                                    <p:animEffect transition="in" filter="fade">
                                      <p:cBhvr>
                                        <p:cTn id="113" dur="500"/>
                                        <p:tgtEl>
                                          <p:spTgt spid="80"/>
                                        </p:tgtEl>
                                      </p:cBhvr>
                                    </p:animEffect>
                                  </p:childTnLst>
                                </p:cTn>
                              </p:par>
                            </p:childTnLst>
                          </p:cTn>
                        </p:par>
                        <p:par>
                          <p:cTn id="114" fill="hold">
                            <p:stCondLst>
                              <p:cond delay="8500"/>
                            </p:stCondLst>
                            <p:childTnLst>
                              <p:par>
                                <p:cTn id="115" presetID="10" presetClass="entr" presetSubtype="0" fill="hold" grpId="0" nodeType="afterEffect">
                                  <p:stCondLst>
                                    <p:cond delay="0"/>
                                  </p:stCondLst>
                                  <p:childTnLst>
                                    <p:set>
                                      <p:cBhvr>
                                        <p:cTn id="116" dur="1" fill="hold">
                                          <p:stCondLst>
                                            <p:cond delay="0"/>
                                          </p:stCondLst>
                                        </p:cTn>
                                        <p:tgtEl>
                                          <p:spTgt spid="75"/>
                                        </p:tgtEl>
                                        <p:attrNameLst>
                                          <p:attrName>style.visibility</p:attrName>
                                        </p:attrNameLst>
                                      </p:cBhvr>
                                      <p:to>
                                        <p:strVal val="visible"/>
                                      </p:to>
                                    </p:set>
                                    <p:animEffect transition="in" filter="fade">
                                      <p:cBhvr>
                                        <p:cTn id="117" dur="500"/>
                                        <p:tgtEl>
                                          <p:spTgt spid="75"/>
                                        </p:tgtEl>
                                      </p:cBhvr>
                                    </p:animEffect>
                                  </p:childTnLst>
                                </p:cTn>
                              </p:par>
                            </p:childTnLst>
                          </p:cTn>
                        </p:par>
                        <p:par>
                          <p:cTn id="118" fill="hold">
                            <p:stCondLst>
                              <p:cond delay="9000"/>
                            </p:stCondLst>
                            <p:childTnLst>
                              <p:par>
                                <p:cTn id="119" presetID="10" presetClass="entr" presetSubtype="0" fill="hold" grpId="0" nodeType="after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fade">
                                      <p:cBhvr>
                                        <p:cTn id="121" dur="500"/>
                                        <p:tgtEl>
                                          <p:spTgt spid="76"/>
                                        </p:tgtEl>
                                      </p:cBhvr>
                                    </p:animEffect>
                                  </p:childTnLst>
                                </p:cTn>
                              </p:par>
                            </p:childTnLst>
                          </p:cTn>
                        </p:par>
                        <p:par>
                          <p:cTn id="122" fill="hold">
                            <p:stCondLst>
                              <p:cond delay="9500"/>
                            </p:stCondLst>
                            <p:childTnLst>
                              <p:par>
                                <p:cTn id="123" presetID="10" presetClass="entr" presetSubtype="0" fill="hold" grpId="0" nodeType="afterEffect">
                                  <p:stCondLst>
                                    <p:cond delay="0"/>
                                  </p:stCondLst>
                                  <p:childTnLst>
                                    <p:set>
                                      <p:cBhvr>
                                        <p:cTn id="124" dur="1" fill="hold">
                                          <p:stCondLst>
                                            <p:cond delay="0"/>
                                          </p:stCondLst>
                                        </p:cTn>
                                        <p:tgtEl>
                                          <p:spTgt spid="77"/>
                                        </p:tgtEl>
                                        <p:attrNameLst>
                                          <p:attrName>style.visibility</p:attrName>
                                        </p:attrNameLst>
                                      </p:cBhvr>
                                      <p:to>
                                        <p:strVal val="visible"/>
                                      </p:to>
                                    </p:set>
                                    <p:animEffect transition="in" filter="fade">
                                      <p:cBhvr>
                                        <p:cTn id="125" dur="500"/>
                                        <p:tgtEl>
                                          <p:spTgt spid="77"/>
                                        </p:tgtEl>
                                      </p:cBhvr>
                                    </p:animEffect>
                                  </p:childTnLst>
                                </p:cTn>
                              </p:par>
                            </p:childTnLst>
                          </p:cTn>
                        </p:par>
                        <p:par>
                          <p:cTn id="126" fill="hold">
                            <p:stCondLst>
                              <p:cond delay="10000"/>
                            </p:stCondLst>
                            <p:childTnLst>
                              <p:par>
                                <p:cTn id="127" presetID="10" presetClass="entr" presetSubtype="0" fill="hold" grpId="0"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fade">
                                      <p:cBhvr>
                                        <p:cTn id="129" dur="500"/>
                                        <p:tgtEl>
                                          <p:spTgt spid="78"/>
                                        </p:tgtEl>
                                      </p:cBhvr>
                                    </p:animEffect>
                                  </p:childTnLst>
                                </p:cTn>
                              </p:par>
                            </p:childTnLst>
                          </p:cTn>
                        </p:par>
                        <p:par>
                          <p:cTn id="130" fill="hold">
                            <p:stCondLst>
                              <p:cond delay="10500"/>
                            </p:stCondLst>
                            <p:childTnLst>
                              <p:par>
                                <p:cTn id="131" presetID="10" presetClass="entr" presetSubtype="0" fill="hold" grpId="0" nodeType="afterEffect">
                                  <p:stCondLst>
                                    <p:cond delay="0"/>
                                  </p:stCondLst>
                                  <p:childTnLst>
                                    <p:set>
                                      <p:cBhvr>
                                        <p:cTn id="132" dur="1" fill="hold">
                                          <p:stCondLst>
                                            <p:cond delay="0"/>
                                          </p:stCondLst>
                                        </p:cTn>
                                        <p:tgtEl>
                                          <p:spTgt spid="81"/>
                                        </p:tgtEl>
                                        <p:attrNameLst>
                                          <p:attrName>style.visibility</p:attrName>
                                        </p:attrNameLst>
                                      </p:cBhvr>
                                      <p:to>
                                        <p:strVal val="visible"/>
                                      </p:to>
                                    </p:set>
                                    <p:animEffect transition="in" filter="fade">
                                      <p:cBhvr>
                                        <p:cTn id="133" dur="500"/>
                                        <p:tgtEl>
                                          <p:spTgt spid="81"/>
                                        </p:tgtEl>
                                      </p:cBhvr>
                                    </p:animEffect>
                                  </p:childTnLst>
                                </p:cTn>
                              </p:par>
                            </p:childTnLst>
                          </p:cTn>
                        </p:par>
                        <p:par>
                          <p:cTn id="134" fill="hold">
                            <p:stCondLst>
                              <p:cond delay="11000"/>
                            </p:stCondLst>
                            <p:childTnLst>
                              <p:par>
                                <p:cTn id="135" presetID="10" presetClass="entr" presetSubtype="0" fill="hold" grpId="0" nodeType="afterEffect">
                                  <p:stCondLst>
                                    <p:cond delay="0"/>
                                  </p:stCondLst>
                                  <p:childTnLst>
                                    <p:set>
                                      <p:cBhvr>
                                        <p:cTn id="136" dur="1" fill="hold">
                                          <p:stCondLst>
                                            <p:cond delay="0"/>
                                          </p:stCondLst>
                                        </p:cTn>
                                        <p:tgtEl>
                                          <p:spTgt spid="74"/>
                                        </p:tgtEl>
                                        <p:attrNameLst>
                                          <p:attrName>style.visibility</p:attrName>
                                        </p:attrNameLst>
                                      </p:cBhvr>
                                      <p:to>
                                        <p:strVal val="visible"/>
                                      </p:to>
                                    </p:set>
                                    <p:animEffect transition="in" filter="fade">
                                      <p:cBhvr>
                                        <p:cTn id="137" dur="500"/>
                                        <p:tgtEl>
                                          <p:spTgt spid="74"/>
                                        </p:tgtEl>
                                      </p:cBhvr>
                                    </p:animEffect>
                                  </p:childTnLst>
                                </p:cTn>
                              </p:par>
                            </p:childTnLst>
                          </p:cTn>
                        </p:par>
                        <p:par>
                          <p:cTn id="138" fill="hold">
                            <p:stCondLst>
                              <p:cond delay="11500"/>
                            </p:stCondLst>
                            <p:childTnLst>
                              <p:par>
                                <p:cTn id="139" presetID="10" presetClass="entr" presetSubtype="0" fill="hold" grpId="0" nodeType="afterEffect">
                                  <p:stCondLst>
                                    <p:cond delay="0"/>
                                  </p:stCondLst>
                                  <p:childTnLst>
                                    <p:set>
                                      <p:cBhvr>
                                        <p:cTn id="140" dur="1" fill="hold">
                                          <p:stCondLst>
                                            <p:cond delay="0"/>
                                          </p:stCondLst>
                                        </p:cTn>
                                        <p:tgtEl>
                                          <p:spTgt spid="79"/>
                                        </p:tgtEl>
                                        <p:attrNameLst>
                                          <p:attrName>style.visibility</p:attrName>
                                        </p:attrNameLst>
                                      </p:cBhvr>
                                      <p:to>
                                        <p:strVal val="visible"/>
                                      </p:to>
                                    </p:set>
                                    <p:animEffect transition="in" filter="fade">
                                      <p:cBhvr>
                                        <p:cTn id="141" dur="500"/>
                                        <p:tgtEl>
                                          <p:spTgt spid="79"/>
                                        </p:tgtEl>
                                      </p:cBhvr>
                                    </p:animEffect>
                                  </p:childTnLst>
                                </p:cTn>
                              </p:par>
                            </p:childTnLst>
                          </p:cTn>
                        </p:par>
                        <p:par>
                          <p:cTn id="142" fill="hold">
                            <p:stCondLst>
                              <p:cond delay="12000"/>
                            </p:stCondLst>
                            <p:childTnLst>
                              <p:par>
                                <p:cTn id="143" presetID="10" presetClass="entr" presetSubtype="0" fill="hold" grpId="0" nodeType="afterEffect">
                                  <p:stCondLst>
                                    <p:cond delay="0"/>
                                  </p:stCondLst>
                                  <p:childTnLst>
                                    <p:set>
                                      <p:cBhvr>
                                        <p:cTn id="144" dur="1" fill="hold">
                                          <p:stCondLst>
                                            <p:cond delay="0"/>
                                          </p:stCondLst>
                                        </p:cTn>
                                        <p:tgtEl>
                                          <p:spTgt spid="88"/>
                                        </p:tgtEl>
                                        <p:attrNameLst>
                                          <p:attrName>style.visibility</p:attrName>
                                        </p:attrNameLst>
                                      </p:cBhvr>
                                      <p:to>
                                        <p:strVal val="visible"/>
                                      </p:to>
                                    </p:set>
                                    <p:animEffect transition="in" filter="fade">
                                      <p:cBhvr>
                                        <p:cTn id="145" dur="500"/>
                                        <p:tgtEl>
                                          <p:spTgt spid="88"/>
                                        </p:tgtEl>
                                      </p:cBhvr>
                                    </p:animEffect>
                                  </p:childTnLst>
                                </p:cTn>
                              </p:par>
                            </p:childTnLst>
                          </p:cTn>
                        </p:par>
                        <p:par>
                          <p:cTn id="146" fill="hold">
                            <p:stCondLst>
                              <p:cond delay="12500"/>
                            </p:stCondLst>
                            <p:childTnLst>
                              <p:par>
                                <p:cTn id="147" presetID="10" presetClass="entr" presetSubtype="0" fill="hold" grpId="0" nodeType="after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fade">
                                      <p:cBhvr>
                                        <p:cTn id="149" dur="500"/>
                                        <p:tgtEl>
                                          <p:spTgt spid="83"/>
                                        </p:tgtEl>
                                      </p:cBhvr>
                                    </p:animEffect>
                                  </p:childTnLst>
                                </p:cTn>
                              </p:par>
                            </p:childTnLst>
                          </p:cTn>
                        </p:par>
                        <p:par>
                          <p:cTn id="150" fill="hold">
                            <p:stCondLst>
                              <p:cond delay="13000"/>
                            </p:stCondLst>
                            <p:childTnLst>
                              <p:par>
                                <p:cTn id="151" presetID="10" presetClass="entr" presetSubtype="0" fill="hold" grpId="0" nodeType="afterEffect">
                                  <p:stCondLst>
                                    <p:cond delay="0"/>
                                  </p:stCondLst>
                                  <p:childTnLst>
                                    <p:set>
                                      <p:cBhvr>
                                        <p:cTn id="152" dur="1" fill="hold">
                                          <p:stCondLst>
                                            <p:cond delay="0"/>
                                          </p:stCondLst>
                                        </p:cTn>
                                        <p:tgtEl>
                                          <p:spTgt spid="84"/>
                                        </p:tgtEl>
                                        <p:attrNameLst>
                                          <p:attrName>style.visibility</p:attrName>
                                        </p:attrNameLst>
                                      </p:cBhvr>
                                      <p:to>
                                        <p:strVal val="visible"/>
                                      </p:to>
                                    </p:set>
                                    <p:animEffect transition="in" filter="fade">
                                      <p:cBhvr>
                                        <p:cTn id="153" dur="500"/>
                                        <p:tgtEl>
                                          <p:spTgt spid="84"/>
                                        </p:tgtEl>
                                      </p:cBhvr>
                                    </p:animEffect>
                                  </p:childTnLst>
                                </p:cTn>
                              </p:par>
                            </p:childTnLst>
                          </p:cTn>
                        </p:par>
                        <p:par>
                          <p:cTn id="154" fill="hold">
                            <p:stCondLst>
                              <p:cond delay="13500"/>
                            </p:stCondLst>
                            <p:childTnLst>
                              <p:par>
                                <p:cTn id="155" presetID="10" presetClass="entr" presetSubtype="0" fill="hold" grpId="0" nodeType="afterEffect">
                                  <p:stCondLst>
                                    <p:cond delay="0"/>
                                  </p:stCondLst>
                                  <p:childTnLst>
                                    <p:set>
                                      <p:cBhvr>
                                        <p:cTn id="156" dur="1" fill="hold">
                                          <p:stCondLst>
                                            <p:cond delay="0"/>
                                          </p:stCondLst>
                                        </p:cTn>
                                        <p:tgtEl>
                                          <p:spTgt spid="85"/>
                                        </p:tgtEl>
                                        <p:attrNameLst>
                                          <p:attrName>style.visibility</p:attrName>
                                        </p:attrNameLst>
                                      </p:cBhvr>
                                      <p:to>
                                        <p:strVal val="visible"/>
                                      </p:to>
                                    </p:set>
                                    <p:animEffect transition="in" filter="fade">
                                      <p:cBhvr>
                                        <p:cTn id="157" dur="500"/>
                                        <p:tgtEl>
                                          <p:spTgt spid="85"/>
                                        </p:tgtEl>
                                      </p:cBhvr>
                                    </p:animEffect>
                                  </p:childTnLst>
                                </p:cTn>
                              </p:par>
                            </p:childTnLst>
                          </p:cTn>
                        </p:par>
                        <p:par>
                          <p:cTn id="158" fill="hold">
                            <p:stCondLst>
                              <p:cond delay="14000"/>
                            </p:stCondLst>
                            <p:childTnLst>
                              <p:par>
                                <p:cTn id="159" presetID="10" presetClass="entr" presetSubtype="0" fill="hold" grpId="0" nodeType="afterEffect">
                                  <p:stCondLst>
                                    <p:cond delay="0"/>
                                  </p:stCondLst>
                                  <p:childTnLst>
                                    <p:set>
                                      <p:cBhvr>
                                        <p:cTn id="160" dur="1" fill="hold">
                                          <p:stCondLst>
                                            <p:cond delay="0"/>
                                          </p:stCondLst>
                                        </p:cTn>
                                        <p:tgtEl>
                                          <p:spTgt spid="86"/>
                                        </p:tgtEl>
                                        <p:attrNameLst>
                                          <p:attrName>style.visibility</p:attrName>
                                        </p:attrNameLst>
                                      </p:cBhvr>
                                      <p:to>
                                        <p:strVal val="visible"/>
                                      </p:to>
                                    </p:set>
                                    <p:animEffect transition="in" filter="fade">
                                      <p:cBhvr>
                                        <p:cTn id="161" dur="500"/>
                                        <p:tgtEl>
                                          <p:spTgt spid="86"/>
                                        </p:tgtEl>
                                      </p:cBhvr>
                                    </p:animEffect>
                                  </p:childTnLst>
                                </p:cTn>
                              </p:par>
                            </p:childTnLst>
                          </p:cTn>
                        </p:par>
                        <p:par>
                          <p:cTn id="162" fill="hold">
                            <p:stCondLst>
                              <p:cond delay="14500"/>
                            </p:stCondLst>
                            <p:childTnLst>
                              <p:par>
                                <p:cTn id="163" presetID="10" presetClass="entr" presetSubtype="0" fill="hold" grpId="0" nodeType="afterEffect">
                                  <p:stCondLst>
                                    <p:cond delay="0"/>
                                  </p:stCondLst>
                                  <p:childTnLst>
                                    <p:set>
                                      <p:cBhvr>
                                        <p:cTn id="164" dur="1" fill="hold">
                                          <p:stCondLst>
                                            <p:cond delay="0"/>
                                          </p:stCondLst>
                                        </p:cTn>
                                        <p:tgtEl>
                                          <p:spTgt spid="89"/>
                                        </p:tgtEl>
                                        <p:attrNameLst>
                                          <p:attrName>style.visibility</p:attrName>
                                        </p:attrNameLst>
                                      </p:cBhvr>
                                      <p:to>
                                        <p:strVal val="visible"/>
                                      </p:to>
                                    </p:set>
                                    <p:animEffect transition="in" filter="fade">
                                      <p:cBhvr>
                                        <p:cTn id="165" dur="500"/>
                                        <p:tgtEl>
                                          <p:spTgt spid="89"/>
                                        </p:tgtEl>
                                      </p:cBhvr>
                                    </p:animEffect>
                                  </p:childTnLst>
                                </p:cTn>
                              </p:par>
                            </p:childTnLst>
                          </p:cTn>
                        </p:par>
                        <p:par>
                          <p:cTn id="166" fill="hold">
                            <p:stCondLst>
                              <p:cond delay="15000"/>
                            </p:stCondLst>
                            <p:childTnLst>
                              <p:par>
                                <p:cTn id="167" presetID="10" presetClass="entr" presetSubtype="0" fill="hold" grpId="0" nodeType="afterEffect">
                                  <p:stCondLst>
                                    <p:cond delay="0"/>
                                  </p:stCondLst>
                                  <p:childTnLst>
                                    <p:set>
                                      <p:cBhvr>
                                        <p:cTn id="168" dur="1" fill="hold">
                                          <p:stCondLst>
                                            <p:cond delay="0"/>
                                          </p:stCondLst>
                                        </p:cTn>
                                        <p:tgtEl>
                                          <p:spTgt spid="82"/>
                                        </p:tgtEl>
                                        <p:attrNameLst>
                                          <p:attrName>style.visibility</p:attrName>
                                        </p:attrNameLst>
                                      </p:cBhvr>
                                      <p:to>
                                        <p:strVal val="visible"/>
                                      </p:to>
                                    </p:set>
                                    <p:animEffect transition="in" filter="fade">
                                      <p:cBhvr>
                                        <p:cTn id="169" dur="500"/>
                                        <p:tgtEl>
                                          <p:spTgt spid="82"/>
                                        </p:tgtEl>
                                      </p:cBhvr>
                                    </p:animEffect>
                                  </p:childTnLst>
                                </p:cTn>
                              </p:par>
                            </p:childTnLst>
                          </p:cTn>
                        </p:par>
                        <p:par>
                          <p:cTn id="170" fill="hold">
                            <p:stCondLst>
                              <p:cond delay="15500"/>
                            </p:stCondLst>
                            <p:childTnLst>
                              <p:par>
                                <p:cTn id="171" presetID="10" presetClass="entr" presetSubtype="0" fill="hold" grpId="0" nodeType="afterEffect">
                                  <p:stCondLst>
                                    <p:cond delay="0"/>
                                  </p:stCondLst>
                                  <p:childTnLst>
                                    <p:set>
                                      <p:cBhvr>
                                        <p:cTn id="172" dur="1" fill="hold">
                                          <p:stCondLst>
                                            <p:cond delay="0"/>
                                          </p:stCondLst>
                                        </p:cTn>
                                        <p:tgtEl>
                                          <p:spTgt spid="87"/>
                                        </p:tgtEl>
                                        <p:attrNameLst>
                                          <p:attrName>style.visibility</p:attrName>
                                        </p:attrNameLst>
                                      </p:cBhvr>
                                      <p:to>
                                        <p:strVal val="visible"/>
                                      </p:to>
                                    </p:set>
                                    <p:animEffect transition="in" filter="fade">
                                      <p:cBhvr>
                                        <p:cTn id="173" dur="500"/>
                                        <p:tgtEl>
                                          <p:spTgt spid="87"/>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grpId="0" nodeType="clickEffect">
                                  <p:stCondLst>
                                    <p:cond delay="0"/>
                                  </p:stCondLst>
                                  <p:childTnLst>
                                    <p:set>
                                      <p:cBhvr>
                                        <p:cTn id="177" dur="1" fill="hold">
                                          <p:stCondLst>
                                            <p:cond delay="0"/>
                                          </p:stCondLst>
                                        </p:cTn>
                                        <p:tgtEl>
                                          <p:spTgt spid="97"/>
                                        </p:tgtEl>
                                        <p:attrNameLst>
                                          <p:attrName>style.visibility</p:attrName>
                                        </p:attrNameLst>
                                      </p:cBhvr>
                                      <p:to>
                                        <p:strVal val="visible"/>
                                      </p:to>
                                    </p:set>
                                    <p:animEffect transition="in" filter="fade">
                                      <p:cBhvr>
                                        <p:cTn id="178" dur="500"/>
                                        <p:tgtEl>
                                          <p:spTgt spid="97"/>
                                        </p:tgtEl>
                                      </p:cBhvr>
                                    </p:animEffect>
                                  </p:childTnLst>
                                </p:cTn>
                              </p:par>
                            </p:childTnLst>
                          </p:cTn>
                        </p:par>
                        <p:par>
                          <p:cTn id="179" fill="hold">
                            <p:stCondLst>
                              <p:cond delay="500"/>
                            </p:stCondLst>
                            <p:childTnLst>
                              <p:par>
                                <p:cTn id="180" presetID="10" presetClass="entr" presetSubtype="0" fill="hold" grpId="0" nodeType="afterEffect">
                                  <p:stCondLst>
                                    <p:cond delay="0"/>
                                  </p:stCondLst>
                                  <p:childTnLst>
                                    <p:set>
                                      <p:cBhvr>
                                        <p:cTn id="181" dur="1" fill="hold">
                                          <p:stCondLst>
                                            <p:cond delay="0"/>
                                          </p:stCondLst>
                                        </p:cTn>
                                        <p:tgtEl>
                                          <p:spTgt spid="98"/>
                                        </p:tgtEl>
                                        <p:attrNameLst>
                                          <p:attrName>style.visibility</p:attrName>
                                        </p:attrNameLst>
                                      </p:cBhvr>
                                      <p:to>
                                        <p:strVal val="visible"/>
                                      </p:to>
                                    </p:set>
                                    <p:animEffect transition="in" filter="fade">
                                      <p:cBhvr>
                                        <p:cTn id="182" dur="500"/>
                                        <p:tgtEl>
                                          <p:spTgt spid="98"/>
                                        </p:tgtEl>
                                      </p:cBhvr>
                                    </p:animEffect>
                                  </p:childTnLst>
                                </p:cTn>
                              </p:par>
                            </p:childTnLst>
                          </p:cTn>
                        </p:par>
                        <p:par>
                          <p:cTn id="183" fill="hold">
                            <p:stCondLst>
                              <p:cond delay="1000"/>
                            </p:stCondLst>
                            <p:childTnLst>
                              <p:par>
                                <p:cTn id="184" presetID="10" presetClass="entr" presetSubtype="0" fill="hold" grpId="0" nodeType="afterEffect">
                                  <p:stCondLst>
                                    <p:cond delay="0"/>
                                  </p:stCondLst>
                                  <p:childTnLst>
                                    <p:set>
                                      <p:cBhvr>
                                        <p:cTn id="185" dur="1" fill="hold">
                                          <p:stCondLst>
                                            <p:cond delay="0"/>
                                          </p:stCondLst>
                                        </p:cTn>
                                        <p:tgtEl>
                                          <p:spTgt spid="99"/>
                                        </p:tgtEl>
                                        <p:attrNameLst>
                                          <p:attrName>style.visibility</p:attrName>
                                        </p:attrNameLst>
                                      </p:cBhvr>
                                      <p:to>
                                        <p:strVal val="visible"/>
                                      </p:to>
                                    </p:set>
                                    <p:animEffect transition="in" filter="fade">
                                      <p:cBhvr>
                                        <p:cTn id="186" dur="500"/>
                                        <p:tgtEl>
                                          <p:spTgt spid="99"/>
                                        </p:tgtEl>
                                      </p:cBhvr>
                                    </p:animEffect>
                                  </p:childTnLst>
                                </p:cTn>
                              </p:par>
                            </p:childTnLst>
                          </p:cTn>
                        </p:par>
                        <p:par>
                          <p:cTn id="187" fill="hold">
                            <p:stCondLst>
                              <p:cond delay="1500"/>
                            </p:stCondLst>
                            <p:childTnLst>
                              <p:par>
                                <p:cTn id="188" presetID="10" presetClass="entr" presetSubtype="0" fill="hold" grpId="0" nodeType="afterEffect">
                                  <p:stCondLst>
                                    <p:cond delay="0"/>
                                  </p:stCondLst>
                                  <p:childTnLst>
                                    <p:set>
                                      <p:cBhvr>
                                        <p:cTn id="189" dur="1" fill="hold">
                                          <p:stCondLst>
                                            <p:cond delay="0"/>
                                          </p:stCondLst>
                                        </p:cTn>
                                        <p:tgtEl>
                                          <p:spTgt spid="100"/>
                                        </p:tgtEl>
                                        <p:attrNameLst>
                                          <p:attrName>style.visibility</p:attrName>
                                        </p:attrNameLst>
                                      </p:cBhvr>
                                      <p:to>
                                        <p:strVal val="visible"/>
                                      </p:to>
                                    </p:set>
                                    <p:animEffect transition="in" filter="fade">
                                      <p:cBhvr>
                                        <p:cTn id="190" dur="500"/>
                                        <p:tgtEl>
                                          <p:spTgt spid="100"/>
                                        </p:tgtEl>
                                      </p:cBhvr>
                                    </p:animEffect>
                                  </p:childTnLst>
                                </p:cTn>
                              </p:par>
                            </p:childTnLst>
                          </p:cTn>
                        </p:par>
                        <p:par>
                          <p:cTn id="191" fill="hold">
                            <p:stCondLst>
                              <p:cond delay="2000"/>
                            </p:stCondLst>
                            <p:childTnLst>
                              <p:par>
                                <p:cTn id="192" presetID="10" presetClass="entr" presetSubtype="0" fill="hold" grpId="0" nodeType="afterEffect">
                                  <p:stCondLst>
                                    <p:cond delay="0"/>
                                  </p:stCondLst>
                                  <p:childTnLst>
                                    <p:set>
                                      <p:cBhvr>
                                        <p:cTn id="193" dur="1" fill="hold">
                                          <p:stCondLst>
                                            <p:cond delay="0"/>
                                          </p:stCondLst>
                                        </p:cTn>
                                        <p:tgtEl>
                                          <p:spTgt spid="101"/>
                                        </p:tgtEl>
                                        <p:attrNameLst>
                                          <p:attrName>style.visibility</p:attrName>
                                        </p:attrNameLst>
                                      </p:cBhvr>
                                      <p:to>
                                        <p:strVal val="visible"/>
                                      </p:to>
                                    </p:set>
                                    <p:animEffect transition="in" filter="fade">
                                      <p:cBhvr>
                                        <p:cTn id="194" dur="500"/>
                                        <p:tgtEl>
                                          <p:spTgt spid="101"/>
                                        </p:tgtEl>
                                      </p:cBhvr>
                                    </p:animEffect>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nodeType="clickEffect">
                                  <p:stCondLst>
                                    <p:cond delay="0"/>
                                  </p:stCondLst>
                                  <p:childTnLst>
                                    <p:set>
                                      <p:cBhvr>
                                        <p:cTn id="198" dur="1" fill="hold">
                                          <p:stCondLst>
                                            <p:cond delay="0"/>
                                          </p:stCondLst>
                                        </p:cTn>
                                        <p:tgtEl>
                                          <p:spTgt spid="128"/>
                                        </p:tgtEl>
                                        <p:attrNameLst>
                                          <p:attrName>style.visibility</p:attrName>
                                        </p:attrNameLst>
                                      </p:cBhvr>
                                      <p:to>
                                        <p:strVal val="visible"/>
                                      </p:to>
                                    </p:set>
                                    <p:anim calcmode="lin" valueType="num">
                                      <p:cBhvr additive="base">
                                        <p:cTn id="199" dur="500" fill="hold"/>
                                        <p:tgtEl>
                                          <p:spTgt spid="128"/>
                                        </p:tgtEl>
                                        <p:attrNameLst>
                                          <p:attrName>ppt_x</p:attrName>
                                        </p:attrNameLst>
                                      </p:cBhvr>
                                      <p:tavLst>
                                        <p:tav tm="0">
                                          <p:val>
                                            <p:strVal val="#ppt_x"/>
                                          </p:val>
                                        </p:tav>
                                        <p:tav tm="100000">
                                          <p:val>
                                            <p:strVal val="#ppt_x"/>
                                          </p:val>
                                        </p:tav>
                                      </p:tavLst>
                                    </p:anim>
                                    <p:anim calcmode="lin" valueType="num">
                                      <p:cBhvr additive="base">
                                        <p:cTn id="200" dur="500" fill="hold"/>
                                        <p:tgtEl>
                                          <p:spTgt spid="128"/>
                                        </p:tgtEl>
                                        <p:attrNameLst>
                                          <p:attrName>ppt_y</p:attrName>
                                        </p:attrNameLst>
                                      </p:cBhvr>
                                      <p:tavLst>
                                        <p:tav tm="0">
                                          <p:val>
                                            <p:strVal val="1+#ppt_h/2"/>
                                          </p:val>
                                        </p:tav>
                                        <p:tav tm="100000">
                                          <p:val>
                                            <p:strVal val="#ppt_y"/>
                                          </p:val>
                                        </p:tav>
                                      </p:tavLst>
                                    </p:anim>
                                  </p:childTnLst>
                                </p:cTn>
                              </p:par>
                            </p:childTnLst>
                          </p:cTn>
                        </p:par>
                        <p:par>
                          <p:cTn id="201" fill="hold">
                            <p:stCondLst>
                              <p:cond delay="500"/>
                            </p:stCondLst>
                            <p:childTnLst>
                              <p:par>
                                <p:cTn id="202" presetID="10" presetClass="entr" presetSubtype="0" fill="hold" grpId="0" nodeType="afterEffect">
                                  <p:stCondLst>
                                    <p:cond delay="0"/>
                                  </p:stCondLst>
                                  <p:childTnLst>
                                    <p:set>
                                      <p:cBhvr>
                                        <p:cTn id="203" dur="1" fill="hold">
                                          <p:stCondLst>
                                            <p:cond delay="0"/>
                                          </p:stCondLst>
                                        </p:cTn>
                                        <p:tgtEl>
                                          <p:spTgt spid="108"/>
                                        </p:tgtEl>
                                        <p:attrNameLst>
                                          <p:attrName>style.visibility</p:attrName>
                                        </p:attrNameLst>
                                      </p:cBhvr>
                                      <p:to>
                                        <p:strVal val="visible"/>
                                      </p:to>
                                    </p:set>
                                    <p:animEffect transition="in" filter="fade">
                                      <p:cBhvr>
                                        <p:cTn id="204" dur="500"/>
                                        <p:tgtEl>
                                          <p:spTgt spid="108"/>
                                        </p:tgtEl>
                                      </p:cBhvr>
                                    </p:animEffect>
                                  </p:childTnLst>
                                </p:cTn>
                              </p:par>
                            </p:childTnLst>
                          </p:cTn>
                        </p:par>
                        <p:par>
                          <p:cTn id="205" fill="hold">
                            <p:stCondLst>
                              <p:cond delay="1000"/>
                            </p:stCondLst>
                            <p:childTnLst>
                              <p:par>
                                <p:cTn id="206" presetID="10" presetClass="entr" presetSubtype="0" fill="hold" grpId="0" nodeType="afterEffect">
                                  <p:stCondLst>
                                    <p:cond delay="0"/>
                                  </p:stCondLst>
                                  <p:childTnLst>
                                    <p:set>
                                      <p:cBhvr>
                                        <p:cTn id="207" dur="1" fill="hold">
                                          <p:stCondLst>
                                            <p:cond delay="0"/>
                                          </p:stCondLst>
                                        </p:cTn>
                                        <p:tgtEl>
                                          <p:spTgt spid="103"/>
                                        </p:tgtEl>
                                        <p:attrNameLst>
                                          <p:attrName>style.visibility</p:attrName>
                                        </p:attrNameLst>
                                      </p:cBhvr>
                                      <p:to>
                                        <p:strVal val="visible"/>
                                      </p:to>
                                    </p:set>
                                    <p:animEffect transition="in" filter="fade">
                                      <p:cBhvr>
                                        <p:cTn id="208" dur="500"/>
                                        <p:tgtEl>
                                          <p:spTgt spid="103"/>
                                        </p:tgtEl>
                                      </p:cBhvr>
                                    </p:animEffect>
                                  </p:childTnLst>
                                </p:cTn>
                              </p:par>
                            </p:childTnLst>
                          </p:cTn>
                        </p:par>
                        <p:par>
                          <p:cTn id="209" fill="hold">
                            <p:stCondLst>
                              <p:cond delay="1500"/>
                            </p:stCondLst>
                            <p:childTnLst>
                              <p:par>
                                <p:cTn id="210" presetID="10" presetClass="entr" presetSubtype="0" fill="hold" grpId="0" nodeType="afterEffect">
                                  <p:stCondLst>
                                    <p:cond delay="0"/>
                                  </p:stCondLst>
                                  <p:childTnLst>
                                    <p:set>
                                      <p:cBhvr>
                                        <p:cTn id="211" dur="1" fill="hold">
                                          <p:stCondLst>
                                            <p:cond delay="0"/>
                                          </p:stCondLst>
                                        </p:cTn>
                                        <p:tgtEl>
                                          <p:spTgt spid="104"/>
                                        </p:tgtEl>
                                        <p:attrNameLst>
                                          <p:attrName>style.visibility</p:attrName>
                                        </p:attrNameLst>
                                      </p:cBhvr>
                                      <p:to>
                                        <p:strVal val="visible"/>
                                      </p:to>
                                    </p:set>
                                    <p:animEffect transition="in" filter="fade">
                                      <p:cBhvr>
                                        <p:cTn id="212" dur="500"/>
                                        <p:tgtEl>
                                          <p:spTgt spid="104"/>
                                        </p:tgtEl>
                                      </p:cBhvr>
                                    </p:animEffect>
                                  </p:childTnLst>
                                </p:cTn>
                              </p:par>
                            </p:childTnLst>
                          </p:cTn>
                        </p:par>
                        <p:par>
                          <p:cTn id="213" fill="hold">
                            <p:stCondLst>
                              <p:cond delay="2000"/>
                            </p:stCondLst>
                            <p:childTnLst>
                              <p:par>
                                <p:cTn id="214" presetID="10" presetClass="entr" presetSubtype="0" fill="hold" grpId="0" nodeType="afterEffect">
                                  <p:stCondLst>
                                    <p:cond delay="0"/>
                                  </p:stCondLst>
                                  <p:childTnLst>
                                    <p:set>
                                      <p:cBhvr>
                                        <p:cTn id="215" dur="1" fill="hold">
                                          <p:stCondLst>
                                            <p:cond delay="0"/>
                                          </p:stCondLst>
                                        </p:cTn>
                                        <p:tgtEl>
                                          <p:spTgt spid="105"/>
                                        </p:tgtEl>
                                        <p:attrNameLst>
                                          <p:attrName>style.visibility</p:attrName>
                                        </p:attrNameLst>
                                      </p:cBhvr>
                                      <p:to>
                                        <p:strVal val="visible"/>
                                      </p:to>
                                    </p:set>
                                    <p:animEffect transition="in" filter="fade">
                                      <p:cBhvr>
                                        <p:cTn id="216" dur="500"/>
                                        <p:tgtEl>
                                          <p:spTgt spid="105"/>
                                        </p:tgtEl>
                                      </p:cBhvr>
                                    </p:animEffect>
                                  </p:childTnLst>
                                </p:cTn>
                              </p:par>
                            </p:childTnLst>
                          </p:cTn>
                        </p:par>
                        <p:par>
                          <p:cTn id="217" fill="hold">
                            <p:stCondLst>
                              <p:cond delay="2500"/>
                            </p:stCondLst>
                            <p:childTnLst>
                              <p:par>
                                <p:cTn id="218" presetID="10" presetClass="entr" presetSubtype="0" fill="hold" grpId="0" nodeType="afterEffect">
                                  <p:stCondLst>
                                    <p:cond delay="0"/>
                                  </p:stCondLst>
                                  <p:childTnLst>
                                    <p:set>
                                      <p:cBhvr>
                                        <p:cTn id="219" dur="1" fill="hold">
                                          <p:stCondLst>
                                            <p:cond delay="0"/>
                                          </p:stCondLst>
                                        </p:cTn>
                                        <p:tgtEl>
                                          <p:spTgt spid="106"/>
                                        </p:tgtEl>
                                        <p:attrNameLst>
                                          <p:attrName>style.visibility</p:attrName>
                                        </p:attrNameLst>
                                      </p:cBhvr>
                                      <p:to>
                                        <p:strVal val="visible"/>
                                      </p:to>
                                    </p:set>
                                    <p:animEffect transition="in" filter="fade">
                                      <p:cBhvr>
                                        <p:cTn id="220" dur="500"/>
                                        <p:tgtEl>
                                          <p:spTgt spid="106"/>
                                        </p:tgtEl>
                                      </p:cBhvr>
                                    </p:animEffect>
                                  </p:childTnLst>
                                </p:cTn>
                              </p:par>
                            </p:childTnLst>
                          </p:cTn>
                        </p:par>
                        <p:par>
                          <p:cTn id="221" fill="hold">
                            <p:stCondLst>
                              <p:cond delay="3000"/>
                            </p:stCondLst>
                            <p:childTnLst>
                              <p:par>
                                <p:cTn id="222" presetID="10" presetClass="entr" presetSubtype="0" fill="hold" grpId="0" nodeType="afterEffect">
                                  <p:stCondLst>
                                    <p:cond delay="0"/>
                                  </p:stCondLst>
                                  <p:childTnLst>
                                    <p:set>
                                      <p:cBhvr>
                                        <p:cTn id="223" dur="1" fill="hold">
                                          <p:stCondLst>
                                            <p:cond delay="0"/>
                                          </p:stCondLst>
                                        </p:cTn>
                                        <p:tgtEl>
                                          <p:spTgt spid="109"/>
                                        </p:tgtEl>
                                        <p:attrNameLst>
                                          <p:attrName>style.visibility</p:attrName>
                                        </p:attrNameLst>
                                      </p:cBhvr>
                                      <p:to>
                                        <p:strVal val="visible"/>
                                      </p:to>
                                    </p:set>
                                    <p:animEffect transition="in" filter="fade">
                                      <p:cBhvr>
                                        <p:cTn id="224" dur="500"/>
                                        <p:tgtEl>
                                          <p:spTgt spid="109"/>
                                        </p:tgtEl>
                                      </p:cBhvr>
                                    </p:animEffect>
                                  </p:childTnLst>
                                </p:cTn>
                              </p:par>
                            </p:childTnLst>
                          </p:cTn>
                        </p:par>
                        <p:par>
                          <p:cTn id="225" fill="hold">
                            <p:stCondLst>
                              <p:cond delay="3500"/>
                            </p:stCondLst>
                            <p:childTnLst>
                              <p:par>
                                <p:cTn id="226" presetID="10" presetClass="entr" presetSubtype="0" fill="hold" grpId="0" nodeType="afterEffect">
                                  <p:stCondLst>
                                    <p:cond delay="0"/>
                                  </p:stCondLst>
                                  <p:childTnLst>
                                    <p:set>
                                      <p:cBhvr>
                                        <p:cTn id="227" dur="1" fill="hold">
                                          <p:stCondLst>
                                            <p:cond delay="0"/>
                                          </p:stCondLst>
                                        </p:cTn>
                                        <p:tgtEl>
                                          <p:spTgt spid="102"/>
                                        </p:tgtEl>
                                        <p:attrNameLst>
                                          <p:attrName>style.visibility</p:attrName>
                                        </p:attrNameLst>
                                      </p:cBhvr>
                                      <p:to>
                                        <p:strVal val="visible"/>
                                      </p:to>
                                    </p:set>
                                    <p:animEffect transition="in" filter="fade">
                                      <p:cBhvr>
                                        <p:cTn id="228" dur="500"/>
                                        <p:tgtEl>
                                          <p:spTgt spid="102"/>
                                        </p:tgtEl>
                                      </p:cBhvr>
                                    </p:animEffect>
                                  </p:childTnLst>
                                </p:cTn>
                              </p:par>
                            </p:childTnLst>
                          </p:cTn>
                        </p:par>
                        <p:par>
                          <p:cTn id="229" fill="hold">
                            <p:stCondLst>
                              <p:cond delay="4000"/>
                            </p:stCondLst>
                            <p:childTnLst>
                              <p:par>
                                <p:cTn id="230" presetID="10" presetClass="entr" presetSubtype="0" fill="hold" grpId="0" nodeType="afterEffect">
                                  <p:stCondLst>
                                    <p:cond delay="0"/>
                                  </p:stCondLst>
                                  <p:childTnLst>
                                    <p:set>
                                      <p:cBhvr>
                                        <p:cTn id="231" dur="1" fill="hold">
                                          <p:stCondLst>
                                            <p:cond delay="0"/>
                                          </p:stCondLst>
                                        </p:cTn>
                                        <p:tgtEl>
                                          <p:spTgt spid="107"/>
                                        </p:tgtEl>
                                        <p:attrNameLst>
                                          <p:attrName>style.visibility</p:attrName>
                                        </p:attrNameLst>
                                      </p:cBhvr>
                                      <p:to>
                                        <p:strVal val="visible"/>
                                      </p:to>
                                    </p:set>
                                    <p:animEffect transition="in" filter="fade">
                                      <p:cBhvr>
                                        <p:cTn id="232" dur="500"/>
                                        <p:tgtEl>
                                          <p:spTgt spid="107"/>
                                        </p:tgtEl>
                                      </p:cBhvr>
                                    </p:animEffect>
                                  </p:childTnLst>
                                </p:cTn>
                              </p:par>
                            </p:childTnLst>
                          </p:cTn>
                        </p:par>
                        <p:par>
                          <p:cTn id="233" fill="hold">
                            <p:stCondLst>
                              <p:cond delay="4500"/>
                            </p:stCondLst>
                            <p:childTnLst>
                              <p:par>
                                <p:cTn id="234" presetID="10" presetClass="entr" presetSubtype="0" fill="hold" grpId="0" nodeType="afterEffect">
                                  <p:stCondLst>
                                    <p:cond delay="0"/>
                                  </p:stCondLst>
                                  <p:childTnLst>
                                    <p:set>
                                      <p:cBhvr>
                                        <p:cTn id="235" dur="1" fill="hold">
                                          <p:stCondLst>
                                            <p:cond delay="0"/>
                                          </p:stCondLst>
                                        </p:cTn>
                                        <p:tgtEl>
                                          <p:spTgt spid="126"/>
                                        </p:tgtEl>
                                        <p:attrNameLst>
                                          <p:attrName>style.visibility</p:attrName>
                                        </p:attrNameLst>
                                      </p:cBhvr>
                                      <p:to>
                                        <p:strVal val="visible"/>
                                      </p:to>
                                    </p:set>
                                    <p:animEffect transition="in" filter="fade">
                                      <p:cBhvr>
                                        <p:cTn id="236" dur="500"/>
                                        <p:tgtEl>
                                          <p:spTgt spid="126"/>
                                        </p:tgtEl>
                                      </p:cBhvr>
                                    </p:animEffect>
                                  </p:childTnLst>
                                </p:cTn>
                              </p:par>
                            </p:childTnLst>
                          </p:cTn>
                        </p:par>
                        <p:par>
                          <p:cTn id="237" fill="hold">
                            <p:stCondLst>
                              <p:cond delay="5000"/>
                            </p:stCondLst>
                            <p:childTnLst>
                              <p:par>
                                <p:cTn id="238" presetID="10" presetClass="entr" presetSubtype="0" fill="hold" grpId="0" nodeType="afterEffect">
                                  <p:stCondLst>
                                    <p:cond delay="0"/>
                                  </p:stCondLst>
                                  <p:childTnLst>
                                    <p:set>
                                      <p:cBhvr>
                                        <p:cTn id="239" dur="1" fill="hold">
                                          <p:stCondLst>
                                            <p:cond delay="0"/>
                                          </p:stCondLst>
                                        </p:cTn>
                                        <p:tgtEl>
                                          <p:spTgt spid="121"/>
                                        </p:tgtEl>
                                        <p:attrNameLst>
                                          <p:attrName>style.visibility</p:attrName>
                                        </p:attrNameLst>
                                      </p:cBhvr>
                                      <p:to>
                                        <p:strVal val="visible"/>
                                      </p:to>
                                    </p:set>
                                    <p:animEffect transition="in" filter="fade">
                                      <p:cBhvr>
                                        <p:cTn id="240" dur="500"/>
                                        <p:tgtEl>
                                          <p:spTgt spid="121"/>
                                        </p:tgtEl>
                                      </p:cBhvr>
                                    </p:animEffect>
                                  </p:childTnLst>
                                </p:cTn>
                              </p:par>
                            </p:childTnLst>
                          </p:cTn>
                        </p:par>
                        <p:par>
                          <p:cTn id="241" fill="hold">
                            <p:stCondLst>
                              <p:cond delay="5500"/>
                            </p:stCondLst>
                            <p:childTnLst>
                              <p:par>
                                <p:cTn id="242" presetID="10" presetClass="entr" presetSubtype="0" fill="hold" grpId="0" nodeType="afterEffect">
                                  <p:stCondLst>
                                    <p:cond delay="0"/>
                                  </p:stCondLst>
                                  <p:childTnLst>
                                    <p:set>
                                      <p:cBhvr>
                                        <p:cTn id="243" dur="1" fill="hold">
                                          <p:stCondLst>
                                            <p:cond delay="0"/>
                                          </p:stCondLst>
                                        </p:cTn>
                                        <p:tgtEl>
                                          <p:spTgt spid="122"/>
                                        </p:tgtEl>
                                        <p:attrNameLst>
                                          <p:attrName>style.visibility</p:attrName>
                                        </p:attrNameLst>
                                      </p:cBhvr>
                                      <p:to>
                                        <p:strVal val="visible"/>
                                      </p:to>
                                    </p:set>
                                    <p:animEffect transition="in" filter="fade">
                                      <p:cBhvr>
                                        <p:cTn id="244" dur="500"/>
                                        <p:tgtEl>
                                          <p:spTgt spid="122"/>
                                        </p:tgtEl>
                                      </p:cBhvr>
                                    </p:animEffect>
                                  </p:childTnLst>
                                </p:cTn>
                              </p:par>
                            </p:childTnLst>
                          </p:cTn>
                        </p:par>
                        <p:par>
                          <p:cTn id="245" fill="hold">
                            <p:stCondLst>
                              <p:cond delay="6000"/>
                            </p:stCondLst>
                            <p:childTnLst>
                              <p:par>
                                <p:cTn id="246" presetID="10" presetClass="entr" presetSubtype="0" fill="hold" grpId="0" nodeType="afterEffect">
                                  <p:stCondLst>
                                    <p:cond delay="0"/>
                                  </p:stCondLst>
                                  <p:childTnLst>
                                    <p:set>
                                      <p:cBhvr>
                                        <p:cTn id="247" dur="1" fill="hold">
                                          <p:stCondLst>
                                            <p:cond delay="0"/>
                                          </p:stCondLst>
                                        </p:cTn>
                                        <p:tgtEl>
                                          <p:spTgt spid="123"/>
                                        </p:tgtEl>
                                        <p:attrNameLst>
                                          <p:attrName>style.visibility</p:attrName>
                                        </p:attrNameLst>
                                      </p:cBhvr>
                                      <p:to>
                                        <p:strVal val="visible"/>
                                      </p:to>
                                    </p:set>
                                    <p:animEffect transition="in" filter="fade">
                                      <p:cBhvr>
                                        <p:cTn id="248" dur="500"/>
                                        <p:tgtEl>
                                          <p:spTgt spid="123"/>
                                        </p:tgtEl>
                                      </p:cBhvr>
                                    </p:animEffect>
                                  </p:childTnLst>
                                </p:cTn>
                              </p:par>
                            </p:childTnLst>
                          </p:cTn>
                        </p:par>
                        <p:par>
                          <p:cTn id="249" fill="hold">
                            <p:stCondLst>
                              <p:cond delay="6500"/>
                            </p:stCondLst>
                            <p:childTnLst>
                              <p:par>
                                <p:cTn id="250" presetID="10" presetClass="entr" presetSubtype="0" fill="hold" grpId="0" nodeType="afterEffect">
                                  <p:stCondLst>
                                    <p:cond delay="0"/>
                                  </p:stCondLst>
                                  <p:childTnLst>
                                    <p:set>
                                      <p:cBhvr>
                                        <p:cTn id="251" dur="1" fill="hold">
                                          <p:stCondLst>
                                            <p:cond delay="0"/>
                                          </p:stCondLst>
                                        </p:cTn>
                                        <p:tgtEl>
                                          <p:spTgt spid="124"/>
                                        </p:tgtEl>
                                        <p:attrNameLst>
                                          <p:attrName>style.visibility</p:attrName>
                                        </p:attrNameLst>
                                      </p:cBhvr>
                                      <p:to>
                                        <p:strVal val="visible"/>
                                      </p:to>
                                    </p:set>
                                    <p:animEffect transition="in" filter="fade">
                                      <p:cBhvr>
                                        <p:cTn id="252" dur="500"/>
                                        <p:tgtEl>
                                          <p:spTgt spid="124"/>
                                        </p:tgtEl>
                                      </p:cBhvr>
                                    </p:animEffect>
                                  </p:childTnLst>
                                </p:cTn>
                              </p:par>
                            </p:childTnLst>
                          </p:cTn>
                        </p:par>
                        <p:par>
                          <p:cTn id="253" fill="hold">
                            <p:stCondLst>
                              <p:cond delay="7000"/>
                            </p:stCondLst>
                            <p:childTnLst>
                              <p:par>
                                <p:cTn id="254" presetID="10" presetClass="entr" presetSubtype="0" fill="hold" grpId="0" nodeType="afterEffect">
                                  <p:stCondLst>
                                    <p:cond delay="0"/>
                                  </p:stCondLst>
                                  <p:childTnLst>
                                    <p:set>
                                      <p:cBhvr>
                                        <p:cTn id="255" dur="1" fill="hold">
                                          <p:stCondLst>
                                            <p:cond delay="0"/>
                                          </p:stCondLst>
                                        </p:cTn>
                                        <p:tgtEl>
                                          <p:spTgt spid="127"/>
                                        </p:tgtEl>
                                        <p:attrNameLst>
                                          <p:attrName>style.visibility</p:attrName>
                                        </p:attrNameLst>
                                      </p:cBhvr>
                                      <p:to>
                                        <p:strVal val="visible"/>
                                      </p:to>
                                    </p:set>
                                    <p:animEffect transition="in" filter="fade">
                                      <p:cBhvr>
                                        <p:cTn id="256" dur="500"/>
                                        <p:tgtEl>
                                          <p:spTgt spid="127"/>
                                        </p:tgtEl>
                                      </p:cBhvr>
                                    </p:animEffect>
                                  </p:childTnLst>
                                </p:cTn>
                              </p:par>
                            </p:childTnLst>
                          </p:cTn>
                        </p:par>
                        <p:par>
                          <p:cTn id="257" fill="hold">
                            <p:stCondLst>
                              <p:cond delay="7500"/>
                            </p:stCondLst>
                            <p:childTnLst>
                              <p:par>
                                <p:cTn id="258" presetID="10" presetClass="entr" presetSubtype="0" fill="hold" grpId="0" nodeType="afterEffect">
                                  <p:stCondLst>
                                    <p:cond delay="0"/>
                                  </p:stCondLst>
                                  <p:childTnLst>
                                    <p:set>
                                      <p:cBhvr>
                                        <p:cTn id="259" dur="1" fill="hold">
                                          <p:stCondLst>
                                            <p:cond delay="0"/>
                                          </p:stCondLst>
                                        </p:cTn>
                                        <p:tgtEl>
                                          <p:spTgt spid="120"/>
                                        </p:tgtEl>
                                        <p:attrNameLst>
                                          <p:attrName>style.visibility</p:attrName>
                                        </p:attrNameLst>
                                      </p:cBhvr>
                                      <p:to>
                                        <p:strVal val="visible"/>
                                      </p:to>
                                    </p:set>
                                    <p:animEffect transition="in" filter="fade">
                                      <p:cBhvr>
                                        <p:cTn id="260" dur="500"/>
                                        <p:tgtEl>
                                          <p:spTgt spid="120"/>
                                        </p:tgtEl>
                                      </p:cBhvr>
                                    </p:animEffect>
                                  </p:childTnLst>
                                </p:cTn>
                              </p:par>
                            </p:childTnLst>
                          </p:cTn>
                        </p:par>
                        <p:par>
                          <p:cTn id="261" fill="hold">
                            <p:stCondLst>
                              <p:cond delay="8000"/>
                            </p:stCondLst>
                            <p:childTnLst>
                              <p:par>
                                <p:cTn id="262" presetID="10" presetClass="entr" presetSubtype="0" fill="hold" grpId="0" nodeType="afterEffect">
                                  <p:stCondLst>
                                    <p:cond delay="0"/>
                                  </p:stCondLst>
                                  <p:childTnLst>
                                    <p:set>
                                      <p:cBhvr>
                                        <p:cTn id="263" dur="1" fill="hold">
                                          <p:stCondLst>
                                            <p:cond delay="0"/>
                                          </p:stCondLst>
                                        </p:cTn>
                                        <p:tgtEl>
                                          <p:spTgt spid="125"/>
                                        </p:tgtEl>
                                        <p:attrNameLst>
                                          <p:attrName>style.visibility</p:attrName>
                                        </p:attrNameLst>
                                      </p:cBhvr>
                                      <p:to>
                                        <p:strVal val="visible"/>
                                      </p:to>
                                    </p:set>
                                    <p:animEffect transition="in" filter="fade">
                                      <p:cBhvr>
                                        <p:cTn id="264" dur="500"/>
                                        <p:tgtEl>
                                          <p:spTgt spid="125"/>
                                        </p:tgtEl>
                                      </p:cBhvr>
                                    </p:animEffect>
                                  </p:childTnLst>
                                </p:cTn>
                              </p:par>
                            </p:childTnLst>
                          </p:cTn>
                        </p:par>
                      </p:childTnLst>
                    </p:cTn>
                  </p:par>
                  <p:par>
                    <p:cTn id="265" fill="hold">
                      <p:stCondLst>
                        <p:cond delay="indefinite"/>
                      </p:stCondLst>
                      <p:childTnLst>
                        <p:par>
                          <p:cTn id="266" fill="hold">
                            <p:stCondLst>
                              <p:cond delay="0"/>
                            </p:stCondLst>
                            <p:childTnLst>
                              <p:par>
                                <p:cTn id="267" presetID="2" presetClass="entr" presetSubtype="4" fill="hold" grpId="0" nodeType="clickEffect">
                                  <p:stCondLst>
                                    <p:cond delay="0"/>
                                  </p:stCondLst>
                                  <p:childTnLst>
                                    <p:set>
                                      <p:cBhvr>
                                        <p:cTn id="268" dur="1" fill="hold">
                                          <p:stCondLst>
                                            <p:cond delay="0"/>
                                          </p:stCondLst>
                                        </p:cTn>
                                        <p:tgtEl>
                                          <p:spTgt spid="12"/>
                                        </p:tgtEl>
                                        <p:attrNameLst>
                                          <p:attrName>style.visibility</p:attrName>
                                        </p:attrNameLst>
                                      </p:cBhvr>
                                      <p:to>
                                        <p:strVal val="visible"/>
                                      </p:to>
                                    </p:set>
                                    <p:anim calcmode="lin" valueType="num">
                                      <p:cBhvr additive="base">
                                        <p:cTn id="269" dur="500" fill="hold"/>
                                        <p:tgtEl>
                                          <p:spTgt spid="12"/>
                                        </p:tgtEl>
                                        <p:attrNameLst>
                                          <p:attrName>ppt_x</p:attrName>
                                        </p:attrNameLst>
                                      </p:cBhvr>
                                      <p:tavLst>
                                        <p:tav tm="0">
                                          <p:val>
                                            <p:strVal val="#ppt_x"/>
                                          </p:val>
                                        </p:tav>
                                        <p:tav tm="100000">
                                          <p:val>
                                            <p:strVal val="#ppt_x"/>
                                          </p:val>
                                        </p:tav>
                                      </p:tavLst>
                                    </p:anim>
                                    <p:anim calcmode="lin" valueType="num">
                                      <p:cBhvr additive="base">
                                        <p:cTn id="270" dur="500" fill="hold"/>
                                        <p:tgtEl>
                                          <p:spTgt spid="12"/>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13"/>
                                        </p:tgtEl>
                                        <p:attrNameLst>
                                          <p:attrName>style.visibility</p:attrName>
                                        </p:attrNameLst>
                                      </p:cBhvr>
                                      <p:to>
                                        <p:strVal val="visible"/>
                                      </p:to>
                                    </p:set>
                                    <p:anim calcmode="lin" valueType="num">
                                      <p:cBhvr additive="base">
                                        <p:cTn id="273" dur="500" fill="hold"/>
                                        <p:tgtEl>
                                          <p:spTgt spid="13"/>
                                        </p:tgtEl>
                                        <p:attrNameLst>
                                          <p:attrName>ppt_x</p:attrName>
                                        </p:attrNameLst>
                                      </p:cBhvr>
                                      <p:tavLst>
                                        <p:tav tm="0">
                                          <p:val>
                                            <p:strVal val="#ppt_x"/>
                                          </p:val>
                                        </p:tav>
                                        <p:tav tm="100000">
                                          <p:val>
                                            <p:strVal val="#ppt_x"/>
                                          </p:val>
                                        </p:tav>
                                      </p:tavLst>
                                    </p:anim>
                                    <p:anim calcmode="lin" valueType="num">
                                      <p:cBhvr additive="base">
                                        <p:cTn id="27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2" presetClass="entr" presetSubtype="4" fill="hold" nodeType="clickEffect">
                                  <p:stCondLst>
                                    <p:cond delay="0"/>
                                  </p:stCondLst>
                                  <p:childTnLst>
                                    <p:set>
                                      <p:cBhvr>
                                        <p:cTn id="278" dur="1" fill="hold">
                                          <p:stCondLst>
                                            <p:cond delay="0"/>
                                          </p:stCondLst>
                                        </p:cTn>
                                        <p:tgtEl>
                                          <p:spTgt spid="14"/>
                                        </p:tgtEl>
                                        <p:attrNameLst>
                                          <p:attrName>style.visibility</p:attrName>
                                        </p:attrNameLst>
                                      </p:cBhvr>
                                      <p:to>
                                        <p:strVal val="visible"/>
                                      </p:to>
                                    </p:set>
                                    <p:anim calcmode="lin" valueType="num">
                                      <p:cBhvr additive="base">
                                        <p:cTn id="279" dur="500" fill="hold"/>
                                        <p:tgtEl>
                                          <p:spTgt spid="14"/>
                                        </p:tgtEl>
                                        <p:attrNameLst>
                                          <p:attrName>ppt_x</p:attrName>
                                        </p:attrNameLst>
                                      </p:cBhvr>
                                      <p:tavLst>
                                        <p:tav tm="0">
                                          <p:val>
                                            <p:strVal val="#ppt_x"/>
                                          </p:val>
                                        </p:tav>
                                        <p:tav tm="100000">
                                          <p:val>
                                            <p:strVal val="#ppt_x"/>
                                          </p:val>
                                        </p:tav>
                                      </p:tavLst>
                                    </p:anim>
                                    <p:anim calcmode="lin" valueType="num">
                                      <p:cBhvr additive="base">
                                        <p:cTn id="280" dur="500" fill="hold"/>
                                        <p:tgtEl>
                                          <p:spTgt spid="14"/>
                                        </p:tgtEl>
                                        <p:attrNameLst>
                                          <p:attrName>ppt_y</p:attrName>
                                        </p:attrNameLst>
                                      </p:cBhvr>
                                      <p:tavLst>
                                        <p:tav tm="0">
                                          <p:val>
                                            <p:strVal val="1+#ppt_h/2"/>
                                          </p:val>
                                        </p:tav>
                                        <p:tav tm="100000">
                                          <p:val>
                                            <p:strVal val="#ppt_y"/>
                                          </p:val>
                                        </p:tav>
                                      </p:tavLst>
                                    </p:anim>
                                  </p:childTnLst>
                                </p:cTn>
                              </p:par>
                            </p:childTnLst>
                          </p:cTn>
                        </p:par>
                        <p:par>
                          <p:cTn id="281" fill="hold">
                            <p:stCondLst>
                              <p:cond delay="500"/>
                            </p:stCondLst>
                            <p:childTnLst>
                              <p:par>
                                <p:cTn id="282" presetID="2" presetClass="entr" presetSubtype="4" fill="hold" nodeType="afterEffect">
                                  <p:stCondLst>
                                    <p:cond delay="0"/>
                                  </p:stCondLst>
                                  <p:childTnLst>
                                    <p:set>
                                      <p:cBhvr>
                                        <p:cTn id="283" dur="1" fill="hold">
                                          <p:stCondLst>
                                            <p:cond delay="0"/>
                                          </p:stCondLst>
                                        </p:cTn>
                                        <p:tgtEl>
                                          <p:spTgt spid="52"/>
                                        </p:tgtEl>
                                        <p:attrNameLst>
                                          <p:attrName>style.visibility</p:attrName>
                                        </p:attrNameLst>
                                      </p:cBhvr>
                                      <p:to>
                                        <p:strVal val="visible"/>
                                      </p:to>
                                    </p:set>
                                    <p:anim calcmode="lin" valueType="num">
                                      <p:cBhvr additive="base">
                                        <p:cTn id="284" dur="500" fill="hold"/>
                                        <p:tgtEl>
                                          <p:spTgt spid="52"/>
                                        </p:tgtEl>
                                        <p:attrNameLst>
                                          <p:attrName>ppt_x</p:attrName>
                                        </p:attrNameLst>
                                      </p:cBhvr>
                                      <p:tavLst>
                                        <p:tav tm="0">
                                          <p:val>
                                            <p:strVal val="#ppt_x"/>
                                          </p:val>
                                        </p:tav>
                                        <p:tav tm="100000">
                                          <p:val>
                                            <p:strVal val="#ppt_x"/>
                                          </p:val>
                                        </p:tav>
                                      </p:tavLst>
                                    </p:anim>
                                    <p:anim calcmode="lin" valueType="num">
                                      <p:cBhvr additive="base">
                                        <p:cTn id="285"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20" grpId="0" animBg="1"/>
      <p:bldP spid="121" grpId="0" animBg="1"/>
      <p:bldP spid="122" grpId="0" animBg="1"/>
      <p:bldP spid="123" grpId="0" animBg="1"/>
      <p:bldP spid="124" grpId="0" animBg="1"/>
      <p:bldP spid="125" grpId="0" animBg="1"/>
      <p:bldP spid="126" grpId="0" animBg="1"/>
      <p:bldP spid="1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0" y="1365250"/>
            <a:ext cx="8077200" cy="1120775"/>
          </a:xfrm>
        </p:spPr>
        <p:txBody>
          <a:bodyPr anchor="ctr"/>
          <a:lstStyle/>
          <a:p>
            <a:r>
              <a:rPr lang="en-US" dirty="0"/>
              <a:t>Decision’s and Influencer’s</a:t>
            </a:r>
            <a:endParaRPr lang="de-DE" dirty="0"/>
          </a:p>
        </p:txBody>
      </p:sp>
    </p:spTree>
    <p:extLst>
      <p:ext uri="{BB962C8B-B14F-4D97-AF65-F5344CB8AC3E}">
        <p14:creationId xmlns:p14="http://schemas.microsoft.com/office/powerpoint/2010/main" val="64465229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136525"/>
            <a:ext cx="8642350" cy="550863"/>
          </a:xfrm>
        </p:spPr>
        <p:txBody>
          <a:bodyPr>
            <a:normAutofit fontScale="90000"/>
          </a:bodyPr>
          <a:lstStyle/>
          <a:p>
            <a:r>
              <a:rPr lang="en-US" dirty="0"/>
              <a:t>Choices, Choices, Choices…</a:t>
            </a:r>
          </a:p>
        </p:txBody>
      </p:sp>
      <p:pic>
        <p:nvPicPr>
          <p:cNvPr id="32" name="Picture 31" descr="http://www.morrisqualitybakers.co.uk/images/uploads/original/754383753030820091113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344" y="1350993"/>
            <a:ext cx="3893111" cy="259378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a:picLocks noChangeAspect="1"/>
          </p:cNvPicPr>
          <p:nvPr/>
        </p:nvPicPr>
        <p:blipFill>
          <a:blip r:embed="rId4"/>
          <a:stretch>
            <a:fillRect/>
          </a:stretch>
        </p:blipFill>
        <p:spPr>
          <a:xfrm>
            <a:off x="4791403" y="1350994"/>
            <a:ext cx="3893111" cy="2593785"/>
          </a:xfrm>
          <a:prstGeom prst="rect">
            <a:avLst/>
          </a:prstGeom>
        </p:spPr>
      </p:pic>
    </p:spTree>
    <p:extLst>
      <p:ext uri="{BB962C8B-B14F-4D97-AF65-F5344CB8AC3E}">
        <p14:creationId xmlns:p14="http://schemas.microsoft.com/office/powerpoint/2010/main" val="3909946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ircle(in)">
                                      <p:cBhvr>
                                        <p:cTn id="7" dur="2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circle(in)">
                                      <p:cBhvr>
                                        <p:cTn id="12"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1"/>
          <p:cNvSpPr txBox="1">
            <a:spLocks/>
          </p:cNvSpPr>
          <p:nvPr/>
        </p:nvSpPr>
        <p:spPr>
          <a:xfrm>
            <a:off x="69980" y="1870578"/>
            <a:ext cx="8901404" cy="687365"/>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5882" b="1" kern="1200" baseline="0">
                <a:solidFill>
                  <a:schemeClr val="bg1"/>
                </a:solidFill>
                <a:latin typeface="Segoe UI" panose="020B0502040204020203" pitchFamily="34" charset="0"/>
                <a:ea typeface="+mj-ea"/>
                <a:cs typeface="Segoe UI" panose="020B0502040204020203" pitchFamily="34" charset="0"/>
              </a:defRPr>
            </a:lvl1pPr>
          </a:lstStyle>
          <a:p>
            <a:pPr algn="ctr"/>
            <a:r>
              <a:rPr lang="en-US" sz="8625" dirty="0">
                <a:solidFill>
                  <a:schemeClr val="accent6">
                    <a:lumMod val="20000"/>
                    <a:lumOff val="80000"/>
                  </a:schemeClr>
                </a:solidFill>
                <a:latin typeface="Arial Black" panose="020B0A04020102020204" pitchFamily="34" charset="0"/>
              </a:rPr>
              <a:t>On Premise Cloud Stacks</a:t>
            </a:r>
            <a:endParaRPr lang="en-US" sz="3300" dirty="0">
              <a:solidFill>
                <a:schemeClr val="accent6">
                  <a:lumMod val="20000"/>
                  <a:lumOff val="80000"/>
                </a:schemeClr>
              </a:solidFill>
              <a:latin typeface="Arial Black" panose="020B0A04020102020204" pitchFamily="34" charset="0"/>
            </a:endParaRPr>
          </a:p>
        </p:txBody>
      </p:sp>
      <p:cxnSp>
        <p:nvCxnSpPr>
          <p:cNvPr id="5" name="Straight Connector 4"/>
          <p:cNvCxnSpPr/>
          <p:nvPr/>
        </p:nvCxnSpPr>
        <p:spPr>
          <a:xfrm flipV="1">
            <a:off x="4553858" y="1315620"/>
            <a:ext cx="22983" cy="1385890"/>
          </a:xfrm>
          <a:prstGeom prst="line">
            <a:avLst/>
          </a:prstGeom>
          <a:ln w="1873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266041" y="2856606"/>
            <a:ext cx="1173244" cy="718934"/>
          </a:xfrm>
          <a:prstGeom prst="line">
            <a:avLst/>
          </a:prstGeom>
          <a:ln w="1873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4630654" y="2856608"/>
            <a:ext cx="1273289" cy="718932"/>
          </a:xfrm>
          <a:prstGeom prst="line">
            <a:avLst/>
          </a:prstGeom>
          <a:ln w="1873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066518" y="3554754"/>
            <a:ext cx="793880" cy="371104"/>
          </a:xfrm>
          <a:prstGeom prst="line">
            <a:avLst/>
          </a:prstGeom>
          <a:ln w="1873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883862" y="1379591"/>
            <a:ext cx="676854" cy="439882"/>
          </a:xfrm>
          <a:prstGeom prst="line">
            <a:avLst/>
          </a:prstGeom>
          <a:ln w="1873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4576841" y="1379591"/>
            <a:ext cx="685620" cy="446880"/>
          </a:xfrm>
          <a:prstGeom prst="line">
            <a:avLst/>
          </a:prstGeom>
          <a:ln w="1873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5860397" y="2701510"/>
            <a:ext cx="2" cy="853247"/>
          </a:xfrm>
          <a:prstGeom prst="line">
            <a:avLst/>
          </a:prstGeom>
          <a:ln w="1873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284751" y="2701509"/>
            <a:ext cx="57416" cy="853247"/>
          </a:xfrm>
          <a:prstGeom prst="line">
            <a:avLst/>
          </a:prstGeom>
          <a:ln w="1873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3284750" y="3554543"/>
            <a:ext cx="844041" cy="336326"/>
          </a:xfrm>
          <a:prstGeom prst="line">
            <a:avLst/>
          </a:prstGeom>
          <a:ln w="1873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4" name="Title 1"/>
          <p:cNvSpPr txBox="1">
            <a:spLocks/>
          </p:cNvSpPr>
          <p:nvPr/>
        </p:nvSpPr>
        <p:spPr>
          <a:xfrm>
            <a:off x="1475656" y="3521317"/>
            <a:ext cx="1646369" cy="687365"/>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5882" b="1" kern="1200" baseline="0">
                <a:solidFill>
                  <a:schemeClr val="bg1"/>
                </a:solidFill>
                <a:latin typeface="Segoe UI" panose="020B0502040204020203" pitchFamily="34" charset="0"/>
                <a:ea typeface="+mj-ea"/>
                <a:cs typeface="Segoe UI" panose="020B0502040204020203" pitchFamily="34" charset="0"/>
              </a:defRPr>
            </a:lvl1pPr>
          </a:lstStyle>
          <a:p>
            <a:pPr algn="ctr"/>
            <a:r>
              <a:rPr lang="en-US" sz="4412" dirty="0">
                <a:latin typeface="+mn-lt"/>
              </a:rPr>
              <a:t>WAP</a:t>
            </a:r>
          </a:p>
          <a:p>
            <a:pPr algn="ctr"/>
            <a:r>
              <a:rPr lang="en-US" sz="1350" b="0" dirty="0">
                <a:latin typeface="+mn-lt"/>
              </a:rPr>
              <a:t>With VMM2012R2</a:t>
            </a:r>
          </a:p>
        </p:txBody>
      </p:sp>
      <p:sp>
        <p:nvSpPr>
          <p:cNvPr id="115" name="Title 1"/>
          <p:cNvSpPr txBox="1">
            <a:spLocks/>
          </p:cNvSpPr>
          <p:nvPr/>
        </p:nvSpPr>
        <p:spPr>
          <a:xfrm>
            <a:off x="3754759" y="483518"/>
            <a:ext cx="1753345" cy="687365"/>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5882" b="1" kern="1200" baseline="0">
                <a:solidFill>
                  <a:schemeClr val="bg1"/>
                </a:solidFill>
                <a:latin typeface="Segoe UI" panose="020B0502040204020203" pitchFamily="34" charset="0"/>
                <a:ea typeface="+mj-ea"/>
                <a:cs typeface="Segoe UI" panose="020B0502040204020203" pitchFamily="34" charset="0"/>
              </a:defRPr>
            </a:lvl1pPr>
          </a:lstStyle>
          <a:p>
            <a:pPr algn="ctr"/>
            <a:r>
              <a:rPr lang="en-US" sz="4412" dirty="0">
                <a:latin typeface="+mn-lt"/>
              </a:rPr>
              <a:t>WAP</a:t>
            </a:r>
          </a:p>
          <a:p>
            <a:pPr algn="ctr"/>
            <a:r>
              <a:rPr lang="en-US" sz="1350" b="0" dirty="0">
                <a:latin typeface="+mn-lt"/>
              </a:rPr>
              <a:t>With VMM2016</a:t>
            </a:r>
          </a:p>
        </p:txBody>
      </p:sp>
      <p:sp>
        <p:nvSpPr>
          <p:cNvPr id="117" name="Title 1"/>
          <p:cNvSpPr txBox="1">
            <a:spLocks/>
          </p:cNvSpPr>
          <p:nvPr/>
        </p:nvSpPr>
        <p:spPr>
          <a:xfrm>
            <a:off x="5888864" y="3547186"/>
            <a:ext cx="1635464" cy="687365"/>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5882" b="1" kern="1200" baseline="0">
                <a:solidFill>
                  <a:schemeClr val="bg1"/>
                </a:solidFill>
                <a:latin typeface="Segoe UI" panose="020B0502040204020203" pitchFamily="34" charset="0"/>
                <a:ea typeface="+mj-ea"/>
                <a:cs typeface="Segoe UI" panose="020B0502040204020203" pitchFamily="34" charset="0"/>
              </a:defRPr>
            </a:lvl1pPr>
          </a:lstStyle>
          <a:p>
            <a:pPr algn="ctr"/>
            <a:r>
              <a:rPr lang="en-US" sz="4412" dirty="0">
                <a:latin typeface="+mn-lt"/>
              </a:rPr>
              <a:t>MAS</a:t>
            </a:r>
          </a:p>
          <a:p>
            <a:pPr algn="ctr"/>
            <a:r>
              <a:rPr lang="en-US" sz="1350" b="0" dirty="0">
                <a:latin typeface="+mn-lt"/>
              </a:rPr>
              <a:t>Preview Release</a:t>
            </a:r>
          </a:p>
        </p:txBody>
      </p:sp>
    </p:spTree>
    <p:extLst>
      <p:ext uri="{BB962C8B-B14F-4D97-AF65-F5344CB8AC3E}">
        <p14:creationId xmlns:p14="http://schemas.microsoft.com/office/powerpoint/2010/main" val="19878038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22" presetClass="entr" presetSubtype="4"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00"/>
                                        <p:tgtEl>
                                          <p:spTgt spid="17"/>
                                        </p:tgtEl>
                                      </p:cBhvr>
                                    </p:animEffect>
                                  </p:childTnLst>
                                </p:cTn>
                              </p:par>
                              <p:par>
                                <p:cTn id="15" presetID="2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par>
                                <p:cTn id="18" presetID="22" presetClass="entr" presetSubtype="2"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right)">
                                      <p:cBhvr>
                                        <p:cTn id="20" dur="500"/>
                                        <p:tgtEl>
                                          <p:spTgt spid="6"/>
                                        </p:tgtEl>
                                      </p:cBhvr>
                                    </p:animEffect>
                                  </p:childTnLst>
                                </p:cTn>
                              </p:par>
                              <p:par>
                                <p:cTn id="21" presetID="22" presetClass="entr" presetSubtype="2"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par>
                                <p:cTn id="24" presetID="22" presetClass="entr" presetSubtype="2"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right)">
                                      <p:cBhvr>
                                        <p:cTn id="26" dur="500"/>
                                        <p:tgtEl>
                                          <p:spTgt spid="25"/>
                                        </p:tgtEl>
                                      </p:cBhvr>
                                    </p:animEffect>
                                  </p:childTnLst>
                                </p:cTn>
                              </p:par>
                              <p:par>
                                <p:cTn id="27" presetID="22" presetClass="entr" presetSubtype="8"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par>
                                <p:cTn id="30" presetID="22" presetClass="entr" presetSubtype="8"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8"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7"/>
                                        </p:tgtEl>
                                        <p:attrNameLst>
                                          <p:attrName>style.visibility</p:attrName>
                                        </p:attrNameLst>
                                      </p:cBhvr>
                                      <p:to>
                                        <p:strVal val="visible"/>
                                      </p:to>
                                    </p:set>
                                    <p:animEffect transition="in" filter="fade">
                                      <p:cBhvr>
                                        <p:cTn id="40" dur="500"/>
                                        <p:tgtEl>
                                          <p:spTgt spid="1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5"/>
                                        </p:tgtEl>
                                        <p:attrNameLst>
                                          <p:attrName>style.visibility</p:attrName>
                                        </p:attrNameLst>
                                      </p:cBhvr>
                                      <p:to>
                                        <p:strVal val="visible"/>
                                      </p:to>
                                    </p:set>
                                    <p:animEffect transition="in" filter="fade">
                                      <p:cBhvr>
                                        <p:cTn id="50"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14" grpId="0"/>
      <p:bldP spid="115" grpId="0"/>
      <p:bldP spid="1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7544" y="1707654"/>
            <a:ext cx="8172400" cy="1344613"/>
          </a:xfrm>
        </p:spPr>
        <p:txBody>
          <a:bodyPr anchor="ctr">
            <a:normAutofit fontScale="90000"/>
          </a:bodyPr>
          <a:lstStyle/>
          <a:p>
            <a:pPr algn="ctr"/>
            <a:r>
              <a:rPr lang="en-US" sz="4400" b="1" dirty="0">
                <a:cs typeface="Segoe UI Light" panose="020B0502040204020203" pitchFamily="34" charset="0"/>
              </a:rPr>
              <a:t>Windows Azure Pack</a:t>
            </a:r>
            <a:r>
              <a:rPr lang="en-US" sz="4400" b="0" dirty="0">
                <a:cs typeface="Segoe UI Light" panose="020B0502040204020203" pitchFamily="34" charset="0"/>
              </a:rPr>
              <a:t> with </a:t>
            </a:r>
            <a:r>
              <a:rPr lang="en-US" sz="4400" b="1" dirty="0">
                <a:cs typeface="Segoe UI Light" panose="020B0502040204020203" pitchFamily="34" charset="0"/>
              </a:rPr>
              <a:t>Virtual Machine Manager 2012R2</a:t>
            </a:r>
            <a:r>
              <a:rPr lang="en-US" sz="4400" dirty="0">
                <a:cs typeface="Segoe UI Light" panose="020B0502040204020203" pitchFamily="34" charset="0"/>
              </a:rPr>
              <a:t> </a:t>
            </a:r>
            <a:r>
              <a:rPr lang="en-US" sz="4400" b="0" dirty="0">
                <a:cs typeface="Segoe UI Light" panose="020B0502040204020203" pitchFamily="34" charset="0"/>
              </a:rPr>
              <a:t>will be End of </a:t>
            </a:r>
            <a:r>
              <a:rPr lang="en-US" sz="4400" b="1" dirty="0">
                <a:cs typeface="Segoe UI Light" panose="020B0502040204020203" pitchFamily="34" charset="0"/>
              </a:rPr>
              <a:t>Mainstream</a:t>
            </a:r>
            <a:r>
              <a:rPr lang="en-US" sz="4400" b="0" dirty="0">
                <a:cs typeface="Segoe UI Light" panose="020B0502040204020203" pitchFamily="34" charset="0"/>
              </a:rPr>
              <a:t> support from </a:t>
            </a:r>
            <a:r>
              <a:rPr lang="en-US" sz="4400" b="1" dirty="0">
                <a:cs typeface="Segoe UI Light" panose="020B0502040204020203" pitchFamily="34" charset="0"/>
              </a:rPr>
              <a:t>July 2017</a:t>
            </a:r>
            <a:r>
              <a:rPr lang="en-US" sz="4400" b="0" dirty="0">
                <a:cs typeface="Segoe UI Light" panose="020B0502040204020203" pitchFamily="34" charset="0"/>
              </a:rPr>
              <a:t>.</a:t>
            </a:r>
          </a:p>
        </p:txBody>
      </p:sp>
    </p:spTree>
    <p:extLst>
      <p:ext uri="{BB962C8B-B14F-4D97-AF65-F5344CB8AC3E}">
        <p14:creationId xmlns:p14="http://schemas.microsoft.com/office/powerpoint/2010/main" val="298412964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6525"/>
            <a:ext cx="8642350" cy="550863"/>
          </a:xfrm>
        </p:spPr>
        <p:txBody>
          <a:bodyPr>
            <a:normAutofit fontScale="90000"/>
          </a:bodyPr>
          <a:lstStyle/>
          <a:p>
            <a:r>
              <a:rPr lang="en-US" dirty="0"/>
              <a:t>Compute</a:t>
            </a:r>
            <a:endParaRPr lang="en-US" sz="1324" dirty="0">
              <a:gradFill>
                <a:gsLst>
                  <a:gs pos="1250">
                    <a:schemeClr val="tx2"/>
                  </a:gs>
                  <a:gs pos="100000">
                    <a:schemeClr val="tx2"/>
                  </a:gs>
                </a:gsLst>
                <a:lin ang="5400000" scaled="0"/>
              </a:gradFill>
            </a:endParaRPr>
          </a:p>
        </p:txBody>
      </p:sp>
      <p:sp>
        <p:nvSpPr>
          <p:cNvPr id="6" name="Round Single Corner Rectangle 5"/>
          <p:cNvSpPr/>
          <p:nvPr/>
        </p:nvSpPr>
        <p:spPr>
          <a:xfrm>
            <a:off x="4139952"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Microsoft Azure Stack</a:t>
            </a:r>
          </a:p>
        </p:txBody>
      </p:sp>
      <p:sp>
        <p:nvSpPr>
          <p:cNvPr id="7" name="Round Single Corner Rectangle 6"/>
          <p:cNvSpPr/>
          <p:nvPr/>
        </p:nvSpPr>
        <p:spPr>
          <a:xfrm>
            <a:off x="5530006"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Azure Pack &amp; VMM 2012</a:t>
            </a:r>
          </a:p>
        </p:txBody>
      </p:sp>
      <p:sp>
        <p:nvSpPr>
          <p:cNvPr id="8" name="Round Single Corner Rectangle 7"/>
          <p:cNvSpPr/>
          <p:nvPr/>
        </p:nvSpPr>
        <p:spPr>
          <a:xfrm>
            <a:off x="7020272"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Azure Pack </a:t>
            </a:r>
          </a:p>
          <a:p>
            <a:pPr algn="ctr"/>
            <a:r>
              <a:rPr lang="en-IE" sz="1350" b="1" dirty="0">
                <a:solidFill>
                  <a:schemeClr val="tx1">
                    <a:lumMod val="75000"/>
                    <a:lumOff val="25000"/>
                  </a:schemeClr>
                </a:solidFill>
              </a:rPr>
              <a:t>&amp; VMM 2016</a:t>
            </a:r>
          </a:p>
        </p:txBody>
      </p:sp>
      <p:sp>
        <p:nvSpPr>
          <p:cNvPr id="9" name="Round Single Corner Rectangle 8"/>
          <p:cNvSpPr/>
          <p:nvPr/>
        </p:nvSpPr>
        <p:spPr>
          <a:xfrm>
            <a:off x="618641" y="1060695"/>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Management</a:t>
            </a:r>
          </a:p>
        </p:txBody>
      </p:sp>
      <p:sp>
        <p:nvSpPr>
          <p:cNvPr id="10" name="Round Single Corner Rectangle 9"/>
          <p:cNvSpPr/>
          <p:nvPr/>
        </p:nvSpPr>
        <p:spPr>
          <a:xfrm>
            <a:off x="618641" y="1493147"/>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Hypervisors</a:t>
            </a:r>
          </a:p>
        </p:txBody>
      </p:sp>
      <p:sp>
        <p:nvSpPr>
          <p:cNvPr id="11" name="Round Single Corner Rectangle 10"/>
          <p:cNvSpPr/>
          <p:nvPr/>
        </p:nvSpPr>
        <p:spPr>
          <a:xfrm>
            <a:off x="618641" y="1922541"/>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Virtual Machine Naming Policy</a:t>
            </a:r>
          </a:p>
        </p:txBody>
      </p:sp>
      <p:sp>
        <p:nvSpPr>
          <p:cNvPr id="14" name="Round Single Corner Rectangle 13"/>
          <p:cNvSpPr/>
          <p:nvPr/>
        </p:nvSpPr>
        <p:spPr>
          <a:xfrm>
            <a:off x="4200827" y="1060695"/>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CRP</a:t>
            </a:r>
          </a:p>
        </p:txBody>
      </p:sp>
      <p:sp>
        <p:nvSpPr>
          <p:cNvPr id="15" name="Round Single Corner Rectangle 14"/>
          <p:cNvSpPr/>
          <p:nvPr/>
        </p:nvSpPr>
        <p:spPr>
          <a:xfrm>
            <a:off x="4200827" y="1493147"/>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kern="0" dirty="0">
                <a:solidFill>
                  <a:schemeClr val="bg1"/>
                </a:solidFill>
                <a:sym typeface="Webdings" panose="05030102010509060703" pitchFamily="18" charset="2"/>
              </a:rPr>
              <a:t>Hyper-V 2016</a:t>
            </a:r>
            <a:endParaRPr lang="en-IE" sz="1200" kern="0" dirty="0">
              <a:solidFill>
                <a:schemeClr val="bg1"/>
              </a:solidFill>
            </a:endParaRPr>
          </a:p>
        </p:txBody>
      </p:sp>
      <p:sp>
        <p:nvSpPr>
          <p:cNvPr id="16" name="Round Single Corner Rectangle 15"/>
          <p:cNvSpPr/>
          <p:nvPr/>
        </p:nvSpPr>
        <p:spPr>
          <a:xfrm>
            <a:off x="4200827" y="1922541"/>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2700" b="1" kern="0" dirty="0">
                <a:solidFill>
                  <a:schemeClr val="bg1"/>
                </a:solidFill>
                <a:sym typeface="Webdings" panose="05030102010509060703" pitchFamily="18" charset="2"/>
              </a:rPr>
              <a:t></a:t>
            </a:r>
          </a:p>
          <a:p>
            <a:pPr algn="ctr"/>
            <a:r>
              <a:rPr lang="en-IE" sz="1200" kern="0" dirty="0">
                <a:solidFill>
                  <a:schemeClr val="bg1"/>
                </a:solidFill>
                <a:sym typeface="Webdings" panose="05030102010509060703" pitchFamily="18" charset="2"/>
              </a:rPr>
              <a:t>RP Policies</a:t>
            </a:r>
            <a:endParaRPr lang="en-IE" sz="1200" kern="0" dirty="0">
              <a:solidFill>
                <a:schemeClr val="bg1"/>
              </a:solidFill>
            </a:endParaRPr>
          </a:p>
        </p:txBody>
      </p:sp>
      <p:sp>
        <p:nvSpPr>
          <p:cNvPr id="17" name="Round Single Corner Rectangle 16"/>
          <p:cNvSpPr/>
          <p:nvPr/>
        </p:nvSpPr>
        <p:spPr>
          <a:xfrm>
            <a:off x="5658446" y="1493147"/>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kern="0" dirty="0">
                <a:solidFill>
                  <a:schemeClr val="bg1"/>
                </a:solidFill>
                <a:sym typeface="Wingdings" panose="05000000000000000000" pitchFamily="2" charset="2"/>
              </a:rPr>
              <a:t>Hyper-V, Xen</a:t>
            </a:r>
          </a:p>
          <a:p>
            <a:pPr algn="ctr"/>
            <a:r>
              <a:rPr lang="en-IE" sz="1200" kern="0" dirty="0">
                <a:solidFill>
                  <a:schemeClr val="bg1"/>
                </a:solidFill>
                <a:sym typeface="Wingdings" panose="05000000000000000000" pitchFamily="2" charset="2"/>
              </a:rPr>
              <a:t> &amp; VMware</a:t>
            </a:r>
            <a:endParaRPr lang="en-IE" sz="1200" dirty="0"/>
          </a:p>
        </p:txBody>
      </p:sp>
      <p:sp>
        <p:nvSpPr>
          <p:cNvPr id="18" name="Round Single Corner Rectangle 17"/>
          <p:cNvSpPr/>
          <p:nvPr/>
        </p:nvSpPr>
        <p:spPr>
          <a:xfrm>
            <a:off x="5658446" y="1922541"/>
            <a:ext cx="278680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2700" b="1" kern="0" dirty="0">
                <a:solidFill>
                  <a:schemeClr val="bg1"/>
                </a:solidFill>
                <a:sym typeface="Wingdings" panose="05000000000000000000" pitchFamily="2" charset="2"/>
              </a:rPr>
              <a:t></a:t>
            </a:r>
          </a:p>
          <a:p>
            <a:pPr algn="ctr"/>
            <a:r>
              <a:rPr lang="en-IE" sz="1200" kern="0" dirty="0">
                <a:solidFill>
                  <a:schemeClr val="bg1"/>
                </a:solidFill>
                <a:sym typeface="Wingdings" panose="05000000000000000000" pitchFamily="2" charset="2"/>
              </a:rPr>
              <a:t>VM Name Sync (UR4)</a:t>
            </a:r>
            <a:endParaRPr lang="en-IE" sz="1200" dirty="0"/>
          </a:p>
        </p:txBody>
      </p:sp>
      <p:sp>
        <p:nvSpPr>
          <p:cNvPr id="19" name="Round Single Corner Rectangle 18"/>
          <p:cNvSpPr/>
          <p:nvPr/>
        </p:nvSpPr>
        <p:spPr>
          <a:xfrm>
            <a:off x="5658446" y="1060695"/>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SPF </a:t>
            </a:r>
          </a:p>
          <a:p>
            <a:pPr algn="ctr"/>
            <a:r>
              <a:rPr lang="en-IE" sz="1200" dirty="0"/>
              <a:t>&amp; VMM 2012</a:t>
            </a:r>
          </a:p>
        </p:txBody>
      </p:sp>
      <p:sp>
        <p:nvSpPr>
          <p:cNvPr id="20" name="Round Single Corner Rectangle 19"/>
          <p:cNvSpPr/>
          <p:nvPr/>
        </p:nvSpPr>
        <p:spPr>
          <a:xfrm>
            <a:off x="7116066" y="1060695"/>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kern="0" dirty="0">
                <a:solidFill>
                  <a:schemeClr val="bg1"/>
                </a:solidFill>
                <a:sym typeface="Wingdings" panose="05000000000000000000" pitchFamily="2" charset="2"/>
              </a:rPr>
              <a:t>SPF</a:t>
            </a:r>
          </a:p>
          <a:p>
            <a:pPr algn="ctr"/>
            <a:r>
              <a:rPr lang="en-IE" sz="1200" kern="0" dirty="0">
                <a:solidFill>
                  <a:schemeClr val="bg1"/>
                </a:solidFill>
                <a:sym typeface="Wingdings" panose="05000000000000000000" pitchFamily="2" charset="2"/>
              </a:rPr>
              <a:t>&amp; VMM 2016</a:t>
            </a:r>
            <a:endParaRPr lang="en-IE" sz="1200" dirty="0"/>
          </a:p>
        </p:txBody>
      </p:sp>
      <p:sp>
        <p:nvSpPr>
          <p:cNvPr id="21" name="Round Single Corner Rectangle 20"/>
          <p:cNvSpPr/>
          <p:nvPr/>
        </p:nvSpPr>
        <p:spPr>
          <a:xfrm>
            <a:off x="7116066" y="1493147"/>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kern="0" dirty="0">
                <a:solidFill>
                  <a:schemeClr val="bg1"/>
                </a:solidFill>
                <a:sym typeface="Wingdings" panose="05000000000000000000" pitchFamily="2" charset="2"/>
              </a:rPr>
              <a:t>Hyper-V </a:t>
            </a:r>
          </a:p>
          <a:p>
            <a:pPr algn="ctr"/>
            <a:r>
              <a:rPr lang="en-IE" sz="1200" kern="0" dirty="0">
                <a:solidFill>
                  <a:schemeClr val="bg1"/>
                </a:solidFill>
                <a:sym typeface="Wingdings" panose="05000000000000000000" pitchFamily="2" charset="2"/>
              </a:rPr>
              <a:t>&amp; VMware</a:t>
            </a:r>
            <a:endParaRPr lang="en-IE" sz="1200" dirty="0"/>
          </a:p>
        </p:txBody>
      </p:sp>
      <p:sp>
        <p:nvSpPr>
          <p:cNvPr id="23" name="Round Single Corner Rectangle 22"/>
          <p:cNvSpPr/>
          <p:nvPr/>
        </p:nvSpPr>
        <p:spPr>
          <a:xfrm>
            <a:off x="618641" y="2350987"/>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Memory Type</a:t>
            </a:r>
          </a:p>
        </p:txBody>
      </p:sp>
      <p:sp>
        <p:nvSpPr>
          <p:cNvPr id="24" name="Round Single Corner Rectangle 23"/>
          <p:cNvSpPr/>
          <p:nvPr/>
        </p:nvSpPr>
        <p:spPr>
          <a:xfrm>
            <a:off x="618641" y="2784388"/>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Memory Hot Resize</a:t>
            </a:r>
          </a:p>
        </p:txBody>
      </p:sp>
      <p:sp>
        <p:nvSpPr>
          <p:cNvPr id="25" name="Round Single Corner Rectangle 24"/>
          <p:cNvSpPr/>
          <p:nvPr/>
        </p:nvSpPr>
        <p:spPr>
          <a:xfrm>
            <a:off x="618641" y="3220719"/>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Virtual Machine Disks</a:t>
            </a:r>
          </a:p>
        </p:txBody>
      </p:sp>
      <p:sp>
        <p:nvSpPr>
          <p:cNvPr id="26" name="Round Single Corner Rectangle 25"/>
          <p:cNvSpPr/>
          <p:nvPr/>
        </p:nvSpPr>
        <p:spPr>
          <a:xfrm>
            <a:off x="4200827" y="2350987"/>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Static</a:t>
            </a:r>
          </a:p>
        </p:txBody>
      </p:sp>
      <p:sp>
        <p:nvSpPr>
          <p:cNvPr id="27" name="Round Single Corner Rectangle 26"/>
          <p:cNvSpPr/>
          <p:nvPr/>
        </p:nvSpPr>
        <p:spPr>
          <a:xfrm>
            <a:off x="4200827" y="2784388"/>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28" name="Round Single Corner Rectangle 27"/>
          <p:cNvSpPr/>
          <p:nvPr/>
        </p:nvSpPr>
        <p:spPr>
          <a:xfrm>
            <a:off x="4200827" y="3220719"/>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VHD</a:t>
            </a:r>
          </a:p>
        </p:txBody>
      </p:sp>
      <p:sp>
        <p:nvSpPr>
          <p:cNvPr id="29" name="Round Single Corner Rectangle 28"/>
          <p:cNvSpPr/>
          <p:nvPr/>
        </p:nvSpPr>
        <p:spPr>
          <a:xfrm>
            <a:off x="5658446" y="2784388"/>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30" name="Round Single Corner Rectangle 29"/>
          <p:cNvSpPr/>
          <p:nvPr/>
        </p:nvSpPr>
        <p:spPr>
          <a:xfrm>
            <a:off x="5658446" y="3220719"/>
            <a:ext cx="2786799"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VHD, VHDX, Shared VHDX</a:t>
            </a:r>
          </a:p>
        </p:txBody>
      </p:sp>
      <p:sp>
        <p:nvSpPr>
          <p:cNvPr id="31" name="Round Single Corner Rectangle 30"/>
          <p:cNvSpPr/>
          <p:nvPr/>
        </p:nvSpPr>
        <p:spPr>
          <a:xfrm>
            <a:off x="5658446" y="2350987"/>
            <a:ext cx="2786799"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Static &amp; Dynamic</a:t>
            </a:r>
          </a:p>
        </p:txBody>
      </p:sp>
      <p:sp>
        <p:nvSpPr>
          <p:cNvPr id="33" name="Round Single Corner Rectangle 32"/>
          <p:cNvSpPr/>
          <p:nvPr/>
        </p:nvSpPr>
        <p:spPr>
          <a:xfrm>
            <a:off x="7116066" y="2784388"/>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700" dirty="0"/>
          </a:p>
        </p:txBody>
      </p:sp>
      <p:sp>
        <p:nvSpPr>
          <p:cNvPr id="35" name="Round Single Corner Rectangle 34"/>
          <p:cNvSpPr/>
          <p:nvPr/>
        </p:nvSpPr>
        <p:spPr>
          <a:xfrm>
            <a:off x="618641" y="3661522"/>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Multiple Network Interfaces</a:t>
            </a:r>
          </a:p>
        </p:txBody>
      </p:sp>
      <p:sp>
        <p:nvSpPr>
          <p:cNvPr id="36" name="Round Single Corner Rectangle 35"/>
          <p:cNvSpPr/>
          <p:nvPr/>
        </p:nvSpPr>
        <p:spPr>
          <a:xfrm>
            <a:off x="618641" y="4097853"/>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Virtual Network Hot Add &amp; Remove</a:t>
            </a:r>
          </a:p>
        </p:txBody>
      </p:sp>
      <p:sp>
        <p:nvSpPr>
          <p:cNvPr id="37" name="Round Single Corner Rectangle 36"/>
          <p:cNvSpPr/>
          <p:nvPr/>
        </p:nvSpPr>
        <p:spPr>
          <a:xfrm>
            <a:off x="4200827" y="3661522"/>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700" dirty="0"/>
          </a:p>
        </p:txBody>
      </p:sp>
      <p:sp>
        <p:nvSpPr>
          <p:cNvPr id="38" name="Round Single Corner Rectangle 37"/>
          <p:cNvSpPr/>
          <p:nvPr/>
        </p:nvSpPr>
        <p:spPr>
          <a:xfrm>
            <a:off x="4200827" y="4097853"/>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39" name="Round Single Corner Rectangle 38"/>
          <p:cNvSpPr/>
          <p:nvPr/>
        </p:nvSpPr>
        <p:spPr>
          <a:xfrm>
            <a:off x="5658446" y="3661522"/>
            <a:ext cx="2786799"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2700" b="1" kern="0" dirty="0">
                <a:solidFill>
                  <a:schemeClr val="bg1"/>
                </a:solidFill>
                <a:sym typeface="Wingdings" panose="05000000000000000000" pitchFamily="2" charset="2"/>
              </a:rPr>
              <a:t></a:t>
            </a:r>
            <a:r>
              <a:rPr lang="en-IE" sz="1200" b="1" kern="0" dirty="0">
                <a:solidFill>
                  <a:schemeClr val="bg1"/>
                </a:solidFill>
                <a:sym typeface="Wingdings" panose="05000000000000000000" pitchFamily="2" charset="2"/>
              </a:rPr>
              <a:t> </a:t>
            </a:r>
          </a:p>
          <a:p>
            <a:pPr algn="ctr"/>
            <a:endParaRPr lang="en-IE" sz="1200" dirty="0"/>
          </a:p>
          <a:p>
            <a:pPr algn="ctr"/>
            <a:r>
              <a:rPr lang="en-IE" sz="1200" dirty="0"/>
              <a:t>UR4 Feature</a:t>
            </a:r>
          </a:p>
        </p:txBody>
      </p:sp>
      <p:sp>
        <p:nvSpPr>
          <p:cNvPr id="40" name="Round Single Corner Rectangle 39"/>
          <p:cNvSpPr/>
          <p:nvPr/>
        </p:nvSpPr>
        <p:spPr>
          <a:xfrm>
            <a:off x="5658446" y="4097853"/>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42" name="Round Single Corner Rectangle 41"/>
          <p:cNvSpPr/>
          <p:nvPr/>
        </p:nvSpPr>
        <p:spPr>
          <a:xfrm>
            <a:off x="7116066" y="4097853"/>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700" dirty="0"/>
          </a:p>
        </p:txBody>
      </p:sp>
    </p:spTree>
    <p:extLst>
      <p:ext uri="{BB962C8B-B14F-4D97-AF65-F5344CB8AC3E}">
        <p14:creationId xmlns:p14="http://schemas.microsoft.com/office/powerpoint/2010/main" val="5051279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500"/>
                                        <p:tgtEl>
                                          <p:spTgt spid="17"/>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up)">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up)">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up)">
                                      <p:cBhvr>
                                        <p:cTn id="48" dur="500"/>
                                        <p:tgtEl>
                                          <p:spTgt spid="16"/>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up)">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up)">
                                      <p:cBhvr>
                                        <p:cTn id="62" dur="500"/>
                                        <p:tgtEl>
                                          <p:spTgt spid="26"/>
                                        </p:tgtEl>
                                      </p:cBhvr>
                                    </p:animEffect>
                                  </p:childTnLst>
                                </p:cTn>
                              </p:par>
                            </p:childTnLst>
                          </p:cTn>
                        </p:par>
                        <p:par>
                          <p:cTn id="63" fill="hold">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up)">
                                      <p:cBhvr>
                                        <p:cTn id="66" dur="500"/>
                                        <p:tgtEl>
                                          <p:spTgt spid="3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up)">
                                      <p:cBhvr>
                                        <p:cTn id="71" dur="500"/>
                                        <p:tgtEl>
                                          <p:spTgt spid="2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wipe(up)">
                                      <p:cBhvr>
                                        <p:cTn id="76" dur="500"/>
                                        <p:tgtEl>
                                          <p:spTgt spid="27"/>
                                        </p:tgtEl>
                                      </p:cBhvr>
                                    </p:animEffec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up)">
                                      <p:cBhvr>
                                        <p:cTn id="80" dur="500"/>
                                        <p:tgtEl>
                                          <p:spTgt spid="29"/>
                                        </p:tgtEl>
                                      </p:cBhvr>
                                    </p:animEffect>
                                  </p:childTnLst>
                                </p:cTn>
                              </p:par>
                            </p:childTnLst>
                          </p:cTn>
                        </p:par>
                        <p:par>
                          <p:cTn id="81" fill="hold">
                            <p:stCondLst>
                              <p:cond delay="1000"/>
                            </p:stCondLst>
                            <p:childTnLst>
                              <p:par>
                                <p:cTn id="82" presetID="22" presetClass="entr" presetSubtype="1"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up)">
                                      <p:cBhvr>
                                        <p:cTn id="84" dur="500"/>
                                        <p:tgtEl>
                                          <p:spTgt spid="3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wipe(up)">
                                      <p:cBhvr>
                                        <p:cTn id="89" dur="500"/>
                                        <p:tgtEl>
                                          <p:spTgt spid="2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wipe(up)">
                                      <p:cBhvr>
                                        <p:cTn id="94" dur="500"/>
                                        <p:tgtEl>
                                          <p:spTgt spid="28"/>
                                        </p:tgtEl>
                                      </p:cBhvr>
                                    </p:animEffect>
                                  </p:childTnLst>
                                </p:cTn>
                              </p:par>
                            </p:childTnLst>
                          </p:cTn>
                        </p:par>
                        <p:par>
                          <p:cTn id="95" fill="hold">
                            <p:stCondLst>
                              <p:cond delay="500"/>
                            </p:stCondLst>
                            <p:childTnLst>
                              <p:par>
                                <p:cTn id="96" presetID="22" presetClass="entr" presetSubtype="1" fill="hold" grpId="0" nodeType="after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wipe(up)">
                                      <p:cBhvr>
                                        <p:cTn id="98" dur="500"/>
                                        <p:tgtEl>
                                          <p:spTgt spid="3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up)">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wipe(up)">
                                      <p:cBhvr>
                                        <p:cTn id="108" dur="500"/>
                                        <p:tgtEl>
                                          <p:spTgt spid="37"/>
                                        </p:tgtEl>
                                      </p:cBhvr>
                                    </p:animEffect>
                                  </p:childTnLst>
                                </p:cTn>
                              </p:par>
                            </p:childTnLst>
                          </p:cTn>
                        </p:par>
                        <p:par>
                          <p:cTn id="109" fill="hold">
                            <p:stCondLst>
                              <p:cond delay="500"/>
                            </p:stCondLst>
                            <p:childTnLst>
                              <p:par>
                                <p:cTn id="110" presetID="22" presetClass="entr" presetSubtype="1" fill="hold" grpId="0" nodeType="after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wipe(up)">
                                      <p:cBhvr>
                                        <p:cTn id="112" dur="500"/>
                                        <p:tgtEl>
                                          <p:spTgt spid="3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wipe(up)">
                                      <p:cBhvr>
                                        <p:cTn id="117" dur="500"/>
                                        <p:tgtEl>
                                          <p:spTgt spid="3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38"/>
                                        </p:tgtEl>
                                        <p:attrNameLst>
                                          <p:attrName>style.visibility</p:attrName>
                                        </p:attrNameLst>
                                      </p:cBhvr>
                                      <p:to>
                                        <p:strVal val="visible"/>
                                      </p:to>
                                    </p:set>
                                    <p:animEffect transition="in" filter="wipe(up)">
                                      <p:cBhvr>
                                        <p:cTn id="122" dur="500"/>
                                        <p:tgtEl>
                                          <p:spTgt spid="38"/>
                                        </p:tgtEl>
                                      </p:cBhvr>
                                    </p:animEffect>
                                  </p:childTnLst>
                                </p:cTn>
                              </p:par>
                            </p:childTnLst>
                          </p:cTn>
                        </p:par>
                        <p:par>
                          <p:cTn id="123" fill="hold">
                            <p:stCondLst>
                              <p:cond delay="500"/>
                            </p:stCondLst>
                            <p:childTnLst>
                              <p:par>
                                <p:cTn id="124" presetID="22" presetClass="entr" presetSubtype="1" fill="hold" grpId="0" nodeType="afterEffect">
                                  <p:stCondLst>
                                    <p:cond delay="0"/>
                                  </p:stCondLst>
                                  <p:childTnLst>
                                    <p:set>
                                      <p:cBhvr>
                                        <p:cTn id="125" dur="1" fill="hold">
                                          <p:stCondLst>
                                            <p:cond delay="0"/>
                                          </p:stCondLst>
                                        </p:cTn>
                                        <p:tgtEl>
                                          <p:spTgt spid="40"/>
                                        </p:tgtEl>
                                        <p:attrNameLst>
                                          <p:attrName>style.visibility</p:attrName>
                                        </p:attrNameLst>
                                      </p:cBhvr>
                                      <p:to>
                                        <p:strVal val="visible"/>
                                      </p:to>
                                    </p:set>
                                    <p:animEffect transition="in" filter="wipe(up)">
                                      <p:cBhvr>
                                        <p:cTn id="126" dur="500"/>
                                        <p:tgtEl>
                                          <p:spTgt spid="40"/>
                                        </p:tgtEl>
                                      </p:cBhvr>
                                    </p:animEffect>
                                  </p:childTnLst>
                                </p:cTn>
                              </p:par>
                            </p:childTnLst>
                          </p:cTn>
                        </p:par>
                        <p:par>
                          <p:cTn id="127" fill="hold">
                            <p:stCondLst>
                              <p:cond delay="1000"/>
                            </p:stCondLst>
                            <p:childTnLst>
                              <p:par>
                                <p:cTn id="128" presetID="22" presetClass="entr" presetSubtype="1" fill="hold" grpId="0" nodeType="afterEffect">
                                  <p:stCondLst>
                                    <p:cond delay="0"/>
                                  </p:stCondLst>
                                  <p:childTnLst>
                                    <p:set>
                                      <p:cBhvr>
                                        <p:cTn id="129" dur="1" fill="hold">
                                          <p:stCondLst>
                                            <p:cond delay="0"/>
                                          </p:stCondLst>
                                        </p:cTn>
                                        <p:tgtEl>
                                          <p:spTgt spid="42"/>
                                        </p:tgtEl>
                                        <p:attrNameLst>
                                          <p:attrName>style.visibility</p:attrName>
                                        </p:attrNameLst>
                                      </p:cBhvr>
                                      <p:to>
                                        <p:strVal val="visible"/>
                                      </p:to>
                                    </p:set>
                                    <p:animEffect transition="in" filter="wipe(up)">
                                      <p:cBhvr>
                                        <p:cTn id="13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P spid="15" grpId="0" animBg="1"/>
      <p:bldP spid="16" grpId="0" animBg="1"/>
      <p:bldP spid="17" grpId="0" animBg="1"/>
      <p:bldP spid="18" grpId="0" animBg="1"/>
      <p:bldP spid="19" grpId="0" animBg="1"/>
      <p:bldP spid="20" grpId="0" animBg="1"/>
      <p:bldP spid="21" grpId="0" animBg="1"/>
      <p:bldP spid="23" grpId="0" animBg="1"/>
      <p:bldP spid="24" grpId="0" animBg="1"/>
      <p:bldP spid="25" grpId="0" animBg="1"/>
      <p:bldP spid="26" grpId="0" animBg="1"/>
      <p:bldP spid="27" grpId="0" animBg="1"/>
      <p:bldP spid="28" grpId="0" animBg="1"/>
      <p:bldP spid="29" grpId="0" animBg="1"/>
      <p:bldP spid="30" grpId="0" animBg="1"/>
      <p:bldP spid="31" grpId="0" animBg="1"/>
      <p:bldP spid="33" grpId="0" animBg="1"/>
      <p:bldP spid="35" grpId="0" animBg="1"/>
      <p:bldP spid="36" grpId="0" animBg="1"/>
      <p:bldP spid="37" grpId="0" animBg="1"/>
      <p:bldP spid="38" grpId="0" animBg="1"/>
      <p:bldP spid="39" grpId="0" animBg="1"/>
      <p:bldP spid="40" grpId="0" animBg="1"/>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6525"/>
            <a:ext cx="8642350" cy="550863"/>
          </a:xfrm>
        </p:spPr>
        <p:txBody>
          <a:bodyPr>
            <a:normAutofit fontScale="90000"/>
          </a:bodyPr>
          <a:lstStyle/>
          <a:p>
            <a:r>
              <a:rPr lang="en-US" dirty="0"/>
              <a:t>Compute</a:t>
            </a:r>
            <a:endParaRPr lang="en-US" sz="1324" dirty="0">
              <a:gradFill>
                <a:gsLst>
                  <a:gs pos="1250">
                    <a:schemeClr val="tx2"/>
                  </a:gs>
                  <a:gs pos="100000">
                    <a:schemeClr val="tx2"/>
                  </a:gs>
                </a:gsLst>
                <a:lin ang="5400000" scaled="0"/>
              </a:gradFill>
            </a:endParaRPr>
          </a:p>
        </p:txBody>
      </p:sp>
      <p:sp>
        <p:nvSpPr>
          <p:cNvPr id="9" name="Round Single Corner Rectangle 8"/>
          <p:cNvSpPr/>
          <p:nvPr/>
        </p:nvSpPr>
        <p:spPr>
          <a:xfrm>
            <a:off x="618641" y="1060695"/>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ISO Attachment</a:t>
            </a:r>
          </a:p>
        </p:txBody>
      </p:sp>
      <p:sp>
        <p:nvSpPr>
          <p:cNvPr id="10" name="Round Single Corner Rectangle 9"/>
          <p:cNvSpPr/>
          <p:nvPr/>
        </p:nvSpPr>
        <p:spPr>
          <a:xfrm>
            <a:off x="618641" y="1493147"/>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Disaster Recovery</a:t>
            </a:r>
          </a:p>
        </p:txBody>
      </p:sp>
      <p:sp>
        <p:nvSpPr>
          <p:cNvPr id="11" name="Round Single Corner Rectangle 10"/>
          <p:cNvSpPr/>
          <p:nvPr/>
        </p:nvSpPr>
        <p:spPr>
          <a:xfrm>
            <a:off x="618641" y="1922541"/>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High Availability</a:t>
            </a:r>
          </a:p>
        </p:txBody>
      </p:sp>
      <p:sp>
        <p:nvSpPr>
          <p:cNvPr id="14" name="Round Single Corner Rectangle 13"/>
          <p:cNvSpPr/>
          <p:nvPr/>
        </p:nvSpPr>
        <p:spPr>
          <a:xfrm>
            <a:off x="4200827" y="1060695"/>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1500" dirty="0"/>
          </a:p>
        </p:txBody>
      </p:sp>
      <p:sp>
        <p:nvSpPr>
          <p:cNvPr id="15" name="Round Single Corner Rectangle 14"/>
          <p:cNvSpPr/>
          <p:nvPr/>
        </p:nvSpPr>
        <p:spPr>
          <a:xfrm>
            <a:off x="4200827" y="1493147"/>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16" name="Round Single Corner Rectangle 15"/>
          <p:cNvSpPr/>
          <p:nvPr/>
        </p:nvSpPr>
        <p:spPr>
          <a:xfrm>
            <a:off x="4200827" y="1922541"/>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100" dirty="0"/>
          </a:p>
        </p:txBody>
      </p:sp>
      <p:sp>
        <p:nvSpPr>
          <p:cNvPr id="17" name="Round Single Corner Rectangle 16"/>
          <p:cNvSpPr/>
          <p:nvPr/>
        </p:nvSpPr>
        <p:spPr>
          <a:xfrm>
            <a:off x="5658446" y="1493147"/>
            <a:ext cx="2786799"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2700" b="1" kern="0" dirty="0">
                <a:solidFill>
                  <a:schemeClr val="bg1"/>
                </a:solidFill>
                <a:sym typeface="Wingdings" panose="05000000000000000000" pitchFamily="2" charset="2"/>
              </a:rPr>
              <a:t></a:t>
            </a:r>
          </a:p>
          <a:p>
            <a:pPr algn="ctr"/>
            <a:r>
              <a:rPr lang="en-IE" sz="1200" kern="0" dirty="0">
                <a:solidFill>
                  <a:schemeClr val="bg1"/>
                </a:solidFill>
                <a:sym typeface="Wingdings" panose="05000000000000000000" pitchFamily="2" charset="2"/>
              </a:rPr>
              <a:t>Azure Site Recovery</a:t>
            </a:r>
            <a:endParaRPr lang="en-IE" sz="1200" dirty="0"/>
          </a:p>
        </p:txBody>
      </p:sp>
      <p:sp>
        <p:nvSpPr>
          <p:cNvPr id="18" name="Round Single Corner Rectangle 17"/>
          <p:cNvSpPr/>
          <p:nvPr/>
        </p:nvSpPr>
        <p:spPr>
          <a:xfrm>
            <a:off x="5658446" y="1922541"/>
            <a:ext cx="2786799"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100" b="1" kern="0" dirty="0">
                <a:solidFill>
                  <a:schemeClr val="bg1"/>
                </a:solidFill>
                <a:sym typeface="Webdings" panose="05030102010509060703" pitchFamily="18" charset="2"/>
              </a:rPr>
              <a:t></a:t>
            </a:r>
            <a:endParaRPr lang="en-IE" sz="2100" dirty="0"/>
          </a:p>
        </p:txBody>
      </p:sp>
      <p:sp>
        <p:nvSpPr>
          <p:cNvPr id="19" name="Round Single Corner Rectangle 18"/>
          <p:cNvSpPr/>
          <p:nvPr/>
        </p:nvSpPr>
        <p:spPr>
          <a:xfrm>
            <a:off x="5658446" y="1060695"/>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100" dirty="0"/>
          </a:p>
        </p:txBody>
      </p:sp>
      <p:sp>
        <p:nvSpPr>
          <p:cNvPr id="20" name="Round Single Corner Rectangle 19"/>
          <p:cNvSpPr/>
          <p:nvPr/>
        </p:nvSpPr>
        <p:spPr>
          <a:xfrm>
            <a:off x="7116066" y="1060695"/>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100" dirty="0"/>
          </a:p>
        </p:txBody>
      </p:sp>
      <p:sp>
        <p:nvSpPr>
          <p:cNvPr id="23" name="Round Single Corner Rectangle 22"/>
          <p:cNvSpPr/>
          <p:nvPr/>
        </p:nvSpPr>
        <p:spPr>
          <a:xfrm>
            <a:off x="618641" y="2350987"/>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In Portal Monitors</a:t>
            </a:r>
          </a:p>
        </p:txBody>
      </p:sp>
      <p:sp>
        <p:nvSpPr>
          <p:cNvPr id="24" name="Round Single Corner Rectangle 23"/>
          <p:cNvSpPr/>
          <p:nvPr/>
        </p:nvSpPr>
        <p:spPr>
          <a:xfrm>
            <a:off x="618641" y="2784388"/>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Checkpoints</a:t>
            </a:r>
          </a:p>
        </p:txBody>
      </p:sp>
      <p:sp>
        <p:nvSpPr>
          <p:cNvPr id="25" name="Round Single Corner Rectangle 24"/>
          <p:cNvSpPr/>
          <p:nvPr/>
        </p:nvSpPr>
        <p:spPr>
          <a:xfrm>
            <a:off x="618641" y="3220719"/>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Virtualisation Technology</a:t>
            </a:r>
          </a:p>
        </p:txBody>
      </p:sp>
      <p:sp>
        <p:nvSpPr>
          <p:cNvPr id="26" name="Round Single Corner Rectangle 25"/>
          <p:cNvSpPr/>
          <p:nvPr/>
        </p:nvSpPr>
        <p:spPr>
          <a:xfrm>
            <a:off x="4200827" y="2350987"/>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2700" b="1" kern="0" dirty="0">
                <a:solidFill>
                  <a:schemeClr val="bg1"/>
                </a:solidFill>
                <a:sym typeface="Wingdings" panose="05000000000000000000" pitchFamily="2" charset="2"/>
              </a:rPr>
              <a:t></a:t>
            </a:r>
            <a:endParaRPr lang="en-IE" sz="1050" dirty="0"/>
          </a:p>
          <a:p>
            <a:pPr algn="ctr"/>
            <a:r>
              <a:rPr lang="en-IE" sz="1200" dirty="0"/>
              <a:t>Guest Metrics</a:t>
            </a:r>
          </a:p>
        </p:txBody>
      </p:sp>
      <p:sp>
        <p:nvSpPr>
          <p:cNvPr id="27" name="Round Single Corner Rectangle 26"/>
          <p:cNvSpPr/>
          <p:nvPr/>
        </p:nvSpPr>
        <p:spPr>
          <a:xfrm>
            <a:off x="4200827" y="2784388"/>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28" name="Round Single Corner Rectangle 27"/>
          <p:cNvSpPr/>
          <p:nvPr/>
        </p:nvSpPr>
        <p:spPr>
          <a:xfrm>
            <a:off x="4200827" y="3220719"/>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Hyper-V Gen 1</a:t>
            </a:r>
          </a:p>
        </p:txBody>
      </p:sp>
      <p:sp>
        <p:nvSpPr>
          <p:cNvPr id="29" name="Round Single Corner Rectangle 28"/>
          <p:cNvSpPr/>
          <p:nvPr/>
        </p:nvSpPr>
        <p:spPr>
          <a:xfrm>
            <a:off x="5658446" y="2784388"/>
            <a:ext cx="2786799"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2700" b="1" kern="0" dirty="0">
                <a:solidFill>
                  <a:schemeClr val="bg1"/>
                </a:solidFill>
                <a:sym typeface="Wingdings" panose="05000000000000000000" pitchFamily="2" charset="2"/>
              </a:rPr>
              <a:t> </a:t>
            </a:r>
            <a:endParaRPr lang="en-IE" sz="1350" dirty="0"/>
          </a:p>
          <a:p>
            <a:pPr algn="ctr"/>
            <a:r>
              <a:rPr lang="en-IE" sz="1200" dirty="0"/>
              <a:t>UR7 Feature</a:t>
            </a:r>
          </a:p>
          <a:p>
            <a:pPr algn="ctr"/>
            <a:r>
              <a:rPr lang="en-IE" sz="1200" dirty="0"/>
              <a:t>&amp; UR8 Enhanced</a:t>
            </a:r>
          </a:p>
        </p:txBody>
      </p:sp>
      <p:sp>
        <p:nvSpPr>
          <p:cNvPr id="30" name="Round Single Corner Rectangle 29"/>
          <p:cNvSpPr/>
          <p:nvPr/>
        </p:nvSpPr>
        <p:spPr>
          <a:xfrm>
            <a:off x="5658446" y="3220719"/>
            <a:ext cx="2786799"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Hyper-V Gen 1 &amp; 2</a:t>
            </a:r>
          </a:p>
        </p:txBody>
      </p:sp>
      <p:sp>
        <p:nvSpPr>
          <p:cNvPr id="31" name="Round Single Corner Rectangle 30"/>
          <p:cNvSpPr/>
          <p:nvPr/>
        </p:nvSpPr>
        <p:spPr>
          <a:xfrm>
            <a:off x="5658446" y="2350987"/>
            <a:ext cx="2786799"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100" dirty="0"/>
          </a:p>
        </p:txBody>
      </p:sp>
      <p:sp>
        <p:nvSpPr>
          <p:cNvPr id="35" name="Round Single Corner Rectangle 34"/>
          <p:cNvSpPr/>
          <p:nvPr/>
        </p:nvSpPr>
        <p:spPr>
          <a:xfrm>
            <a:off x="618641" y="3661522"/>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Virtual Machine Console</a:t>
            </a:r>
          </a:p>
        </p:txBody>
      </p:sp>
      <p:sp>
        <p:nvSpPr>
          <p:cNvPr id="36" name="Round Single Corner Rectangle 35"/>
          <p:cNvSpPr/>
          <p:nvPr/>
        </p:nvSpPr>
        <p:spPr>
          <a:xfrm>
            <a:off x="618641" y="4097853"/>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Gallery</a:t>
            </a:r>
          </a:p>
        </p:txBody>
      </p:sp>
      <p:sp>
        <p:nvSpPr>
          <p:cNvPr id="37" name="Round Single Corner Rectangle 36"/>
          <p:cNvSpPr/>
          <p:nvPr/>
        </p:nvSpPr>
        <p:spPr>
          <a:xfrm>
            <a:off x="4200827" y="3661522"/>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Diagnostic Screen Shots</a:t>
            </a:r>
          </a:p>
        </p:txBody>
      </p:sp>
      <p:sp>
        <p:nvSpPr>
          <p:cNvPr id="38" name="Round Single Corner Rectangle 37"/>
          <p:cNvSpPr/>
          <p:nvPr/>
        </p:nvSpPr>
        <p:spPr>
          <a:xfrm>
            <a:off x="4200827" y="4097853"/>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Image Repository</a:t>
            </a:r>
          </a:p>
        </p:txBody>
      </p:sp>
      <p:sp>
        <p:nvSpPr>
          <p:cNvPr id="39" name="Round Single Corner Rectangle 38"/>
          <p:cNvSpPr/>
          <p:nvPr/>
        </p:nvSpPr>
        <p:spPr>
          <a:xfrm>
            <a:off x="5658446" y="3661522"/>
            <a:ext cx="278680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VM Console via Gateway</a:t>
            </a:r>
          </a:p>
        </p:txBody>
      </p:sp>
      <p:sp>
        <p:nvSpPr>
          <p:cNvPr id="40" name="Round Single Corner Rectangle 39"/>
          <p:cNvSpPr/>
          <p:nvPr/>
        </p:nvSpPr>
        <p:spPr>
          <a:xfrm>
            <a:off x="5658446" y="4097853"/>
            <a:ext cx="2786799"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WAP Gallery &amp; VMM Templates</a:t>
            </a:r>
          </a:p>
        </p:txBody>
      </p:sp>
      <p:sp>
        <p:nvSpPr>
          <p:cNvPr id="32" name="Round Single Corner Rectangle 5"/>
          <p:cNvSpPr/>
          <p:nvPr/>
        </p:nvSpPr>
        <p:spPr>
          <a:xfrm>
            <a:off x="4139952"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Microsoft Azure Stack</a:t>
            </a:r>
          </a:p>
        </p:txBody>
      </p:sp>
      <p:sp>
        <p:nvSpPr>
          <p:cNvPr id="33" name="Round Single Corner Rectangle 6"/>
          <p:cNvSpPr/>
          <p:nvPr/>
        </p:nvSpPr>
        <p:spPr>
          <a:xfrm>
            <a:off x="5530006"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Azure Pack &amp; VMM 2012</a:t>
            </a:r>
          </a:p>
        </p:txBody>
      </p:sp>
      <p:sp>
        <p:nvSpPr>
          <p:cNvPr id="34" name="Round Single Corner Rectangle 7"/>
          <p:cNvSpPr/>
          <p:nvPr/>
        </p:nvSpPr>
        <p:spPr>
          <a:xfrm>
            <a:off x="7020272"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Azure Pack </a:t>
            </a:r>
          </a:p>
          <a:p>
            <a:pPr algn="ctr"/>
            <a:r>
              <a:rPr lang="en-IE" sz="1350" b="1" dirty="0">
                <a:solidFill>
                  <a:schemeClr val="tx1">
                    <a:lumMod val="75000"/>
                    <a:lumOff val="25000"/>
                  </a:schemeClr>
                </a:solidFill>
              </a:rPr>
              <a:t>&amp; VMM 2016</a:t>
            </a:r>
          </a:p>
        </p:txBody>
      </p:sp>
    </p:spTree>
    <p:extLst>
      <p:ext uri="{BB962C8B-B14F-4D97-AF65-F5344CB8AC3E}">
        <p14:creationId xmlns:p14="http://schemas.microsoft.com/office/powerpoint/2010/main" val="27770041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up)">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up)">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up)">
                                      <p:cBhvr>
                                        <p:cTn id="58" dur="500"/>
                                        <p:tgtEl>
                                          <p:spTgt spid="26"/>
                                        </p:tgtEl>
                                      </p:cBhvr>
                                    </p:animEffect>
                                  </p:childTnLst>
                                </p:cTn>
                              </p:par>
                            </p:childTnLst>
                          </p:cTn>
                        </p:par>
                        <p:par>
                          <p:cTn id="59" fill="hold">
                            <p:stCondLst>
                              <p:cond delay="500"/>
                            </p:stCondLst>
                            <p:childTnLst>
                              <p:par>
                                <p:cTn id="60" presetID="22" presetClass="entr" presetSubtype="1" fill="hold" grpId="0"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up)">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up)">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up)">
                                      <p:cBhvr>
                                        <p:cTn id="72" dur="500"/>
                                        <p:tgtEl>
                                          <p:spTgt spid="27"/>
                                        </p:tgtEl>
                                      </p:cBhvr>
                                    </p:animEffect>
                                  </p:childTnLst>
                                </p:cTn>
                              </p:par>
                            </p:childTnLst>
                          </p:cTn>
                        </p:par>
                        <p:par>
                          <p:cTn id="73" fill="hold">
                            <p:stCondLst>
                              <p:cond delay="50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up)">
                                      <p:cBhvr>
                                        <p:cTn id="81" dur="500"/>
                                        <p:tgtEl>
                                          <p:spTgt spid="2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up)">
                                      <p:cBhvr>
                                        <p:cTn id="86" dur="500"/>
                                        <p:tgtEl>
                                          <p:spTgt spid="28"/>
                                        </p:tgtEl>
                                      </p:cBhvr>
                                    </p:animEffect>
                                  </p:childTnLst>
                                </p:cTn>
                              </p:par>
                            </p:childTnLst>
                          </p:cTn>
                        </p:par>
                        <p:par>
                          <p:cTn id="87" fill="hold">
                            <p:stCondLst>
                              <p:cond delay="500"/>
                            </p:stCondLst>
                            <p:childTnLst>
                              <p:par>
                                <p:cTn id="88" presetID="22" presetClass="entr" presetSubtype="1" fill="hold" grpId="0" nodeType="after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wipe(up)">
                                      <p:cBhvr>
                                        <p:cTn id="90" dur="500"/>
                                        <p:tgtEl>
                                          <p:spTgt spid="3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up)">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wipe(up)">
                                      <p:cBhvr>
                                        <p:cTn id="100" dur="500"/>
                                        <p:tgtEl>
                                          <p:spTgt spid="37"/>
                                        </p:tgtEl>
                                      </p:cBhvr>
                                    </p:animEffect>
                                  </p:childTnLst>
                                </p:cTn>
                              </p:par>
                            </p:childTnLst>
                          </p:cTn>
                        </p:par>
                        <p:par>
                          <p:cTn id="101" fill="hold">
                            <p:stCondLst>
                              <p:cond delay="500"/>
                            </p:stCondLst>
                            <p:childTnLst>
                              <p:par>
                                <p:cTn id="102" presetID="22" presetClass="entr" presetSubtype="1"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up)">
                                      <p:cBhvr>
                                        <p:cTn id="104" dur="500"/>
                                        <p:tgtEl>
                                          <p:spTgt spid="39"/>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up)">
                                      <p:cBhvr>
                                        <p:cTn id="109" dur="500"/>
                                        <p:tgtEl>
                                          <p:spTgt spid="36"/>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up)">
                                      <p:cBhvr>
                                        <p:cTn id="114" dur="500"/>
                                        <p:tgtEl>
                                          <p:spTgt spid="38"/>
                                        </p:tgtEl>
                                      </p:cBhvr>
                                    </p:animEffect>
                                  </p:childTnLst>
                                </p:cTn>
                              </p:par>
                            </p:childTnLst>
                          </p:cTn>
                        </p:par>
                        <p:par>
                          <p:cTn id="115" fill="hold">
                            <p:stCondLst>
                              <p:cond delay="500"/>
                            </p:stCondLst>
                            <p:childTnLst>
                              <p:par>
                                <p:cTn id="116" presetID="22" presetClass="entr" presetSubtype="1" fill="hold" grpId="0" nodeType="after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up)">
                                      <p:cBhvr>
                                        <p:cTn id="11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P spid="15" grpId="0" animBg="1"/>
      <p:bldP spid="16" grpId="0" animBg="1"/>
      <p:bldP spid="17" grpId="0" animBg="1"/>
      <p:bldP spid="18" grpId="0" animBg="1"/>
      <p:bldP spid="19" grpId="0" animBg="1"/>
      <p:bldP spid="20" grpId="0" animBg="1"/>
      <p:bldP spid="23" grpId="0" animBg="1"/>
      <p:bldP spid="24" grpId="0" animBg="1"/>
      <p:bldP spid="25" grpId="0" animBg="1"/>
      <p:bldP spid="26" grpId="0" animBg="1"/>
      <p:bldP spid="27" grpId="0" animBg="1"/>
      <p:bldP spid="28" grpId="0" animBg="1"/>
      <p:bldP spid="29" grpId="0" animBg="1"/>
      <p:bldP spid="30" grpId="0" animBg="1"/>
      <p:bldP spid="31" grpId="0" animBg="1"/>
      <p:bldP spid="35" grpId="0" animBg="1"/>
      <p:bldP spid="36" grpId="0" animBg="1"/>
      <p:bldP spid="37" grpId="0" animBg="1"/>
      <p:bldP spid="38" grpId="0" animBg="1"/>
      <p:bldP spid="39"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Head to Head: Azure Stack vs Azure Pack</a:t>
            </a:r>
            <a:endParaRPr lang="de-DE" dirty="0"/>
          </a:p>
        </p:txBody>
      </p:sp>
    </p:spTree>
    <p:extLst>
      <p:ext uri="{BB962C8B-B14F-4D97-AF65-F5344CB8AC3E}">
        <p14:creationId xmlns:p14="http://schemas.microsoft.com/office/powerpoint/2010/main" val="422611582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6525"/>
            <a:ext cx="8642350" cy="550863"/>
          </a:xfrm>
        </p:spPr>
        <p:txBody>
          <a:bodyPr>
            <a:normAutofit fontScale="90000"/>
          </a:bodyPr>
          <a:lstStyle/>
          <a:p>
            <a:r>
              <a:rPr lang="en-US" dirty="0"/>
              <a:t>Network</a:t>
            </a:r>
            <a:endParaRPr lang="en-US" sz="1324" dirty="0">
              <a:gradFill>
                <a:gsLst>
                  <a:gs pos="1250">
                    <a:schemeClr val="tx2"/>
                  </a:gs>
                  <a:gs pos="100000">
                    <a:schemeClr val="tx2"/>
                  </a:gs>
                </a:gsLst>
                <a:lin ang="5400000" scaled="0"/>
              </a:gradFill>
            </a:endParaRPr>
          </a:p>
        </p:txBody>
      </p:sp>
      <p:sp>
        <p:nvSpPr>
          <p:cNvPr id="9" name="Round Single Corner Rectangle 8"/>
          <p:cNvSpPr/>
          <p:nvPr/>
        </p:nvSpPr>
        <p:spPr>
          <a:xfrm>
            <a:off x="618641" y="1060695"/>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Isolation Technology</a:t>
            </a:r>
          </a:p>
        </p:txBody>
      </p:sp>
      <p:sp>
        <p:nvSpPr>
          <p:cNvPr id="10" name="Round Single Corner Rectangle 9"/>
          <p:cNvSpPr/>
          <p:nvPr/>
        </p:nvSpPr>
        <p:spPr>
          <a:xfrm>
            <a:off x="618641" y="1493147"/>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Gateways</a:t>
            </a:r>
          </a:p>
        </p:txBody>
      </p:sp>
      <p:sp>
        <p:nvSpPr>
          <p:cNvPr id="11" name="Round Single Corner Rectangle 10"/>
          <p:cNvSpPr/>
          <p:nvPr/>
        </p:nvSpPr>
        <p:spPr>
          <a:xfrm>
            <a:off x="618641" y="1922541"/>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3</a:t>
            </a:r>
            <a:r>
              <a:rPr lang="en-IE" sz="1350" baseline="30000" dirty="0"/>
              <a:t>rd</a:t>
            </a:r>
            <a:r>
              <a:rPr lang="en-IE" sz="1350" dirty="0"/>
              <a:t> Party Virtual Switch Extensions</a:t>
            </a:r>
          </a:p>
        </p:txBody>
      </p:sp>
      <p:sp>
        <p:nvSpPr>
          <p:cNvPr id="14" name="Round Single Corner Rectangle 13"/>
          <p:cNvSpPr/>
          <p:nvPr/>
        </p:nvSpPr>
        <p:spPr>
          <a:xfrm>
            <a:off x="4200827" y="1060695"/>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Software Defined</a:t>
            </a:r>
          </a:p>
        </p:txBody>
      </p:sp>
      <p:sp>
        <p:nvSpPr>
          <p:cNvPr id="15" name="Round Single Corner Rectangle 14"/>
          <p:cNvSpPr/>
          <p:nvPr/>
        </p:nvSpPr>
        <p:spPr>
          <a:xfrm>
            <a:off x="4200827" y="1493147"/>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kern="0" dirty="0">
                <a:solidFill>
                  <a:schemeClr val="bg1"/>
                </a:solidFill>
                <a:sym typeface="Webdings" panose="05030102010509060703" pitchFamily="18" charset="2"/>
              </a:rPr>
              <a:t>NAT &amp; Site2Site</a:t>
            </a:r>
            <a:endParaRPr lang="en-IE" sz="1200" kern="0" dirty="0">
              <a:solidFill>
                <a:schemeClr val="bg1"/>
              </a:solidFill>
            </a:endParaRPr>
          </a:p>
        </p:txBody>
      </p:sp>
      <p:sp>
        <p:nvSpPr>
          <p:cNvPr id="16" name="Round Single Corner Rectangle 15"/>
          <p:cNvSpPr/>
          <p:nvPr/>
        </p:nvSpPr>
        <p:spPr>
          <a:xfrm>
            <a:off x="4200827" y="1922541"/>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2700" b="1" kern="0" dirty="0">
                <a:solidFill>
                  <a:schemeClr val="bg1"/>
                </a:solidFill>
                <a:sym typeface="Webdings" panose="05030102010509060703" pitchFamily="18" charset="2"/>
              </a:rPr>
              <a:t></a:t>
            </a:r>
          </a:p>
          <a:p>
            <a:pPr algn="ctr"/>
            <a:r>
              <a:rPr lang="en-IE" sz="1200" kern="0" dirty="0">
                <a:solidFill>
                  <a:schemeClr val="bg1"/>
                </a:solidFill>
                <a:sym typeface="Webdings" panose="05030102010509060703" pitchFamily="18" charset="2"/>
              </a:rPr>
              <a:t>Net </a:t>
            </a:r>
            <a:r>
              <a:rPr lang="en-IE" sz="1200" kern="0" dirty="0" err="1">
                <a:solidFill>
                  <a:schemeClr val="bg1"/>
                </a:solidFill>
                <a:sym typeface="Webdings" panose="05030102010509060703" pitchFamily="18" charset="2"/>
              </a:rPr>
              <a:t>Fnct’s</a:t>
            </a:r>
            <a:endParaRPr lang="en-IE" sz="1200" kern="0" dirty="0">
              <a:solidFill>
                <a:schemeClr val="bg1"/>
              </a:solidFill>
            </a:endParaRPr>
          </a:p>
        </p:txBody>
      </p:sp>
      <p:sp>
        <p:nvSpPr>
          <p:cNvPr id="17" name="Round Single Corner Rectangle 16"/>
          <p:cNvSpPr/>
          <p:nvPr/>
        </p:nvSpPr>
        <p:spPr>
          <a:xfrm>
            <a:off x="5658446" y="1493147"/>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kern="0" dirty="0">
                <a:solidFill>
                  <a:schemeClr val="bg1"/>
                </a:solidFill>
                <a:sym typeface="Wingdings" panose="05000000000000000000" pitchFamily="2" charset="2"/>
              </a:rPr>
              <a:t>NAT, Site2Site</a:t>
            </a:r>
          </a:p>
          <a:p>
            <a:pPr algn="ctr"/>
            <a:r>
              <a:rPr lang="en-IE" sz="1200" kern="0" dirty="0">
                <a:solidFill>
                  <a:schemeClr val="bg1"/>
                </a:solidFill>
                <a:sym typeface="Wingdings" panose="05000000000000000000" pitchFamily="2" charset="2"/>
              </a:rPr>
              <a:t> &amp; Routed</a:t>
            </a:r>
            <a:endParaRPr lang="en-IE" sz="1200" dirty="0"/>
          </a:p>
        </p:txBody>
      </p:sp>
      <p:sp>
        <p:nvSpPr>
          <p:cNvPr id="18" name="Round Single Corner Rectangle 17"/>
          <p:cNvSpPr/>
          <p:nvPr/>
        </p:nvSpPr>
        <p:spPr>
          <a:xfrm>
            <a:off x="5658446" y="1922541"/>
            <a:ext cx="278680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2700" b="1" kern="0" dirty="0">
                <a:solidFill>
                  <a:schemeClr val="bg1"/>
                </a:solidFill>
                <a:sym typeface="Wingdings" panose="05000000000000000000" pitchFamily="2" charset="2"/>
              </a:rPr>
              <a:t></a:t>
            </a:r>
          </a:p>
          <a:p>
            <a:pPr algn="ctr"/>
            <a:r>
              <a:rPr lang="en-IE" sz="1200" kern="0" dirty="0">
                <a:solidFill>
                  <a:schemeClr val="bg1"/>
                </a:solidFill>
                <a:sym typeface="Wingdings" panose="05000000000000000000" pitchFamily="2" charset="2"/>
              </a:rPr>
              <a:t>(UR5) SDNv1: </a:t>
            </a:r>
            <a:r>
              <a:rPr lang="en-IE" sz="1200" kern="0" dirty="0">
                <a:solidFill>
                  <a:schemeClr val="bg1"/>
                </a:solidFill>
                <a:sym typeface="Wingdings" panose="05000000000000000000" pitchFamily="2" charset="2"/>
              </a:rPr>
              <a:t>Cisco, 5Nine…</a:t>
            </a:r>
            <a:endParaRPr lang="en-IE" sz="1200" dirty="0"/>
          </a:p>
        </p:txBody>
      </p:sp>
      <p:sp>
        <p:nvSpPr>
          <p:cNvPr id="19" name="Round Single Corner Rectangle 18"/>
          <p:cNvSpPr/>
          <p:nvPr/>
        </p:nvSpPr>
        <p:spPr>
          <a:xfrm>
            <a:off x="5658446" y="1060695"/>
            <a:ext cx="2786799"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Software Defined &amp; VLAN</a:t>
            </a:r>
          </a:p>
        </p:txBody>
      </p:sp>
      <p:sp>
        <p:nvSpPr>
          <p:cNvPr id="21" name="Round Single Corner Rectangle 20"/>
          <p:cNvSpPr/>
          <p:nvPr/>
        </p:nvSpPr>
        <p:spPr>
          <a:xfrm>
            <a:off x="7116066" y="1493147"/>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kern="0" dirty="0">
                <a:solidFill>
                  <a:schemeClr val="bg1"/>
                </a:solidFill>
                <a:sym typeface="Wingdings" panose="05000000000000000000" pitchFamily="2" charset="2"/>
              </a:rPr>
              <a:t>NAT &amp; Site2Site</a:t>
            </a:r>
            <a:endParaRPr lang="en-IE" sz="1200" dirty="0"/>
          </a:p>
        </p:txBody>
      </p:sp>
      <p:sp>
        <p:nvSpPr>
          <p:cNvPr id="23" name="Round Single Corner Rectangle 22"/>
          <p:cNvSpPr/>
          <p:nvPr/>
        </p:nvSpPr>
        <p:spPr>
          <a:xfrm>
            <a:off x="618641" y="2350987"/>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Software Defined Network Protocols</a:t>
            </a:r>
          </a:p>
        </p:txBody>
      </p:sp>
      <p:sp>
        <p:nvSpPr>
          <p:cNvPr id="24" name="Round Single Corner Rectangle 23"/>
          <p:cNvSpPr/>
          <p:nvPr/>
        </p:nvSpPr>
        <p:spPr>
          <a:xfrm>
            <a:off x="618641" y="2784388"/>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Software Defined Network Availability</a:t>
            </a:r>
          </a:p>
        </p:txBody>
      </p:sp>
      <p:sp>
        <p:nvSpPr>
          <p:cNvPr id="25" name="Round Single Corner Rectangle 24"/>
          <p:cNvSpPr/>
          <p:nvPr/>
        </p:nvSpPr>
        <p:spPr>
          <a:xfrm>
            <a:off x="618641" y="3220719"/>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VPN Gateway Protocols</a:t>
            </a:r>
          </a:p>
        </p:txBody>
      </p:sp>
      <p:sp>
        <p:nvSpPr>
          <p:cNvPr id="26" name="Round Single Corner Rectangle 25"/>
          <p:cNvSpPr/>
          <p:nvPr/>
        </p:nvSpPr>
        <p:spPr>
          <a:xfrm>
            <a:off x="4200827" y="2350987"/>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VXLAN &amp; NVGRE</a:t>
            </a:r>
          </a:p>
        </p:txBody>
      </p:sp>
      <p:sp>
        <p:nvSpPr>
          <p:cNvPr id="27" name="Round Single Corner Rectangle 26"/>
          <p:cNvSpPr/>
          <p:nvPr/>
        </p:nvSpPr>
        <p:spPr>
          <a:xfrm>
            <a:off x="4200827" y="2784388"/>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kern="0" dirty="0">
                <a:solidFill>
                  <a:schemeClr val="bg1"/>
                </a:solidFill>
              </a:rPr>
              <a:t>Network Controller</a:t>
            </a:r>
          </a:p>
        </p:txBody>
      </p:sp>
      <p:sp>
        <p:nvSpPr>
          <p:cNvPr id="28" name="Round Single Corner Rectangle 27"/>
          <p:cNvSpPr/>
          <p:nvPr/>
        </p:nvSpPr>
        <p:spPr>
          <a:xfrm>
            <a:off x="4200827" y="3220719"/>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GRE, IPSEC, BGB, SSTP</a:t>
            </a:r>
          </a:p>
        </p:txBody>
      </p:sp>
      <p:sp>
        <p:nvSpPr>
          <p:cNvPr id="29" name="Round Single Corner Rectangle 28"/>
          <p:cNvSpPr/>
          <p:nvPr/>
        </p:nvSpPr>
        <p:spPr>
          <a:xfrm>
            <a:off x="5658446" y="2784388"/>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kern="0" dirty="0">
                <a:solidFill>
                  <a:schemeClr val="bg1"/>
                </a:solidFill>
                <a:sym typeface="Webdings" panose="05030102010509060703" pitchFamily="18" charset="2"/>
              </a:rPr>
              <a:t>SCVMM Function</a:t>
            </a:r>
            <a:endParaRPr lang="en-IE" sz="1200" kern="0" dirty="0">
              <a:solidFill>
                <a:schemeClr val="bg1"/>
              </a:solidFill>
            </a:endParaRPr>
          </a:p>
        </p:txBody>
      </p:sp>
      <p:sp>
        <p:nvSpPr>
          <p:cNvPr id="30" name="Round Single Corner Rectangle 29"/>
          <p:cNvSpPr/>
          <p:nvPr/>
        </p:nvSpPr>
        <p:spPr>
          <a:xfrm>
            <a:off x="5658447" y="3220719"/>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GRE, IPSEC</a:t>
            </a:r>
          </a:p>
        </p:txBody>
      </p:sp>
      <p:sp>
        <p:nvSpPr>
          <p:cNvPr id="31" name="Round Single Corner Rectangle 30"/>
          <p:cNvSpPr/>
          <p:nvPr/>
        </p:nvSpPr>
        <p:spPr>
          <a:xfrm>
            <a:off x="5658446" y="2350987"/>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NVGRE</a:t>
            </a:r>
          </a:p>
        </p:txBody>
      </p:sp>
      <p:sp>
        <p:nvSpPr>
          <p:cNvPr id="33" name="Round Single Corner Rectangle 32"/>
          <p:cNvSpPr/>
          <p:nvPr/>
        </p:nvSpPr>
        <p:spPr>
          <a:xfrm>
            <a:off x="7116066" y="2784388"/>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Network Controller</a:t>
            </a:r>
          </a:p>
        </p:txBody>
      </p:sp>
      <p:sp>
        <p:nvSpPr>
          <p:cNvPr id="35" name="Round Single Corner Rectangle 34"/>
          <p:cNvSpPr/>
          <p:nvPr/>
        </p:nvSpPr>
        <p:spPr>
          <a:xfrm>
            <a:off x="618641" y="3661522"/>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Multiple NAT Addresses</a:t>
            </a:r>
          </a:p>
        </p:txBody>
      </p:sp>
      <p:sp>
        <p:nvSpPr>
          <p:cNvPr id="36" name="Round Single Corner Rectangle 35"/>
          <p:cNvSpPr/>
          <p:nvPr/>
        </p:nvSpPr>
        <p:spPr>
          <a:xfrm>
            <a:off x="618641" y="4097853"/>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Virtual Network Functions</a:t>
            </a:r>
          </a:p>
        </p:txBody>
      </p:sp>
      <p:sp>
        <p:nvSpPr>
          <p:cNvPr id="37" name="Round Single Corner Rectangle 36"/>
          <p:cNvSpPr/>
          <p:nvPr/>
        </p:nvSpPr>
        <p:spPr>
          <a:xfrm>
            <a:off x="4200827" y="3661522"/>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700" dirty="0"/>
          </a:p>
        </p:txBody>
      </p:sp>
      <p:sp>
        <p:nvSpPr>
          <p:cNvPr id="38" name="Round Single Corner Rectangle 37"/>
          <p:cNvSpPr/>
          <p:nvPr/>
        </p:nvSpPr>
        <p:spPr>
          <a:xfrm>
            <a:off x="4200827" y="4097853"/>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700" b="1" kern="0" dirty="0">
              <a:solidFill>
                <a:schemeClr val="bg1"/>
              </a:solidFill>
            </a:endParaRPr>
          </a:p>
        </p:txBody>
      </p:sp>
      <p:sp>
        <p:nvSpPr>
          <p:cNvPr id="39" name="Round Single Corner Rectangle 38"/>
          <p:cNvSpPr/>
          <p:nvPr/>
        </p:nvSpPr>
        <p:spPr>
          <a:xfrm>
            <a:off x="5658446" y="3661522"/>
            <a:ext cx="2786799"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2700" b="1" kern="0" dirty="0">
                <a:solidFill>
                  <a:schemeClr val="bg1"/>
                </a:solidFill>
                <a:sym typeface="Wingdings" panose="05000000000000000000" pitchFamily="2" charset="2"/>
              </a:rPr>
              <a:t></a:t>
            </a:r>
            <a:r>
              <a:rPr lang="en-IE" sz="1350" b="1" kern="0" dirty="0">
                <a:solidFill>
                  <a:schemeClr val="bg1"/>
                </a:solidFill>
                <a:sym typeface="Wingdings" panose="05000000000000000000" pitchFamily="2" charset="2"/>
              </a:rPr>
              <a:t> </a:t>
            </a:r>
          </a:p>
          <a:p>
            <a:pPr algn="ctr"/>
            <a:r>
              <a:rPr lang="en-IE" sz="1200" dirty="0"/>
              <a:t>UR4 Feature</a:t>
            </a:r>
          </a:p>
        </p:txBody>
      </p:sp>
      <p:sp>
        <p:nvSpPr>
          <p:cNvPr id="40" name="Round Single Corner Rectangle 39"/>
          <p:cNvSpPr/>
          <p:nvPr/>
        </p:nvSpPr>
        <p:spPr>
          <a:xfrm>
            <a:off x="5658446" y="4097853"/>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42" name="Round Single Corner Rectangle 41"/>
          <p:cNvSpPr/>
          <p:nvPr/>
        </p:nvSpPr>
        <p:spPr>
          <a:xfrm>
            <a:off x="7116066" y="4097853"/>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700" dirty="0"/>
          </a:p>
        </p:txBody>
      </p:sp>
      <p:sp>
        <p:nvSpPr>
          <p:cNvPr id="34" name="Round Single Corner Rectangle 33"/>
          <p:cNvSpPr/>
          <p:nvPr/>
        </p:nvSpPr>
        <p:spPr>
          <a:xfrm>
            <a:off x="7116065" y="2358759"/>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VXLAN &amp; NVGRE</a:t>
            </a:r>
          </a:p>
        </p:txBody>
      </p:sp>
      <p:sp>
        <p:nvSpPr>
          <p:cNvPr id="41" name="Round Single Corner Rectangle 5"/>
          <p:cNvSpPr/>
          <p:nvPr/>
        </p:nvSpPr>
        <p:spPr>
          <a:xfrm>
            <a:off x="4139952"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Microsoft Azure Stack</a:t>
            </a:r>
          </a:p>
        </p:txBody>
      </p:sp>
      <p:sp>
        <p:nvSpPr>
          <p:cNvPr id="43" name="Round Single Corner Rectangle 6"/>
          <p:cNvSpPr/>
          <p:nvPr/>
        </p:nvSpPr>
        <p:spPr>
          <a:xfrm>
            <a:off x="5530006"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Azure Pack &amp; VMM 2012</a:t>
            </a:r>
          </a:p>
        </p:txBody>
      </p:sp>
      <p:sp>
        <p:nvSpPr>
          <p:cNvPr id="44" name="Round Single Corner Rectangle 7"/>
          <p:cNvSpPr/>
          <p:nvPr/>
        </p:nvSpPr>
        <p:spPr>
          <a:xfrm>
            <a:off x="7020272"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Azure Pack </a:t>
            </a:r>
          </a:p>
          <a:p>
            <a:pPr algn="ctr"/>
            <a:r>
              <a:rPr lang="en-IE" sz="1350" b="1" dirty="0">
                <a:solidFill>
                  <a:schemeClr val="tx1">
                    <a:lumMod val="75000"/>
                    <a:lumOff val="25000"/>
                  </a:schemeClr>
                </a:solidFill>
              </a:rPr>
              <a:t>&amp; VMM 2016</a:t>
            </a:r>
          </a:p>
        </p:txBody>
      </p:sp>
      <p:sp>
        <p:nvSpPr>
          <p:cNvPr id="45" name="Round Single Corner Rectangle 27"/>
          <p:cNvSpPr/>
          <p:nvPr/>
        </p:nvSpPr>
        <p:spPr>
          <a:xfrm>
            <a:off x="7116065" y="3224931"/>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GRE, IPSEC, BGB, SSTP</a:t>
            </a:r>
          </a:p>
        </p:txBody>
      </p:sp>
    </p:spTree>
    <p:extLst>
      <p:ext uri="{BB962C8B-B14F-4D97-AF65-F5344CB8AC3E}">
        <p14:creationId xmlns:p14="http://schemas.microsoft.com/office/powerpoint/2010/main" val="25595116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up)">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up)">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up)">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up)">
                                      <p:cBhvr>
                                        <p:cTn id="58" dur="500"/>
                                        <p:tgtEl>
                                          <p:spTgt spid="26"/>
                                        </p:tgtEl>
                                      </p:cBhvr>
                                    </p:animEffect>
                                  </p:childTnLst>
                                </p:cTn>
                              </p:par>
                            </p:childTnLst>
                          </p:cTn>
                        </p:par>
                        <p:par>
                          <p:cTn id="59" fill="hold">
                            <p:stCondLst>
                              <p:cond delay="500"/>
                            </p:stCondLst>
                            <p:childTnLst>
                              <p:par>
                                <p:cTn id="60" presetID="22" presetClass="entr" presetSubtype="1" fill="hold" grpId="0"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up)">
                                      <p:cBhvr>
                                        <p:cTn id="62" dur="500"/>
                                        <p:tgtEl>
                                          <p:spTgt spid="31"/>
                                        </p:tgtEl>
                                      </p:cBhvr>
                                    </p:animEffect>
                                  </p:childTnLst>
                                </p:cTn>
                              </p:par>
                            </p:childTnLst>
                          </p:cTn>
                        </p:par>
                        <p:par>
                          <p:cTn id="63" fill="hold">
                            <p:stCondLst>
                              <p:cond delay="1000"/>
                            </p:stCondLst>
                            <p:childTnLst>
                              <p:par>
                                <p:cTn id="64" presetID="22" presetClass="entr" presetSubtype="1"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up)">
                                      <p:cBhvr>
                                        <p:cTn id="71" dur="500"/>
                                        <p:tgtEl>
                                          <p:spTgt spid="2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wipe(up)">
                                      <p:cBhvr>
                                        <p:cTn id="76" dur="500"/>
                                        <p:tgtEl>
                                          <p:spTgt spid="27"/>
                                        </p:tgtEl>
                                      </p:cBhvr>
                                    </p:animEffec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up)">
                                      <p:cBhvr>
                                        <p:cTn id="80" dur="500"/>
                                        <p:tgtEl>
                                          <p:spTgt spid="29"/>
                                        </p:tgtEl>
                                      </p:cBhvr>
                                    </p:animEffect>
                                  </p:childTnLst>
                                </p:cTn>
                              </p:par>
                            </p:childTnLst>
                          </p:cTn>
                        </p:par>
                        <p:par>
                          <p:cTn id="81" fill="hold">
                            <p:stCondLst>
                              <p:cond delay="1000"/>
                            </p:stCondLst>
                            <p:childTnLst>
                              <p:par>
                                <p:cTn id="82" presetID="22" presetClass="entr" presetSubtype="1"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up)">
                                      <p:cBhvr>
                                        <p:cTn id="84" dur="500"/>
                                        <p:tgtEl>
                                          <p:spTgt spid="3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wipe(up)">
                                      <p:cBhvr>
                                        <p:cTn id="89" dur="500"/>
                                        <p:tgtEl>
                                          <p:spTgt spid="2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wipe(up)">
                                      <p:cBhvr>
                                        <p:cTn id="94" dur="500"/>
                                        <p:tgtEl>
                                          <p:spTgt spid="28"/>
                                        </p:tgtEl>
                                      </p:cBhvr>
                                    </p:animEffect>
                                  </p:childTnLst>
                                </p:cTn>
                              </p:par>
                            </p:childTnLst>
                          </p:cTn>
                        </p:par>
                        <p:par>
                          <p:cTn id="95" fill="hold">
                            <p:stCondLst>
                              <p:cond delay="500"/>
                            </p:stCondLst>
                            <p:childTnLst>
                              <p:par>
                                <p:cTn id="96" presetID="22" presetClass="entr" presetSubtype="1" fill="hold" grpId="0" nodeType="after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wipe(up)">
                                      <p:cBhvr>
                                        <p:cTn id="98" dur="500"/>
                                        <p:tgtEl>
                                          <p:spTgt spid="30"/>
                                        </p:tgtEl>
                                      </p:cBhvr>
                                    </p:animEffect>
                                  </p:childTnLst>
                                </p:cTn>
                              </p:par>
                            </p:childTnLst>
                          </p:cTn>
                        </p:par>
                        <p:par>
                          <p:cTn id="99" fill="hold">
                            <p:stCondLst>
                              <p:cond delay="1000"/>
                            </p:stCondLst>
                            <p:childTnLst>
                              <p:par>
                                <p:cTn id="100" presetID="22" presetClass="entr" presetSubtype="1" fill="hold" grpId="0" nodeType="after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wipe(up)">
                                      <p:cBhvr>
                                        <p:cTn id="102" dur="500"/>
                                        <p:tgtEl>
                                          <p:spTgt spid="4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wipe(up)">
                                      <p:cBhvr>
                                        <p:cTn id="107" dur="500"/>
                                        <p:tgtEl>
                                          <p:spTgt spid="3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wipe(up)">
                                      <p:cBhvr>
                                        <p:cTn id="112" dur="500"/>
                                        <p:tgtEl>
                                          <p:spTgt spid="37"/>
                                        </p:tgtEl>
                                      </p:cBhvr>
                                    </p:animEffect>
                                  </p:childTnLst>
                                </p:cTn>
                              </p:par>
                            </p:childTnLst>
                          </p:cTn>
                        </p:par>
                        <p:par>
                          <p:cTn id="113" fill="hold">
                            <p:stCondLst>
                              <p:cond delay="500"/>
                            </p:stCondLst>
                            <p:childTnLst>
                              <p:par>
                                <p:cTn id="114" presetID="22" presetClass="entr" presetSubtype="1" fill="hold" grpId="0" nodeType="after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wipe(up)">
                                      <p:cBhvr>
                                        <p:cTn id="116" dur="500"/>
                                        <p:tgtEl>
                                          <p:spTgt spid="39"/>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wipe(up)">
                                      <p:cBhvr>
                                        <p:cTn id="121" dur="500"/>
                                        <p:tgtEl>
                                          <p:spTgt spid="3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wipe(up)">
                                      <p:cBhvr>
                                        <p:cTn id="126" dur="500"/>
                                        <p:tgtEl>
                                          <p:spTgt spid="38"/>
                                        </p:tgtEl>
                                      </p:cBhvr>
                                    </p:animEffect>
                                  </p:childTnLst>
                                </p:cTn>
                              </p:par>
                            </p:childTnLst>
                          </p:cTn>
                        </p:par>
                        <p:par>
                          <p:cTn id="127" fill="hold">
                            <p:stCondLst>
                              <p:cond delay="500"/>
                            </p:stCondLst>
                            <p:childTnLst>
                              <p:par>
                                <p:cTn id="128" presetID="22" presetClass="entr" presetSubtype="1" fill="hold" grpId="0" nodeType="after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wipe(up)">
                                      <p:cBhvr>
                                        <p:cTn id="130" dur="500"/>
                                        <p:tgtEl>
                                          <p:spTgt spid="40"/>
                                        </p:tgtEl>
                                      </p:cBhvr>
                                    </p:animEffect>
                                  </p:childTnLst>
                                </p:cTn>
                              </p:par>
                            </p:childTnLst>
                          </p:cTn>
                        </p:par>
                        <p:par>
                          <p:cTn id="131" fill="hold">
                            <p:stCondLst>
                              <p:cond delay="1000"/>
                            </p:stCondLst>
                            <p:childTnLst>
                              <p:par>
                                <p:cTn id="132" presetID="22" presetClass="entr" presetSubtype="1" fill="hold" grpId="0" nodeType="afterEffect">
                                  <p:stCondLst>
                                    <p:cond delay="0"/>
                                  </p:stCondLst>
                                  <p:childTnLst>
                                    <p:set>
                                      <p:cBhvr>
                                        <p:cTn id="133" dur="1" fill="hold">
                                          <p:stCondLst>
                                            <p:cond delay="0"/>
                                          </p:stCondLst>
                                        </p:cTn>
                                        <p:tgtEl>
                                          <p:spTgt spid="42"/>
                                        </p:tgtEl>
                                        <p:attrNameLst>
                                          <p:attrName>style.visibility</p:attrName>
                                        </p:attrNameLst>
                                      </p:cBhvr>
                                      <p:to>
                                        <p:strVal val="visible"/>
                                      </p:to>
                                    </p:set>
                                    <p:animEffect transition="in" filter="wipe(up)">
                                      <p:cBhvr>
                                        <p:cTn id="13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P spid="15" grpId="0" animBg="1"/>
      <p:bldP spid="16" grpId="0" animBg="1"/>
      <p:bldP spid="17" grpId="0" animBg="1"/>
      <p:bldP spid="18" grpId="0" animBg="1"/>
      <p:bldP spid="19" grpId="0" animBg="1"/>
      <p:bldP spid="21" grpId="0" animBg="1"/>
      <p:bldP spid="23" grpId="0" animBg="1"/>
      <p:bldP spid="24" grpId="0" animBg="1"/>
      <p:bldP spid="25" grpId="0" animBg="1"/>
      <p:bldP spid="26" grpId="0" animBg="1"/>
      <p:bldP spid="27" grpId="0" animBg="1"/>
      <p:bldP spid="28" grpId="0" animBg="1"/>
      <p:bldP spid="29" grpId="0" animBg="1"/>
      <p:bldP spid="30" grpId="0" animBg="1"/>
      <p:bldP spid="31" grpId="0" animBg="1"/>
      <p:bldP spid="33" grpId="0" animBg="1"/>
      <p:bldP spid="35" grpId="0" animBg="1"/>
      <p:bldP spid="36" grpId="0" animBg="1"/>
      <p:bldP spid="37" grpId="0" animBg="1"/>
      <p:bldP spid="38" grpId="0" animBg="1"/>
      <p:bldP spid="39" grpId="0" animBg="1"/>
      <p:bldP spid="40" grpId="0" animBg="1"/>
      <p:bldP spid="42" grpId="0" animBg="1"/>
      <p:bldP spid="34" grpId="0" animBg="1"/>
      <p:bldP spid="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6525"/>
            <a:ext cx="8642350" cy="550863"/>
          </a:xfrm>
        </p:spPr>
        <p:txBody>
          <a:bodyPr>
            <a:normAutofit fontScale="90000"/>
          </a:bodyPr>
          <a:lstStyle/>
          <a:p>
            <a:r>
              <a:rPr lang="en-US" dirty="0"/>
              <a:t>Security</a:t>
            </a:r>
            <a:endParaRPr lang="en-US" sz="1324" dirty="0">
              <a:gradFill>
                <a:gsLst>
                  <a:gs pos="1250">
                    <a:schemeClr val="tx2"/>
                  </a:gs>
                  <a:gs pos="100000">
                    <a:schemeClr val="tx2"/>
                  </a:gs>
                </a:gsLst>
                <a:lin ang="5400000" scaled="0"/>
              </a:gradFill>
            </a:endParaRPr>
          </a:p>
        </p:txBody>
      </p:sp>
      <p:sp>
        <p:nvSpPr>
          <p:cNvPr id="9" name="Round Single Corner Rectangle 8"/>
          <p:cNvSpPr/>
          <p:nvPr/>
        </p:nvSpPr>
        <p:spPr>
          <a:xfrm>
            <a:off x="618641" y="1060695"/>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Authentication</a:t>
            </a:r>
          </a:p>
        </p:txBody>
      </p:sp>
      <p:sp>
        <p:nvSpPr>
          <p:cNvPr id="10" name="Round Single Corner Rectangle 9"/>
          <p:cNvSpPr/>
          <p:nvPr/>
        </p:nvSpPr>
        <p:spPr>
          <a:xfrm>
            <a:off x="618641" y="1493147"/>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Multi-Factor Support</a:t>
            </a:r>
          </a:p>
        </p:txBody>
      </p:sp>
      <p:sp>
        <p:nvSpPr>
          <p:cNvPr id="11" name="Round Single Corner Rectangle 10"/>
          <p:cNvSpPr/>
          <p:nvPr/>
        </p:nvSpPr>
        <p:spPr>
          <a:xfrm>
            <a:off x="618641" y="1922541"/>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Role Based Access Control</a:t>
            </a:r>
          </a:p>
        </p:txBody>
      </p:sp>
      <p:sp>
        <p:nvSpPr>
          <p:cNvPr id="14" name="Round Single Corner Rectangle 13"/>
          <p:cNvSpPr/>
          <p:nvPr/>
        </p:nvSpPr>
        <p:spPr>
          <a:xfrm>
            <a:off x="4200827" y="1060695"/>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err="1"/>
              <a:t>AzureAD</a:t>
            </a:r>
            <a:endParaRPr lang="en-IE" sz="1200" dirty="0"/>
          </a:p>
        </p:txBody>
      </p:sp>
      <p:sp>
        <p:nvSpPr>
          <p:cNvPr id="15" name="Round Single Corner Rectangle 14"/>
          <p:cNvSpPr/>
          <p:nvPr/>
        </p:nvSpPr>
        <p:spPr>
          <a:xfrm>
            <a:off x="4200827" y="1493147"/>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kern="0" dirty="0" err="1">
                <a:solidFill>
                  <a:schemeClr val="bg1"/>
                </a:solidFill>
                <a:sym typeface="Webdings" panose="05030102010509060703" pitchFamily="18" charset="2"/>
              </a:rPr>
              <a:t>AzureAD</a:t>
            </a:r>
            <a:endParaRPr lang="en-IE" sz="1200" kern="0" dirty="0">
              <a:solidFill>
                <a:schemeClr val="bg1"/>
              </a:solidFill>
            </a:endParaRPr>
          </a:p>
        </p:txBody>
      </p:sp>
      <p:sp>
        <p:nvSpPr>
          <p:cNvPr id="16" name="Round Single Corner Rectangle 15"/>
          <p:cNvSpPr/>
          <p:nvPr/>
        </p:nvSpPr>
        <p:spPr>
          <a:xfrm>
            <a:off x="4200827" y="1922541"/>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IE" sz="2700" b="1" kern="0" dirty="0">
                <a:solidFill>
                  <a:schemeClr val="bg1"/>
                </a:solidFill>
                <a:sym typeface="Wingdings" panose="05000000000000000000" pitchFamily="2" charset="2"/>
              </a:rPr>
              <a:t></a:t>
            </a:r>
            <a:endParaRPr lang="en-IE" sz="2700" kern="0" dirty="0">
              <a:solidFill>
                <a:schemeClr val="bg1"/>
              </a:solidFill>
            </a:endParaRPr>
          </a:p>
        </p:txBody>
      </p:sp>
      <p:sp>
        <p:nvSpPr>
          <p:cNvPr id="17" name="Round Single Corner Rectangle 16"/>
          <p:cNvSpPr/>
          <p:nvPr/>
        </p:nvSpPr>
        <p:spPr>
          <a:xfrm>
            <a:off x="5658446" y="1493147"/>
            <a:ext cx="2786799"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kern="0" dirty="0" err="1">
                <a:solidFill>
                  <a:schemeClr val="bg1"/>
                </a:solidFill>
                <a:sym typeface="Wingdings" panose="05000000000000000000" pitchFamily="2" charset="2"/>
              </a:rPr>
              <a:t>AzureAD</a:t>
            </a:r>
            <a:r>
              <a:rPr lang="en-IE" sz="1200" kern="0" dirty="0">
                <a:solidFill>
                  <a:schemeClr val="bg1"/>
                </a:solidFill>
                <a:sym typeface="Wingdings" panose="05000000000000000000" pitchFamily="2" charset="2"/>
              </a:rPr>
              <a:t> &amp; 3</a:t>
            </a:r>
            <a:r>
              <a:rPr lang="en-IE" sz="1200" kern="0" baseline="30000" dirty="0">
                <a:solidFill>
                  <a:schemeClr val="bg1"/>
                </a:solidFill>
                <a:sym typeface="Wingdings" panose="05000000000000000000" pitchFamily="2" charset="2"/>
              </a:rPr>
              <a:t>rd</a:t>
            </a:r>
            <a:r>
              <a:rPr lang="en-IE" sz="1200" kern="0" dirty="0">
                <a:solidFill>
                  <a:schemeClr val="bg1"/>
                </a:solidFill>
                <a:sym typeface="Wingdings" panose="05000000000000000000" pitchFamily="2" charset="2"/>
              </a:rPr>
              <a:t> Party</a:t>
            </a:r>
            <a:endParaRPr lang="en-IE" sz="1200" dirty="0"/>
          </a:p>
        </p:txBody>
      </p:sp>
      <p:sp>
        <p:nvSpPr>
          <p:cNvPr id="18" name="Round Single Corner Rectangle 17"/>
          <p:cNvSpPr/>
          <p:nvPr/>
        </p:nvSpPr>
        <p:spPr>
          <a:xfrm>
            <a:off x="5658446" y="1922541"/>
            <a:ext cx="278680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2700" b="1" kern="0" dirty="0">
                <a:solidFill>
                  <a:schemeClr val="bg1"/>
                </a:solidFill>
                <a:sym typeface="Webdings" panose="05030102010509060703" pitchFamily="18" charset="2"/>
              </a:rPr>
              <a:t></a:t>
            </a:r>
          </a:p>
          <a:p>
            <a:pPr algn="ctr"/>
            <a:r>
              <a:rPr lang="en-IE" sz="1200" kern="0" dirty="0">
                <a:solidFill>
                  <a:schemeClr val="bg1"/>
                </a:solidFill>
                <a:sym typeface="Wingdings" panose="05000000000000000000" pitchFamily="2" charset="2"/>
              </a:rPr>
              <a:t>3rd Party Extension</a:t>
            </a:r>
            <a:endParaRPr lang="en-IE" sz="1200" dirty="0"/>
          </a:p>
        </p:txBody>
      </p:sp>
      <p:sp>
        <p:nvSpPr>
          <p:cNvPr id="19" name="Round Single Corner Rectangle 18"/>
          <p:cNvSpPr/>
          <p:nvPr/>
        </p:nvSpPr>
        <p:spPr>
          <a:xfrm>
            <a:off x="5658446" y="1060695"/>
            <a:ext cx="2786799"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JWT Claims </a:t>
            </a:r>
          </a:p>
          <a:p>
            <a:pPr algn="ctr"/>
            <a:r>
              <a:rPr lang="en-IE" sz="1200" dirty="0" err="1"/>
              <a:t>WinAuth</a:t>
            </a:r>
            <a:r>
              <a:rPr lang="en-IE" sz="1200" dirty="0"/>
              <a:t> Site or AD FS</a:t>
            </a:r>
          </a:p>
        </p:txBody>
      </p:sp>
      <p:sp>
        <p:nvSpPr>
          <p:cNvPr id="23" name="Round Single Corner Rectangle 22"/>
          <p:cNvSpPr/>
          <p:nvPr/>
        </p:nvSpPr>
        <p:spPr>
          <a:xfrm>
            <a:off x="618641" y="2350987"/>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Secure Boot</a:t>
            </a:r>
          </a:p>
        </p:txBody>
      </p:sp>
      <p:sp>
        <p:nvSpPr>
          <p:cNvPr id="24" name="Round Single Corner Rectangle 23"/>
          <p:cNvSpPr/>
          <p:nvPr/>
        </p:nvSpPr>
        <p:spPr>
          <a:xfrm>
            <a:off x="618641" y="2784388"/>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Shielded Virtual Machines</a:t>
            </a:r>
          </a:p>
        </p:txBody>
      </p:sp>
      <p:sp>
        <p:nvSpPr>
          <p:cNvPr id="26" name="Round Single Corner Rectangle 25"/>
          <p:cNvSpPr/>
          <p:nvPr/>
        </p:nvSpPr>
        <p:spPr>
          <a:xfrm>
            <a:off x="4200827" y="2350987"/>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27" name="Round Single Corner Rectangle 26"/>
          <p:cNvSpPr/>
          <p:nvPr/>
        </p:nvSpPr>
        <p:spPr>
          <a:xfrm>
            <a:off x="4200827" y="2784388"/>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29" name="Round Single Corner Rectangle 28"/>
          <p:cNvSpPr/>
          <p:nvPr/>
        </p:nvSpPr>
        <p:spPr>
          <a:xfrm>
            <a:off x="5658446" y="2784388"/>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33" name="Round Single Corner Rectangle 32"/>
          <p:cNvSpPr/>
          <p:nvPr/>
        </p:nvSpPr>
        <p:spPr>
          <a:xfrm>
            <a:off x="7116066" y="2784388"/>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700" dirty="0"/>
          </a:p>
        </p:txBody>
      </p:sp>
      <p:sp>
        <p:nvSpPr>
          <p:cNvPr id="34" name="Round Single Corner Rectangle 33"/>
          <p:cNvSpPr/>
          <p:nvPr/>
        </p:nvSpPr>
        <p:spPr>
          <a:xfrm>
            <a:off x="5658446" y="2358873"/>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41" name="Round Single Corner Rectangle 40"/>
          <p:cNvSpPr/>
          <p:nvPr/>
        </p:nvSpPr>
        <p:spPr>
          <a:xfrm>
            <a:off x="7116065" y="2358873"/>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700" dirty="0"/>
          </a:p>
        </p:txBody>
      </p:sp>
      <p:sp>
        <p:nvSpPr>
          <p:cNvPr id="25" name="Round Single Corner Rectangle 5"/>
          <p:cNvSpPr/>
          <p:nvPr/>
        </p:nvSpPr>
        <p:spPr>
          <a:xfrm>
            <a:off x="4139952"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Microsoft Azure Stack</a:t>
            </a:r>
          </a:p>
        </p:txBody>
      </p:sp>
      <p:sp>
        <p:nvSpPr>
          <p:cNvPr id="28" name="Round Single Corner Rectangle 6"/>
          <p:cNvSpPr/>
          <p:nvPr/>
        </p:nvSpPr>
        <p:spPr>
          <a:xfrm>
            <a:off x="5530006"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Azure Pack &amp; VMM 2012</a:t>
            </a:r>
          </a:p>
        </p:txBody>
      </p:sp>
      <p:sp>
        <p:nvSpPr>
          <p:cNvPr id="30" name="Round Single Corner Rectangle 7"/>
          <p:cNvSpPr/>
          <p:nvPr/>
        </p:nvSpPr>
        <p:spPr>
          <a:xfrm>
            <a:off x="7020272"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Azure Pack </a:t>
            </a:r>
          </a:p>
          <a:p>
            <a:pPr algn="ctr"/>
            <a:r>
              <a:rPr lang="en-IE" sz="1350" b="1" dirty="0">
                <a:solidFill>
                  <a:schemeClr val="tx1">
                    <a:lumMod val="75000"/>
                    <a:lumOff val="25000"/>
                  </a:schemeClr>
                </a:solidFill>
              </a:rPr>
              <a:t>&amp; VMM 2016</a:t>
            </a:r>
          </a:p>
        </p:txBody>
      </p:sp>
    </p:spTree>
    <p:extLst>
      <p:ext uri="{BB962C8B-B14F-4D97-AF65-F5344CB8AC3E}">
        <p14:creationId xmlns:p14="http://schemas.microsoft.com/office/powerpoint/2010/main" val="38264292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up)">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up)">
                                      <p:cBhvr>
                                        <p:cTn id="54" dur="500"/>
                                        <p:tgtEl>
                                          <p:spTgt spid="26"/>
                                        </p:tgtEl>
                                      </p:cBhvr>
                                    </p:animEffect>
                                  </p:childTnLst>
                                </p:cTn>
                              </p:par>
                            </p:childTnLst>
                          </p:cTn>
                        </p:par>
                        <p:par>
                          <p:cTn id="55" fill="hold">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up)">
                                      <p:cBhvr>
                                        <p:cTn id="58" dur="500"/>
                                        <p:tgtEl>
                                          <p:spTgt spid="34"/>
                                        </p:tgtEl>
                                      </p:cBhvr>
                                    </p:animEffect>
                                  </p:childTnLst>
                                </p:cTn>
                              </p:par>
                            </p:childTnLst>
                          </p:cTn>
                        </p:par>
                        <p:par>
                          <p:cTn id="59" fill="hold">
                            <p:stCondLst>
                              <p:cond delay="1000"/>
                            </p:stCondLst>
                            <p:childTnLst>
                              <p:par>
                                <p:cTn id="60" presetID="22" presetClass="entr" presetSubtype="1" fill="hold" grpId="0" nodeType="after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up)">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up)">
                                      <p:cBhvr>
                                        <p:cTn id="72" dur="500"/>
                                        <p:tgtEl>
                                          <p:spTgt spid="27"/>
                                        </p:tgtEl>
                                      </p:cBhvr>
                                    </p:animEffect>
                                  </p:childTnLst>
                                </p:cTn>
                              </p:par>
                            </p:childTnLst>
                          </p:cTn>
                        </p:par>
                        <p:par>
                          <p:cTn id="73" fill="hold">
                            <p:stCondLst>
                              <p:cond delay="50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1000"/>
                            </p:stCondLst>
                            <p:childTnLst>
                              <p:par>
                                <p:cTn id="78" presetID="22" presetClass="entr" presetSubtype="1"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wipe(up)">
                                      <p:cBhvr>
                                        <p:cTn id="8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P spid="15" grpId="0" animBg="1"/>
      <p:bldP spid="16" grpId="0" animBg="1"/>
      <p:bldP spid="17" grpId="0" animBg="1"/>
      <p:bldP spid="18" grpId="0" animBg="1"/>
      <p:bldP spid="19" grpId="0" animBg="1"/>
      <p:bldP spid="23" grpId="0" animBg="1"/>
      <p:bldP spid="24" grpId="0" animBg="1"/>
      <p:bldP spid="26" grpId="0" animBg="1"/>
      <p:bldP spid="27" grpId="0" animBg="1"/>
      <p:bldP spid="29" grpId="0" animBg="1"/>
      <p:bldP spid="33" grpId="0" animBg="1"/>
      <p:bldP spid="34"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6525"/>
            <a:ext cx="8642350" cy="550863"/>
          </a:xfrm>
        </p:spPr>
        <p:txBody>
          <a:bodyPr>
            <a:normAutofit fontScale="90000"/>
          </a:bodyPr>
          <a:lstStyle/>
          <a:p>
            <a:r>
              <a:rPr lang="en-US" dirty="0"/>
              <a:t>Storage</a:t>
            </a:r>
            <a:endParaRPr lang="en-US" sz="1324" dirty="0">
              <a:gradFill>
                <a:gsLst>
                  <a:gs pos="1250">
                    <a:schemeClr val="tx2"/>
                  </a:gs>
                  <a:gs pos="100000">
                    <a:schemeClr val="tx2"/>
                  </a:gs>
                </a:gsLst>
                <a:lin ang="5400000" scaled="0"/>
              </a:gradFill>
            </a:endParaRPr>
          </a:p>
        </p:txBody>
      </p:sp>
      <p:sp>
        <p:nvSpPr>
          <p:cNvPr id="9" name="Round Single Corner Rectangle 8"/>
          <p:cNvSpPr/>
          <p:nvPr/>
        </p:nvSpPr>
        <p:spPr>
          <a:xfrm>
            <a:off x="618641" y="1060695"/>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Blob Storage</a:t>
            </a:r>
          </a:p>
        </p:txBody>
      </p:sp>
      <p:sp>
        <p:nvSpPr>
          <p:cNvPr id="10" name="Round Single Corner Rectangle 9"/>
          <p:cNvSpPr/>
          <p:nvPr/>
        </p:nvSpPr>
        <p:spPr>
          <a:xfrm>
            <a:off x="618641" y="1493147"/>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Quotas and Resources</a:t>
            </a:r>
          </a:p>
        </p:txBody>
      </p:sp>
      <p:sp>
        <p:nvSpPr>
          <p:cNvPr id="25" name="Round Single Corner Rectangle 24"/>
          <p:cNvSpPr/>
          <p:nvPr/>
        </p:nvSpPr>
        <p:spPr>
          <a:xfrm>
            <a:off x="4200827" y="1066353"/>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IE" sz="2700" b="1" kern="0" dirty="0">
                <a:solidFill>
                  <a:schemeClr val="bg1"/>
                </a:solidFill>
                <a:sym typeface="Wingdings" panose="05000000000000000000" pitchFamily="2" charset="2"/>
              </a:rPr>
              <a:t></a:t>
            </a:r>
            <a:endParaRPr lang="en-IE" sz="2700" kern="0" dirty="0">
              <a:solidFill>
                <a:schemeClr val="bg1"/>
              </a:solidFill>
            </a:endParaRPr>
          </a:p>
        </p:txBody>
      </p:sp>
      <p:sp>
        <p:nvSpPr>
          <p:cNvPr id="28" name="Round Single Corner Rectangle 27"/>
          <p:cNvSpPr/>
          <p:nvPr/>
        </p:nvSpPr>
        <p:spPr>
          <a:xfrm>
            <a:off x="5658446" y="1066353"/>
            <a:ext cx="278680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IE" sz="2700" b="1" kern="0" dirty="0">
                <a:solidFill>
                  <a:schemeClr val="bg1"/>
                </a:solidFill>
                <a:sym typeface="Webdings" panose="05030102010509060703" pitchFamily="18" charset="2"/>
              </a:rPr>
              <a:t></a:t>
            </a:r>
          </a:p>
        </p:txBody>
      </p:sp>
      <p:sp>
        <p:nvSpPr>
          <p:cNvPr id="30" name="Round Single Corner Rectangle 29"/>
          <p:cNvSpPr/>
          <p:nvPr/>
        </p:nvSpPr>
        <p:spPr>
          <a:xfrm>
            <a:off x="4200827" y="1494447"/>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IE" sz="2700" b="1" kern="0" dirty="0">
                <a:solidFill>
                  <a:schemeClr val="bg1"/>
                </a:solidFill>
                <a:sym typeface="Wingdings" panose="05000000000000000000" pitchFamily="2" charset="2"/>
              </a:rPr>
              <a:t></a:t>
            </a:r>
            <a:endParaRPr lang="en-IE" sz="2700" kern="0" dirty="0">
              <a:solidFill>
                <a:schemeClr val="bg1"/>
              </a:solidFill>
            </a:endParaRPr>
          </a:p>
        </p:txBody>
      </p:sp>
      <p:sp>
        <p:nvSpPr>
          <p:cNvPr id="31" name="Round Single Corner Rectangle 30"/>
          <p:cNvSpPr/>
          <p:nvPr/>
        </p:nvSpPr>
        <p:spPr>
          <a:xfrm>
            <a:off x="5658446" y="1494447"/>
            <a:ext cx="278680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IE" sz="2700" b="1" kern="0" dirty="0">
                <a:solidFill>
                  <a:schemeClr val="bg1"/>
                </a:solidFill>
                <a:sym typeface="Webdings" panose="05030102010509060703" pitchFamily="18" charset="2"/>
              </a:rPr>
              <a:t></a:t>
            </a:r>
          </a:p>
        </p:txBody>
      </p:sp>
      <p:sp>
        <p:nvSpPr>
          <p:cNvPr id="12" name="Round Single Corner Rectangle 5"/>
          <p:cNvSpPr/>
          <p:nvPr/>
        </p:nvSpPr>
        <p:spPr>
          <a:xfrm>
            <a:off x="4139952"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Microsoft Azure Stack</a:t>
            </a:r>
          </a:p>
        </p:txBody>
      </p:sp>
      <p:sp>
        <p:nvSpPr>
          <p:cNvPr id="13" name="Round Single Corner Rectangle 6"/>
          <p:cNvSpPr/>
          <p:nvPr/>
        </p:nvSpPr>
        <p:spPr>
          <a:xfrm>
            <a:off x="5530006"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Azure Pack &amp; VMM 2012</a:t>
            </a:r>
          </a:p>
        </p:txBody>
      </p:sp>
      <p:sp>
        <p:nvSpPr>
          <p:cNvPr id="14" name="Round Single Corner Rectangle 7"/>
          <p:cNvSpPr/>
          <p:nvPr/>
        </p:nvSpPr>
        <p:spPr>
          <a:xfrm>
            <a:off x="7020272"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Azure Pack </a:t>
            </a:r>
          </a:p>
          <a:p>
            <a:pPr algn="ctr"/>
            <a:r>
              <a:rPr lang="en-IE" sz="1350" b="1" dirty="0">
                <a:solidFill>
                  <a:schemeClr val="tx1">
                    <a:lumMod val="75000"/>
                    <a:lumOff val="25000"/>
                  </a:schemeClr>
                </a:solidFill>
              </a:rPr>
              <a:t>&amp; VMM 2016</a:t>
            </a:r>
          </a:p>
        </p:txBody>
      </p:sp>
      <p:sp>
        <p:nvSpPr>
          <p:cNvPr id="15" name="Round Single Corner Rectangle 9"/>
          <p:cNvSpPr/>
          <p:nvPr/>
        </p:nvSpPr>
        <p:spPr>
          <a:xfrm>
            <a:off x="611560" y="1904088"/>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SAN, NAS, Storage Spaces</a:t>
            </a:r>
          </a:p>
        </p:txBody>
      </p:sp>
      <p:sp>
        <p:nvSpPr>
          <p:cNvPr id="16" name="Round Single Corner Rectangle 29"/>
          <p:cNvSpPr/>
          <p:nvPr/>
        </p:nvSpPr>
        <p:spPr>
          <a:xfrm>
            <a:off x="4193746" y="1905388"/>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IE" sz="2700" b="1" kern="0" dirty="0">
                <a:solidFill>
                  <a:schemeClr val="bg1"/>
                </a:solidFill>
                <a:sym typeface="Webdings" panose="05030102010509060703" pitchFamily="18" charset="2"/>
              </a:rPr>
              <a:t></a:t>
            </a:r>
          </a:p>
        </p:txBody>
      </p:sp>
      <p:sp>
        <p:nvSpPr>
          <p:cNvPr id="17" name="Round Single Corner Rectangle 30"/>
          <p:cNvSpPr/>
          <p:nvPr/>
        </p:nvSpPr>
        <p:spPr>
          <a:xfrm>
            <a:off x="5651365" y="1905388"/>
            <a:ext cx="278680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IE" sz="2700" b="1" kern="0" dirty="0">
                <a:solidFill>
                  <a:schemeClr val="bg1"/>
                </a:solidFill>
                <a:sym typeface="Wingdings" panose="05000000000000000000" pitchFamily="2" charset="2"/>
              </a:rPr>
              <a:t></a:t>
            </a:r>
            <a:endParaRPr lang="en-IE" sz="2700" b="1" kern="0" dirty="0">
              <a:solidFill>
                <a:schemeClr val="bg1"/>
              </a:solidFill>
              <a:sym typeface="Webdings" panose="05030102010509060703" pitchFamily="18" charset="2"/>
            </a:endParaRPr>
          </a:p>
        </p:txBody>
      </p:sp>
      <p:sp>
        <p:nvSpPr>
          <p:cNvPr id="18" name="Round Single Corner Rectangle 9"/>
          <p:cNvSpPr/>
          <p:nvPr/>
        </p:nvSpPr>
        <p:spPr>
          <a:xfrm>
            <a:off x="611560" y="2327001"/>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Storage Spaces Direct</a:t>
            </a:r>
          </a:p>
        </p:txBody>
      </p:sp>
      <p:sp>
        <p:nvSpPr>
          <p:cNvPr id="21" name="Round Single Corner Rectangle 37"/>
          <p:cNvSpPr/>
          <p:nvPr/>
        </p:nvSpPr>
        <p:spPr>
          <a:xfrm>
            <a:off x="4200827" y="2336136"/>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700" b="1" kern="0" dirty="0">
              <a:solidFill>
                <a:schemeClr val="bg1"/>
              </a:solidFill>
            </a:endParaRPr>
          </a:p>
        </p:txBody>
      </p:sp>
      <p:sp>
        <p:nvSpPr>
          <p:cNvPr id="22" name="Round Single Corner Rectangle 39"/>
          <p:cNvSpPr/>
          <p:nvPr/>
        </p:nvSpPr>
        <p:spPr>
          <a:xfrm>
            <a:off x="5658446" y="2336136"/>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23" name="Round Single Corner Rectangle 41"/>
          <p:cNvSpPr/>
          <p:nvPr/>
        </p:nvSpPr>
        <p:spPr>
          <a:xfrm>
            <a:off x="7116066" y="2336136"/>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700" dirty="0"/>
          </a:p>
        </p:txBody>
      </p:sp>
    </p:spTree>
    <p:extLst>
      <p:ext uri="{BB962C8B-B14F-4D97-AF65-F5344CB8AC3E}">
        <p14:creationId xmlns:p14="http://schemas.microsoft.com/office/powerpoint/2010/main" val="9257784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up)">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up)">
                                      <p:cBhvr>
                                        <p:cTn id="26" dur="500"/>
                                        <p:tgtEl>
                                          <p:spTgt spid="30"/>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up)">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up)">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up)">
                                      <p:cBhvr>
                                        <p:cTn id="54" dur="500"/>
                                        <p:tgtEl>
                                          <p:spTgt spid="21"/>
                                        </p:tgtEl>
                                      </p:cBhvr>
                                    </p:animEffect>
                                  </p:childTnLst>
                                </p:cTn>
                              </p:par>
                            </p:childTnLst>
                          </p:cTn>
                        </p:par>
                        <p:par>
                          <p:cTn id="55" fill="hold">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up)">
                                      <p:cBhvr>
                                        <p:cTn id="58" dur="500"/>
                                        <p:tgtEl>
                                          <p:spTgt spid="22"/>
                                        </p:tgtEl>
                                      </p:cBhvr>
                                    </p:animEffect>
                                  </p:childTnLst>
                                </p:cTn>
                              </p:par>
                            </p:childTnLst>
                          </p:cTn>
                        </p:par>
                        <p:par>
                          <p:cTn id="59" fill="hold">
                            <p:stCondLst>
                              <p:cond delay="1000"/>
                            </p:stCondLst>
                            <p:childTnLst>
                              <p:par>
                                <p:cTn id="60" presetID="22" presetClass="entr" presetSubtype="1"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up)">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5" grpId="0" animBg="1"/>
      <p:bldP spid="28" grpId="0" animBg="1"/>
      <p:bldP spid="30" grpId="0" animBg="1"/>
      <p:bldP spid="31" grpId="0" animBg="1"/>
      <p:bldP spid="15" grpId="0" animBg="1"/>
      <p:bldP spid="16" grpId="0" animBg="1"/>
      <p:bldP spid="17" grpId="0" animBg="1"/>
      <p:bldP spid="18" grpId="0" animBg="1"/>
      <p:bldP spid="21" grpId="0" animBg="1"/>
      <p:bldP spid="22"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6525"/>
            <a:ext cx="8642350" cy="550863"/>
          </a:xfrm>
        </p:spPr>
        <p:txBody>
          <a:bodyPr>
            <a:normAutofit fontScale="90000"/>
          </a:bodyPr>
          <a:lstStyle/>
          <a:p>
            <a:r>
              <a:rPr lang="en-US" dirty="0"/>
              <a:t>Automation</a:t>
            </a:r>
            <a:endParaRPr lang="en-US" sz="1324" dirty="0">
              <a:gradFill>
                <a:gsLst>
                  <a:gs pos="1250">
                    <a:schemeClr val="tx2"/>
                  </a:gs>
                  <a:gs pos="100000">
                    <a:schemeClr val="tx2"/>
                  </a:gs>
                </a:gsLst>
                <a:lin ang="5400000" scaled="0"/>
              </a:gradFill>
            </a:endParaRPr>
          </a:p>
        </p:txBody>
      </p:sp>
      <p:sp>
        <p:nvSpPr>
          <p:cNvPr id="9" name="Round Single Corner Rectangle 8"/>
          <p:cNvSpPr/>
          <p:nvPr/>
        </p:nvSpPr>
        <p:spPr>
          <a:xfrm>
            <a:off x="618641" y="1060695"/>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Runbook Dashboard (In Portal)</a:t>
            </a:r>
          </a:p>
        </p:txBody>
      </p:sp>
      <p:sp>
        <p:nvSpPr>
          <p:cNvPr id="10" name="Round Single Corner Rectangle 9"/>
          <p:cNvSpPr/>
          <p:nvPr/>
        </p:nvSpPr>
        <p:spPr>
          <a:xfrm>
            <a:off x="618641" y="1493147"/>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Runbook Editor (In Portal)</a:t>
            </a:r>
          </a:p>
        </p:txBody>
      </p:sp>
      <p:sp>
        <p:nvSpPr>
          <p:cNvPr id="11" name="Round Single Corner Rectangle 10"/>
          <p:cNvSpPr/>
          <p:nvPr/>
        </p:nvSpPr>
        <p:spPr>
          <a:xfrm>
            <a:off x="618641" y="1922541"/>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Runbook Triggers</a:t>
            </a:r>
          </a:p>
        </p:txBody>
      </p:sp>
      <p:sp>
        <p:nvSpPr>
          <p:cNvPr id="14" name="Round Single Corner Rectangle 13"/>
          <p:cNvSpPr/>
          <p:nvPr/>
        </p:nvSpPr>
        <p:spPr>
          <a:xfrm>
            <a:off x="4200827" y="1060695"/>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15" name="Round Single Corner Rectangle 14"/>
          <p:cNvSpPr/>
          <p:nvPr/>
        </p:nvSpPr>
        <p:spPr>
          <a:xfrm>
            <a:off x="4200827" y="1493147"/>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16" name="Round Single Corner Rectangle 15"/>
          <p:cNvSpPr/>
          <p:nvPr/>
        </p:nvSpPr>
        <p:spPr>
          <a:xfrm>
            <a:off x="4200827" y="1922541"/>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17" name="Round Single Corner Rectangle 16"/>
          <p:cNvSpPr/>
          <p:nvPr/>
        </p:nvSpPr>
        <p:spPr>
          <a:xfrm>
            <a:off x="5658446" y="1493147"/>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700" dirty="0"/>
          </a:p>
        </p:txBody>
      </p:sp>
      <p:sp>
        <p:nvSpPr>
          <p:cNvPr id="18" name="Round Single Corner Rectangle 17"/>
          <p:cNvSpPr/>
          <p:nvPr/>
        </p:nvSpPr>
        <p:spPr>
          <a:xfrm>
            <a:off x="5658446" y="1922541"/>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100" dirty="0"/>
          </a:p>
        </p:txBody>
      </p:sp>
      <p:sp>
        <p:nvSpPr>
          <p:cNvPr id="19" name="Round Single Corner Rectangle 18"/>
          <p:cNvSpPr/>
          <p:nvPr/>
        </p:nvSpPr>
        <p:spPr>
          <a:xfrm>
            <a:off x="5658446" y="1060695"/>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100" dirty="0"/>
          </a:p>
        </p:txBody>
      </p:sp>
      <p:sp>
        <p:nvSpPr>
          <p:cNvPr id="20" name="Round Single Corner Rectangle 19"/>
          <p:cNvSpPr/>
          <p:nvPr/>
        </p:nvSpPr>
        <p:spPr>
          <a:xfrm>
            <a:off x="7116066" y="1060695"/>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100" dirty="0"/>
          </a:p>
        </p:txBody>
      </p:sp>
      <p:sp>
        <p:nvSpPr>
          <p:cNvPr id="21" name="Round Single Corner Rectangle 20"/>
          <p:cNvSpPr/>
          <p:nvPr/>
        </p:nvSpPr>
        <p:spPr>
          <a:xfrm>
            <a:off x="7116066" y="1493147"/>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100" dirty="0"/>
          </a:p>
        </p:txBody>
      </p:sp>
      <p:sp>
        <p:nvSpPr>
          <p:cNvPr id="22" name="Round Single Corner Rectangle 21"/>
          <p:cNvSpPr/>
          <p:nvPr/>
        </p:nvSpPr>
        <p:spPr>
          <a:xfrm>
            <a:off x="7116066" y="1922541"/>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100" dirty="0"/>
          </a:p>
        </p:txBody>
      </p:sp>
      <p:sp>
        <p:nvSpPr>
          <p:cNvPr id="23" name="Round Single Corner Rectangle 22"/>
          <p:cNvSpPr/>
          <p:nvPr/>
        </p:nvSpPr>
        <p:spPr>
          <a:xfrm>
            <a:off x="618641" y="2350987"/>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Web Hooks</a:t>
            </a:r>
          </a:p>
        </p:txBody>
      </p:sp>
      <p:sp>
        <p:nvSpPr>
          <p:cNvPr id="26" name="Round Single Corner Rectangle 25"/>
          <p:cNvSpPr/>
          <p:nvPr/>
        </p:nvSpPr>
        <p:spPr>
          <a:xfrm>
            <a:off x="4200827" y="2350987"/>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31" name="Round Single Corner Rectangle 30"/>
          <p:cNvSpPr/>
          <p:nvPr/>
        </p:nvSpPr>
        <p:spPr>
          <a:xfrm>
            <a:off x="5658446" y="2350987"/>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32" name="Round Single Corner Rectangle 31"/>
          <p:cNvSpPr/>
          <p:nvPr/>
        </p:nvSpPr>
        <p:spPr>
          <a:xfrm>
            <a:off x="7116066" y="2350987"/>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24" name="Round Single Corner Rectangle 5"/>
          <p:cNvSpPr/>
          <p:nvPr/>
        </p:nvSpPr>
        <p:spPr>
          <a:xfrm>
            <a:off x="4139952"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Microsoft Azure Stack</a:t>
            </a:r>
          </a:p>
        </p:txBody>
      </p:sp>
      <p:sp>
        <p:nvSpPr>
          <p:cNvPr id="25" name="Round Single Corner Rectangle 6"/>
          <p:cNvSpPr/>
          <p:nvPr/>
        </p:nvSpPr>
        <p:spPr>
          <a:xfrm>
            <a:off x="5530006"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Azure Pack &amp; VMM 2012</a:t>
            </a:r>
          </a:p>
        </p:txBody>
      </p:sp>
      <p:sp>
        <p:nvSpPr>
          <p:cNvPr id="27" name="Round Single Corner Rectangle 7"/>
          <p:cNvSpPr/>
          <p:nvPr/>
        </p:nvSpPr>
        <p:spPr>
          <a:xfrm>
            <a:off x="7020272"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Azure Pack </a:t>
            </a:r>
          </a:p>
          <a:p>
            <a:pPr algn="ctr"/>
            <a:r>
              <a:rPr lang="en-IE" sz="1350" b="1" dirty="0">
                <a:solidFill>
                  <a:schemeClr val="tx1">
                    <a:lumMod val="75000"/>
                    <a:lumOff val="25000"/>
                  </a:schemeClr>
                </a:solidFill>
              </a:rPr>
              <a:t>&amp; VMM 2016</a:t>
            </a:r>
          </a:p>
        </p:txBody>
      </p:sp>
    </p:spTree>
    <p:extLst>
      <p:ext uri="{BB962C8B-B14F-4D97-AF65-F5344CB8AC3E}">
        <p14:creationId xmlns:p14="http://schemas.microsoft.com/office/powerpoint/2010/main" val="2610645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500"/>
                                        <p:tgtEl>
                                          <p:spTgt spid="17"/>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up)">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up)">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up)">
                                      <p:cBhvr>
                                        <p:cTn id="48" dur="500"/>
                                        <p:tgtEl>
                                          <p:spTgt spid="16"/>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up)">
                                      <p:cBhvr>
                                        <p:cTn id="52" dur="500"/>
                                        <p:tgtEl>
                                          <p:spTgt spid="18"/>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up)">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up)">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up)">
                                      <p:cBhvr>
                                        <p:cTn id="66" dur="500"/>
                                        <p:tgtEl>
                                          <p:spTgt spid="26"/>
                                        </p:tgtEl>
                                      </p:cBhvr>
                                    </p:animEffec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ipe(up)">
                                      <p:cBhvr>
                                        <p:cTn id="70" dur="500"/>
                                        <p:tgtEl>
                                          <p:spTgt spid="31"/>
                                        </p:tgtEl>
                                      </p:cBhvr>
                                    </p:animEffec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6" grpId="0" animBg="1"/>
      <p:bldP spid="31"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7504" y="1707654"/>
            <a:ext cx="8856984" cy="1344613"/>
          </a:xfrm>
        </p:spPr>
        <p:txBody>
          <a:bodyPr anchor="ctr">
            <a:normAutofit fontScale="90000"/>
          </a:bodyPr>
          <a:lstStyle/>
          <a:p>
            <a:pPr algn="ctr"/>
            <a:r>
              <a:rPr lang="en-US" sz="4400" b="1" dirty="0">
                <a:cs typeface="Segoe UI Light" panose="020B0502040204020203" pitchFamily="34" charset="0"/>
              </a:rPr>
              <a:t>Windows Azure Pack</a:t>
            </a:r>
            <a:r>
              <a:rPr lang="en-US" sz="4400" b="0" dirty="0">
                <a:cs typeface="Segoe UI Light" panose="020B0502040204020203" pitchFamily="34" charset="0"/>
              </a:rPr>
              <a:t> with </a:t>
            </a:r>
            <a:r>
              <a:rPr lang="en-US" sz="4400" b="1" dirty="0">
                <a:cs typeface="Segoe UI Light" panose="020B0502040204020203" pitchFamily="34" charset="0"/>
              </a:rPr>
              <a:t>Azure Web Sites </a:t>
            </a:r>
            <a:r>
              <a:rPr lang="en-US" sz="4400" b="0" dirty="0">
                <a:cs typeface="Segoe UI Light" panose="020B0502040204020203" pitchFamily="34" charset="0"/>
              </a:rPr>
              <a:t>will be end of </a:t>
            </a:r>
            <a:r>
              <a:rPr lang="en-US" sz="4400" b="1" dirty="0">
                <a:cs typeface="Segoe UI Light" panose="020B0502040204020203" pitchFamily="34" charset="0"/>
              </a:rPr>
              <a:t>Mainstream</a:t>
            </a:r>
            <a:r>
              <a:rPr lang="en-US" sz="4400" b="0" dirty="0">
                <a:cs typeface="Segoe UI Light" panose="020B0502040204020203" pitchFamily="34" charset="0"/>
              </a:rPr>
              <a:t> support from </a:t>
            </a:r>
            <a:r>
              <a:rPr lang="en-US" sz="4400" b="1" dirty="0">
                <a:cs typeface="Segoe UI Light" panose="020B0502040204020203" pitchFamily="34" charset="0"/>
              </a:rPr>
              <a:t>July 2017</a:t>
            </a:r>
            <a:r>
              <a:rPr lang="en-US" sz="4400" b="0" dirty="0">
                <a:cs typeface="Segoe UI Light" panose="020B0502040204020203" pitchFamily="34" charset="0"/>
              </a:rPr>
              <a:t>.</a:t>
            </a:r>
          </a:p>
        </p:txBody>
      </p:sp>
    </p:spTree>
    <p:extLst>
      <p:ext uri="{BB962C8B-B14F-4D97-AF65-F5344CB8AC3E}">
        <p14:creationId xmlns:p14="http://schemas.microsoft.com/office/powerpoint/2010/main" val="263154003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6525"/>
            <a:ext cx="8642350" cy="550863"/>
          </a:xfrm>
        </p:spPr>
        <p:txBody>
          <a:bodyPr>
            <a:normAutofit fontScale="90000"/>
          </a:bodyPr>
          <a:lstStyle/>
          <a:p>
            <a:r>
              <a:rPr lang="en-US" dirty="0"/>
              <a:t>Web Sites</a:t>
            </a:r>
            <a:endParaRPr lang="en-US" sz="1324" dirty="0">
              <a:gradFill>
                <a:gsLst>
                  <a:gs pos="1250">
                    <a:schemeClr val="tx2"/>
                  </a:gs>
                  <a:gs pos="100000">
                    <a:schemeClr val="tx2"/>
                  </a:gs>
                </a:gsLst>
                <a:lin ang="5400000" scaled="0"/>
              </a:gradFill>
            </a:endParaRPr>
          </a:p>
        </p:txBody>
      </p:sp>
      <p:sp>
        <p:nvSpPr>
          <p:cNvPr id="9" name="Round Single Corner Rectangle 8"/>
          <p:cNvSpPr/>
          <p:nvPr/>
        </p:nvSpPr>
        <p:spPr>
          <a:xfrm>
            <a:off x="618641" y="1060695"/>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IPv6 Support</a:t>
            </a:r>
          </a:p>
        </p:txBody>
      </p:sp>
      <p:sp>
        <p:nvSpPr>
          <p:cNvPr id="10" name="Round Single Corner Rectangle 9"/>
          <p:cNvSpPr/>
          <p:nvPr/>
        </p:nvSpPr>
        <p:spPr>
          <a:xfrm>
            <a:off x="618641" y="1493147"/>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Virtual Directories</a:t>
            </a:r>
          </a:p>
        </p:txBody>
      </p:sp>
      <p:sp>
        <p:nvSpPr>
          <p:cNvPr id="11" name="Round Single Corner Rectangle 10"/>
          <p:cNvSpPr/>
          <p:nvPr/>
        </p:nvSpPr>
        <p:spPr>
          <a:xfrm>
            <a:off x="618641" y="1922541"/>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Web Jobs</a:t>
            </a:r>
          </a:p>
        </p:txBody>
      </p:sp>
      <p:sp>
        <p:nvSpPr>
          <p:cNvPr id="14" name="Round Single Corner Rectangle 13"/>
          <p:cNvSpPr/>
          <p:nvPr/>
        </p:nvSpPr>
        <p:spPr>
          <a:xfrm>
            <a:off x="4200827" y="1060695"/>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15" name="Round Single Corner Rectangle 14"/>
          <p:cNvSpPr/>
          <p:nvPr/>
        </p:nvSpPr>
        <p:spPr>
          <a:xfrm>
            <a:off x="4200827" y="1493147"/>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700" dirty="0"/>
          </a:p>
        </p:txBody>
      </p:sp>
      <p:sp>
        <p:nvSpPr>
          <p:cNvPr id="16" name="Round Single Corner Rectangle 15"/>
          <p:cNvSpPr/>
          <p:nvPr/>
        </p:nvSpPr>
        <p:spPr>
          <a:xfrm>
            <a:off x="4200827" y="1922541"/>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700" b="1" kern="0" dirty="0">
              <a:solidFill>
                <a:schemeClr val="bg1"/>
              </a:solidFill>
            </a:endParaRPr>
          </a:p>
        </p:txBody>
      </p:sp>
      <p:sp>
        <p:nvSpPr>
          <p:cNvPr id="17" name="Round Single Corner Rectangle 16"/>
          <p:cNvSpPr/>
          <p:nvPr/>
        </p:nvSpPr>
        <p:spPr>
          <a:xfrm>
            <a:off x="5658446" y="1493147"/>
            <a:ext cx="2786799"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2700" b="1" kern="0" dirty="0">
                <a:solidFill>
                  <a:schemeClr val="bg1"/>
                </a:solidFill>
                <a:sym typeface="Wingdings" panose="05000000000000000000" pitchFamily="2" charset="2"/>
              </a:rPr>
              <a:t> </a:t>
            </a:r>
          </a:p>
          <a:p>
            <a:pPr algn="ctr"/>
            <a:r>
              <a:rPr lang="en-IE" sz="1200" kern="0" dirty="0">
                <a:solidFill>
                  <a:schemeClr val="bg1"/>
                </a:solidFill>
                <a:sym typeface="Wingdings" panose="05000000000000000000" pitchFamily="2" charset="2"/>
              </a:rPr>
              <a:t>UR4 Feature</a:t>
            </a:r>
            <a:endParaRPr lang="en-IE" sz="1200" dirty="0"/>
          </a:p>
        </p:txBody>
      </p:sp>
      <p:sp>
        <p:nvSpPr>
          <p:cNvPr id="18" name="Round Single Corner Rectangle 17"/>
          <p:cNvSpPr/>
          <p:nvPr/>
        </p:nvSpPr>
        <p:spPr>
          <a:xfrm>
            <a:off x="5658446" y="1922541"/>
            <a:ext cx="2786799"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2700" b="1" kern="0" dirty="0">
                <a:solidFill>
                  <a:schemeClr val="bg1"/>
                </a:solidFill>
                <a:sym typeface="Wingdings" panose="05000000000000000000" pitchFamily="2" charset="2"/>
              </a:rPr>
              <a:t></a:t>
            </a:r>
          </a:p>
          <a:p>
            <a:pPr algn="ctr"/>
            <a:r>
              <a:rPr lang="en-IE" sz="1200" kern="0" dirty="0">
                <a:solidFill>
                  <a:schemeClr val="bg1"/>
                </a:solidFill>
                <a:sym typeface="Wingdings" panose="05000000000000000000" pitchFamily="2" charset="2"/>
              </a:rPr>
              <a:t>UR6 Feature</a:t>
            </a:r>
            <a:endParaRPr lang="en-IE" sz="1200" dirty="0"/>
          </a:p>
        </p:txBody>
      </p:sp>
      <p:sp>
        <p:nvSpPr>
          <p:cNvPr id="19" name="Round Single Corner Rectangle 18"/>
          <p:cNvSpPr/>
          <p:nvPr/>
        </p:nvSpPr>
        <p:spPr>
          <a:xfrm>
            <a:off x="5658446" y="1060695"/>
            <a:ext cx="278680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2700" b="1" kern="0" dirty="0">
                <a:solidFill>
                  <a:schemeClr val="bg1"/>
                </a:solidFill>
                <a:sym typeface="Wingdings" panose="05000000000000000000" pitchFamily="2" charset="2"/>
              </a:rPr>
              <a:t> </a:t>
            </a:r>
          </a:p>
          <a:p>
            <a:pPr algn="ctr"/>
            <a:r>
              <a:rPr lang="en-IE" sz="1200" kern="0" dirty="0">
                <a:solidFill>
                  <a:schemeClr val="bg1"/>
                </a:solidFill>
                <a:sym typeface="Wingdings" panose="05000000000000000000" pitchFamily="2" charset="2"/>
              </a:rPr>
              <a:t>SSL Support</a:t>
            </a:r>
          </a:p>
          <a:p>
            <a:pPr algn="ctr"/>
            <a:r>
              <a:rPr lang="en-IE" sz="1200" kern="0" dirty="0">
                <a:solidFill>
                  <a:schemeClr val="bg1"/>
                </a:solidFill>
                <a:sym typeface="Wingdings" panose="05000000000000000000" pitchFamily="2" charset="2"/>
              </a:rPr>
              <a:t>(UR7 Feature)</a:t>
            </a:r>
            <a:endParaRPr lang="en-IE" sz="1200" dirty="0"/>
          </a:p>
        </p:txBody>
      </p:sp>
      <p:sp>
        <p:nvSpPr>
          <p:cNvPr id="23" name="Round Single Corner Rectangle 22"/>
          <p:cNvSpPr/>
          <p:nvPr/>
        </p:nvSpPr>
        <p:spPr>
          <a:xfrm>
            <a:off x="618641" y="2350987"/>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Runtimes</a:t>
            </a:r>
          </a:p>
        </p:txBody>
      </p:sp>
      <p:sp>
        <p:nvSpPr>
          <p:cNvPr id="24" name="Round Single Corner Rectangle 23"/>
          <p:cNvSpPr/>
          <p:nvPr/>
        </p:nvSpPr>
        <p:spPr>
          <a:xfrm>
            <a:off x="618641" y="2784388"/>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Deployment Slot’s</a:t>
            </a:r>
          </a:p>
        </p:txBody>
      </p:sp>
      <p:sp>
        <p:nvSpPr>
          <p:cNvPr id="25" name="Round Single Corner Rectangle 24"/>
          <p:cNvSpPr/>
          <p:nvPr/>
        </p:nvSpPr>
        <p:spPr>
          <a:xfrm>
            <a:off x="618641" y="3220719"/>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Application Pool</a:t>
            </a:r>
          </a:p>
        </p:txBody>
      </p:sp>
      <p:sp>
        <p:nvSpPr>
          <p:cNvPr id="26" name="Round Single Corner Rectangle 25"/>
          <p:cNvSpPr/>
          <p:nvPr/>
        </p:nvSpPr>
        <p:spPr>
          <a:xfrm>
            <a:off x="4200826" y="2350987"/>
            <a:ext cx="4244419"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kern="0" dirty="0">
                <a:solidFill>
                  <a:schemeClr val="bg1"/>
                </a:solidFill>
                <a:sym typeface="Wingdings" panose="05000000000000000000" pitchFamily="2" charset="2"/>
              </a:rPr>
              <a:t>.NET, PHP, Python, Node.JS</a:t>
            </a:r>
            <a:endParaRPr lang="en-IE" sz="1200" kern="0" dirty="0">
              <a:solidFill>
                <a:schemeClr val="bg1"/>
              </a:solidFill>
            </a:endParaRPr>
          </a:p>
        </p:txBody>
      </p:sp>
      <p:sp>
        <p:nvSpPr>
          <p:cNvPr id="27" name="Round Single Corner Rectangle 26"/>
          <p:cNvSpPr/>
          <p:nvPr/>
        </p:nvSpPr>
        <p:spPr>
          <a:xfrm>
            <a:off x="4200827" y="2784388"/>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700" b="1" kern="0" dirty="0">
              <a:solidFill>
                <a:schemeClr val="bg1"/>
              </a:solidFill>
            </a:endParaRPr>
          </a:p>
        </p:txBody>
      </p:sp>
      <p:sp>
        <p:nvSpPr>
          <p:cNvPr id="28" name="Round Single Corner Rectangle 27"/>
          <p:cNvSpPr/>
          <p:nvPr/>
        </p:nvSpPr>
        <p:spPr>
          <a:xfrm>
            <a:off x="4200827" y="3220719"/>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kern="0" dirty="0">
                <a:solidFill>
                  <a:schemeClr val="bg1"/>
                </a:solidFill>
                <a:sym typeface="Wingdings" panose="05000000000000000000" pitchFamily="2" charset="2"/>
              </a:rPr>
              <a:t>Classic &amp; Integrated</a:t>
            </a:r>
            <a:endParaRPr lang="en-IE" sz="2700" kern="0" dirty="0">
              <a:solidFill>
                <a:schemeClr val="bg1"/>
              </a:solidFill>
              <a:sym typeface="Wingdings" panose="05000000000000000000" pitchFamily="2" charset="2"/>
            </a:endParaRPr>
          </a:p>
        </p:txBody>
      </p:sp>
      <p:sp>
        <p:nvSpPr>
          <p:cNvPr id="29" name="Round Single Corner Rectangle 28"/>
          <p:cNvSpPr/>
          <p:nvPr/>
        </p:nvSpPr>
        <p:spPr>
          <a:xfrm>
            <a:off x="5658446" y="2784388"/>
            <a:ext cx="2786799"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2700" b="1" kern="0" dirty="0">
                <a:solidFill>
                  <a:schemeClr val="bg1"/>
                </a:solidFill>
                <a:sym typeface="Wingdings" panose="05000000000000000000" pitchFamily="2" charset="2"/>
              </a:rPr>
              <a:t></a:t>
            </a:r>
          </a:p>
          <a:p>
            <a:pPr algn="ctr"/>
            <a:r>
              <a:rPr lang="en-IE" sz="1350" kern="0" dirty="0">
                <a:solidFill>
                  <a:schemeClr val="bg1"/>
                </a:solidFill>
                <a:sym typeface="Wingdings" panose="05000000000000000000" pitchFamily="2" charset="2"/>
              </a:rPr>
              <a:t>UR6 Feature</a:t>
            </a:r>
            <a:endParaRPr lang="en-IE" sz="1350" dirty="0"/>
          </a:p>
        </p:txBody>
      </p:sp>
      <p:sp>
        <p:nvSpPr>
          <p:cNvPr id="30" name="Round Single Corner Rectangle 29"/>
          <p:cNvSpPr/>
          <p:nvPr/>
        </p:nvSpPr>
        <p:spPr>
          <a:xfrm>
            <a:off x="5658446" y="3220719"/>
            <a:ext cx="2786799"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1350" kern="0" dirty="0">
                <a:solidFill>
                  <a:schemeClr val="bg1"/>
                </a:solidFill>
                <a:sym typeface="Wingdings" panose="05000000000000000000" pitchFamily="2" charset="2"/>
              </a:rPr>
              <a:t>Classic &amp; Integrated</a:t>
            </a:r>
          </a:p>
          <a:p>
            <a:pPr algn="ctr"/>
            <a:r>
              <a:rPr lang="en-IE" sz="1350" kern="0" dirty="0">
                <a:solidFill>
                  <a:schemeClr val="bg1"/>
                </a:solidFill>
                <a:sym typeface="Wingdings" panose="05000000000000000000" pitchFamily="2" charset="2"/>
              </a:rPr>
              <a:t>UR3 Feature</a:t>
            </a:r>
            <a:endParaRPr lang="en-IE" sz="1350" dirty="0"/>
          </a:p>
        </p:txBody>
      </p:sp>
      <p:sp>
        <p:nvSpPr>
          <p:cNvPr id="31" name="Round Single Corner Rectangle 5"/>
          <p:cNvSpPr/>
          <p:nvPr/>
        </p:nvSpPr>
        <p:spPr>
          <a:xfrm>
            <a:off x="4139952"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Microsoft Azure Stack</a:t>
            </a:r>
          </a:p>
        </p:txBody>
      </p:sp>
      <p:sp>
        <p:nvSpPr>
          <p:cNvPr id="32" name="Round Single Corner Rectangle 6"/>
          <p:cNvSpPr/>
          <p:nvPr/>
        </p:nvSpPr>
        <p:spPr>
          <a:xfrm>
            <a:off x="5530006"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Azure Pack &amp; VMM 2012</a:t>
            </a:r>
          </a:p>
        </p:txBody>
      </p:sp>
      <p:sp>
        <p:nvSpPr>
          <p:cNvPr id="33" name="Round Single Corner Rectangle 7"/>
          <p:cNvSpPr/>
          <p:nvPr/>
        </p:nvSpPr>
        <p:spPr>
          <a:xfrm>
            <a:off x="7020272"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Azure Pack </a:t>
            </a:r>
          </a:p>
          <a:p>
            <a:pPr algn="ctr"/>
            <a:r>
              <a:rPr lang="en-IE" sz="1350" b="1" dirty="0">
                <a:solidFill>
                  <a:schemeClr val="tx1">
                    <a:lumMod val="75000"/>
                    <a:lumOff val="25000"/>
                  </a:schemeClr>
                </a:solidFill>
              </a:rPr>
              <a:t>&amp; VMM 2016</a:t>
            </a:r>
          </a:p>
        </p:txBody>
      </p:sp>
      <p:sp>
        <p:nvSpPr>
          <p:cNvPr id="34" name="Round Single Corner Rectangle 22"/>
          <p:cNvSpPr/>
          <p:nvPr/>
        </p:nvSpPr>
        <p:spPr>
          <a:xfrm>
            <a:off x="618641" y="3675472"/>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Web Functions</a:t>
            </a:r>
          </a:p>
        </p:txBody>
      </p:sp>
      <p:sp>
        <p:nvSpPr>
          <p:cNvPr id="35" name="Round Single Corner Rectangle 25"/>
          <p:cNvSpPr/>
          <p:nvPr/>
        </p:nvSpPr>
        <p:spPr>
          <a:xfrm>
            <a:off x="4200827" y="3675472"/>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36" name="Round Single Corner Rectangle 30"/>
          <p:cNvSpPr/>
          <p:nvPr/>
        </p:nvSpPr>
        <p:spPr>
          <a:xfrm>
            <a:off x="5658446" y="3675472"/>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
        <p:nvSpPr>
          <p:cNvPr id="37" name="Round Single Corner Rectangle 31"/>
          <p:cNvSpPr/>
          <p:nvPr/>
        </p:nvSpPr>
        <p:spPr>
          <a:xfrm>
            <a:off x="7116066" y="3675472"/>
            <a:ext cx="1329180" cy="388856"/>
          </a:xfrm>
          <a:prstGeom prst="round1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ebdings" panose="05030102010509060703" pitchFamily="18" charset="2"/>
              </a:rPr>
              <a:t></a:t>
            </a:r>
            <a:endParaRPr lang="en-IE" sz="2700" b="1" kern="0" dirty="0">
              <a:solidFill>
                <a:schemeClr val="bg1"/>
              </a:solidFill>
            </a:endParaRPr>
          </a:p>
        </p:txBody>
      </p:sp>
    </p:spTree>
    <p:extLst>
      <p:ext uri="{BB962C8B-B14F-4D97-AF65-F5344CB8AC3E}">
        <p14:creationId xmlns:p14="http://schemas.microsoft.com/office/powerpoint/2010/main" val="29783810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up)">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up)">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up)">
                                      <p:cBhvr>
                                        <p:cTn id="59" dur="5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up)">
                                      <p:cBhvr>
                                        <p:cTn id="64" dur="500"/>
                                        <p:tgtEl>
                                          <p:spTgt spid="27"/>
                                        </p:tgtEl>
                                      </p:cBhvr>
                                    </p:animEffect>
                                  </p:childTnLst>
                                </p:cTn>
                              </p:par>
                            </p:childTnLst>
                          </p:cTn>
                        </p:par>
                        <p:par>
                          <p:cTn id="65" fill="hold">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up)">
                                      <p:cBhvr>
                                        <p:cTn id="68" dur="500"/>
                                        <p:tgtEl>
                                          <p:spTgt spid="2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up)">
                                      <p:cBhvr>
                                        <p:cTn id="73" dur="500"/>
                                        <p:tgtEl>
                                          <p:spTgt spid="2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up)">
                                      <p:cBhvr>
                                        <p:cTn id="78" dur="500"/>
                                        <p:tgtEl>
                                          <p:spTgt spid="28"/>
                                        </p:tgtEl>
                                      </p:cBhvr>
                                    </p:animEffect>
                                  </p:childTnLst>
                                </p:cTn>
                              </p:par>
                            </p:childTnLst>
                          </p:cTn>
                        </p:par>
                        <p:par>
                          <p:cTn id="79" fill="hold">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up)">
                                      <p:cBhvr>
                                        <p:cTn id="82" dur="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up)">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up)">
                                      <p:cBhvr>
                                        <p:cTn id="92" dur="500"/>
                                        <p:tgtEl>
                                          <p:spTgt spid="35"/>
                                        </p:tgtEl>
                                      </p:cBhvr>
                                    </p:animEffect>
                                  </p:childTnLst>
                                </p:cTn>
                              </p:par>
                            </p:childTnLst>
                          </p:cTn>
                        </p:par>
                        <p:par>
                          <p:cTn id="93" fill="hold">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wipe(up)">
                                      <p:cBhvr>
                                        <p:cTn id="96" dur="500"/>
                                        <p:tgtEl>
                                          <p:spTgt spid="36"/>
                                        </p:tgtEl>
                                      </p:cBhvr>
                                    </p:animEffect>
                                  </p:childTnLst>
                                </p:cTn>
                              </p:par>
                            </p:childTnLst>
                          </p:cTn>
                        </p:par>
                        <p:par>
                          <p:cTn id="97" fill="hold">
                            <p:stCondLst>
                              <p:cond delay="1000"/>
                            </p:stCondLst>
                            <p:childTnLst>
                              <p:par>
                                <p:cTn id="98" presetID="22" presetClass="entr" presetSubtype="1" fill="hold" grpId="0" nodeType="after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wipe(up)">
                                      <p:cBhvr>
                                        <p:cTn id="10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P spid="15" grpId="0" animBg="1"/>
      <p:bldP spid="16" grpId="0" animBg="1"/>
      <p:bldP spid="17" grpId="0" animBg="1"/>
      <p:bldP spid="18" grpId="0" animBg="1"/>
      <p:bldP spid="19" grpId="0" animBg="1"/>
      <p:bldP spid="23" grpId="0" animBg="1"/>
      <p:bldP spid="24" grpId="0" animBg="1"/>
      <p:bldP spid="25" grpId="0" animBg="1"/>
      <p:bldP spid="26" grpId="0" animBg="1"/>
      <p:bldP spid="27" grpId="0" animBg="1"/>
      <p:bldP spid="28" grpId="0" animBg="1"/>
      <p:bldP spid="29" grpId="0" animBg="1"/>
      <p:bldP spid="30" grpId="0" animBg="1"/>
      <p:bldP spid="34" grpId="0" animBg="1"/>
      <p:bldP spid="35" grpId="0" animBg="1"/>
      <p:bldP spid="36" grpId="0" animBg="1"/>
      <p:bldP spid="3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7504" y="1707654"/>
            <a:ext cx="8856984" cy="1344613"/>
          </a:xfrm>
        </p:spPr>
        <p:txBody>
          <a:bodyPr anchor="ctr">
            <a:normAutofit fontScale="90000"/>
          </a:bodyPr>
          <a:lstStyle/>
          <a:p>
            <a:pPr algn="ctr"/>
            <a:r>
              <a:rPr lang="en-US" sz="4400" b="1" dirty="0">
                <a:cs typeface="Segoe UI Light" panose="020B0502040204020203" pitchFamily="34" charset="0"/>
              </a:rPr>
              <a:t>Windows Azure Pack</a:t>
            </a:r>
            <a:r>
              <a:rPr lang="en-US" sz="4400" b="0" dirty="0">
                <a:cs typeface="Segoe UI Light" panose="020B0502040204020203" pitchFamily="34" charset="0"/>
              </a:rPr>
              <a:t> with </a:t>
            </a:r>
            <a:r>
              <a:rPr lang="en-US" sz="4400" b="1" dirty="0">
                <a:cs typeface="Segoe UI Light" panose="020B0502040204020203" pitchFamily="34" charset="0"/>
              </a:rPr>
              <a:t>SQL and MySQL </a:t>
            </a:r>
            <a:r>
              <a:rPr lang="en-US" sz="4400" b="0" dirty="0">
                <a:cs typeface="Segoe UI Light" panose="020B0502040204020203" pitchFamily="34" charset="0"/>
              </a:rPr>
              <a:t>will be end of </a:t>
            </a:r>
            <a:r>
              <a:rPr lang="en-US" sz="4400" b="1" dirty="0">
                <a:cs typeface="Segoe UI Light" panose="020B0502040204020203" pitchFamily="34" charset="0"/>
              </a:rPr>
              <a:t>Mainstream</a:t>
            </a:r>
            <a:r>
              <a:rPr lang="en-US" sz="4400" b="0" dirty="0">
                <a:cs typeface="Segoe UI Light" panose="020B0502040204020203" pitchFamily="34" charset="0"/>
              </a:rPr>
              <a:t> support from </a:t>
            </a:r>
            <a:r>
              <a:rPr lang="en-US" sz="4400" b="1" dirty="0">
                <a:cs typeface="Segoe UI Light" panose="020B0502040204020203" pitchFamily="34" charset="0"/>
              </a:rPr>
              <a:t>July 2017</a:t>
            </a:r>
            <a:r>
              <a:rPr lang="en-US" sz="4400" b="0" dirty="0">
                <a:cs typeface="Segoe UI Light" panose="020B0502040204020203" pitchFamily="34" charset="0"/>
              </a:rPr>
              <a:t>.</a:t>
            </a:r>
          </a:p>
        </p:txBody>
      </p:sp>
    </p:spTree>
    <p:extLst>
      <p:ext uri="{BB962C8B-B14F-4D97-AF65-F5344CB8AC3E}">
        <p14:creationId xmlns:p14="http://schemas.microsoft.com/office/powerpoint/2010/main" val="114686471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6525"/>
            <a:ext cx="8642350" cy="550863"/>
          </a:xfrm>
        </p:spPr>
        <p:txBody>
          <a:bodyPr>
            <a:normAutofit fontScale="90000"/>
          </a:bodyPr>
          <a:lstStyle/>
          <a:p>
            <a:r>
              <a:rPr lang="en-US" dirty="0"/>
              <a:t>Database</a:t>
            </a:r>
            <a:endParaRPr lang="en-US" sz="1324" dirty="0">
              <a:gradFill>
                <a:gsLst>
                  <a:gs pos="1250">
                    <a:schemeClr val="tx2"/>
                  </a:gs>
                  <a:gs pos="100000">
                    <a:schemeClr val="tx2"/>
                  </a:gs>
                </a:gsLst>
                <a:lin ang="5400000" scaled="0"/>
              </a:gradFill>
            </a:endParaRPr>
          </a:p>
        </p:txBody>
      </p:sp>
      <p:sp>
        <p:nvSpPr>
          <p:cNvPr id="9" name="Round Single Corner Rectangle 8"/>
          <p:cNvSpPr/>
          <p:nvPr/>
        </p:nvSpPr>
        <p:spPr>
          <a:xfrm>
            <a:off x="618641" y="1060695"/>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Security Model</a:t>
            </a:r>
          </a:p>
        </p:txBody>
      </p:sp>
      <p:sp>
        <p:nvSpPr>
          <p:cNvPr id="10" name="Round Single Corner Rectangle 9"/>
          <p:cNvSpPr/>
          <p:nvPr/>
        </p:nvSpPr>
        <p:spPr>
          <a:xfrm>
            <a:off x="618641" y="1493147"/>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MySQL</a:t>
            </a:r>
          </a:p>
        </p:txBody>
      </p:sp>
      <p:sp>
        <p:nvSpPr>
          <p:cNvPr id="11" name="Round Single Corner Rectangle 10"/>
          <p:cNvSpPr/>
          <p:nvPr/>
        </p:nvSpPr>
        <p:spPr>
          <a:xfrm>
            <a:off x="618641" y="1922541"/>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SQL 2012</a:t>
            </a:r>
          </a:p>
        </p:txBody>
      </p:sp>
      <p:sp>
        <p:nvSpPr>
          <p:cNvPr id="14" name="Round Single Corner Rectangle 13"/>
          <p:cNvSpPr/>
          <p:nvPr/>
        </p:nvSpPr>
        <p:spPr>
          <a:xfrm>
            <a:off x="4200827" y="1060695"/>
            <a:ext cx="132918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kern="0" dirty="0">
                <a:solidFill>
                  <a:schemeClr val="bg1"/>
                </a:solidFill>
                <a:sym typeface="Wingdings" panose="05000000000000000000" pitchFamily="2" charset="2"/>
              </a:rPr>
              <a:t>Integrated &amp; Windows </a:t>
            </a:r>
            <a:r>
              <a:rPr lang="en-IE" sz="1200" kern="0" dirty="0" err="1">
                <a:solidFill>
                  <a:schemeClr val="bg1"/>
                </a:solidFill>
                <a:sym typeface="Wingdings" panose="05000000000000000000" pitchFamily="2" charset="2"/>
              </a:rPr>
              <a:t>Auth</a:t>
            </a:r>
            <a:endParaRPr lang="en-IE" sz="1200" kern="0" dirty="0">
              <a:solidFill>
                <a:schemeClr val="bg1"/>
              </a:solidFill>
              <a:sym typeface="Wingdings" panose="05000000000000000000" pitchFamily="2" charset="2"/>
            </a:endParaRPr>
          </a:p>
        </p:txBody>
      </p:sp>
      <p:sp>
        <p:nvSpPr>
          <p:cNvPr id="15" name="Round Single Corner Rectangle 14"/>
          <p:cNvSpPr/>
          <p:nvPr/>
        </p:nvSpPr>
        <p:spPr>
          <a:xfrm>
            <a:off x="4200827" y="1493147"/>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100" dirty="0"/>
          </a:p>
        </p:txBody>
      </p:sp>
      <p:sp>
        <p:nvSpPr>
          <p:cNvPr id="16" name="Round Single Corner Rectangle 15"/>
          <p:cNvSpPr/>
          <p:nvPr/>
        </p:nvSpPr>
        <p:spPr>
          <a:xfrm>
            <a:off x="4200827" y="1922541"/>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100" dirty="0"/>
          </a:p>
        </p:txBody>
      </p:sp>
      <p:sp>
        <p:nvSpPr>
          <p:cNvPr id="17" name="Round Single Corner Rectangle 16"/>
          <p:cNvSpPr/>
          <p:nvPr/>
        </p:nvSpPr>
        <p:spPr>
          <a:xfrm>
            <a:off x="5658446" y="1493147"/>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700" dirty="0"/>
          </a:p>
        </p:txBody>
      </p:sp>
      <p:sp>
        <p:nvSpPr>
          <p:cNvPr id="18" name="Round Single Corner Rectangle 17"/>
          <p:cNvSpPr/>
          <p:nvPr/>
        </p:nvSpPr>
        <p:spPr>
          <a:xfrm>
            <a:off x="5658446" y="1922541"/>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100" dirty="0"/>
          </a:p>
        </p:txBody>
      </p:sp>
      <p:sp>
        <p:nvSpPr>
          <p:cNvPr id="19" name="Round Single Corner Rectangle 18"/>
          <p:cNvSpPr/>
          <p:nvPr/>
        </p:nvSpPr>
        <p:spPr>
          <a:xfrm>
            <a:off x="5658446" y="1060695"/>
            <a:ext cx="2786800" cy="388856"/>
          </a:xfrm>
          <a:prstGeom prst="round1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1200" kern="0" dirty="0">
                <a:solidFill>
                  <a:schemeClr val="bg1"/>
                </a:solidFill>
                <a:sym typeface="Wingdings" panose="05000000000000000000" pitchFamily="2" charset="2"/>
              </a:rPr>
              <a:t>Integrated &amp; Windows </a:t>
            </a:r>
            <a:r>
              <a:rPr lang="en-IE" sz="1200" kern="0" dirty="0" err="1">
                <a:solidFill>
                  <a:schemeClr val="bg1"/>
                </a:solidFill>
                <a:sym typeface="Wingdings" panose="05000000000000000000" pitchFamily="2" charset="2"/>
              </a:rPr>
              <a:t>Auth</a:t>
            </a:r>
            <a:endParaRPr lang="en-IE" sz="1200" kern="0" dirty="0">
              <a:solidFill>
                <a:schemeClr val="bg1"/>
              </a:solidFill>
              <a:sym typeface="Wingdings" panose="05000000000000000000" pitchFamily="2" charset="2"/>
            </a:endParaRPr>
          </a:p>
          <a:p>
            <a:pPr algn="ctr"/>
            <a:r>
              <a:rPr lang="en-IE" sz="1200" kern="0" dirty="0">
                <a:solidFill>
                  <a:schemeClr val="bg1"/>
                </a:solidFill>
                <a:sym typeface="Wingdings" panose="05000000000000000000" pitchFamily="2" charset="2"/>
              </a:rPr>
              <a:t>UR3 Feature</a:t>
            </a:r>
            <a:endParaRPr lang="en-IE" sz="1200" dirty="0"/>
          </a:p>
        </p:txBody>
      </p:sp>
      <p:sp>
        <p:nvSpPr>
          <p:cNvPr id="21" name="Round Single Corner Rectangle 20"/>
          <p:cNvSpPr/>
          <p:nvPr/>
        </p:nvSpPr>
        <p:spPr>
          <a:xfrm>
            <a:off x="7116066" y="1493147"/>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100" dirty="0"/>
          </a:p>
        </p:txBody>
      </p:sp>
      <p:sp>
        <p:nvSpPr>
          <p:cNvPr id="22" name="Round Single Corner Rectangle 21"/>
          <p:cNvSpPr/>
          <p:nvPr/>
        </p:nvSpPr>
        <p:spPr>
          <a:xfrm>
            <a:off x="7116066" y="1922541"/>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100" dirty="0"/>
          </a:p>
        </p:txBody>
      </p:sp>
      <p:sp>
        <p:nvSpPr>
          <p:cNvPr id="23" name="Round Single Corner Rectangle 22"/>
          <p:cNvSpPr/>
          <p:nvPr/>
        </p:nvSpPr>
        <p:spPr>
          <a:xfrm>
            <a:off x="618641" y="2350987"/>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SQL 2014</a:t>
            </a:r>
          </a:p>
        </p:txBody>
      </p:sp>
      <p:sp>
        <p:nvSpPr>
          <p:cNvPr id="24" name="Round Single Corner Rectangle 23"/>
          <p:cNvSpPr/>
          <p:nvPr/>
        </p:nvSpPr>
        <p:spPr>
          <a:xfrm>
            <a:off x="618641" y="2784388"/>
            <a:ext cx="3453746" cy="388856"/>
          </a:xfrm>
          <a:prstGeom prst="round1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dirty="0"/>
              <a:t>SQL Resource Governor</a:t>
            </a:r>
          </a:p>
        </p:txBody>
      </p:sp>
      <p:sp>
        <p:nvSpPr>
          <p:cNvPr id="26" name="Round Single Corner Rectangle 25"/>
          <p:cNvSpPr/>
          <p:nvPr/>
        </p:nvSpPr>
        <p:spPr>
          <a:xfrm>
            <a:off x="4200827" y="2350987"/>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100" dirty="0"/>
          </a:p>
        </p:txBody>
      </p:sp>
      <p:sp>
        <p:nvSpPr>
          <p:cNvPr id="27" name="Round Single Corner Rectangle 26"/>
          <p:cNvSpPr/>
          <p:nvPr/>
        </p:nvSpPr>
        <p:spPr>
          <a:xfrm>
            <a:off x="4200827" y="2784388"/>
            <a:ext cx="1329180"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700" b="1" kern="0" dirty="0">
                <a:solidFill>
                  <a:schemeClr val="bg1"/>
                </a:solidFill>
                <a:sym typeface="Wingdings" panose="05000000000000000000" pitchFamily="2" charset="2"/>
              </a:rPr>
              <a:t></a:t>
            </a:r>
            <a:endParaRPr lang="en-IE" sz="2100" dirty="0"/>
          </a:p>
        </p:txBody>
      </p:sp>
      <p:sp>
        <p:nvSpPr>
          <p:cNvPr id="29" name="Round Single Corner Rectangle 28"/>
          <p:cNvSpPr/>
          <p:nvPr/>
        </p:nvSpPr>
        <p:spPr>
          <a:xfrm>
            <a:off x="5658446" y="2784388"/>
            <a:ext cx="2786799"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2700" b="1" kern="0" dirty="0">
                <a:solidFill>
                  <a:schemeClr val="bg1"/>
                </a:solidFill>
                <a:sym typeface="Wingdings" panose="05000000000000000000" pitchFamily="2" charset="2"/>
              </a:rPr>
              <a:t></a:t>
            </a:r>
          </a:p>
          <a:p>
            <a:pPr algn="ctr"/>
            <a:r>
              <a:rPr lang="en-IE" sz="1350" kern="0" dirty="0">
                <a:solidFill>
                  <a:schemeClr val="bg1"/>
                </a:solidFill>
                <a:sym typeface="Wingdings" panose="05000000000000000000" pitchFamily="2" charset="2"/>
              </a:rPr>
              <a:t>UR8 Feature</a:t>
            </a:r>
            <a:endParaRPr lang="en-IE" sz="1350" dirty="0"/>
          </a:p>
        </p:txBody>
      </p:sp>
      <p:sp>
        <p:nvSpPr>
          <p:cNvPr id="31" name="Round Single Corner Rectangle 30"/>
          <p:cNvSpPr/>
          <p:nvPr/>
        </p:nvSpPr>
        <p:spPr>
          <a:xfrm>
            <a:off x="5658446" y="2350987"/>
            <a:ext cx="2786799" cy="388856"/>
          </a:xfrm>
          <a:prstGeom prst="round1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IE" sz="2700" b="1" kern="0" dirty="0">
                <a:solidFill>
                  <a:schemeClr val="bg1"/>
                </a:solidFill>
                <a:sym typeface="Wingdings" panose="05000000000000000000" pitchFamily="2" charset="2"/>
              </a:rPr>
              <a:t></a:t>
            </a:r>
          </a:p>
          <a:p>
            <a:pPr algn="ctr"/>
            <a:r>
              <a:rPr lang="en-IE" sz="1350" kern="0" dirty="0">
                <a:solidFill>
                  <a:schemeClr val="bg1"/>
                </a:solidFill>
                <a:sym typeface="Wingdings" panose="05000000000000000000" pitchFamily="2" charset="2"/>
              </a:rPr>
              <a:t>UR5 Feature</a:t>
            </a:r>
            <a:endParaRPr lang="en-IE" sz="1350" dirty="0"/>
          </a:p>
        </p:txBody>
      </p:sp>
      <p:sp>
        <p:nvSpPr>
          <p:cNvPr id="25" name="Round Single Corner Rectangle 5"/>
          <p:cNvSpPr/>
          <p:nvPr/>
        </p:nvSpPr>
        <p:spPr>
          <a:xfrm>
            <a:off x="4139952"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Microsoft Azure Stack</a:t>
            </a:r>
          </a:p>
        </p:txBody>
      </p:sp>
      <p:sp>
        <p:nvSpPr>
          <p:cNvPr id="28" name="Round Single Corner Rectangle 6"/>
          <p:cNvSpPr/>
          <p:nvPr/>
        </p:nvSpPr>
        <p:spPr>
          <a:xfrm>
            <a:off x="5530006"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Azure Pack &amp; VMM 2012</a:t>
            </a:r>
          </a:p>
        </p:txBody>
      </p:sp>
      <p:sp>
        <p:nvSpPr>
          <p:cNvPr id="30" name="Round Single Corner Rectangle 7"/>
          <p:cNvSpPr/>
          <p:nvPr/>
        </p:nvSpPr>
        <p:spPr>
          <a:xfrm>
            <a:off x="7020272" y="627534"/>
            <a:ext cx="1457620" cy="388856"/>
          </a:xfrm>
          <a:prstGeom prst="round1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350" b="1" dirty="0">
                <a:solidFill>
                  <a:schemeClr val="tx1">
                    <a:lumMod val="75000"/>
                    <a:lumOff val="25000"/>
                  </a:schemeClr>
                </a:solidFill>
              </a:rPr>
              <a:t>Azure Pack </a:t>
            </a:r>
          </a:p>
          <a:p>
            <a:pPr algn="ctr"/>
            <a:r>
              <a:rPr lang="en-IE" sz="1350" b="1" dirty="0">
                <a:solidFill>
                  <a:schemeClr val="tx1">
                    <a:lumMod val="75000"/>
                    <a:lumOff val="25000"/>
                  </a:schemeClr>
                </a:solidFill>
              </a:rPr>
              <a:t>&amp; VMM 2016</a:t>
            </a:r>
          </a:p>
        </p:txBody>
      </p:sp>
    </p:spTree>
    <p:extLst>
      <p:ext uri="{BB962C8B-B14F-4D97-AF65-F5344CB8AC3E}">
        <p14:creationId xmlns:p14="http://schemas.microsoft.com/office/powerpoint/2010/main" val="4500792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up)">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up)">
                                      <p:cBhvr>
                                        <p:cTn id="48" dur="500"/>
                                        <p:tgtEl>
                                          <p:spTgt spid="18"/>
                                        </p:tgtEl>
                                      </p:cBhvr>
                                    </p:animEffect>
                                  </p:childTnLst>
                                </p:cTn>
                              </p:par>
                            </p:childTnLst>
                          </p:cTn>
                        </p:par>
                        <p:par>
                          <p:cTn id="49" fill="hold">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up)">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up)">
                                      <p:cBhvr>
                                        <p:cTn id="62" dur="500"/>
                                        <p:tgtEl>
                                          <p:spTgt spid="26"/>
                                        </p:tgtEl>
                                      </p:cBhvr>
                                    </p:animEffect>
                                  </p:childTnLst>
                                </p:cTn>
                              </p:par>
                            </p:childTnLst>
                          </p:cTn>
                        </p:par>
                        <p:par>
                          <p:cTn id="63" fill="hold">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up)">
                                      <p:cBhvr>
                                        <p:cTn id="66" dur="500"/>
                                        <p:tgtEl>
                                          <p:spTgt spid="3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up)">
                                      <p:cBhvr>
                                        <p:cTn id="71" dur="500"/>
                                        <p:tgtEl>
                                          <p:spTgt spid="2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wipe(up)">
                                      <p:cBhvr>
                                        <p:cTn id="76" dur="500"/>
                                        <p:tgtEl>
                                          <p:spTgt spid="27"/>
                                        </p:tgtEl>
                                      </p:cBhvr>
                                    </p:animEffec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up)">
                                      <p:cBhvr>
                                        <p:cTn id="8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P spid="15" grpId="0" animBg="1"/>
      <p:bldP spid="16" grpId="0" animBg="1"/>
      <p:bldP spid="17" grpId="0" animBg="1"/>
      <p:bldP spid="18" grpId="0" animBg="1"/>
      <p:bldP spid="19" grpId="0" animBg="1"/>
      <p:bldP spid="21" grpId="0" animBg="1"/>
      <p:bldP spid="22" grpId="0" animBg="1"/>
      <p:bldP spid="23" grpId="0" animBg="1"/>
      <p:bldP spid="24" grpId="0" animBg="1"/>
      <p:bldP spid="26" grpId="0" animBg="1"/>
      <p:bldP spid="27" grpId="0" animBg="1"/>
      <p:bldP spid="29" grpId="0" animBg="1"/>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145182"/>
            <a:ext cx="8229600" cy="914400"/>
          </a:xfrm>
        </p:spPr>
        <p:txBody>
          <a:bodyPr/>
          <a:lstStyle/>
          <a:p>
            <a:r>
              <a:rPr lang="en-US" dirty="0"/>
              <a:t>Choices, Choices, Choices…</a:t>
            </a:r>
          </a:p>
        </p:txBody>
      </p:sp>
      <p:pic>
        <p:nvPicPr>
          <p:cNvPr id="32" name="Picture 31" descr="http://www.morrisqualitybakers.co.uk/images/uploads/original/754383753030820091113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344" y="1350993"/>
            <a:ext cx="3893111" cy="259378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a:picLocks noChangeAspect="1"/>
          </p:cNvPicPr>
          <p:nvPr/>
        </p:nvPicPr>
        <p:blipFill>
          <a:blip r:embed="rId4"/>
          <a:stretch>
            <a:fillRect/>
          </a:stretch>
        </p:blipFill>
        <p:spPr>
          <a:xfrm>
            <a:off x="4791403" y="1350994"/>
            <a:ext cx="3893111" cy="2593785"/>
          </a:xfrm>
          <a:prstGeom prst="rect">
            <a:avLst/>
          </a:prstGeom>
        </p:spPr>
      </p:pic>
      <p:pic>
        <p:nvPicPr>
          <p:cNvPr id="5" name="Picture 2" descr="http://www.morrisqualitybakers.co.uk/images/uploads/original/7543837530308200911153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344" y="912395"/>
            <a:ext cx="8218170" cy="3665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4611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ircle(in)">
                                      <p:cBhvr>
                                        <p:cTn id="7" dur="2000"/>
                                        <p:tgtEl>
                                          <p:spTgt spid="32"/>
                                        </p:tgtEl>
                                      </p:cBhvr>
                                    </p:animEffect>
                                  </p:childTnLst>
                                </p:cTn>
                              </p:par>
                              <p:par>
                                <p:cTn id="8" presetID="6" presetClass="entr" presetSubtype="16"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in)">
                                      <p:cBhvr>
                                        <p:cTn id="10" dur="20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87574"/>
            <a:ext cx="9144000" cy="2952328"/>
          </a:xfrm>
        </p:spPr>
        <p:txBody>
          <a:bodyPr anchor="ctr">
            <a:normAutofit fontScale="90000"/>
          </a:bodyPr>
          <a:lstStyle/>
          <a:p>
            <a:pPr algn="ctr"/>
            <a:r>
              <a:rPr lang="en-US" sz="5200" b="0" dirty="0">
                <a:cs typeface="Segoe UI Light" panose="020B0502040204020203" pitchFamily="34" charset="0"/>
              </a:rPr>
              <a:t>Writing </a:t>
            </a:r>
            <a:r>
              <a:rPr lang="en-US" sz="5200" b="1" dirty="0">
                <a:cs typeface="Segoe UI Light" panose="020B0502040204020203" pitchFamily="34" charset="0"/>
              </a:rPr>
              <a:t>Infrastructure as Code</a:t>
            </a:r>
            <a:r>
              <a:rPr lang="en-US" sz="5200" dirty="0">
                <a:cs typeface="Segoe UI Light" panose="020B0502040204020203" pitchFamily="34" charset="0"/>
              </a:rPr>
              <a:t> </a:t>
            </a:r>
            <a:r>
              <a:rPr lang="en-US" sz="5200" b="0" dirty="0">
                <a:cs typeface="Segoe UI Light" panose="020B0502040204020203" pitchFamily="34" charset="0"/>
              </a:rPr>
              <a:t>for consistent deployments anywhere, anytime.</a:t>
            </a:r>
          </a:p>
        </p:txBody>
      </p:sp>
    </p:spTree>
    <p:extLst>
      <p:ext uri="{BB962C8B-B14F-4D97-AF65-F5344CB8AC3E}">
        <p14:creationId xmlns:p14="http://schemas.microsoft.com/office/powerpoint/2010/main" val="134443525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Session</a:t>
            </a:r>
            <a:r>
              <a:rPr lang="en-US" sz="3000" dirty="0"/>
              <a:t> Abstract</a:t>
            </a:r>
            <a:endParaRPr lang="en-US" dirty="0"/>
          </a:p>
        </p:txBody>
      </p:sp>
      <p:sp>
        <p:nvSpPr>
          <p:cNvPr id="3" name="Content Placeholder 2"/>
          <p:cNvSpPr>
            <a:spLocks noGrp="1"/>
          </p:cNvSpPr>
          <p:nvPr>
            <p:ph type="body" sz="quarter" idx="10"/>
          </p:nvPr>
        </p:nvSpPr>
        <p:spPr/>
        <p:txBody>
          <a:bodyPr>
            <a:noAutofit/>
          </a:bodyPr>
          <a:lstStyle/>
          <a:p>
            <a:pPr marL="0" indent="0">
              <a:buNone/>
            </a:pPr>
            <a:r>
              <a:rPr lang="en-IE" dirty="0"/>
              <a:t>Azure Pack is built on the proven System Centre stack, and will be supported by Microsoft until 2022; Azure Stack brings the public resource manager on premise, with fabric resource providers. </a:t>
            </a:r>
          </a:p>
          <a:p>
            <a:pPr marL="0" indent="0">
              <a:buNone/>
            </a:pPr>
            <a:r>
              <a:rPr lang="en-IE" dirty="0"/>
              <a:t>Learn how these products work, what the share in common, and how to differ. Each solution has a place in our datacentre's, learn which is the correct solution for your implementation, and why!.</a:t>
            </a:r>
          </a:p>
        </p:txBody>
      </p:sp>
    </p:spTree>
    <p:extLst>
      <p:ext uri="{BB962C8B-B14F-4D97-AF65-F5344CB8AC3E}">
        <p14:creationId xmlns:p14="http://schemas.microsoft.com/office/powerpoint/2010/main" val="149413263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555526"/>
            <a:ext cx="1157511" cy="1091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open vswitch logo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675584"/>
            <a:ext cx="1368152" cy="8884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loudbase logo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9006" y="1717049"/>
            <a:ext cx="1132674" cy="11326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hyper-v logo transpar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637390"/>
            <a:ext cx="3249829" cy="92660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10148" y="947102"/>
            <a:ext cx="373820" cy="369332"/>
          </a:xfrm>
          <a:prstGeom prst="rect">
            <a:avLst/>
          </a:prstGeom>
          <a:noFill/>
        </p:spPr>
        <p:txBody>
          <a:bodyPr wrap="none" rtlCol="0">
            <a:spAutoFit/>
          </a:bodyPr>
          <a:lstStyle/>
          <a:p>
            <a:r>
              <a:rPr lang="en-US" dirty="0"/>
              <a:t>+</a:t>
            </a:r>
          </a:p>
        </p:txBody>
      </p:sp>
      <p:sp>
        <p:nvSpPr>
          <p:cNvPr id="7" name="TextBox 6"/>
          <p:cNvSpPr txBox="1"/>
          <p:nvPr/>
        </p:nvSpPr>
        <p:spPr>
          <a:xfrm>
            <a:off x="6228184" y="916026"/>
            <a:ext cx="373820" cy="369332"/>
          </a:xfrm>
          <a:prstGeom prst="rect">
            <a:avLst/>
          </a:prstGeom>
          <a:noFill/>
        </p:spPr>
        <p:txBody>
          <a:bodyPr wrap="none" rtlCol="0">
            <a:spAutoFit/>
          </a:bodyPr>
          <a:lstStyle/>
          <a:p>
            <a:r>
              <a:rPr lang="en-US" dirty="0"/>
              <a:t>+</a:t>
            </a:r>
          </a:p>
        </p:txBody>
      </p:sp>
      <p:cxnSp>
        <p:nvCxnSpPr>
          <p:cNvPr id="4" name="Straight Connector 3"/>
          <p:cNvCxnSpPr/>
          <p:nvPr/>
        </p:nvCxnSpPr>
        <p:spPr>
          <a:xfrm>
            <a:off x="467544" y="1779662"/>
            <a:ext cx="7782247"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55776" y="2859782"/>
            <a:ext cx="4032448" cy="1762179"/>
          </a:xfrm>
          <a:prstGeom prst="rect">
            <a:avLst/>
          </a:prstGeom>
        </p:spPr>
      </p:pic>
      <p:pic>
        <p:nvPicPr>
          <p:cNvPr id="1034" name="Picture 10" descr="Image result for cloud platform logo transpar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2208" y="1965325"/>
            <a:ext cx="6300192" cy="834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71535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032"/>
                                        </p:tgtEl>
                                        <p:attrNameLst>
                                          <p:attrName>style.visibility</p:attrName>
                                        </p:attrNameLst>
                                      </p:cBhvr>
                                      <p:to>
                                        <p:strVal val="visible"/>
                                      </p:to>
                                    </p:set>
                                    <p:anim calcmode="lin" valueType="num">
                                      <p:cBhvr additive="base">
                                        <p:cTn id="7" dur="500"/>
                                        <p:tgtEl>
                                          <p:spTgt spid="1032"/>
                                        </p:tgtEl>
                                        <p:attrNameLst>
                                          <p:attrName>ppt_y</p:attrName>
                                        </p:attrNameLst>
                                      </p:cBhvr>
                                      <p:tavLst>
                                        <p:tav tm="0">
                                          <p:val>
                                            <p:strVal val="#ppt_y+#ppt_h*1.125000"/>
                                          </p:val>
                                        </p:tav>
                                        <p:tav tm="100000">
                                          <p:val>
                                            <p:strVal val="#ppt_y"/>
                                          </p:val>
                                        </p:tav>
                                      </p:tavLst>
                                    </p:anim>
                                    <p:animEffect transition="in" filter="wipe(up)">
                                      <p:cBhvr>
                                        <p:cTn id="8" dur="500"/>
                                        <p:tgtEl>
                                          <p:spTgt spid="1032"/>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up)">
                                      <p:cBhvr>
                                        <p:cTn id="13" dur="500"/>
                                        <p:tgtEl>
                                          <p:spTgt spid="2"/>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additive="base">
                                        <p:cTn id="17" dur="500"/>
                                        <p:tgtEl>
                                          <p:spTgt spid="1028"/>
                                        </p:tgtEl>
                                        <p:attrNameLst>
                                          <p:attrName>ppt_y</p:attrName>
                                        </p:attrNameLst>
                                      </p:cBhvr>
                                      <p:tavLst>
                                        <p:tav tm="0">
                                          <p:val>
                                            <p:strVal val="#ppt_y+#ppt_h*1.125000"/>
                                          </p:val>
                                        </p:tav>
                                        <p:tav tm="100000">
                                          <p:val>
                                            <p:strVal val="#ppt_y"/>
                                          </p:val>
                                        </p:tav>
                                      </p:tavLst>
                                    </p:anim>
                                    <p:animEffect transition="in" filter="wipe(up)">
                                      <p:cBhvr>
                                        <p:cTn id="18" dur="500"/>
                                        <p:tgtEl>
                                          <p:spTgt spid="1028"/>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p:tgtEl>
                                          <p:spTgt spid="7"/>
                                        </p:tgtEl>
                                        <p:attrNameLst>
                                          <p:attrName>ppt_y</p:attrName>
                                        </p:attrNameLst>
                                      </p:cBhvr>
                                      <p:tavLst>
                                        <p:tav tm="0">
                                          <p:val>
                                            <p:strVal val="#ppt_y+#ppt_h*1.125000"/>
                                          </p:val>
                                        </p:tav>
                                        <p:tav tm="100000">
                                          <p:val>
                                            <p:strVal val="#ppt_y"/>
                                          </p:val>
                                        </p:tav>
                                      </p:tavLst>
                                    </p:anim>
                                    <p:animEffect transition="in" filter="wipe(up)">
                                      <p:cBhvr>
                                        <p:cTn id="23" dur="500"/>
                                        <p:tgtEl>
                                          <p:spTgt spid="7"/>
                                        </p:tgtEl>
                                      </p:cBhvr>
                                    </p:animEffect>
                                  </p:childTnLst>
                                </p:cTn>
                              </p:par>
                            </p:childTnLst>
                          </p:cTn>
                        </p:par>
                        <p:par>
                          <p:cTn id="24" fill="hold">
                            <p:stCondLst>
                              <p:cond delay="2000"/>
                            </p:stCondLst>
                            <p:childTnLst>
                              <p:par>
                                <p:cTn id="25" presetID="12" presetClass="entr" presetSubtype="4" fill="hold" nodeType="afterEffect">
                                  <p:stCondLst>
                                    <p:cond delay="0"/>
                                  </p:stCondLst>
                                  <p:childTnLst>
                                    <p:set>
                                      <p:cBhvr>
                                        <p:cTn id="26" dur="1" fill="hold">
                                          <p:stCondLst>
                                            <p:cond delay="0"/>
                                          </p:stCondLst>
                                        </p:cTn>
                                        <p:tgtEl>
                                          <p:spTgt spid="1026"/>
                                        </p:tgtEl>
                                        <p:attrNameLst>
                                          <p:attrName>style.visibility</p:attrName>
                                        </p:attrNameLst>
                                      </p:cBhvr>
                                      <p:to>
                                        <p:strVal val="visible"/>
                                      </p:to>
                                    </p:set>
                                    <p:anim calcmode="lin" valueType="num">
                                      <p:cBhvr additive="base">
                                        <p:cTn id="27" dur="500"/>
                                        <p:tgtEl>
                                          <p:spTgt spid="1026"/>
                                        </p:tgtEl>
                                        <p:attrNameLst>
                                          <p:attrName>ppt_y</p:attrName>
                                        </p:attrNameLst>
                                      </p:cBhvr>
                                      <p:tavLst>
                                        <p:tav tm="0">
                                          <p:val>
                                            <p:strVal val="#ppt_y+#ppt_h*1.125000"/>
                                          </p:val>
                                        </p:tav>
                                        <p:tav tm="100000">
                                          <p:val>
                                            <p:strVal val="#ppt_y"/>
                                          </p:val>
                                        </p:tav>
                                      </p:tavLst>
                                    </p:anim>
                                    <p:animEffect transition="in" filter="wipe(up)">
                                      <p:cBhvr>
                                        <p:cTn id="28" dur="500"/>
                                        <p:tgtEl>
                                          <p:spTgt spid="1026"/>
                                        </p:tgtEl>
                                      </p:cBhvr>
                                    </p:animEffect>
                                  </p:childTnLst>
                                </p:cTn>
                              </p:par>
                            </p:childTnLst>
                          </p:cTn>
                        </p:par>
                        <p:par>
                          <p:cTn id="29" fill="hold">
                            <p:stCondLst>
                              <p:cond delay="2500"/>
                            </p:stCondLst>
                            <p:childTnLst>
                              <p:par>
                                <p:cTn id="30" presetID="12" presetClass="entr" presetSubtype="4"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p:tgtEl>
                                          <p:spTgt spid="4"/>
                                        </p:tgtEl>
                                        <p:attrNameLst>
                                          <p:attrName>ppt_y</p:attrName>
                                        </p:attrNameLst>
                                      </p:cBhvr>
                                      <p:tavLst>
                                        <p:tav tm="0">
                                          <p:val>
                                            <p:strVal val="#ppt_y+#ppt_h*1.125000"/>
                                          </p:val>
                                        </p:tav>
                                        <p:tav tm="100000">
                                          <p:val>
                                            <p:strVal val="#ppt_y"/>
                                          </p:val>
                                        </p:tav>
                                      </p:tavLst>
                                    </p:anim>
                                    <p:animEffect transition="in" filter="wipe(up)">
                                      <p:cBhvr>
                                        <p:cTn id="33" dur="500"/>
                                        <p:tgtEl>
                                          <p:spTgt spid="4"/>
                                        </p:tgtEl>
                                      </p:cBhvr>
                                    </p:animEffect>
                                  </p:childTnLst>
                                </p:cTn>
                              </p:par>
                            </p:childTnLst>
                          </p:cTn>
                        </p:par>
                        <p:par>
                          <p:cTn id="34" fill="hold">
                            <p:stCondLst>
                              <p:cond delay="3000"/>
                            </p:stCondLst>
                            <p:childTnLst>
                              <p:par>
                                <p:cTn id="35" presetID="12" presetClass="entr" presetSubtype="4" fill="hold" nodeType="afterEffect">
                                  <p:stCondLst>
                                    <p:cond delay="0"/>
                                  </p:stCondLst>
                                  <p:childTnLst>
                                    <p:set>
                                      <p:cBhvr>
                                        <p:cTn id="36" dur="1" fill="hold">
                                          <p:stCondLst>
                                            <p:cond delay="0"/>
                                          </p:stCondLst>
                                        </p:cTn>
                                        <p:tgtEl>
                                          <p:spTgt spid="1030"/>
                                        </p:tgtEl>
                                        <p:attrNameLst>
                                          <p:attrName>style.visibility</p:attrName>
                                        </p:attrNameLst>
                                      </p:cBhvr>
                                      <p:to>
                                        <p:strVal val="visible"/>
                                      </p:to>
                                    </p:set>
                                    <p:anim calcmode="lin" valueType="num">
                                      <p:cBhvr additive="base">
                                        <p:cTn id="37" dur="500"/>
                                        <p:tgtEl>
                                          <p:spTgt spid="1030"/>
                                        </p:tgtEl>
                                        <p:attrNameLst>
                                          <p:attrName>ppt_y</p:attrName>
                                        </p:attrNameLst>
                                      </p:cBhvr>
                                      <p:tavLst>
                                        <p:tav tm="0">
                                          <p:val>
                                            <p:strVal val="#ppt_y+#ppt_h*1.125000"/>
                                          </p:val>
                                        </p:tav>
                                        <p:tav tm="100000">
                                          <p:val>
                                            <p:strVal val="#ppt_y"/>
                                          </p:val>
                                        </p:tav>
                                      </p:tavLst>
                                    </p:anim>
                                    <p:animEffect transition="in" filter="wipe(up)">
                                      <p:cBhvr>
                                        <p:cTn id="38" dur="500"/>
                                        <p:tgtEl>
                                          <p:spTgt spid="1030"/>
                                        </p:tgtEl>
                                      </p:cBhvr>
                                    </p:animEffect>
                                  </p:childTnLst>
                                </p:cTn>
                              </p:par>
                            </p:childTnLst>
                          </p:cTn>
                        </p:par>
                        <p:par>
                          <p:cTn id="39" fill="hold">
                            <p:stCondLst>
                              <p:cond delay="3500"/>
                            </p:stCondLst>
                            <p:childTnLst>
                              <p:par>
                                <p:cTn id="40" presetID="12" presetClass="entr" presetSubtype="4" fill="hold" nodeType="afterEffect">
                                  <p:stCondLst>
                                    <p:cond delay="0"/>
                                  </p:stCondLst>
                                  <p:childTnLst>
                                    <p:set>
                                      <p:cBhvr>
                                        <p:cTn id="41" dur="1" fill="hold">
                                          <p:stCondLst>
                                            <p:cond delay="0"/>
                                          </p:stCondLst>
                                        </p:cTn>
                                        <p:tgtEl>
                                          <p:spTgt spid="1034"/>
                                        </p:tgtEl>
                                        <p:attrNameLst>
                                          <p:attrName>style.visibility</p:attrName>
                                        </p:attrNameLst>
                                      </p:cBhvr>
                                      <p:to>
                                        <p:strVal val="visible"/>
                                      </p:to>
                                    </p:set>
                                    <p:anim calcmode="lin" valueType="num">
                                      <p:cBhvr additive="base">
                                        <p:cTn id="42" dur="500"/>
                                        <p:tgtEl>
                                          <p:spTgt spid="1034"/>
                                        </p:tgtEl>
                                        <p:attrNameLst>
                                          <p:attrName>ppt_y</p:attrName>
                                        </p:attrNameLst>
                                      </p:cBhvr>
                                      <p:tavLst>
                                        <p:tav tm="0">
                                          <p:val>
                                            <p:strVal val="#ppt_y+#ppt_h*1.125000"/>
                                          </p:val>
                                        </p:tav>
                                        <p:tav tm="100000">
                                          <p:val>
                                            <p:strVal val="#ppt_y"/>
                                          </p:val>
                                        </p:tav>
                                      </p:tavLst>
                                    </p:anim>
                                    <p:animEffect transition="in" filter="wipe(up)">
                                      <p:cBhvr>
                                        <p:cTn id="43" dur="500"/>
                                        <p:tgtEl>
                                          <p:spTgt spid="1034"/>
                                        </p:tgtEl>
                                      </p:cBhvr>
                                    </p:animEffect>
                                  </p:childTnLst>
                                </p:cTn>
                              </p:par>
                            </p:childTnLst>
                          </p:cTn>
                        </p:par>
                        <p:par>
                          <p:cTn id="44" fill="hold">
                            <p:stCondLst>
                              <p:cond delay="4000"/>
                            </p:stCondLst>
                            <p:childTnLst>
                              <p:par>
                                <p:cTn id="45" presetID="12" presetClass="entr" presetSubtype="4"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p:tgtEl>
                                          <p:spTgt spid="11"/>
                                        </p:tgtEl>
                                        <p:attrNameLst>
                                          <p:attrName>ppt_y</p:attrName>
                                        </p:attrNameLst>
                                      </p:cBhvr>
                                      <p:tavLst>
                                        <p:tav tm="0">
                                          <p:val>
                                            <p:strVal val="#ppt_y+#ppt_h*1.125000"/>
                                          </p:val>
                                        </p:tav>
                                        <p:tav tm="100000">
                                          <p:val>
                                            <p:strVal val="#ppt_y"/>
                                          </p:val>
                                        </p:tav>
                                      </p:tavLst>
                                    </p:anim>
                                    <p:animEffect transition="in" filter="wipe(up)">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12047" y="2450746"/>
            <a:ext cx="4678288" cy="1102519"/>
          </a:xfrm>
        </p:spPr>
        <p:txBody>
          <a:bodyPr>
            <a:normAutofit fontScale="90000"/>
          </a:bodyPr>
          <a:lstStyle/>
          <a:p>
            <a:r>
              <a:rPr lang="en-US" dirty="0" err="1"/>
              <a:t>Takk</a:t>
            </a:r>
            <a:r>
              <a:rPr lang="en-US" dirty="0"/>
              <a:t> </a:t>
            </a:r>
            <a:r>
              <a:rPr lang="en-US" dirty="0" err="1"/>
              <a:t>skal</a:t>
            </a:r>
            <a:r>
              <a:rPr lang="en-US" dirty="0"/>
              <a:t> du ha</a:t>
            </a:r>
            <a:br>
              <a:rPr lang="en-US" dirty="0"/>
            </a:br>
            <a:br>
              <a:rPr lang="en-US" dirty="0"/>
            </a:br>
            <a:r>
              <a:rPr lang="en-US" dirty="0" err="1"/>
              <a:t>spørsmål</a:t>
            </a:r>
            <a:endParaRPr lang="en-US" dirty="0"/>
          </a:p>
        </p:txBody>
      </p:sp>
      <p:sp>
        <p:nvSpPr>
          <p:cNvPr id="3" name="Rectangle 2"/>
          <p:cNvSpPr/>
          <p:nvPr/>
        </p:nvSpPr>
        <p:spPr>
          <a:xfrm>
            <a:off x="6009728" y="2427734"/>
            <a:ext cx="2766979" cy="1874169"/>
          </a:xfrm>
          <a:prstGeom prst="rect">
            <a:avLst/>
          </a:prstGeom>
          <a:solidFill>
            <a:srgbClr val="E9E9E9"/>
          </a:solidFill>
          <a:ln>
            <a:no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350"/>
          </a:p>
        </p:txBody>
      </p:sp>
      <p:sp>
        <p:nvSpPr>
          <p:cNvPr id="5" name="TextBox 4"/>
          <p:cNvSpPr txBox="1"/>
          <p:nvPr/>
        </p:nvSpPr>
        <p:spPr>
          <a:xfrm>
            <a:off x="6063725" y="2540430"/>
            <a:ext cx="2178802" cy="1154162"/>
          </a:xfrm>
          <a:prstGeom prst="rect">
            <a:avLst/>
          </a:prstGeom>
          <a:noFill/>
        </p:spPr>
        <p:txBody>
          <a:bodyPr wrap="square" rtlCol="0">
            <a:spAutoFit/>
          </a:bodyPr>
          <a:lstStyle/>
          <a:p>
            <a:r>
              <a:rPr lang="nl-NL" sz="2400" dirty="0">
                <a:solidFill>
                  <a:srgbClr val="002060"/>
                </a:solidFill>
                <a:latin typeface="Segoe UI Light" panose="020B0502040204020203" pitchFamily="34" charset="0"/>
                <a:cs typeface="Segoe UI Light" panose="020B0502040204020203" pitchFamily="34" charset="0"/>
              </a:rPr>
              <a:t>Damian Flynn</a:t>
            </a:r>
          </a:p>
          <a:p>
            <a:r>
              <a:rPr lang="en-US" sz="1500" dirty="0">
                <a:solidFill>
                  <a:srgbClr val="002060"/>
                </a:solidFill>
                <a:latin typeface="Segoe UI Light" panose="020B0502040204020203" pitchFamily="34" charset="0"/>
                <a:cs typeface="Segoe UI Light" panose="020B0502040204020203" pitchFamily="34" charset="0"/>
              </a:rPr>
              <a:t>MVP System Center</a:t>
            </a:r>
          </a:p>
          <a:p>
            <a:r>
              <a:rPr lang="nl-NL" sz="1500" dirty="0">
                <a:solidFill>
                  <a:srgbClr val="002060"/>
                </a:solidFill>
                <a:latin typeface="Segoe UI Light" panose="020B0502040204020203" pitchFamily="34" charset="0"/>
                <a:cs typeface="Segoe UI Light" panose="020B0502040204020203" pitchFamily="34" charset="0"/>
              </a:rPr>
              <a:t>www.DamianFlynn.com</a:t>
            </a:r>
          </a:p>
          <a:p>
            <a:r>
              <a:rPr lang="nl-NL" sz="1500" dirty="0">
                <a:solidFill>
                  <a:srgbClr val="002060"/>
                </a:solidFill>
                <a:latin typeface="Segoe UI Light" panose="020B0502040204020203" pitchFamily="34" charset="0"/>
                <a:cs typeface="Segoe UI Light" panose="020B0502040204020203" pitchFamily="34" charset="0"/>
              </a:rPr>
              <a:t>@damian_flynn</a:t>
            </a:r>
          </a:p>
        </p:txBody>
      </p:sp>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277457">
            <a:off x="7382638" y="1789186"/>
            <a:ext cx="1634435" cy="2451652"/>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2390" y="3598468"/>
            <a:ext cx="1814918" cy="793119"/>
          </a:xfrm>
          <a:prstGeom prst="rect">
            <a:avLst/>
          </a:prstGeom>
        </p:spPr>
      </p:pic>
      <p:pic>
        <p:nvPicPr>
          <p:cNvPr id="2052" name="Picture 4"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946" y="1593511"/>
            <a:ext cx="28575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81294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298978" y="1544001"/>
            <a:ext cx="2766979" cy="1874169"/>
          </a:xfrm>
          <a:prstGeom prst="rect">
            <a:avLst/>
          </a:prstGeom>
          <a:solidFill>
            <a:srgbClr val="E9E9E9"/>
          </a:solidFill>
          <a:ln>
            <a:no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350"/>
          </a:p>
        </p:txBody>
      </p:sp>
      <p:sp>
        <p:nvSpPr>
          <p:cNvPr id="21" name="TextBox 20"/>
          <p:cNvSpPr txBox="1"/>
          <p:nvPr/>
        </p:nvSpPr>
        <p:spPr>
          <a:xfrm>
            <a:off x="1352975" y="1656697"/>
            <a:ext cx="2178802" cy="1154162"/>
          </a:xfrm>
          <a:prstGeom prst="rect">
            <a:avLst/>
          </a:prstGeom>
          <a:noFill/>
        </p:spPr>
        <p:txBody>
          <a:bodyPr wrap="square" rtlCol="0">
            <a:spAutoFit/>
          </a:bodyPr>
          <a:lstStyle/>
          <a:p>
            <a:r>
              <a:rPr lang="nl-NL" sz="2400" dirty="0">
                <a:solidFill>
                  <a:srgbClr val="002060"/>
                </a:solidFill>
                <a:latin typeface="Segoe UI Light" panose="020B0502040204020203" pitchFamily="34" charset="0"/>
                <a:cs typeface="Segoe UI Light" panose="020B0502040204020203" pitchFamily="34" charset="0"/>
              </a:rPr>
              <a:t>Damian Flynn</a:t>
            </a:r>
          </a:p>
          <a:p>
            <a:r>
              <a:rPr lang="en-US" sz="1500" dirty="0">
                <a:solidFill>
                  <a:srgbClr val="002060"/>
                </a:solidFill>
                <a:latin typeface="Segoe UI Light" panose="020B0502040204020203" pitchFamily="34" charset="0"/>
                <a:cs typeface="Segoe UI Light" panose="020B0502040204020203" pitchFamily="34" charset="0"/>
              </a:rPr>
              <a:t>MVP System Center</a:t>
            </a:r>
          </a:p>
          <a:p>
            <a:r>
              <a:rPr lang="nl-NL" sz="1500" dirty="0">
                <a:solidFill>
                  <a:srgbClr val="002060"/>
                </a:solidFill>
                <a:latin typeface="Segoe UI Light" panose="020B0502040204020203" pitchFamily="34" charset="0"/>
                <a:cs typeface="Segoe UI Light" panose="020B0502040204020203" pitchFamily="34" charset="0"/>
              </a:rPr>
              <a:t>www.DamianFlynn.com</a:t>
            </a:r>
          </a:p>
          <a:p>
            <a:r>
              <a:rPr lang="nl-NL" sz="1500" dirty="0">
                <a:solidFill>
                  <a:srgbClr val="002060"/>
                </a:solidFill>
                <a:latin typeface="Segoe UI Light" panose="020B0502040204020203" pitchFamily="34" charset="0"/>
                <a:cs typeface="Segoe UI Light" panose="020B0502040204020203" pitchFamily="34" charset="0"/>
              </a:rPr>
              <a:t>@damian_flynn</a:t>
            </a:r>
          </a:p>
        </p:txBody>
      </p:sp>
      <p:pic>
        <p:nvPicPr>
          <p:cNvPr id="22" name="Picture 21" descr="Windows Server 2012 Hyper-V Installation and Configuration Guid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726" r="10376"/>
          <a:stretch/>
        </p:blipFill>
        <p:spPr bwMode="auto">
          <a:xfrm>
            <a:off x="5465553" y="1995686"/>
            <a:ext cx="870129" cy="10890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6753" y="2013131"/>
            <a:ext cx="858387" cy="10775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6095" y="2018904"/>
            <a:ext cx="888233" cy="1083021"/>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5" cstate="print">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277457">
            <a:off x="2671888" y="905453"/>
            <a:ext cx="1634435" cy="2451652"/>
          </a:xfrm>
          <a:prstGeom prst="rect">
            <a:avLst/>
          </a:prstGeom>
          <a:effectLst>
            <a:outerShdw blurRad="50800" dist="38100" dir="2700000" algn="tl" rotWithShape="0">
              <a:prstClr val="black">
                <a:alpha val="40000"/>
              </a:prstClr>
            </a:outerShdw>
          </a:effectLst>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31640" y="2714735"/>
            <a:ext cx="1814918" cy="793119"/>
          </a:xfrm>
          <a:prstGeom prst="rect">
            <a:avLst/>
          </a:prstGeom>
        </p:spPr>
      </p:pic>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80112" y="4512163"/>
            <a:ext cx="432048" cy="432048"/>
          </a:xfrm>
          <a:prstGeom prst="rect">
            <a:avLst/>
          </a:prstGeom>
        </p:spPr>
      </p:pic>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156176" y="4371950"/>
            <a:ext cx="1068711" cy="712474"/>
          </a:xfrm>
          <a:prstGeom prst="rect">
            <a:avLst/>
          </a:prstGeom>
        </p:spPr>
      </p:pic>
    </p:spTree>
    <p:extLst>
      <p:ext uri="{BB962C8B-B14F-4D97-AF65-F5344CB8AC3E}">
        <p14:creationId xmlns:p14="http://schemas.microsoft.com/office/powerpoint/2010/main" val="12068454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0" fill="hold"/>
                                        <p:tgtEl>
                                          <p:spTgt spid="22"/>
                                        </p:tgtEl>
                                        <p:attrNameLst>
                                          <p:attrName>ppt_x</p:attrName>
                                        </p:attrNameLst>
                                      </p:cBhvr>
                                      <p:tavLst>
                                        <p:tav tm="0">
                                          <p:val>
                                            <p:strVal val="0-#ppt_w/2"/>
                                          </p:val>
                                        </p:tav>
                                        <p:tav tm="100000">
                                          <p:val>
                                            <p:strVal val="#ppt_x"/>
                                          </p:val>
                                        </p:tav>
                                      </p:tavLst>
                                    </p:anim>
                                    <p:anim calcmode="lin" valueType="num">
                                      <p:cBhvr additive="base">
                                        <p:cTn id="13" dur="10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8"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1500" fill="hold"/>
                                        <p:tgtEl>
                                          <p:spTgt spid="24"/>
                                        </p:tgtEl>
                                        <p:attrNameLst>
                                          <p:attrName>ppt_x</p:attrName>
                                        </p:attrNameLst>
                                      </p:cBhvr>
                                      <p:tavLst>
                                        <p:tav tm="0">
                                          <p:val>
                                            <p:strVal val="0-#ppt_w/2"/>
                                          </p:val>
                                        </p:tav>
                                        <p:tav tm="100000">
                                          <p:val>
                                            <p:strVal val="#ppt_x"/>
                                          </p:val>
                                        </p:tav>
                                      </p:tavLst>
                                    </p:anim>
                                    <p:anim calcmode="lin" valueType="num">
                                      <p:cBhvr additive="base">
                                        <p:cTn id="18" dur="1500" fill="hold"/>
                                        <p:tgtEl>
                                          <p:spTgt spid="24"/>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12" presetClass="entr" presetSubtype="4"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2" presetClass="entr" presetSubtype="4"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p:tgtEl>
                                          <p:spTgt spid="4"/>
                                        </p:tgtEl>
                                        <p:attrNameLst>
                                          <p:attrName>ppt_y</p:attrName>
                                        </p:attrNameLst>
                                      </p:cBhvr>
                                      <p:tavLst>
                                        <p:tav tm="0">
                                          <p:val>
                                            <p:strVal val="#ppt_y+#ppt_h*1.125000"/>
                                          </p:val>
                                        </p:tav>
                                        <p:tav tm="100000">
                                          <p:val>
                                            <p:strVal val="#ppt_y"/>
                                          </p:val>
                                        </p:tav>
                                      </p:tavLst>
                                    </p:anim>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2857500" y="438912"/>
            <a:ext cx="5921375" cy="3789022"/>
          </a:xfrm>
          <a:noFill/>
        </p:spPr>
        <p:txBody>
          <a:bodyPr>
            <a:normAutofit/>
          </a:bodyPr>
          <a:lstStyle/>
          <a:p>
            <a:pPr marL="0" indent="0" algn="ctr">
              <a:buNone/>
            </a:pPr>
            <a:r>
              <a:rPr lang="en-US" b="1"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cs typeface="Segoe UI Black" panose="020B0A02040204020203" pitchFamily="34" charset="0"/>
              </a:rPr>
              <a:t>Important</a:t>
            </a:r>
          </a:p>
          <a:p>
            <a:endParaRPr lang="en-US" dirty="0"/>
          </a:p>
          <a:p>
            <a:pPr marL="0" indent="0" algn="ctr">
              <a:buNone/>
            </a:pPr>
            <a:r>
              <a:rPr lang="en-US" dirty="0"/>
              <a:t>The content covered in this presentation is based on personal experience with the current public preview.</a:t>
            </a:r>
          </a:p>
          <a:p>
            <a:endParaRPr lang="en-US" dirty="0"/>
          </a:p>
          <a:p>
            <a:pPr marL="0" indent="0" algn="ctr">
              <a:buNone/>
            </a:pPr>
            <a:r>
              <a:rPr lang="en-US" dirty="0"/>
              <a:t>Information shared is not endorsed by Microsoft, and is subject to product change’s prior to release.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8912"/>
            <a:ext cx="2857500" cy="4150519"/>
          </a:xfrm>
          <a:prstGeom prst="rect">
            <a:avLst/>
          </a:prstGeom>
        </p:spPr>
      </p:pic>
    </p:spTree>
    <p:extLst>
      <p:ext uri="{BB962C8B-B14F-4D97-AF65-F5344CB8AC3E}">
        <p14:creationId xmlns:p14="http://schemas.microsoft.com/office/powerpoint/2010/main" val="3478205916"/>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2411760" cy="5159587"/>
          </a:xfrm>
          <a:prstGeom prst="rect">
            <a:avLst/>
          </a:prstGeom>
          <a:solidFill>
            <a:srgbClr val="CED5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Agenda</a:t>
            </a:r>
            <a:endParaRPr lang="en-US" sz="4400" dirty="0"/>
          </a:p>
        </p:txBody>
      </p:sp>
      <p:sp>
        <p:nvSpPr>
          <p:cNvPr id="3" name="Content Placeholder 2"/>
          <p:cNvSpPr>
            <a:spLocks noGrp="1"/>
          </p:cNvSpPr>
          <p:nvPr>
            <p:ph type="body" sz="quarter" idx="10"/>
          </p:nvPr>
        </p:nvSpPr>
        <p:spPr>
          <a:xfrm>
            <a:off x="2681857" y="1563688"/>
            <a:ext cx="6004943" cy="2663825"/>
          </a:xfrm>
        </p:spPr>
        <p:txBody>
          <a:bodyPr>
            <a:normAutofit/>
          </a:bodyPr>
          <a:lstStyle/>
          <a:p>
            <a:pPr marL="0" indent="0">
              <a:buNone/>
            </a:pPr>
            <a:r>
              <a:rPr lang="en-US" dirty="0"/>
              <a:t>Architecture </a:t>
            </a:r>
          </a:p>
          <a:p>
            <a:pPr marL="0" indent="0">
              <a:buNone/>
            </a:pPr>
            <a:r>
              <a:rPr lang="en-US" dirty="0"/>
              <a:t>Resource Manager</a:t>
            </a:r>
          </a:p>
          <a:p>
            <a:pPr marL="0" indent="0">
              <a:buNone/>
            </a:pPr>
            <a:r>
              <a:rPr lang="en-US" dirty="0"/>
              <a:t>Head to Head</a:t>
            </a:r>
          </a:p>
        </p:txBody>
      </p:sp>
      <p:pic>
        <p:nvPicPr>
          <p:cNvPr id="4" name="Picture 3"/>
          <p:cNvPicPr>
            <a:picLocks noChangeAspect="1"/>
          </p:cNvPicPr>
          <p:nvPr/>
        </p:nvPicPr>
        <p:blipFill>
          <a:blip r:embed="rId2"/>
          <a:stretch>
            <a:fillRect/>
          </a:stretch>
        </p:blipFill>
        <p:spPr>
          <a:xfrm rot="16200000">
            <a:off x="-1358775" y="1659149"/>
            <a:ext cx="5038725" cy="1962150"/>
          </a:xfrm>
          <a:prstGeom prst="rect">
            <a:avLst/>
          </a:prstGeom>
        </p:spPr>
      </p:pic>
      <p:sp>
        <p:nvSpPr>
          <p:cNvPr id="6" name="Rectangle 5"/>
          <p:cNvSpPr/>
          <p:nvPr/>
        </p:nvSpPr>
        <p:spPr>
          <a:xfrm>
            <a:off x="2411760" y="1563638"/>
            <a:ext cx="72008" cy="1080120"/>
          </a:xfrm>
          <a:prstGeom prst="rect">
            <a:avLst/>
          </a:prstGeom>
          <a:solidFill>
            <a:srgbClr val="5250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11649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0" end="0"/>
                                            </p:txEl>
                                          </p:spTgt>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7" dur="500"/>
                                        <p:tgtEl>
                                          <p:spTgt spid="3">
                                            <p:txEl>
                                              <p:pRg st="1" end="1"/>
                                            </p:txEl>
                                          </p:spTgt>
                                        </p:tgtEl>
                                      </p:cBhvr>
                                    </p:animEffect>
                                  </p:childTnLst>
                                </p:cTn>
                              </p:par>
                            </p:childTnLst>
                          </p:cTn>
                        </p:par>
                        <p:par>
                          <p:cTn id="18" fill="hold">
                            <p:stCondLst>
                              <p:cond delay="1500"/>
                            </p:stCondLst>
                            <p:childTnLst>
                              <p:par>
                                <p:cTn id="19" presetID="12" presetClass="entr" presetSubtype="4"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0" y="1365250"/>
            <a:ext cx="8077200" cy="1120775"/>
          </a:xfrm>
        </p:spPr>
        <p:txBody>
          <a:bodyPr anchor="ctr"/>
          <a:lstStyle/>
          <a:p>
            <a:r>
              <a:rPr lang="en-US" dirty="0"/>
              <a:t>The Evolution from Pack to Stack</a:t>
            </a:r>
            <a:endParaRPr lang="de-DE" dirty="0"/>
          </a:p>
        </p:txBody>
      </p:sp>
    </p:spTree>
    <p:extLst>
      <p:ext uri="{BB962C8B-B14F-4D97-AF65-F5344CB8AC3E}">
        <p14:creationId xmlns:p14="http://schemas.microsoft.com/office/powerpoint/2010/main" val="340870459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WAP - Fabric"/>
          <p:cNvGrpSpPr/>
          <p:nvPr/>
        </p:nvGrpSpPr>
        <p:grpSpPr>
          <a:xfrm>
            <a:off x="5457183" y="3558740"/>
            <a:ext cx="3434124" cy="1057079"/>
            <a:chOff x="7276244" y="5160606"/>
            <a:chExt cx="4578832" cy="1409439"/>
          </a:xfrm>
        </p:grpSpPr>
        <p:sp>
          <p:nvSpPr>
            <p:cNvPr id="54" name="WAP - Fabric Box"/>
            <p:cNvSpPr/>
            <p:nvPr/>
          </p:nvSpPr>
          <p:spPr bwMode="auto">
            <a:xfrm>
              <a:off x="7276244" y="5160606"/>
              <a:ext cx="4578832" cy="1409439"/>
            </a:xfrm>
            <a:prstGeom prst="rect">
              <a:avLst/>
            </a:prstGeom>
            <a:solidFill>
              <a:srgbClr val="148DB1"/>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grpSp>
          <p:nvGrpSpPr>
            <p:cNvPr id="55" name="WAP - Fabric VMs"/>
            <p:cNvGrpSpPr/>
            <p:nvPr/>
          </p:nvGrpSpPr>
          <p:grpSpPr>
            <a:xfrm>
              <a:off x="8280775" y="6059942"/>
              <a:ext cx="2535129" cy="347276"/>
              <a:chOff x="1229418" y="5980315"/>
              <a:chExt cx="3318031" cy="347276"/>
            </a:xfrm>
          </p:grpSpPr>
          <p:pic>
            <p:nvPicPr>
              <p:cNvPr id="57" name="Picture 5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229418" y="5980315"/>
                <a:ext cx="1071590" cy="347276"/>
              </a:xfrm>
              <a:prstGeom prst="rect">
                <a:avLst/>
              </a:prstGeom>
            </p:spPr>
          </p:pic>
          <p:grpSp>
            <p:nvGrpSpPr>
              <p:cNvPr id="58" name="Group 57"/>
              <p:cNvGrpSpPr/>
              <p:nvPr/>
            </p:nvGrpSpPr>
            <p:grpSpPr>
              <a:xfrm>
                <a:off x="2352638" y="5980315"/>
                <a:ext cx="2194811" cy="347276"/>
                <a:chOff x="2352638" y="5980315"/>
                <a:chExt cx="2194811" cy="347276"/>
              </a:xfrm>
            </p:grpSpPr>
            <p:pic>
              <p:nvPicPr>
                <p:cNvPr id="59" name="Picture 58"/>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352638" y="5980315"/>
                  <a:ext cx="1071590" cy="347276"/>
                </a:xfrm>
                <a:prstGeom prst="rect">
                  <a:avLst/>
                </a:prstGeom>
              </p:spPr>
            </p:pic>
            <p:pic>
              <p:nvPicPr>
                <p:cNvPr id="60" name="Picture 59"/>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475859" y="5980315"/>
                  <a:ext cx="1071590" cy="347276"/>
                </a:xfrm>
                <a:prstGeom prst="rect">
                  <a:avLst/>
                </a:prstGeom>
              </p:spPr>
            </p:pic>
          </p:grpSp>
        </p:grpSp>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4534" y="5264453"/>
              <a:ext cx="3598896" cy="697924"/>
            </a:xfrm>
            <a:prstGeom prst="rect">
              <a:avLst/>
            </a:prstGeom>
          </p:spPr>
        </p:pic>
      </p:grpSp>
      <p:grpSp>
        <p:nvGrpSpPr>
          <p:cNvPr id="61" name="WAP - System Center Fabric"/>
          <p:cNvGrpSpPr/>
          <p:nvPr/>
        </p:nvGrpSpPr>
        <p:grpSpPr>
          <a:xfrm>
            <a:off x="5457183" y="3213855"/>
            <a:ext cx="3434123" cy="317251"/>
            <a:chOff x="677699" y="4730754"/>
            <a:chExt cx="4578831" cy="423001"/>
          </a:xfrm>
          <a:solidFill>
            <a:schemeClr val="bg2">
              <a:lumMod val="75000"/>
            </a:schemeClr>
          </a:solidFill>
        </p:grpSpPr>
        <p:sp>
          <p:nvSpPr>
            <p:cNvPr id="62" name="Rectangle 61"/>
            <p:cNvSpPr/>
            <p:nvPr/>
          </p:nvSpPr>
          <p:spPr bwMode="auto">
            <a:xfrm>
              <a:off x="677699" y="4730754"/>
              <a:ext cx="4578831" cy="423001"/>
            </a:xfrm>
            <a:prstGeom prst="rect">
              <a:avLst/>
            </a:prstGeom>
            <a:grpFill/>
            <a:ln>
              <a:noFill/>
              <a:headEnd type="none" w="med" len="med"/>
              <a:tailEnd type="none" w="med" len="med"/>
            </a:ln>
            <a:effectLst/>
          </p:spPr>
          <p:txBody>
            <a:bodyPr lIns="57132" tIns="28566" rIns="57132" bIns="28566" rtlCol="0" anchor="ctr" anchorCtr="0"/>
            <a:lstStyle/>
            <a:p>
              <a:pPr marL="2381" algn="r" defTabSz="685666">
                <a:lnSpc>
                  <a:spcPct val="90000"/>
                </a:lnSpc>
                <a:spcAft>
                  <a:spcPts val="675"/>
                </a:spcAft>
                <a:buSzPct val="80000"/>
              </a:pPr>
              <a:endParaRPr lang="en-US" sz="1200" spc="-62" dirty="0">
                <a:solidFill>
                  <a:srgbClr val="FFFFFF">
                    <a:alpha val="99000"/>
                  </a:srgbClr>
                </a:solidFill>
                <a:latin typeface="Segoe UI Light" pitchFamily="34" charset="0"/>
              </a:endParaRPr>
            </a:p>
          </p:txBody>
        </p:sp>
        <p:pic>
          <p:nvPicPr>
            <p:cNvPr id="63" name="Picture 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854" y="4787854"/>
              <a:ext cx="1698029" cy="302352"/>
            </a:xfrm>
            <a:prstGeom prst="rect">
              <a:avLst/>
            </a:prstGeom>
            <a:grpFill/>
          </p:spPr>
        </p:pic>
        <p:sp>
          <p:nvSpPr>
            <p:cNvPr id="64" name="TextBox 63"/>
            <p:cNvSpPr txBox="1"/>
            <p:nvPr/>
          </p:nvSpPr>
          <p:spPr>
            <a:xfrm>
              <a:off x="2840796" y="4894218"/>
              <a:ext cx="1866067" cy="184665"/>
            </a:xfrm>
            <a:prstGeom prst="rect">
              <a:avLst/>
            </a:prstGeom>
            <a:grpFill/>
          </p:spPr>
          <p:txBody>
            <a:bodyPr wrap="none" lIns="0" tIns="0" rIns="0" bIns="0" rtlCol="0">
              <a:spAutoFit/>
            </a:bodyPr>
            <a:lstStyle/>
            <a:p>
              <a:pPr defTabSz="685772"/>
              <a:r>
                <a:rPr lang="en-US" sz="900" spc="-53" dirty="0">
                  <a:solidFill>
                    <a:srgbClr val="EFEFEF"/>
                  </a:solidFill>
                  <a:latin typeface="+mj-lt"/>
                </a:rPr>
                <a:t>R2 w/ Service Provider Foundation</a:t>
              </a:r>
            </a:p>
          </p:txBody>
        </p:sp>
      </p:grpSp>
      <p:sp>
        <p:nvSpPr>
          <p:cNvPr id="65" name="WAP - Future"/>
          <p:cNvSpPr/>
          <p:nvPr/>
        </p:nvSpPr>
        <p:spPr bwMode="auto">
          <a:xfrm>
            <a:off x="8030436" y="2491346"/>
            <a:ext cx="850268" cy="617312"/>
          </a:xfrm>
          <a:prstGeom prst="cloud">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b" anchorCtr="0" forceAA="0" compatLnSpc="1">
            <a:prstTxWarp prst="textNoShape">
              <a:avLst/>
            </a:prstTxWarp>
            <a:noAutofit/>
          </a:bodyPr>
          <a:lstStyle/>
          <a:p>
            <a:pPr algn="ctr" defTabSz="685546" fontAlgn="base">
              <a:spcBef>
                <a:spcPct val="0"/>
              </a:spcBef>
              <a:spcAft>
                <a:spcPct val="0"/>
              </a:spcAft>
            </a:pPr>
            <a:r>
              <a:rPr lang="en-US" sz="1050" spc="-38" dirty="0">
                <a:solidFill>
                  <a:srgbClr val="292929"/>
                </a:solidFill>
                <a:latin typeface="+mj-lt"/>
                <a:ea typeface="Segoe UI" pitchFamily="34" charset="0"/>
                <a:cs typeface="Segoe UI" pitchFamily="34" charset="0"/>
              </a:rPr>
              <a:t>Future Services</a:t>
            </a:r>
          </a:p>
        </p:txBody>
      </p:sp>
      <p:grpSp>
        <p:nvGrpSpPr>
          <p:cNvPr id="66" name="WAP - Service Bus"/>
          <p:cNvGrpSpPr/>
          <p:nvPr/>
        </p:nvGrpSpPr>
        <p:grpSpPr>
          <a:xfrm>
            <a:off x="6999723" y="2483954"/>
            <a:ext cx="469271" cy="689415"/>
            <a:chOff x="3815516" y="3462617"/>
            <a:chExt cx="525898" cy="1066800"/>
          </a:xfrm>
          <a:solidFill>
            <a:srgbClr val="8AC640"/>
          </a:solidFill>
          <a:effectLst/>
        </p:grpSpPr>
        <p:sp>
          <p:nvSpPr>
            <p:cNvPr id="67" name="Rectangle 66"/>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68" name="TextBox 67"/>
            <p:cNvSpPr txBox="1"/>
            <p:nvPr/>
          </p:nvSpPr>
          <p:spPr>
            <a:xfrm rot="5400000">
              <a:off x="3858605" y="3761116"/>
              <a:ext cx="428628" cy="479475"/>
            </a:xfrm>
            <a:prstGeom prst="rect">
              <a:avLst/>
            </a:prstGeom>
            <a:no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Service </a:t>
              </a:r>
            </a:p>
            <a:p>
              <a:pPr algn="ctr" defTabSz="685772">
                <a:lnSpc>
                  <a:spcPct val="90000"/>
                </a:lnSpc>
                <a:spcBef>
                  <a:spcPct val="20000"/>
                </a:spcBef>
                <a:buSzPct val="80000"/>
              </a:pPr>
              <a:r>
                <a:rPr lang="en-US" sz="900" dirty="0">
                  <a:solidFill>
                    <a:srgbClr val="FFFFFF"/>
                  </a:solidFill>
                </a:rPr>
                <a:t>Bus</a:t>
              </a:r>
            </a:p>
          </p:txBody>
        </p:sp>
      </p:grpSp>
      <p:grpSp>
        <p:nvGrpSpPr>
          <p:cNvPr id="69" name="WAP - SQL"/>
          <p:cNvGrpSpPr/>
          <p:nvPr/>
        </p:nvGrpSpPr>
        <p:grpSpPr>
          <a:xfrm>
            <a:off x="6486775" y="2483954"/>
            <a:ext cx="469271" cy="693044"/>
            <a:chOff x="3815517" y="3462618"/>
            <a:chExt cx="525898" cy="1072416"/>
          </a:xfrm>
          <a:solidFill>
            <a:srgbClr val="8AC640"/>
          </a:solidFill>
          <a:effectLst/>
        </p:grpSpPr>
        <p:sp>
          <p:nvSpPr>
            <p:cNvPr id="70" name="Rectangle 69"/>
            <p:cNvSpPr/>
            <p:nvPr/>
          </p:nvSpPr>
          <p:spPr bwMode="auto">
            <a:xfrm rot="5400000">
              <a:off x="3542258" y="3735877"/>
              <a:ext cx="1072416"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71" name="TextBox 70"/>
            <p:cNvSpPr txBox="1"/>
            <p:nvPr/>
          </p:nvSpPr>
          <p:spPr>
            <a:xfrm rot="5400000">
              <a:off x="3976476" y="3761116"/>
              <a:ext cx="192883" cy="479475"/>
            </a:xfrm>
            <a:prstGeom prst="rect">
              <a:avLst/>
            </a:prstGeom>
            <a:no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SQL</a:t>
              </a:r>
            </a:p>
          </p:txBody>
        </p:sp>
      </p:grpSp>
      <p:grpSp>
        <p:nvGrpSpPr>
          <p:cNvPr id="72" name="WAP - VMs"/>
          <p:cNvGrpSpPr/>
          <p:nvPr/>
        </p:nvGrpSpPr>
        <p:grpSpPr>
          <a:xfrm>
            <a:off x="5967530" y="2483954"/>
            <a:ext cx="469271" cy="693044"/>
            <a:chOff x="3815517" y="3462618"/>
            <a:chExt cx="525898" cy="1072416"/>
          </a:xfrm>
          <a:solidFill>
            <a:srgbClr val="8AC640"/>
          </a:solidFill>
          <a:effectLst/>
        </p:grpSpPr>
        <p:sp>
          <p:nvSpPr>
            <p:cNvPr id="73" name="Rectangle 72"/>
            <p:cNvSpPr/>
            <p:nvPr/>
          </p:nvSpPr>
          <p:spPr bwMode="auto">
            <a:xfrm rot="5400000">
              <a:off x="3542258" y="3735877"/>
              <a:ext cx="1072416"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74" name="TextBox 73"/>
            <p:cNvSpPr txBox="1"/>
            <p:nvPr/>
          </p:nvSpPr>
          <p:spPr>
            <a:xfrm rot="5400000">
              <a:off x="3976476" y="3761116"/>
              <a:ext cx="192883" cy="479475"/>
            </a:xfrm>
            <a:prstGeom prst="rect">
              <a:avLst/>
            </a:prstGeom>
            <a:no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VMs</a:t>
              </a:r>
            </a:p>
          </p:txBody>
        </p:sp>
      </p:grpSp>
      <p:grpSp>
        <p:nvGrpSpPr>
          <p:cNvPr id="75" name="WAP - Web Sites"/>
          <p:cNvGrpSpPr/>
          <p:nvPr/>
        </p:nvGrpSpPr>
        <p:grpSpPr>
          <a:xfrm>
            <a:off x="5457182" y="2483956"/>
            <a:ext cx="469271" cy="689414"/>
            <a:chOff x="3815516" y="3462617"/>
            <a:chExt cx="525898" cy="1066800"/>
          </a:xfrm>
          <a:solidFill>
            <a:srgbClr val="8AC640"/>
          </a:solidFill>
          <a:effectLst/>
        </p:grpSpPr>
        <p:sp>
          <p:nvSpPr>
            <p:cNvPr id="76" name="Rectangle 75"/>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77" name="TextBox 76"/>
            <p:cNvSpPr txBox="1"/>
            <p:nvPr/>
          </p:nvSpPr>
          <p:spPr>
            <a:xfrm rot="5400000">
              <a:off x="3858605" y="3761116"/>
              <a:ext cx="428629" cy="479475"/>
            </a:xfrm>
            <a:prstGeom prst="rect">
              <a:avLst/>
            </a:prstGeom>
            <a:no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Web</a:t>
              </a:r>
            </a:p>
            <a:p>
              <a:pPr algn="ctr" defTabSz="685772">
                <a:lnSpc>
                  <a:spcPct val="90000"/>
                </a:lnSpc>
                <a:spcBef>
                  <a:spcPct val="20000"/>
                </a:spcBef>
                <a:buSzPct val="80000"/>
              </a:pPr>
              <a:r>
                <a:rPr lang="en-US" sz="900" dirty="0">
                  <a:solidFill>
                    <a:srgbClr val="FFFFFF"/>
                  </a:solidFill>
                </a:rPr>
                <a:t>Sites</a:t>
              </a:r>
            </a:p>
          </p:txBody>
        </p:sp>
      </p:grpSp>
      <p:sp>
        <p:nvSpPr>
          <p:cNvPr id="78" name="WAP - RDFE"/>
          <p:cNvSpPr/>
          <p:nvPr/>
        </p:nvSpPr>
        <p:spPr bwMode="auto">
          <a:xfrm>
            <a:off x="5463150" y="2122448"/>
            <a:ext cx="3420167" cy="323767"/>
          </a:xfrm>
          <a:prstGeom prst="rect">
            <a:avLst/>
          </a:prstGeom>
          <a:solidFill>
            <a:schemeClr val="bg2">
              <a:lumMod val="75000"/>
            </a:schemeClr>
          </a:solidFill>
          <a:ln w="9525" cap="flat" cmpd="sng" algn="ctr">
            <a:noFill/>
            <a:prstDash val="solid"/>
            <a:headEnd type="none" w="med" len="med"/>
            <a:tailEnd type="none" w="med" len="med"/>
          </a:ln>
          <a:effectLst/>
        </p:spPr>
        <p:txBody>
          <a:bodyPr vert="horz" wrap="square" lIns="68574" tIns="34287" rIns="68574" bIns="34287" numCol="1" rtlCol="0" anchor="ctr" anchorCtr="0" compatLnSpc="1">
            <a:prstTxWarp prst="textNoShape">
              <a:avLst/>
            </a:prstTxWarp>
          </a:bodyPr>
          <a:lstStyle/>
          <a:p>
            <a:pPr algn="ctr" defTabSz="685546" fontAlgn="base">
              <a:spcBef>
                <a:spcPct val="0"/>
              </a:spcBef>
              <a:spcAft>
                <a:spcPct val="0"/>
              </a:spcAft>
              <a:defRPr/>
            </a:pPr>
            <a:r>
              <a:rPr lang="en-US" sz="1200" kern="0" dirty="0">
                <a:gradFill>
                  <a:gsLst>
                    <a:gs pos="0">
                      <a:srgbClr val="FFFFFF"/>
                    </a:gs>
                    <a:gs pos="100000">
                      <a:srgbClr val="FFFFFF"/>
                    </a:gs>
                  </a:gsLst>
                  <a:lin ang="5400000" scaled="0"/>
                </a:gradFill>
                <a:latin typeface="+mj-lt"/>
              </a:rPr>
              <a:t>Service Management API</a:t>
            </a:r>
          </a:p>
        </p:txBody>
      </p:sp>
      <p:sp>
        <p:nvSpPr>
          <p:cNvPr id="79" name="WAP - Portal Frame"/>
          <p:cNvSpPr/>
          <p:nvPr/>
        </p:nvSpPr>
        <p:spPr bwMode="auto">
          <a:xfrm>
            <a:off x="5466012" y="782797"/>
            <a:ext cx="3414692" cy="1308476"/>
          </a:xfrm>
          <a:prstGeom prst="rect">
            <a:avLst/>
          </a:prstGeom>
          <a:solidFill>
            <a:schemeClr val="bg2">
              <a:lumMod val="75000"/>
            </a:scheme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grpSp>
        <p:nvGrpSpPr>
          <p:cNvPr id="80" name="WAP - Admin"/>
          <p:cNvGrpSpPr/>
          <p:nvPr/>
        </p:nvGrpSpPr>
        <p:grpSpPr>
          <a:xfrm>
            <a:off x="5525727" y="865200"/>
            <a:ext cx="1356962" cy="1155750"/>
            <a:chOff x="7367635" y="1569220"/>
            <a:chExt cx="1809283" cy="1541000"/>
          </a:xfrm>
        </p:grpSpPr>
        <p:grpSp>
          <p:nvGrpSpPr>
            <p:cNvPr id="81" name="WAP - Admin Frame"/>
            <p:cNvGrpSpPr/>
            <p:nvPr/>
          </p:nvGrpSpPr>
          <p:grpSpPr>
            <a:xfrm>
              <a:off x="7367635" y="1569220"/>
              <a:ext cx="1809283" cy="1256912"/>
              <a:chOff x="769091" y="1637316"/>
              <a:chExt cx="1809283" cy="1256912"/>
            </a:xfrm>
          </p:grpSpPr>
          <p:sp>
            <p:nvSpPr>
              <p:cNvPr id="84" name="Rectangle 83"/>
              <p:cNvSpPr/>
              <p:nvPr/>
            </p:nvSpPr>
            <p:spPr bwMode="auto">
              <a:xfrm>
                <a:off x="1566364" y="1638844"/>
                <a:ext cx="1012010" cy="1255384"/>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latin typeface="+mj-lt"/>
                </a:endParaRPr>
              </a:p>
            </p:txBody>
          </p:sp>
          <p:sp>
            <p:nvSpPr>
              <p:cNvPr id="85" name="Rectangle 84"/>
              <p:cNvSpPr/>
              <p:nvPr/>
            </p:nvSpPr>
            <p:spPr bwMode="auto">
              <a:xfrm>
                <a:off x="769091" y="1637316"/>
                <a:ext cx="805727" cy="1256911"/>
              </a:xfrm>
              <a:prstGeom prst="rect">
                <a:avLst/>
              </a:prstGeom>
              <a:solidFill>
                <a:srgbClr val="D98805"/>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latin typeface="+mj-lt"/>
                </a:endParaRPr>
              </a:p>
            </p:txBody>
          </p:sp>
          <p:sp>
            <p:nvSpPr>
              <p:cNvPr id="86" name="TextBox 85"/>
              <p:cNvSpPr txBox="1"/>
              <p:nvPr/>
            </p:nvSpPr>
            <p:spPr>
              <a:xfrm>
                <a:off x="858036" y="1722959"/>
                <a:ext cx="410369" cy="897169"/>
              </a:xfrm>
              <a:prstGeom prst="rect">
                <a:avLst/>
              </a:prstGeom>
              <a:noFill/>
            </p:spPr>
            <p:txBody>
              <a:bodyPr wrap="none" lIns="0" tIns="0" rIns="0" bIns="0" rtlCol="0">
                <a:spAutoFit/>
              </a:bodyPr>
              <a:lstStyle/>
              <a:p>
                <a:pPr defTabSz="685771">
                  <a:lnSpc>
                    <a:spcPct val="90000"/>
                  </a:lnSpc>
                  <a:spcBef>
                    <a:spcPct val="20000"/>
                  </a:spcBef>
                  <a:buSzPct val="80000"/>
                  <a:defRPr/>
                </a:pPr>
                <a:r>
                  <a:rPr lang="en-US" sz="825" kern="0" dirty="0">
                    <a:solidFill>
                      <a:schemeClr val="bg1">
                        <a:lumMod val="10000"/>
                      </a:schemeClr>
                    </a:solidFill>
                    <a:latin typeface="+mj-lt"/>
                  </a:rPr>
                  <a:t>Service</a:t>
                </a:r>
              </a:p>
              <a:p>
                <a:pPr defTabSz="685771">
                  <a:lnSpc>
                    <a:spcPct val="90000"/>
                  </a:lnSpc>
                  <a:spcBef>
                    <a:spcPct val="20000"/>
                  </a:spcBef>
                  <a:buSzPct val="80000"/>
                  <a:defRPr/>
                </a:pPr>
                <a:r>
                  <a:rPr lang="en-US" sz="825" kern="0" dirty="0">
                    <a:solidFill>
                      <a:schemeClr val="bg1">
                        <a:lumMod val="10000"/>
                      </a:schemeClr>
                    </a:solidFill>
                    <a:latin typeface="+mj-lt"/>
                  </a:rPr>
                  <a:t>Plans</a:t>
                </a:r>
              </a:p>
              <a:p>
                <a:pPr defTabSz="685771">
                  <a:lnSpc>
                    <a:spcPct val="90000"/>
                  </a:lnSpc>
                  <a:spcBef>
                    <a:spcPct val="20000"/>
                  </a:spcBef>
                  <a:buSzPct val="80000"/>
                  <a:defRPr/>
                </a:pPr>
                <a:r>
                  <a:rPr lang="en-US" sz="825" kern="0" dirty="0">
                    <a:solidFill>
                      <a:schemeClr val="bg1">
                        <a:lumMod val="10000"/>
                      </a:schemeClr>
                    </a:solidFill>
                    <a:latin typeface="+mj-lt"/>
                  </a:rPr>
                  <a:t>Users</a:t>
                </a:r>
              </a:p>
              <a:p>
                <a:pPr defTabSz="685771">
                  <a:lnSpc>
                    <a:spcPct val="90000"/>
                  </a:lnSpc>
                  <a:spcBef>
                    <a:spcPct val="20000"/>
                  </a:spcBef>
                  <a:buSzPct val="80000"/>
                  <a:defRPr/>
                </a:pPr>
                <a:endParaRPr lang="en-US" sz="825" kern="0" dirty="0">
                  <a:solidFill>
                    <a:schemeClr val="bg1">
                      <a:lumMod val="10000"/>
                    </a:schemeClr>
                  </a:solidFill>
                  <a:latin typeface="+mj-lt"/>
                </a:endParaRPr>
              </a:p>
              <a:p>
                <a:pPr defTabSz="685771">
                  <a:lnSpc>
                    <a:spcPct val="90000"/>
                  </a:lnSpc>
                  <a:spcBef>
                    <a:spcPct val="20000"/>
                  </a:spcBef>
                  <a:buSzPct val="80000"/>
                  <a:defRPr/>
                </a:pPr>
                <a:endParaRPr lang="en-US" sz="825" kern="0" dirty="0">
                  <a:solidFill>
                    <a:schemeClr val="bg1">
                      <a:lumMod val="10000"/>
                    </a:schemeClr>
                  </a:solidFill>
                  <a:latin typeface="+mj-lt"/>
                </a:endParaRPr>
              </a:p>
            </p:txBody>
          </p:sp>
          <p:sp>
            <p:nvSpPr>
              <p:cNvPr id="87" name="TextBox 86"/>
              <p:cNvSpPr txBox="1"/>
              <p:nvPr/>
            </p:nvSpPr>
            <p:spPr>
              <a:xfrm>
                <a:off x="775299" y="1846227"/>
                <a:ext cx="87" cy="152349"/>
              </a:xfrm>
              <a:prstGeom prst="rect">
                <a:avLst/>
              </a:prstGeom>
              <a:noFill/>
            </p:spPr>
            <p:txBody>
              <a:bodyPr wrap="none" lIns="0" tIns="0" rIns="0" bIns="0" rtlCol="0">
                <a:spAutoFit/>
              </a:bodyPr>
              <a:lstStyle/>
              <a:p>
                <a:pPr defTabSz="685771">
                  <a:lnSpc>
                    <a:spcPct val="90000"/>
                  </a:lnSpc>
                  <a:spcBef>
                    <a:spcPct val="20000"/>
                  </a:spcBef>
                  <a:buSzPct val="80000"/>
                  <a:defRPr/>
                </a:pPr>
                <a:endParaRPr lang="en-US" sz="825" kern="0" dirty="0">
                  <a:solidFill>
                    <a:srgbClr val="FFFFFF">
                      <a:lumMod val="50000"/>
                    </a:srgbClr>
                  </a:solidFill>
                  <a:latin typeface="+mj-lt"/>
                </a:endParaRPr>
              </a:p>
            </p:txBody>
          </p:sp>
          <p:sp>
            <p:nvSpPr>
              <p:cNvPr id="88" name="TextBox 87"/>
              <p:cNvSpPr txBox="1"/>
              <p:nvPr/>
            </p:nvSpPr>
            <p:spPr>
              <a:xfrm>
                <a:off x="780404" y="2043832"/>
                <a:ext cx="87" cy="152349"/>
              </a:xfrm>
              <a:prstGeom prst="rect">
                <a:avLst/>
              </a:prstGeom>
              <a:noFill/>
            </p:spPr>
            <p:txBody>
              <a:bodyPr wrap="none" lIns="0" tIns="0" rIns="0" bIns="0" rtlCol="0">
                <a:spAutoFit/>
              </a:bodyPr>
              <a:lstStyle/>
              <a:p>
                <a:pPr defTabSz="685771">
                  <a:lnSpc>
                    <a:spcPct val="90000"/>
                  </a:lnSpc>
                  <a:spcBef>
                    <a:spcPct val="20000"/>
                  </a:spcBef>
                  <a:buSzPct val="80000"/>
                  <a:defRPr/>
                </a:pPr>
                <a:endParaRPr lang="en-US" sz="825" kern="0" dirty="0">
                  <a:solidFill>
                    <a:srgbClr val="FFFFFF">
                      <a:lumMod val="50000"/>
                    </a:srgbClr>
                  </a:solidFill>
                  <a:latin typeface="+mj-lt"/>
                </a:endParaRPr>
              </a:p>
            </p:txBody>
          </p:sp>
          <p:sp>
            <p:nvSpPr>
              <p:cNvPr id="89" name="TextBox 88"/>
              <p:cNvSpPr txBox="1"/>
              <p:nvPr/>
            </p:nvSpPr>
            <p:spPr>
              <a:xfrm>
                <a:off x="1626320" y="1982865"/>
                <a:ext cx="891508" cy="443199"/>
              </a:xfrm>
              <a:prstGeom prst="rect">
                <a:avLst/>
              </a:prstGeom>
              <a:noFill/>
            </p:spPr>
            <p:txBody>
              <a:bodyPr wrap="square" lIns="0" tIns="0" rIns="0" bIns="0" rtlCol="0">
                <a:spAutoFit/>
              </a:bodyPr>
              <a:lstStyle/>
              <a:p>
                <a:pPr algn="ctr" defTabSz="685772">
                  <a:lnSpc>
                    <a:spcPct val="90000"/>
                  </a:lnSpc>
                  <a:spcBef>
                    <a:spcPct val="20000"/>
                  </a:spcBef>
                  <a:buSzPct val="80000"/>
                  <a:defRPr/>
                </a:pPr>
                <a:r>
                  <a:rPr lang="en-US" sz="1200" kern="0" dirty="0">
                    <a:solidFill>
                      <a:srgbClr val="FFFFFF">
                        <a:lumMod val="50000"/>
                      </a:srgbClr>
                    </a:solidFill>
                    <a:latin typeface="+mj-lt"/>
                  </a:rPr>
                  <a:t>Provider Portal</a:t>
                </a:r>
              </a:p>
            </p:txBody>
          </p:sp>
        </p:grpSp>
        <p:sp>
          <p:nvSpPr>
            <p:cNvPr id="82" name="WAP - Admin Cmd Bar"/>
            <p:cNvSpPr/>
            <p:nvPr/>
          </p:nvSpPr>
          <p:spPr bwMode="auto">
            <a:xfrm>
              <a:off x="7367635" y="2796186"/>
              <a:ext cx="1809283" cy="314034"/>
            </a:xfrm>
            <a:prstGeom prst="rect">
              <a:avLst/>
            </a:prstGeom>
            <a:solidFill>
              <a:schemeClr val="bg1">
                <a:lumMod val="50000"/>
              </a:scheme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pic>
          <p:nvPicPr>
            <p:cNvPr id="83" name="WAP - Admin (+) &quot;New&quot;" descr="http://sharepoint/sites/AzureUX/Shared%20Documents/Design%20Team/Iconography/Production/White/icon-add-32-w-id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8604" y="2864370"/>
              <a:ext cx="173735" cy="1695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WAP - Tenant"/>
          <p:cNvGrpSpPr/>
          <p:nvPr/>
        </p:nvGrpSpPr>
        <p:grpSpPr>
          <a:xfrm>
            <a:off x="6933489" y="865202"/>
            <a:ext cx="1893830" cy="1157831"/>
            <a:chOff x="9244651" y="1569222"/>
            <a:chExt cx="2525107" cy="1543775"/>
          </a:xfrm>
        </p:grpSpPr>
        <p:grpSp>
          <p:nvGrpSpPr>
            <p:cNvPr id="91" name="WAP - Tenant Frame"/>
            <p:cNvGrpSpPr/>
            <p:nvPr/>
          </p:nvGrpSpPr>
          <p:grpSpPr>
            <a:xfrm>
              <a:off x="9244651" y="1569222"/>
              <a:ext cx="2525107" cy="1237466"/>
              <a:chOff x="2642049" y="1623481"/>
              <a:chExt cx="2525107" cy="1238831"/>
            </a:xfrm>
          </p:grpSpPr>
          <p:sp>
            <p:nvSpPr>
              <p:cNvPr id="95" name="Rectangle 94"/>
              <p:cNvSpPr/>
              <p:nvPr/>
            </p:nvSpPr>
            <p:spPr bwMode="auto">
              <a:xfrm>
                <a:off x="3433049" y="1623482"/>
                <a:ext cx="1734107" cy="1238830"/>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latin typeface="+mj-lt"/>
                </a:endParaRPr>
              </a:p>
            </p:txBody>
          </p:sp>
          <p:sp>
            <p:nvSpPr>
              <p:cNvPr id="96" name="Rectangle 95"/>
              <p:cNvSpPr/>
              <p:nvPr/>
            </p:nvSpPr>
            <p:spPr bwMode="auto">
              <a:xfrm>
                <a:off x="2642049" y="1623481"/>
                <a:ext cx="813646" cy="1229977"/>
              </a:xfrm>
              <a:prstGeom prst="rect">
                <a:avLst/>
              </a:prstGeom>
              <a:solidFill>
                <a:srgbClr val="2AABE5"/>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latin typeface="+mj-lt"/>
                </a:endParaRPr>
              </a:p>
            </p:txBody>
          </p:sp>
          <p:sp>
            <p:nvSpPr>
              <p:cNvPr id="97" name="TextBox 96"/>
              <p:cNvSpPr txBox="1"/>
              <p:nvPr/>
            </p:nvSpPr>
            <p:spPr>
              <a:xfrm>
                <a:off x="3759952" y="1897136"/>
                <a:ext cx="1168327" cy="665531"/>
              </a:xfrm>
              <a:prstGeom prst="rect">
                <a:avLst/>
              </a:prstGeom>
              <a:noFill/>
            </p:spPr>
            <p:txBody>
              <a:bodyPr wrap="square" lIns="0" tIns="0" rIns="0" bIns="0" rtlCol="0">
                <a:spAutoFit/>
              </a:bodyPr>
              <a:lstStyle/>
              <a:p>
                <a:pPr algn="ctr" defTabSz="685772">
                  <a:lnSpc>
                    <a:spcPct val="90000"/>
                  </a:lnSpc>
                  <a:spcBef>
                    <a:spcPct val="20000"/>
                  </a:spcBef>
                  <a:buSzPct val="80000"/>
                  <a:defRPr/>
                </a:pPr>
                <a:r>
                  <a:rPr lang="en-US" sz="1200" kern="0" dirty="0">
                    <a:solidFill>
                      <a:srgbClr val="FFFFFF">
                        <a:lumMod val="50000"/>
                      </a:srgbClr>
                    </a:solidFill>
                    <a:latin typeface="+mj-lt"/>
                  </a:rPr>
                  <a:t>Consumer Self-Service</a:t>
                </a:r>
                <a:br>
                  <a:rPr lang="en-US" sz="1200" kern="0" dirty="0">
                    <a:solidFill>
                      <a:srgbClr val="FFFFFF">
                        <a:lumMod val="50000"/>
                      </a:srgbClr>
                    </a:solidFill>
                    <a:latin typeface="+mj-lt"/>
                  </a:rPr>
                </a:br>
                <a:r>
                  <a:rPr lang="en-US" sz="1200" kern="0" dirty="0">
                    <a:solidFill>
                      <a:srgbClr val="FFFFFF">
                        <a:lumMod val="50000"/>
                      </a:srgbClr>
                    </a:solidFill>
                    <a:latin typeface="+mj-lt"/>
                  </a:rPr>
                  <a:t>Portal</a:t>
                </a:r>
              </a:p>
            </p:txBody>
          </p:sp>
        </p:grpSp>
        <p:sp>
          <p:nvSpPr>
            <p:cNvPr id="92" name="WAP - Tenant left nav items"/>
            <p:cNvSpPr txBox="1"/>
            <p:nvPr/>
          </p:nvSpPr>
          <p:spPr>
            <a:xfrm>
              <a:off x="9322624" y="1660805"/>
              <a:ext cx="572807" cy="897170"/>
            </a:xfrm>
            <a:prstGeom prst="rect">
              <a:avLst/>
            </a:prstGeom>
            <a:noFill/>
          </p:spPr>
          <p:txBody>
            <a:bodyPr wrap="none" lIns="0" tIns="0" rIns="0" bIns="0" rtlCol="0">
              <a:spAutoFit/>
            </a:bodyPr>
            <a:lstStyle/>
            <a:p>
              <a:pPr defTabSz="685771">
                <a:lnSpc>
                  <a:spcPct val="90000"/>
                </a:lnSpc>
                <a:spcBef>
                  <a:spcPct val="20000"/>
                </a:spcBef>
                <a:buSzPct val="80000"/>
                <a:defRPr/>
              </a:pPr>
              <a:r>
                <a:rPr lang="en-US" sz="825" kern="0" dirty="0">
                  <a:solidFill>
                    <a:schemeClr val="bg1"/>
                  </a:solidFill>
                  <a:latin typeface="+mj-lt"/>
                </a:rPr>
                <a:t>Web Sites</a:t>
              </a:r>
            </a:p>
            <a:p>
              <a:pPr defTabSz="685771">
                <a:lnSpc>
                  <a:spcPct val="90000"/>
                </a:lnSpc>
                <a:spcBef>
                  <a:spcPct val="20000"/>
                </a:spcBef>
                <a:buSzPct val="80000"/>
                <a:defRPr/>
              </a:pPr>
              <a:r>
                <a:rPr lang="en-US" sz="825" kern="0" dirty="0">
                  <a:solidFill>
                    <a:schemeClr val="bg1"/>
                  </a:solidFill>
                  <a:latin typeface="+mj-lt"/>
                </a:rPr>
                <a:t>Apps</a:t>
              </a:r>
            </a:p>
            <a:p>
              <a:pPr defTabSz="685771">
                <a:lnSpc>
                  <a:spcPct val="90000"/>
                </a:lnSpc>
                <a:spcBef>
                  <a:spcPct val="20000"/>
                </a:spcBef>
                <a:buSzPct val="80000"/>
                <a:defRPr/>
              </a:pPr>
              <a:r>
                <a:rPr lang="en-US" sz="825" kern="0" dirty="0">
                  <a:solidFill>
                    <a:schemeClr val="bg1"/>
                  </a:solidFill>
                  <a:latin typeface="+mj-lt"/>
                </a:rPr>
                <a:t>Database</a:t>
              </a:r>
            </a:p>
            <a:p>
              <a:pPr defTabSz="685771">
                <a:lnSpc>
                  <a:spcPct val="90000"/>
                </a:lnSpc>
                <a:spcBef>
                  <a:spcPct val="20000"/>
                </a:spcBef>
                <a:buSzPct val="80000"/>
                <a:defRPr/>
              </a:pPr>
              <a:r>
                <a:rPr lang="en-US" sz="825" kern="0" dirty="0">
                  <a:solidFill>
                    <a:schemeClr val="bg1"/>
                  </a:solidFill>
                  <a:latin typeface="+mj-lt"/>
                </a:rPr>
                <a:t>VMs</a:t>
              </a:r>
            </a:p>
            <a:p>
              <a:pPr defTabSz="685771">
                <a:lnSpc>
                  <a:spcPct val="90000"/>
                </a:lnSpc>
                <a:spcBef>
                  <a:spcPct val="20000"/>
                </a:spcBef>
                <a:buSzPct val="80000"/>
                <a:defRPr/>
              </a:pPr>
              <a:endParaRPr lang="en-US" sz="825" kern="0" dirty="0">
                <a:solidFill>
                  <a:schemeClr val="bg1"/>
                </a:solidFill>
                <a:latin typeface="+mj-lt"/>
              </a:endParaRPr>
            </a:p>
          </p:txBody>
        </p:sp>
        <p:sp>
          <p:nvSpPr>
            <p:cNvPr id="93" name="WAP - Tenant Cmd Bar"/>
            <p:cNvSpPr/>
            <p:nvPr/>
          </p:nvSpPr>
          <p:spPr bwMode="auto">
            <a:xfrm>
              <a:off x="9245535" y="2798963"/>
              <a:ext cx="2524223" cy="314034"/>
            </a:xfrm>
            <a:prstGeom prst="rect">
              <a:avLst/>
            </a:prstGeom>
            <a:solidFill>
              <a:schemeClr val="bg1">
                <a:lumMod val="50000"/>
              </a:scheme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pic>
          <p:nvPicPr>
            <p:cNvPr id="94" name="WAP - Tenant (+) &quot;New&quot;" descr="http://sharepoint/sites/AzureUX/Shared%20Documents/Design%20Team/Iconography/Production/White/icon-add-32-w-id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86504" y="2867147"/>
              <a:ext cx="173735" cy="1695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 name="Arrow - Self Service Moves"/>
          <p:cNvGrpSpPr/>
          <p:nvPr/>
        </p:nvGrpSpPr>
        <p:grpSpPr>
          <a:xfrm>
            <a:off x="4057159" y="950539"/>
            <a:ext cx="1292317" cy="633408"/>
            <a:chOff x="5420765" y="1683005"/>
            <a:chExt cx="1723089" cy="844544"/>
          </a:xfrm>
          <a:solidFill>
            <a:srgbClr val="E55B3B"/>
          </a:solidFill>
        </p:grpSpPr>
        <p:sp>
          <p:nvSpPr>
            <p:cNvPr id="105" name="Left Arrow 104"/>
            <p:cNvSpPr/>
            <p:nvPr/>
          </p:nvSpPr>
          <p:spPr bwMode="auto">
            <a:xfrm rot="10800000">
              <a:off x="5420765" y="1683005"/>
              <a:ext cx="1723089" cy="844544"/>
            </a:xfrm>
            <a:prstGeom prst="lef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06" name="TextBox 105"/>
            <p:cNvSpPr txBox="1"/>
            <p:nvPr/>
          </p:nvSpPr>
          <p:spPr>
            <a:xfrm>
              <a:off x="5472477" y="1926100"/>
              <a:ext cx="1460222" cy="354115"/>
            </a:xfrm>
            <a:prstGeom prst="rect">
              <a:avLst/>
            </a:prstGeom>
            <a:grpFill/>
          </p:spPr>
          <p:txBody>
            <a:bodyPr wrap="square" lIns="0" tIns="0" rIns="0" bIns="0" rtlCol="0">
              <a:spAutoFit/>
            </a:bodyPr>
            <a:lstStyle/>
            <a:p>
              <a:pPr algn="ctr" defTabSz="685574" fontAlgn="base">
                <a:spcBef>
                  <a:spcPct val="0"/>
                </a:spcBef>
                <a:spcAft>
                  <a:spcPct val="0"/>
                </a:spcAft>
              </a:pPr>
              <a:r>
                <a:rPr lang="en-US" sz="863" dirty="0">
                  <a:solidFill>
                    <a:schemeClr val="bg1">
                      <a:lumMod val="10000"/>
                    </a:schemeClr>
                  </a:solidFill>
                  <a:latin typeface="+mj-lt"/>
                </a:rPr>
                <a:t>Self Service Portal Moves On-Premises</a:t>
              </a:r>
            </a:p>
          </p:txBody>
        </p:sp>
      </p:grpSp>
      <p:grpSp>
        <p:nvGrpSpPr>
          <p:cNvPr id="107" name="Arrow - Common Mgmt"/>
          <p:cNvGrpSpPr/>
          <p:nvPr/>
        </p:nvGrpSpPr>
        <p:grpSpPr>
          <a:xfrm>
            <a:off x="4020507" y="1956806"/>
            <a:ext cx="1350329" cy="586119"/>
            <a:chOff x="5314136" y="2785351"/>
            <a:chExt cx="1800438" cy="781492"/>
          </a:xfrm>
          <a:solidFill>
            <a:srgbClr val="E55B3B"/>
          </a:solidFill>
          <a:effectLst/>
        </p:grpSpPr>
        <p:sp>
          <p:nvSpPr>
            <p:cNvPr id="108" name="Left-Right Arrow 107"/>
            <p:cNvSpPr/>
            <p:nvPr/>
          </p:nvSpPr>
          <p:spPr bwMode="auto">
            <a:xfrm>
              <a:off x="5314136" y="2785351"/>
              <a:ext cx="1800438" cy="781492"/>
            </a:xfrm>
            <a:prstGeom prst="lef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solidFill>
                  <a:schemeClr val="bg1">
                    <a:lumMod val="10000"/>
                  </a:schemeClr>
                </a:solidFill>
              </a:endParaRPr>
            </a:p>
          </p:txBody>
        </p:sp>
        <p:sp>
          <p:nvSpPr>
            <p:cNvPr id="109" name="TextBox 108"/>
            <p:cNvSpPr txBox="1"/>
            <p:nvPr/>
          </p:nvSpPr>
          <p:spPr>
            <a:xfrm>
              <a:off x="5621275" y="3012530"/>
              <a:ext cx="1186160" cy="318720"/>
            </a:xfrm>
            <a:prstGeom prst="rect">
              <a:avLst/>
            </a:prstGeom>
            <a:grpFill/>
          </p:spPr>
          <p:txBody>
            <a:bodyPr wrap="square" lIns="0" tIns="0" rIns="0" bIns="0" rtlCol="0">
              <a:spAutoFit/>
            </a:bodyPr>
            <a:lstStyle/>
            <a:p>
              <a:pPr algn="ctr" defTabSz="685772">
                <a:lnSpc>
                  <a:spcPct val="90000"/>
                </a:lnSpc>
                <a:spcBef>
                  <a:spcPct val="20000"/>
                </a:spcBef>
                <a:buSzPct val="80000"/>
              </a:pPr>
              <a:r>
                <a:rPr lang="en-US" sz="863" dirty="0">
                  <a:solidFill>
                    <a:schemeClr val="bg1">
                      <a:lumMod val="10000"/>
                    </a:schemeClr>
                  </a:solidFill>
                  <a:latin typeface="+mj-lt"/>
                </a:rPr>
                <a:t>Common Mgt. Experience</a:t>
              </a:r>
            </a:p>
          </p:txBody>
        </p:sp>
      </p:grpSp>
      <p:grpSp>
        <p:nvGrpSpPr>
          <p:cNvPr id="110" name="Arrow - Workload Port"/>
          <p:cNvGrpSpPr/>
          <p:nvPr/>
        </p:nvGrpSpPr>
        <p:grpSpPr>
          <a:xfrm>
            <a:off x="4018132" y="3351859"/>
            <a:ext cx="1350329" cy="586119"/>
            <a:chOff x="5260615" y="4577751"/>
            <a:chExt cx="1800438" cy="781492"/>
          </a:xfrm>
          <a:solidFill>
            <a:srgbClr val="E55B3B"/>
          </a:solidFill>
          <a:effectLst/>
        </p:grpSpPr>
        <p:sp>
          <p:nvSpPr>
            <p:cNvPr id="111" name="Left-Right Arrow 110"/>
            <p:cNvSpPr/>
            <p:nvPr/>
          </p:nvSpPr>
          <p:spPr bwMode="auto">
            <a:xfrm>
              <a:off x="5260615" y="4577751"/>
              <a:ext cx="1800438" cy="781492"/>
            </a:xfrm>
            <a:prstGeom prst="lef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12" name="TextBox 111"/>
            <p:cNvSpPr txBox="1"/>
            <p:nvPr/>
          </p:nvSpPr>
          <p:spPr>
            <a:xfrm>
              <a:off x="5497234" y="4882386"/>
              <a:ext cx="1327201" cy="159360"/>
            </a:xfrm>
            <a:prstGeom prst="rect">
              <a:avLst/>
            </a:prstGeom>
            <a:grpFill/>
          </p:spPr>
          <p:txBody>
            <a:bodyPr wrap="square" lIns="0" tIns="0" rIns="0" bIns="0" rtlCol="0">
              <a:spAutoFit/>
            </a:bodyPr>
            <a:lstStyle/>
            <a:p>
              <a:pPr algn="ctr" defTabSz="685772">
                <a:lnSpc>
                  <a:spcPct val="90000"/>
                </a:lnSpc>
                <a:spcBef>
                  <a:spcPct val="20000"/>
                </a:spcBef>
                <a:buSzPct val="80000"/>
              </a:pPr>
              <a:r>
                <a:rPr lang="en-US" sz="863" dirty="0">
                  <a:solidFill>
                    <a:schemeClr val="bg1">
                      <a:lumMod val="10000"/>
                    </a:schemeClr>
                  </a:solidFill>
                  <a:latin typeface="+mj-lt"/>
                </a:rPr>
                <a:t>Workloads</a:t>
              </a:r>
            </a:p>
          </p:txBody>
        </p:sp>
      </p:grpSp>
      <p:grpSp>
        <p:nvGrpSpPr>
          <p:cNvPr id="113" name="Arrow - Move On-Premises"/>
          <p:cNvGrpSpPr/>
          <p:nvPr/>
        </p:nvGrpSpPr>
        <p:grpSpPr>
          <a:xfrm>
            <a:off x="4061093" y="2540213"/>
            <a:ext cx="1305217" cy="638042"/>
            <a:chOff x="5431620" y="3802570"/>
            <a:chExt cx="1740289" cy="850723"/>
          </a:xfrm>
          <a:solidFill>
            <a:srgbClr val="E55B3B"/>
          </a:solidFill>
        </p:grpSpPr>
        <p:sp>
          <p:nvSpPr>
            <p:cNvPr id="114" name="Left Arrow 113"/>
            <p:cNvSpPr/>
            <p:nvPr/>
          </p:nvSpPr>
          <p:spPr bwMode="auto">
            <a:xfrm rot="10800000">
              <a:off x="5431620" y="3802570"/>
              <a:ext cx="1740289" cy="850723"/>
            </a:xfrm>
            <a:prstGeom prst="lef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15" name="TextBox 114"/>
            <p:cNvSpPr txBox="1"/>
            <p:nvPr/>
          </p:nvSpPr>
          <p:spPr>
            <a:xfrm>
              <a:off x="5458825" y="4084249"/>
              <a:ext cx="1574192" cy="318720"/>
            </a:xfrm>
            <a:prstGeom prst="rect">
              <a:avLst/>
            </a:prstGeom>
            <a:grpFill/>
          </p:spPr>
          <p:txBody>
            <a:bodyPr wrap="square" lIns="0" tIns="0" rIns="0" bIns="0" rtlCol="0">
              <a:spAutoFit/>
            </a:bodyPr>
            <a:lstStyle/>
            <a:p>
              <a:pPr algn="ctr" defTabSz="685772">
                <a:lnSpc>
                  <a:spcPct val="90000"/>
                </a:lnSpc>
                <a:spcBef>
                  <a:spcPct val="20000"/>
                </a:spcBef>
                <a:buSzPct val="80000"/>
              </a:pPr>
              <a:r>
                <a:rPr lang="en-US" sz="863" dirty="0">
                  <a:solidFill>
                    <a:schemeClr val="bg1">
                      <a:lumMod val="10000"/>
                    </a:schemeClr>
                  </a:solidFill>
                  <a:latin typeface="+mj-lt"/>
                </a:rPr>
                <a:t>Cloud-Enabled Services Move On-Premises</a:t>
              </a:r>
            </a:p>
          </p:txBody>
        </p:sp>
      </p:grpSp>
      <p:grpSp>
        <p:nvGrpSpPr>
          <p:cNvPr id="116" name="Arrow - Consist Dev"/>
          <p:cNvGrpSpPr/>
          <p:nvPr/>
        </p:nvGrpSpPr>
        <p:grpSpPr>
          <a:xfrm>
            <a:off x="4012947" y="4032029"/>
            <a:ext cx="1350329" cy="586119"/>
            <a:chOff x="5260615" y="5475483"/>
            <a:chExt cx="1800438" cy="781492"/>
          </a:xfrm>
          <a:solidFill>
            <a:srgbClr val="E55B3B"/>
          </a:solidFill>
          <a:effectLst/>
        </p:grpSpPr>
        <p:sp>
          <p:nvSpPr>
            <p:cNvPr id="117" name="Left-Right Arrow 116"/>
            <p:cNvSpPr/>
            <p:nvPr/>
          </p:nvSpPr>
          <p:spPr bwMode="auto">
            <a:xfrm>
              <a:off x="5260615" y="5475483"/>
              <a:ext cx="1800438" cy="781492"/>
            </a:xfrm>
            <a:prstGeom prst="lef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18" name="TextBox 117"/>
            <p:cNvSpPr txBox="1"/>
            <p:nvPr/>
          </p:nvSpPr>
          <p:spPr>
            <a:xfrm>
              <a:off x="5621275" y="5706954"/>
              <a:ext cx="1107329" cy="318720"/>
            </a:xfrm>
            <a:prstGeom prst="rect">
              <a:avLst/>
            </a:prstGeom>
            <a:grpFill/>
          </p:spPr>
          <p:txBody>
            <a:bodyPr wrap="square" lIns="0" tIns="0" rIns="0" bIns="0" rtlCol="0">
              <a:spAutoFit/>
            </a:bodyPr>
            <a:lstStyle/>
            <a:p>
              <a:pPr algn="ctr" defTabSz="685772">
                <a:lnSpc>
                  <a:spcPct val="90000"/>
                </a:lnSpc>
                <a:spcBef>
                  <a:spcPct val="20000"/>
                </a:spcBef>
                <a:buSzPct val="80000"/>
              </a:pPr>
              <a:r>
                <a:rPr lang="en-US" sz="863" dirty="0">
                  <a:solidFill>
                    <a:schemeClr val="bg1">
                      <a:lumMod val="10000"/>
                    </a:schemeClr>
                  </a:solidFill>
                  <a:latin typeface="+mj-lt"/>
                </a:rPr>
                <a:t>Consistent Dev. Experience</a:t>
              </a:r>
            </a:p>
          </p:txBody>
        </p:sp>
      </p:grpSp>
      <p:sp>
        <p:nvSpPr>
          <p:cNvPr id="120" name="Azure Fabric Box"/>
          <p:cNvSpPr/>
          <p:nvPr/>
        </p:nvSpPr>
        <p:spPr bwMode="auto">
          <a:xfrm>
            <a:off x="473770" y="3213402"/>
            <a:ext cx="3428156" cy="1402418"/>
          </a:xfrm>
          <a:prstGeom prst="rect">
            <a:avLst/>
          </a:prstGeom>
          <a:solidFill>
            <a:srgbClr val="148DB1"/>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pic>
        <p:nvPicPr>
          <p:cNvPr id="121" name="Azure Fabric Cloud" descr="C:\Users\chrisw\Desktop\Cloud Services 3.png"/>
          <p:cNvPicPr>
            <a:picLocks noChangeAspect="1" noChangeArrowheads="1"/>
          </p:cNvPicPr>
          <p:nvPr/>
        </p:nvPicPr>
        <p:blipFill>
          <a:blip r:embed="rId7" cstate="screen">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1755492" y="3836532"/>
            <a:ext cx="861656" cy="571835"/>
          </a:xfrm>
          <a:prstGeom prst="rect">
            <a:avLst/>
          </a:prstGeom>
          <a:noFill/>
          <a:extLst/>
        </p:spPr>
      </p:pic>
      <p:grpSp>
        <p:nvGrpSpPr>
          <p:cNvPr id="122" name="Azure - Other services"/>
          <p:cNvGrpSpPr/>
          <p:nvPr/>
        </p:nvGrpSpPr>
        <p:grpSpPr>
          <a:xfrm>
            <a:off x="3432657" y="2483956"/>
            <a:ext cx="469270" cy="689414"/>
            <a:chOff x="3760617" y="3484389"/>
            <a:chExt cx="525898" cy="1066800"/>
          </a:xfrm>
          <a:solidFill>
            <a:srgbClr val="8AC640"/>
          </a:solidFill>
          <a:effectLst/>
        </p:grpSpPr>
        <p:sp>
          <p:nvSpPr>
            <p:cNvPr id="123" name="Rectangle 122"/>
            <p:cNvSpPr/>
            <p:nvPr/>
          </p:nvSpPr>
          <p:spPr bwMode="auto">
            <a:xfrm rot="5400000">
              <a:off x="3490166" y="3754840"/>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124" name="TextBox 123"/>
            <p:cNvSpPr txBox="1"/>
            <p:nvPr/>
          </p:nvSpPr>
          <p:spPr>
            <a:xfrm rot="5400000">
              <a:off x="3652086" y="3761117"/>
              <a:ext cx="742955" cy="479475"/>
            </a:xfrm>
            <a:prstGeom prst="rect">
              <a:avLst/>
            </a:prstGeom>
            <a:grp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Other </a:t>
              </a:r>
            </a:p>
            <a:p>
              <a:pPr algn="ctr" defTabSz="685772">
                <a:lnSpc>
                  <a:spcPct val="90000"/>
                </a:lnSpc>
                <a:spcBef>
                  <a:spcPct val="20000"/>
                </a:spcBef>
                <a:buSzPct val="80000"/>
              </a:pPr>
              <a:r>
                <a:rPr lang="en-US" sz="900" dirty="0">
                  <a:solidFill>
                    <a:srgbClr val="FFFFFF"/>
                  </a:solidFill>
                </a:rPr>
                <a:t>Services</a:t>
              </a:r>
            </a:p>
            <a:p>
              <a:pPr algn="ctr" defTabSz="685772">
                <a:lnSpc>
                  <a:spcPct val="90000"/>
                </a:lnSpc>
                <a:spcBef>
                  <a:spcPct val="20000"/>
                </a:spcBef>
                <a:buSzPct val="80000"/>
              </a:pPr>
              <a:r>
                <a:rPr lang="en-US" sz="600" dirty="0">
                  <a:solidFill>
                    <a:srgbClr val="FFFFFF"/>
                  </a:solidFill>
                </a:rPr>
                <a:t>CDN.</a:t>
              </a:r>
            </a:p>
            <a:p>
              <a:pPr algn="ctr" defTabSz="685772">
                <a:lnSpc>
                  <a:spcPct val="90000"/>
                </a:lnSpc>
                <a:spcBef>
                  <a:spcPct val="20000"/>
                </a:spcBef>
                <a:buSzPct val="80000"/>
              </a:pPr>
              <a:r>
                <a:rPr lang="en-US" sz="600" dirty="0">
                  <a:solidFill>
                    <a:srgbClr val="FFFFFF"/>
                  </a:solidFill>
                </a:rPr>
                <a:t>Media,, etc</a:t>
              </a:r>
              <a:r>
                <a:rPr lang="en-US" sz="525" dirty="0">
                  <a:solidFill>
                    <a:srgbClr val="FFFFFF"/>
                  </a:solidFill>
                </a:rPr>
                <a:t>.</a:t>
              </a:r>
            </a:p>
          </p:txBody>
        </p:sp>
      </p:grpSp>
      <p:grpSp>
        <p:nvGrpSpPr>
          <p:cNvPr id="125" name="Azure - Caching"/>
          <p:cNvGrpSpPr/>
          <p:nvPr/>
        </p:nvGrpSpPr>
        <p:grpSpPr>
          <a:xfrm>
            <a:off x="2940067" y="2483956"/>
            <a:ext cx="469271" cy="689414"/>
            <a:chOff x="3815516" y="3462617"/>
            <a:chExt cx="525898" cy="1066800"/>
          </a:xfrm>
          <a:solidFill>
            <a:srgbClr val="8AC640"/>
          </a:solidFill>
          <a:effectLst/>
        </p:grpSpPr>
        <p:sp>
          <p:nvSpPr>
            <p:cNvPr id="126" name="Rectangle 125"/>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127" name="TextBox 126"/>
            <p:cNvSpPr txBox="1"/>
            <p:nvPr/>
          </p:nvSpPr>
          <p:spPr>
            <a:xfrm rot="5400000">
              <a:off x="3976475" y="3761116"/>
              <a:ext cx="192884" cy="479475"/>
            </a:xfrm>
            <a:prstGeom prst="rect">
              <a:avLst/>
            </a:prstGeom>
            <a:grp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Caching</a:t>
              </a:r>
            </a:p>
          </p:txBody>
        </p:sp>
      </p:grpSp>
      <p:grpSp>
        <p:nvGrpSpPr>
          <p:cNvPr id="128" name="Azure - Service Bus"/>
          <p:cNvGrpSpPr/>
          <p:nvPr/>
        </p:nvGrpSpPr>
        <p:grpSpPr>
          <a:xfrm>
            <a:off x="2445904" y="2483954"/>
            <a:ext cx="469271" cy="689415"/>
            <a:chOff x="3815516" y="3462617"/>
            <a:chExt cx="525898" cy="1066800"/>
          </a:xfrm>
          <a:solidFill>
            <a:srgbClr val="8AC640"/>
          </a:solidFill>
          <a:effectLst/>
        </p:grpSpPr>
        <p:sp>
          <p:nvSpPr>
            <p:cNvPr id="129" name="Rectangle 128"/>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130" name="TextBox 129"/>
            <p:cNvSpPr txBox="1"/>
            <p:nvPr/>
          </p:nvSpPr>
          <p:spPr>
            <a:xfrm rot="5400000">
              <a:off x="3858605" y="3761116"/>
              <a:ext cx="428628" cy="479475"/>
            </a:xfrm>
            <a:prstGeom prst="rect">
              <a:avLst/>
            </a:prstGeom>
            <a:grp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Service </a:t>
              </a:r>
            </a:p>
            <a:p>
              <a:pPr algn="ctr" defTabSz="685772">
                <a:lnSpc>
                  <a:spcPct val="90000"/>
                </a:lnSpc>
                <a:spcBef>
                  <a:spcPct val="20000"/>
                </a:spcBef>
                <a:buSzPct val="80000"/>
              </a:pPr>
              <a:r>
                <a:rPr lang="en-US" sz="900" dirty="0">
                  <a:solidFill>
                    <a:srgbClr val="FFFFFF"/>
                  </a:solidFill>
                </a:rPr>
                <a:t>Bus</a:t>
              </a:r>
            </a:p>
          </p:txBody>
        </p:sp>
      </p:grpSp>
      <p:grpSp>
        <p:nvGrpSpPr>
          <p:cNvPr id="131" name="Azure - SQL"/>
          <p:cNvGrpSpPr/>
          <p:nvPr/>
        </p:nvGrpSpPr>
        <p:grpSpPr>
          <a:xfrm>
            <a:off x="1951684" y="2483956"/>
            <a:ext cx="469271" cy="689414"/>
            <a:chOff x="3815516" y="3462617"/>
            <a:chExt cx="525898" cy="1066800"/>
          </a:xfrm>
          <a:solidFill>
            <a:srgbClr val="8AC640"/>
          </a:solidFill>
          <a:effectLst/>
        </p:grpSpPr>
        <p:sp>
          <p:nvSpPr>
            <p:cNvPr id="132" name="Rectangle 131"/>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133" name="TextBox 132"/>
            <p:cNvSpPr txBox="1"/>
            <p:nvPr/>
          </p:nvSpPr>
          <p:spPr>
            <a:xfrm rot="5400000">
              <a:off x="3976475" y="3761116"/>
              <a:ext cx="192884" cy="479475"/>
            </a:xfrm>
            <a:prstGeom prst="rect">
              <a:avLst/>
            </a:prstGeom>
            <a:grp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SQL</a:t>
              </a:r>
            </a:p>
          </p:txBody>
        </p:sp>
      </p:grpSp>
      <p:grpSp>
        <p:nvGrpSpPr>
          <p:cNvPr id="134" name="Azure - VM Role"/>
          <p:cNvGrpSpPr/>
          <p:nvPr/>
        </p:nvGrpSpPr>
        <p:grpSpPr>
          <a:xfrm>
            <a:off x="1455647" y="2483956"/>
            <a:ext cx="469271" cy="689414"/>
            <a:chOff x="3815516" y="3462617"/>
            <a:chExt cx="525898" cy="1066800"/>
          </a:xfrm>
          <a:solidFill>
            <a:srgbClr val="8AC640"/>
          </a:solidFill>
          <a:effectLst/>
        </p:grpSpPr>
        <p:sp>
          <p:nvSpPr>
            <p:cNvPr id="135" name="Rectangle 134"/>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136" name="TextBox 135"/>
            <p:cNvSpPr txBox="1"/>
            <p:nvPr/>
          </p:nvSpPr>
          <p:spPr>
            <a:xfrm rot="5400000">
              <a:off x="3976476" y="3761116"/>
              <a:ext cx="192884" cy="479475"/>
            </a:xfrm>
            <a:prstGeom prst="rect">
              <a:avLst/>
            </a:prstGeom>
            <a:grp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VMs</a:t>
              </a:r>
              <a:endParaRPr lang="en-US" sz="1125" dirty="0">
                <a:solidFill>
                  <a:srgbClr val="FFFFFF"/>
                </a:solidFill>
              </a:endParaRPr>
            </a:p>
          </p:txBody>
        </p:sp>
      </p:grpSp>
      <p:grpSp>
        <p:nvGrpSpPr>
          <p:cNvPr id="137" name="Azure - Web Sites"/>
          <p:cNvGrpSpPr/>
          <p:nvPr/>
        </p:nvGrpSpPr>
        <p:grpSpPr>
          <a:xfrm>
            <a:off x="969139" y="2483956"/>
            <a:ext cx="469271" cy="689414"/>
            <a:chOff x="3815516" y="3462617"/>
            <a:chExt cx="525898" cy="1066800"/>
          </a:xfrm>
          <a:solidFill>
            <a:srgbClr val="8AC640"/>
          </a:solidFill>
          <a:effectLst/>
        </p:grpSpPr>
        <p:sp>
          <p:nvSpPr>
            <p:cNvPr id="138" name="Rectangle 137"/>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139" name="TextBox 138"/>
            <p:cNvSpPr txBox="1"/>
            <p:nvPr/>
          </p:nvSpPr>
          <p:spPr>
            <a:xfrm rot="5400000">
              <a:off x="3858606" y="3761116"/>
              <a:ext cx="428629" cy="479475"/>
            </a:xfrm>
            <a:prstGeom prst="rect">
              <a:avLst/>
            </a:prstGeom>
            <a:grp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Web</a:t>
              </a:r>
            </a:p>
            <a:p>
              <a:pPr algn="ctr" defTabSz="685772">
                <a:lnSpc>
                  <a:spcPct val="90000"/>
                </a:lnSpc>
                <a:spcBef>
                  <a:spcPct val="20000"/>
                </a:spcBef>
                <a:buSzPct val="80000"/>
              </a:pPr>
              <a:r>
                <a:rPr lang="en-US" sz="900" dirty="0">
                  <a:solidFill>
                    <a:srgbClr val="FFFFFF"/>
                  </a:solidFill>
                </a:rPr>
                <a:t>Sites</a:t>
              </a:r>
              <a:endParaRPr lang="en-US" sz="1125" dirty="0">
                <a:solidFill>
                  <a:srgbClr val="FFFFFF"/>
                </a:solidFill>
              </a:endParaRPr>
            </a:p>
          </p:txBody>
        </p:sp>
      </p:grpSp>
      <p:grpSp>
        <p:nvGrpSpPr>
          <p:cNvPr id="140" name="Azure - Worker role"/>
          <p:cNvGrpSpPr/>
          <p:nvPr/>
        </p:nvGrpSpPr>
        <p:grpSpPr>
          <a:xfrm>
            <a:off x="473769" y="2483956"/>
            <a:ext cx="469271" cy="689414"/>
            <a:chOff x="3815516" y="3462617"/>
            <a:chExt cx="525898" cy="1066800"/>
          </a:xfrm>
          <a:solidFill>
            <a:srgbClr val="8AC640"/>
          </a:solidFill>
          <a:effectLst/>
        </p:grpSpPr>
        <p:sp>
          <p:nvSpPr>
            <p:cNvPr id="141" name="Rectangle 140"/>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pPr>
              <a:endParaRPr lang="en-US" sz="1725" kern="0" dirty="0">
                <a:solidFill>
                  <a:sysClr val="windowText" lastClr="000000"/>
                </a:solidFill>
              </a:endParaRPr>
            </a:p>
          </p:txBody>
        </p:sp>
        <p:sp>
          <p:nvSpPr>
            <p:cNvPr id="142" name="TextBox 141"/>
            <p:cNvSpPr txBox="1"/>
            <p:nvPr/>
          </p:nvSpPr>
          <p:spPr>
            <a:xfrm rot="5400000">
              <a:off x="3858606" y="3761116"/>
              <a:ext cx="428629" cy="479475"/>
            </a:xfrm>
            <a:prstGeom prst="rect">
              <a:avLst/>
            </a:prstGeom>
            <a:grp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Worker</a:t>
              </a:r>
            </a:p>
            <a:p>
              <a:pPr algn="ctr" defTabSz="685772">
                <a:lnSpc>
                  <a:spcPct val="90000"/>
                </a:lnSpc>
                <a:spcBef>
                  <a:spcPct val="20000"/>
                </a:spcBef>
                <a:buSzPct val="80000"/>
              </a:pPr>
              <a:r>
                <a:rPr lang="en-US" sz="900" dirty="0">
                  <a:solidFill>
                    <a:srgbClr val="FFFFFF"/>
                  </a:solidFill>
                </a:rPr>
                <a:t>Role</a:t>
              </a:r>
              <a:endParaRPr lang="en-US" sz="1125" dirty="0">
                <a:solidFill>
                  <a:srgbClr val="FFFFFF"/>
                </a:solidFill>
              </a:endParaRPr>
            </a:p>
          </p:txBody>
        </p:sp>
      </p:grpSp>
      <p:sp>
        <p:nvSpPr>
          <p:cNvPr id="143" name="Azure - RDFE"/>
          <p:cNvSpPr/>
          <p:nvPr/>
        </p:nvSpPr>
        <p:spPr bwMode="auto">
          <a:xfrm>
            <a:off x="473770" y="2122600"/>
            <a:ext cx="3422017" cy="323767"/>
          </a:xfrm>
          <a:prstGeom prst="rect">
            <a:avLst/>
          </a:prstGeom>
          <a:solidFill>
            <a:schemeClr val="bg2">
              <a:lumMod val="75000"/>
            </a:schemeClr>
          </a:solidFill>
          <a:ln w="9525" cap="flat" cmpd="sng" algn="ctr">
            <a:noFill/>
            <a:prstDash val="solid"/>
            <a:headEnd type="none" w="med" len="med"/>
            <a:tailEnd type="none" w="med" len="med"/>
          </a:ln>
          <a:effectLst/>
        </p:spPr>
        <p:txBody>
          <a:bodyPr vert="horz" wrap="square" lIns="68574" tIns="34287" rIns="68574" bIns="34287" numCol="1" rtlCol="0" anchor="ctr" anchorCtr="0" compatLnSpc="1">
            <a:prstTxWarp prst="textNoShape">
              <a:avLst/>
            </a:prstTxWarp>
          </a:bodyPr>
          <a:lstStyle/>
          <a:p>
            <a:pPr algn="ctr" defTabSz="685546" fontAlgn="base">
              <a:spcBef>
                <a:spcPct val="0"/>
              </a:spcBef>
              <a:spcAft>
                <a:spcPct val="0"/>
              </a:spcAft>
              <a:defRPr/>
            </a:pPr>
            <a:r>
              <a:rPr lang="en-US" sz="1200" kern="0" dirty="0">
                <a:gradFill>
                  <a:gsLst>
                    <a:gs pos="0">
                      <a:srgbClr val="FFFFFF"/>
                    </a:gs>
                    <a:gs pos="100000">
                      <a:srgbClr val="FFFFFF"/>
                    </a:gs>
                  </a:gsLst>
                  <a:lin ang="5400000" scaled="0"/>
                </a:gradFill>
                <a:latin typeface="+mj-lt"/>
              </a:rPr>
              <a:t>Service Management API</a:t>
            </a:r>
          </a:p>
        </p:txBody>
      </p:sp>
      <p:sp>
        <p:nvSpPr>
          <p:cNvPr id="144" name="Azure Portal frame"/>
          <p:cNvSpPr/>
          <p:nvPr/>
        </p:nvSpPr>
        <p:spPr bwMode="auto">
          <a:xfrm>
            <a:off x="477367" y="790550"/>
            <a:ext cx="3418420" cy="1308476"/>
          </a:xfrm>
          <a:prstGeom prst="rect">
            <a:avLst/>
          </a:prstGeom>
          <a:solidFill>
            <a:schemeClr val="bg2">
              <a:lumMod val="75000"/>
            </a:scheme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sp>
        <p:nvSpPr>
          <p:cNvPr id="145" name="Azure Portal shell"/>
          <p:cNvSpPr/>
          <p:nvPr/>
        </p:nvSpPr>
        <p:spPr bwMode="auto">
          <a:xfrm>
            <a:off x="581712" y="850669"/>
            <a:ext cx="3222288" cy="965401"/>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pic>
        <p:nvPicPr>
          <p:cNvPr id="146" name="Azure (+) &quot;New&quot;" descr="http://sharepoint/sites/AzureUX/Shared%20Documents/Design%20Team/Iconography/Production/White/icon-add-32-w-idl.png"/>
          <p:cNvPicPr>
            <a:picLocks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42429" y="1839644"/>
            <a:ext cx="126161" cy="126161"/>
          </a:xfrm>
          <a:prstGeom prst="rect">
            <a:avLst/>
          </a:prstGeom>
          <a:noFill/>
          <a:extLst>
            <a:ext uri="{909E8E84-426E-40DD-AFC4-6F175D3DCCD1}">
              <a14:hiddenFill xmlns:a14="http://schemas.microsoft.com/office/drawing/2010/main">
                <a:solidFill>
                  <a:srgbClr val="FFFFFF"/>
                </a:solidFill>
              </a14:hiddenFill>
            </a:ext>
          </a:extLst>
        </p:spPr>
      </p:pic>
      <p:sp>
        <p:nvSpPr>
          <p:cNvPr id="147" name="Azure - left nav box"/>
          <p:cNvSpPr/>
          <p:nvPr/>
        </p:nvSpPr>
        <p:spPr bwMode="auto">
          <a:xfrm>
            <a:off x="567424" y="850669"/>
            <a:ext cx="610235" cy="931580"/>
          </a:xfrm>
          <a:prstGeom prst="rect">
            <a:avLst/>
          </a:prstGeom>
          <a:solidFill>
            <a:srgbClr val="2AABE5"/>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sp>
        <p:nvSpPr>
          <p:cNvPr id="148" name="Azure - left nav items"/>
          <p:cNvSpPr txBox="1"/>
          <p:nvPr/>
        </p:nvSpPr>
        <p:spPr>
          <a:xfrm>
            <a:off x="651711" y="924351"/>
            <a:ext cx="429605" cy="672877"/>
          </a:xfrm>
          <a:prstGeom prst="rect">
            <a:avLst/>
          </a:prstGeom>
          <a:noFill/>
        </p:spPr>
        <p:txBody>
          <a:bodyPr wrap="none" lIns="0" tIns="0" rIns="0" bIns="0" rtlCol="0">
            <a:spAutoFit/>
          </a:bodyPr>
          <a:lstStyle/>
          <a:p>
            <a:pPr defTabSz="685771">
              <a:lnSpc>
                <a:spcPct val="90000"/>
              </a:lnSpc>
              <a:spcBef>
                <a:spcPct val="20000"/>
              </a:spcBef>
              <a:buSzPct val="80000"/>
              <a:defRPr/>
            </a:pPr>
            <a:r>
              <a:rPr lang="en-US" sz="825" kern="0" dirty="0">
                <a:solidFill>
                  <a:schemeClr val="bg1"/>
                </a:solidFill>
                <a:latin typeface="+mj-lt"/>
              </a:rPr>
              <a:t>Web Sites</a:t>
            </a:r>
          </a:p>
          <a:p>
            <a:pPr defTabSz="685771">
              <a:lnSpc>
                <a:spcPct val="90000"/>
              </a:lnSpc>
              <a:spcBef>
                <a:spcPct val="20000"/>
              </a:spcBef>
              <a:buSzPct val="80000"/>
              <a:defRPr/>
            </a:pPr>
            <a:r>
              <a:rPr lang="en-US" sz="825" kern="0" dirty="0">
                <a:solidFill>
                  <a:schemeClr val="bg1"/>
                </a:solidFill>
                <a:latin typeface="+mj-lt"/>
              </a:rPr>
              <a:t>Apps</a:t>
            </a:r>
          </a:p>
          <a:p>
            <a:pPr defTabSz="685771">
              <a:lnSpc>
                <a:spcPct val="90000"/>
              </a:lnSpc>
              <a:spcBef>
                <a:spcPct val="20000"/>
              </a:spcBef>
              <a:buSzPct val="80000"/>
              <a:defRPr/>
            </a:pPr>
            <a:r>
              <a:rPr lang="en-US" sz="825" kern="0" dirty="0">
                <a:solidFill>
                  <a:schemeClr val="bg1"/>
                </a:solidFill>
                <a:latin typeface="+mj-lt"/>
              </a:rPr>
              <a:t>Database</a:t>
            </a:r>
          </a:p>
          <a:p>
            <a:pPr defTabSz="685771">
              <a:lnSpc>
                <a:spcPct val="90000"/>
              </a:lnSpc>
              <a:spcBef>
                <a:spcPct val="20000"/>
              </a:spcBef>
              <a:buSzPct val="80000"/>
              <a:defRPr/>
            </a:pPr>
            <a:r>
              <a:rPr lang="en-US" sz="825" kern="0" dirty="0">
                <a:solidFill>
                  <a:schemeClr val="bg1"/>
                </a:solidFill>
                <a:latin typeface="+mj-lt"/>
              </a:rPr>
              <a:t>VMs</a:t>
            </a:r>
          </a:p>
          <a:p>
            <a:pPr defTabSz="685771">
              <a:lnSpc>
                <a:spcPct val="90000"/>
              </a:lnSpc>
              <a:spcBef>
                <a:spcPct val="20000"/>
              </a:spcBef>
              <a:buSzPct val="80000"/>
              <a:defRPr/>
            </a:pPr>
            <a:endParaRPr lang="en-US" sz="825" kern="0" dirty="0">
              <a:solidFill>
                <a:schemeClr val="bg1"/>
              </a:solidFill>
              <a:latin typeface="+mj-lt"/>
            </a:endParaRPr>
          </a:p>
        </p:txBody>
      </p:sp>
      <p:grpSp>
        <p:nvGrpSpPr>
          <p:cNvPr id="149" name="Azure Portal"/>
          <p:cNvGrpSpPr/>
          <p:nvPr/>
        </p:nvGrpSpPr>
        <p:grpSpPr>
          <a:xfrm>
            <a:off x="567424" y="1073047"/>
            <a:ext cx="3236576" cy="943262"/>
            <a:chOff x="1606049" y="3829730"/>
            <a:chExt cx="3191257" cy="1373288"/>
          </a:xfrm>
          <a:effectLst/>
        </p:grpSpPr>
        <p:sp>
          <p:nvSpPr>
            <p:cNvPr id="150" name="Rectangle 149"/>
            <p:cNvSpPr/>
            <p:nvPr/>
          </p:nvSpPr>
          <p:spPr bwMode="auto">
            <a:xfrm>
              <a:off x="1606049" y="4860118"/>
              <a:ext cx="3191257" cy="342900"/>
            </a:xfrm>
            <a:prstGeom prst="rect">
              <a:avLst/>
            </a:prstGeom>
            <a:solidFill>
              <a:schemeClr val="bg1">
                <a:lumMod val="50000"/>
              </a:scheme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sp>
          <p:nvSpPr>
            <p:cNvPr id="151" name="TextBox 150"/>
            <p:cNvSpPr txBox="1"/>
            <p:nvPr/>
          </p:nvSpPr>
          <p:spPr>
            <a:xfrm>
              <a:off x="3083956" y="3829730"/>
              <a:ext cx="775221" cy="725905"/>
            </a:xfrm>
            <a:prstGeom prst="rect">
              <a:avLst/>
            </a:prstGeom>
            <a:noFill/>
          </p:spPr>
          <p:txBody>
            <a:bodyPr wrap="square" lIns="0" tIns="0" rIns="0" bIns="0" rtlCol="0">
              <a:spAutoFit/>
            </a:bodyPr>
            <a:lstStyle/>
            <a:p>
              <a:pPr algn="ctr" defTabSz="685772">
                <a:lnSpc>
                  <a:spcPct val="90000"/>
                </a:lnSpc>
                <a:spcBef>
                  <a:spcPct val="20000"/>
                </a:spcBef>
                <a:buSzPct val="80000"/>
                <a:defRPr/>
              </a:pPr>
              <a:r>
                <a:rPr lang="en-US" sz="1200" kern="0" dirty="0">
                  <a:solidFill>
                    <a:srgbClr val="FFFFFF">
                      <a:lumMod val="50000"/>
                    </a:srgbClr>
                  </a:solidFill>
                  <a:latin typeface="+mj-lt"/>
                </a:rPr>
                <a:t>Subscriber Self-Service</a:t>
              </a:r>
              <a:br>
                <a:rPr lang="en-US" sz="1200" kern="0" dirty="0">
                  <a:solidFill>
                    <a:srgbClr val="FFFFFF">
                      <a:lumMod val="50000"/>
                    </a:srgbClr>
                  </a:solidFill>
                  <a:latin typeface="+mj-lt"/>
                </a:rPr>
              </a:br>
              <a:r>
                <a:rPr lang="en-US" sz="1200" kern="0" dirty="0">
                  <a:solidFill>
                    <a:srgbClr val="FFFFFF">
                      <a:lumMod val="50000"/>
                    </a:srgbClr>
                  </a:solidFill>
                  <a:latin typeface="+mj-lt"/>
                </a:rPr>
                <a:t>Portal</a:t>
              </a:r>
            </a:p>
          </p:txBody>
        </p:sp>
      </p:grpSp>
      <p:pic>
        <p:nvPicPr>
          <p:cNvPr id="154" name="Picture 15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7235" y="3333896"/>
            <a:ext cx="2852807" cy="687131"/>
          </a:xfrm>
          <a:prstGeom prst="rect">
            <a:avLst/>
          </a:prstGeom>
        </p:spPr>
      </p:pic>
      <p:sp>
        <p:nvSpPr>
          <p:cNvPr id="155" name="TextBox 154"/>
          <p:cNvSpPr txBox="1"/>
          <p:nvPr/>
        </p:nvSpPr>
        <p:spPr>
          <a:xfrm>
            <a:off x="8281814" y="3757445"/>
            <a:ext cx="249299" cy="276999"/>
          </a:xfrm>
          <a:prstGeom prst="rect">
            <a:avLst/>
          </a:prstGeom>
          <a:solidFill>
            <a:srgbClr val="148DB1"/>
          </a:solidFill>
        </p:spPr>
        <p:txBody>
          <a:bodyPr wrap="none" lIns="0" tIns="0" rIns="0" bIns="0" rtlCol="0">
            <a:spAutoFit/>
          </a:bodyPr>
          <a:lstStyle/>
          <a:p>
            <a:pPr defTabSz="685772"/>
            <a:r>
              <a:rPr lang="en-US" b="1" spc="-53" dirty="0">
                <a:solidFill>
                  <a:srgbClr val="EFEFEF"/>
                </a:solidFill>
                <a:latin typeface="Segoe UI Symbol" pitchFamily="34" charset="0"/>
                <a:ea typeface="Segoe UI Symbol" pitchFamily="34" charset="0"/>
              </a:rPr>
              <a:t>R2</a:t>
            </a:r>
            <a:endParaRPr lang="en-US" sz="1050" b="1" spc="-53" dirty="0">
              <a:solidFill>
                <a:srgbClr val="EFEFEF"/>
              </a:solidFill>
              <a:latin typeface="Segoe UI Symbol" pitchFamily="34" charset="0"/>
              <a:ea typeface="Segoe UI Symbol" pitchFamily="34" charset="0"/>
            </a:endParaRPr>
          </a:p>
        </p:txBody>
      </p:sp>
      <p:grpSp>
        <p:nvGrpSpPr>
          <p:cNvPr id="156" name="WAP - Service Bus"/>
          <p:cNvGrpSpPr/>
          <p:nvPr/>
        </p:nvGrpSpPr>
        <p:grpSpPr>
          <a:xfrm>
            <a:off x="7520089" y="2480942"/>
            <a:ext cx="469271" cy="689415"/>
            <a:chOff x="3815516" y="3462617"/>
            <a:chExt cx="525898" cy="1066800"/>
          </a:xfrm>
          <a:solidFill>
            <a:srgbClr val="8AC640"/>
          </a:solidFill>
          <a:effectLst/>
        </p:grpSpPr>
        <p:sp>
          <p:nvSpPr>
            <p:cNvPr id="157" name="Rectangle 156"/>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158" name="TextBox 157"/>
            <p:cNvSpPr txBox="1"/>
            <p:nvPr/>
          </p:nvSpPr>
          <p:spPr>
            <a:xfrm rot="5400000">
              <a:off x="3976477" y="3761116"/>
              <a:ext cx="192883" cy="479475"/>
            </a:xfrm>
            <a:prstGeom prst="rect">
              <a:avLst/>
            </a:prstGeom>
            <a:no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SMA</a:t>
              </a:r>
            </a:p>
          </p:txBody>
        </p:sp>
      </p:grpSp>
      <p:sp>
        <p:nvSpPr>
          <p:cNvPr id="2" name="Title 1"/>
          <p:cNvSpPr>
            <a:spLocks noGrp="1"/>
          </p:cNvSpPr>
          <p:nvPr>
            <p:ph type="title" idx="4294967295"/>
          </p:nvPr>
        </p:nvSpPr>
        <p:spPr>
          <a:xfrm>
            <a:off x="0" y="136525"/>
            <a:ext cx="8642350" cy="550863"/>
          </a:xfrm>
        </p:spPr>
        <p:txBody>
          <a:bodyPr>
            <a:normAutofit fontScale="90000"/>
          </a:bodyPr>
          <a:lstStyle/>
          <a:p>
            <a:r>
              <a:rPr lang="en-IE" dirty="0"/>
              <a:t>Azure to Windows Azure Pack</a:t>
            </a:r>
          </a:p>
        </p:txBody>
      </p:sp>
    </p:spTree>
    <p:extLst>
      <p:ext uri="{BB962C8B-B14F-4D97-AF65-F5344CB8AC3E}">
        <p14:creationId xmlns:p14="http://schemas.microsoft.com/office/powerpoint/2010/main" val="19862408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fade">
                                      <p:cBhvr>
                                        <p:cTn id="11" dur="500"/>
                                        <p:tgtEl>
                                          <p:spTgt spid="6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5"/>
                                        </p:tgtEl>
                                        <p:attrNameLst>
                                          <p:attrName>style.visibility</p:attrName>
                                        </p:attrNameLst>
                                      </p:cBhvr>
                                      <p:to>
                                        <p:strVal val="visible"/>
                                      </p:to>
                                    </p:set>
                                    <p:animEffect transition="in" filter="fade">
                                      <p:cBhvr>
                                        <p:cTn id="14" dur="500"/>
                                        <p:tgtEl>
                                          <p:spTgt spid="15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fade">
                                      <p:cBhvr>
                                        <p:cTn id="23" dur="500"/>
                                        <p:tgtEl>
                                          <p:spTgt spid="79"/>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fade">
                                      <p:cBhvr>
                                        <p:cTn id="27" dur="500"/>
                                        <p:tgtEl>
                                          <p:spTgt spid="9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fade">
                                      <p:cBhvr>
                                        <p:cTn id="32" dur="500"/>
                                        <p:tgtEl>
                                          <p:spTgt spid="8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fade">
                                      <p:cBhvr>
                                        <p:cTn id="37" dur="500"/>
                                        <p:tgtEl>
                                          <p:spTgt spid="107"/>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fade">
                                      <p:cBhvr>
                                        <p:cTn id="46" dur="500"/>
                                        <p:tgtEl>
                                          <p:spTgt spid="113"/>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fade">
                                      <p:cBhvr>
                                        <p:cTn id="50" dur="500"/>
                                        <p:tgtEl>
                                          <p:spTgt spid="75"/>
                                        </p:tgtEl>
                                      </p:cBhvr>
                                    </p:animEffect>
                                  </p:childTnLst>
                                </p:cTn>
                              </p:par>
                            </p:childTnLst>
                          </p:cTn>
                        </p:par>
                        <p:par>
                          <p:cTn id="51" fill="hold">
                            <p:stCondLst>
                              <p:cond delay="1000"/>
                            </p:stCondLst>
                            <p:childTnLst>
                              <p:par>
                                <p:cTn id="52" presetID="10" presetClass="entr" presetSubtype="0" fill="hold" nodeType="afterEffect">
                                  <p:stCondLst>
                                    <p:cond delay="0"/>
                                  </p:stCondLst>
                                  <p:childTnLst>
                                    <p:set>
                                      <p:cBhvr>
                                        <p:cTn id="53" dur="1" fill="hold">
                                          <p:stCondLst>
                                            <p:cond delay="0"/>
                                          </p:stCondLst>
                                        </p:cTn>
                                        <p:tgtEl>
                                          <p:spTgt spid="72"/>
                                        </p:tgtEl>
                                        <p:attrNameLst>
                                          <p:attrName>style.visibility</p:attrName>
                                        </p:attrNameLst>
                                      </p:cBhvr>
                                      <p:to>
                                        <p:strVal val="visible"/>
                                      </p:to>
                                    </p:set>
                                    <p:animEffect transition="in" filter="fade">
                                      <p:cBhvr>
                                        <p:cTn id="54" dur="500"/>
                                        <p:tgtEl>
                                          <p:spTgt spid="72"/>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fade">
                                      <p:cBhvr>
                                        <p:cTn id="58" dur="500"/>
                                        <p:tgtEl>
                                          <p:spTgt spid="69"/>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fade">
                                      <p:cBhvr>
                                        <p:cTn id="62" dur="500"/>
                                        <p:tgtEl>
                                          <p:spTgt spid="66"/>
                                        </p:tgtEl>
                                      </p:cBhvr>
                                    </p:animEffect>
                                  </p:childTnLst>
                                </p:cTn>
                              </p:par>
                            </p:childTnLst>
                          </p:cTn>
                        </p:par>
                        <p:par>
                          <p:cTn id="63" fill="hold">
                            <p:stCondLst>
                              <p:cond delay="2500"/>
                            </p:stCondLst>
                            <p:childTnLst>
                              <p:par>
                                <p:cTn id="64" presetID="10" presetClass="entr" presetSubtype="0" fill="hold" nodeType="afterEffect">
                                  <p:stCondLst>
                                    <p:cond delay="0"/>
                                  </p:stCondLst>
                                  <p:childTnLst>
                                    <p:set>
                                      <p:cBhvr>
                                        <p:cTn id="65" dur="1" fill="hold">
                                          <p:stCondLst>
                                            <p:cond delay="0"/>
                                          </p:stCondLst>
                                        </p:cTn>
                                        <p:tgtEl>
                                          <p:spTgt spid="156"/>
                                        </p:tgtEl>
                                        <p:attrNameLst>
                                          <p:attrName>style.visibility</p:attrName>
                                        </p:attrNameLst>
                                      </p:cBhvr>
                                      <p:to>
                                        <p:strVal val="visible"/>
                                      </p:to>
                                    </p:set>
                                    <p:animEffect transition="in" filter="fade">
                                      <p:cBhvr>
                                        <p:cTn id="66" dur="500"/>
                                        <p:tgtEl>
                                          <p:spTgt spid="156"/>
                                        </p:tgtEl>
                                      </p:cBhvr>
                                    </p:animEffect>
                                  </p:childTnLst>
                                </p:cTn>
                              </p:par>
                            </p:childTnLst>
                          </p:cTn>
                        </p:par>
                        <p:par>
                          <p:cTn id="67" fill="hold">
                            <p:stCondLst>
                              <p:cond delay="3000"/>
                            </p:stCondLst>
                            <p:childTnLst>
                              <p:par>
                                <p:cTn id="68" presetID="10" presetClass="entr" presetSubtype="0" fill="hold" grpId="0" nodeType="afterEffect">
                                  <p:stCondLst>
                                    <p:cond delay="0"/>
                                  </p:stCondLst>
                                  <p:childTnLst>
                                    <p:set>
                                      <p:cBhvr>
                                        <p:cTn id="69" dur="1" fill="hold">
                                          <p:stCondLst>
                                            <p:cond delay="0"/>
                                          </p:stCondLst>
                                        </p:cTn>
                                        <p:tgtEl>
                                          <p:spTgt spid="65"/>
                                        </p:tgtEl>
                                        <p:attrNameLst>
                                          <p:attrName>style.visibility</p:attrName>
                                        </p:attrNameLst>
                                      </p:cBhvr>
                                      <p:to>
                                        <p:strVal val="visible"/>
                                      </p:to>
                                    </p:set>
                                    <p:animEffect transition="in" filter="fade">
                                      <p:cBhvr>
                                        <p:cTn id="70" dur="500"/>
                                        <p:tgtEl>
                                          <p:spTgt spid="6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16"/>
                                        </p:tgtEl>
                                        <p:attrNameLst>
                                          <p:attrName>style.visibility</p:attrName>
                                        </p:attrNameLst>
                                      </p:cBhvr>
                                      <p:to>
                                        <p:strVal val="visible"/>
                                      </p:to>
                                    </p:set>
                                    <p:animEffect transition="in" filter="fade">
                                      <p:cBhvr>
                                        <p:cTn id="75" dur="500"/>
                                        <p:tgtEl>
                                          <p:spTgt spid="116"/>
                                        </p:tgtEl>
                                      </p:cBhvr>
                                    </p:animEffect>
                                  </p:childTnLst>
                                </p:cTn>
                              </p:par>
                              <p:par>
                                <p:cTn id="76" presetID="10" presetClass="entr" presetSubtype="0" fill="hold" nodeType="withEffect">
                                  <p:stCondLst>
                                    <p:cond delay="0"/>
                                  </p:stCondLst>
                                  <p:childTnLst>
                                    <p:set>
                                      <p:cBhvr>
                                        <p:cTn id="77" dur="1" fill="hold">
                                          <p:stCondLst>
                                            <p:cond delay="0"/>
                                          </p:stCondLst>
                                        </p:cTn>
                                        <p:tgtEl>
                                          <p:spTgt spid="110"/>
                                        </p:tgtEl>
                                        <p:attrNameLst>
                                          <p:attrName>style.visibility</p:attrName>
                                        </p:attrNameLst>
                                      </p:cBhvr>
                                      <p:to>
                                        <p:strVal val="visible"/>
                                      </p:to>
                                    </p:set>
                                    <p:animEffect transition="in" filter="fade">
                                      <p:cBhvr>
                                        <p:cTn id="7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8" grpId="0" animBg="1"/>
      <p:bldP spid="79" grpId="0" animBg="1"/>
      <p:bldP spid="1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WAP - Fabric"/>
          <p:cNvGrpSpPr/>
          <p:nvPr/>
        </p:nvGrpSpPr>
        <p:grpSpPr>
          <a:xfrm>
            <a:off x="346328" y="3558740"/>
            <a:ext cx="3434124" cy="1057079"/>
            <a:chOff x="7276244" y="5160606"/>
            <a:chExt cx="4578832" cy="1409439"/>
          </a:xfrm>
        </p:grpSpPr>
        <p:sp>
          <p:nvSpPr>
            <p:cNvPr id="54" name="WAP - Fabric Box"/>
            <p:cNvSpPr/>
            <p:nvPr/>
          </p:nvSpPr>
          <p:spPr bwMode="auto">
            <a:xfrm>
              <a:off x="7276244" y="5160606"/>
              <a:ext cx="4578832" cy="1409439"/>
            </a:xfrm>
            <a:prstGeom prst="rect">
              <a:avLst/>
            </a:prstGeom>
            <a:solidFill>
              <a:srgbClr val="148DB1"/>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grpSp>
          <p:nvGrpSpPr>
            <p:cNvPr id="55" name="WAP - Fabric VMs"/>
            <p:cNvGrpSpPr/>
            <p:nvPr/>
          </p:nvGrpSpPr>
          <p:grpSpPr>
            <a:xfrm>
              <a:off x="8280775" y="6059942"/>
              <a:ext cx="2535129" cy="347276"/>
              <a:chOff x="1229418" y="5980315"/>
              <a:chExt cx="3318031" cy="347276"/>
            </a:xfrm>
          </p:grpSpPr>
          <p:pic>
            <p:nvPicPr>
              <p:cNvPr id="57" name="Picture 5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229418" y="5980315"/>
                <a:ext cx="1071590" cy="347276"/>
              </a:xfrm>
              <a:prstGeom prst="rect">
                <a:avLst/>
              </a:prstGeom>
            </p:spPr>
          </p:pic>
          <p:grpSp>
            <p:nvGrpSpPr>
              <p:cNvPr id="58" name="Group 57"/>
              <p:cNvGrpSpPr/>
              <p:nvPr/>
            </p:nvGrpSpPr>
            <p:grpSpPr>
              <a:xfrm>
                <a:off x="2352638" y="5980315"/>
                <a:ext cx="2194811" cy="347276"/>
                <a:chOff x="2352638" y="5980315"/>
                <a:chExt cx="2194811" cy="347276"/>
              </a:xfrm>
            </p:grpSpPr>
            <p:pic>
              <p:nvPicPr>
                <p:cNvPr id="59" name="Picture 58"/>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352638" y="5980315"/>
                  <a:ext cx="1071590" cy="347276"/>
                </a:xfrm>
                <a:prstGeom prst="rect">
                  <a:avLst/>
                </a:prstGeom>
              </p:spPr>
            </p:pic>
            <p:pic>
              <p:nvPicPr>
                <p:cNvPr id="60" name="Picture 59"/>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475859" y="5980315"/>
                  <a:ext cx="1071590" cy="347276"/>
                </a:xfrm>
                <a:prstGeom prst="rect">
                  <a:avLst/>
                </a:prstGeom>
              </p:spPr>
            </p:pic>
          </p:grpSp>
        </p:grpSp>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4534" y="5264453"/>
              <a:ext cx="3598896" cy="697924"/>
            </a:xfrm>
            <a:prstGeom prst="rect">
              <a:avLst/>
            </a:prstGeom>
          </p:spPr>
        </p:pic>
      </p:grpSp>
      <p:grpSp>
        <p:nvGrpSpPr>
          <p:cNvPr id="61" name="WAP - System Center Fabric"/>
          <p:cNvGrpSpPr/>
          <p:nvPr/>
        </p:nvGrpSpPr>
        <p:grpSpPr>
          <a:xfrm>
            <a:off x="346328" y="3213855"/>
            <a:ext cx="3434123" cy="317251"/>
            <a:chOff x="677699" y="4730754"/>
            <a:chExt cx="4578831" cy="423001"/>
          </a:xfrm>
          <a:solidFill>
            <a:schemeClr val="bg2">
              <a:lumMod val="75000"/>
            </a:schemeClr>
          </a:solidFill>
        </p:grpSpPr>
        <p:sp>
          <p:nvSpPr>
            <p:cNvPr id="62" name="Rectangle 61"/>
            <p:cNvSpPr/>
            <p:nvPr/>
          </p:nvSpPr>
          <p:spPr bwMode="auto">
            <a:xfrm>
              <a:off x="677699" y="4730754"/>
              <a:ext cx="4578831" cy="423001"/>
            </a:xfrm>
            <a:prstGeom prst="rect">
              <a:avLst/>
            </a:prstGeom>
            <a:grpFill/>
            <a:ln>
              <a:noFill/>
              <a:headEnd type="none" w="med" len="med"/>
              <a:tailEnd type="none" w="med" len="med"/>
            </a:ln>
            <a:effectLst/>
          </p:spPr>
          <p:txBody>
            <a:bodyPr lIns="57132" tIns="28566" rIns="57132" bIns="28566" rtlCol="0" anchor="ctr" anchorCtr="0"/>
            <a:lstStyle/>
            <a:p>
              <a:pPr marL="2381" algn="r" defTabSz="685666">
                <a:lnSpc>
                  <a:spcPct val="90000"/>
                </a:lnSpc>
                <a:spcAft>
                  <a:spcPts val="675"/>
                </a:spcAft>
                <a:buSzPct val="80000"/>
              </a:pPr>
              <a:endParaRPr lang="en-US" sz="1200" spc="-62" dirty="0">
                <a:solidFill>
                  <a:srgbClr val="FFFFFF">
                    <a:alpha val="99000"/>
                  </a:srgbClr>
                </a:solidFill>
                <a:latin typeface="Segoe UI Light" pitchFamily="34" charset="0"/>
              </a:endParaRPr>
            </a:p>
          </p:txBody>
        </p:sp>
        <p:pic>
          <p:nvPicPr>
            <p:cNvPr id="63" name="Picture 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854" y="4787854"/>
              <a:ext cx="1698029" cy="302352"/>
            </a:xfrm>
            <a:prstGeom prst="rect">
              <a:avLst/>
            </a:prstGeom>
            <a:grpFill/>
          </p:spPr>
        </p:pic>
        <p:sp>
          <p:nvSpPr>
            <p:cNvPr id="64" name="TextBox 63"/>
            <p:cNvSpPr txBox="1"/>
            <p:nvPr/>
          </p:nvSpPr>
          <p:spPr>
            <a:xfrm>
              <a:off x="2840796" y="4894218"/>
              <a:ext cx="1866067" cy="184665"/>
            </a:xfrm>
            <a:prstGeom prst="rect">
              <a:avLst/>
            </a:prstGeom>
            <a:grpFill/>
          </p:spPr>
          <p:txBody>
            <a:bodyPr wrap="none" lIns="0" tIns="0" rIns="0" bIns="0" rtlCol="0">
              <a:spAutoFit/>
            </a:bodyPr>
            <a:lstStyle/>
            <a:p>
              <a:pPr defTabSz="685772"/>
              <a:r>
                <a:rPr lang="en-US" sz="900" spc="-53" dirty="0">
                  <a:solidFill>
                    <a:srgbClr val="EFEFEF"/>
                  </a:solidFill>
                  <a:latin typeface="+mj-lt"/>
                </a:rPr>
                <a:t>R2 w/ Service Provider Foundation</a:t>
              </a:r>
            </a:p>
          </p:txBody>
        </p:sp>
      </p:grpSp>
      <p:sp>
        <p:nvSpPr>
          <p:cNvPr id="65" name="WAP - Future"/>
          <p:cNvSpPr/>
          <p:nvPr/>
        </p:nvSpPr>
        <p:spPr bwMode="auto">
          <a:xfrm>
            <a:off x="2919581" y="2491346"/>
            <a:ext cx="850268" cy="617312"/>
          </a:xfrm>
          <a:prstGeom prst="cloud">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b" anchorCtr="0" forceAA="0" compatLnSpc="1">
            <a:prstTxWarp prst="textNoShape">
              <a:avLst/>
            </a:prstTxWarp>
            <a:noAutofit/>
          </a:bodyPr>
          <a:lstStyle/>
          <a:p>
            <a:pPr algn="ctr" defTabSz="685546" fontAlgn="base">
              <a:spcBef>
                <a:spcPct val="0"/>
              </a:spcBef>
              <a:spcAft>
                <a:spcPct val="0"/>
              </a:spcAft>
            </a:pPr>
            <a:r>
              <a:rPr lang="en-US" sz="1050" spc="-38" dirty="0">
                <a:solidFill>
                  <a:srgbClr val="292929"/>
                </a:solidFill>
                <a:latin typeface="+mj-lt"/>
                <a:ea typeface="Segoe UI" pitchFamily="34" charset="0"/>
                <a:cs typeface="Segoe UI" pitchFamily="34" charset="0"/>
              </a:rPr>
              <a:t>Future Services</a:t>
            </a:r>
          </a:p>
        </p:txBody>
      </p:sp>
      <p:grpSp>
        <p:nvGrpSpPr>
          <p:cNvPr id="66" name="WAP - Service Bus"/>
          <p:cNvGrpSpPr/>
          <p:nvPr/>
        </p:nvGrpSpPr>
        <p:grpSpPr>
          <a:xfrm>
            <a:off x="1888868" y="2483954"/>
            <a:ext cx="469271" cy="689415"/>
            <a:chOff x="3815516" y="3462617"/>
            <a:chExt cx="525898" cy="1066800"/>
          </a:xfrm>
          <a:solidFill>
            <a:srgbClr val="8AC640"/>
          </a:solidFill>
          <a:effectLst/>
        </p:grpSpPr>
        <p:sp>
          <p:nvSpPr>
            <p:cNvPr id="67" name="Rectangle 66"/>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68" name="TextBox 67"/>
            <p:cNvSpPr txBox="1"/>
            <p:nvPr/>
          </p:nvSpPr>
          <p:spPr>
            <a:xfrm rot="5400000">
              <a:off x="3880035" y="3761116"/>
              <a:ext cx="385765" cy="479475"/>
            </a:xfrm>
            <a:prstGeom prst="rect">
              <a:avLst/>
            </a:prstGeom>
            <a:no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Web Apps</a:t>
              </a:r>
            </a:p>
          </p:txBody>
        </p:sp>
      </p:grpSp>
      <p:grpSp>
        <p:nvGrpSpPr>
          <p:cNvPr id="69" name="WAP - SQL"/>
          <p:cNvGrpSpPr/>
          <p:nvPr/>
        </p:nvGrpSpPr>
        <p:grpSpPr>
          <a:xfrm>
            <a:off x="1375920" y="2483954"/>
            <a:ext cx="469271" cy="693044"/>
            <a:chOff x="3815517" y="3462618"/>
            <a:chExt cx="525898" cy="1072416"/>
          </a:xfrm>
          <a:solidFill>
            <a:srgbClr val="8AC640"/>
          </a:solidFill>
          <a:effectLst/>
        </p:grpSpPr>
        <p:sp>
          <p:nvSpPr>
            <p:cNvPr id="70" name="Rectangle 69"/>
            <p:cNvSpPr/>
            <p:nvPr/>
          </p:nvSpPr>
          <p:spPr bwMode="auto">
            <a:xfrm rot="5400000">
              <a:off x="3542258" y="3735877"/>
              <a:ext cx="1072416"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71" name="TextBox 70"/>
            <p:cNvSpPr txBox="1"/>
            <p:nvPr/>
          </p:nvSpPr>
          <p:spPr>
            <a:xfrm rot="5400000">
              <a:off x="3976476" y="3761116"/>
              <a:ext cx="192883" cy="479475"/>
            </a:xfrm>
            <a:prstGeom prst="rect">
              <a:avLst/>
            </a:prstGeom>
            <a:no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MySQL</a:t>
              </a:r>
            </a:p>
          </p:txBody>
        </p:sp>
      </p:grpSp>
      <p:grpSp>
        <p:nvGrpSpPr>
          <p:cNvPr id="72" name="WAP - VMs"/>
          <p:cNvGrpSpPr/>
          <p:nvPr/>
        </p:nvGrpSpPr>
        <p:grpSpPr>
          <a:xfrm>
            <a:off x="856675" y="2483954"/>
            <a:ext cx="469271" cy="693044"/>
            <a:chOff x="3815517" y="3462618"/>
            <a:chExt cx="525898" cy="1072416"/>
          </a:xfrm>
          <a:solidFill>
            <a:srgbClr val="8AC640"/>
          </a:solidFill>
          <a:effectLst/>
        </p:grpSpPr>
        <p:sp>
          <p:nvSpPr>
            <p:cNvPr id="73" name="Rectangle 72"/>
            <p:cNvSpPr/>
            <p:nvPr/>
          </p:nvSpPr>
          <p:spPr bwMode="auto">
            <a:xfrm rot="5400000">
              <a:off x="3542258" y="3735877"/>
              <a:ext cx="1072416"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74" name="TextBox 73"/>
            <p:cNvSpPr txBox="1"/>
            <p:nvPr/>
          </p:nvSpPr>
          <p:spPr>
            <a:xfrm rot="5400000">
              <a:off x="3976476" y="3761116"/>
              <a:ext cx="192883" cy="479475"/>
            </a:xfrm>
            <a:prstGeom prst="rect">
              <a:avLst/>
            </a:prstGeom>
            <a:no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SQL</a:t>
              </a:r>
            </a:p>
          </p:txBody>
        </p:sp>
      </p:grpSp>
      <p:grpSp>
        <p:nvGrpSpPr>
          <p:cNvPr id="75" name="WAP - Web Sites"/>
          <p:cNvGrpSpPr/>
          <p:nvPr/>
        </p:nvGrpSpPr>
        <p:grpSpPr>
          <a:xfrm>
            <a:off x="346327" y="2483956"/>
            <a:ext cx="469271" cy="689414"/>
            <a:chOff x="3815516" y="3462617"/>
            <a:chExt cx="525898" cy="1066800"/>
          </a:xfrm>
          <a:solidFill>
            <a:srgbClr val="8AC640"/>
          </a:solidFill>
          <a:effectLst/>
        </p:grpSpPr>
        <p:sp>
          <p:nvSpPr>
            <p:cNvPr id="76" name="Rectangle 75"/>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77" name="TextBox 76"/>
            <p:cNvSpPr txBox="1"/>
            <p:nvPr/>
          </p:nvSpPr>
          <p:spPr>
            <a:xfrm rot="5400000">
              <a:off x="3976476" y="3761116"/>
              <a:ext cx="192884" cy="479475"/>
            </a:xfrm>
            <a:prstGeom prst="rect">
              <a:avLst/>
            </a:prstGeom>
            <a:no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IaaS</a:t>
              </a:r>
            </a:p>
          </p:txBody>
        </p:sp>
      </p:grpSp>
      <p:sp>
        <p:nvSpPr>
          <p:cNvPr id="78" name="WAP - RDFE"/>
          <p:cNvSpPr/>
          <p:nvPr/>
        </p:nvSpPr>
        <p:spPr bwMode="auto">
          <a:xfrm>
            <a:off x="352295" y="2122448"/>
            <a:ext cx="3420167" cy="323767"/>
          </a:xfrm>
          <a:prstGeom prst="rect">
            <a:avLst/>
          </a:prstGeom>
          <a:solidFill>
            <a:schemeClr val="bg2">
              <a:lumMod val="75000"/>
            </a:schemeClr>
          </a:solidFill>
          <a:ln w="9525" cap="flat" cmpd="sng" algn="ctr">
            <a:noFill/>
            <a:prstDash val="solid"/>
            <a:headEnd type="none" w="med" len="med"/>
            <a:tailEnd type="none" w="med" len="med"/>
          </a:ln>
          <a:effectLst/>
        </p:spPr>
        <p:txBody>
          <a:bodyPr vert="horz" wrap="square" lIns="68574" tIns="34287" rIns="68574" bIns="34287" numCol="1" rtlCol="0" anchor="ctr" anchorCtr="0" compatLnSpc="1">
            <a:prstTxWarp prst="textNoShape">
              <a:avLst/>
            </a:prstTxWarp>
          </a:bodyPr>
          <a:lstStyle/>
          <a:p>
            <a:pPr algn="ctr" defTabSz="685546" fontAlgn="base">
              <a:spcBef>
                <a:spcPct val="0"/>
              </a:spcBef>
              <a:spcAft>
                <a:spcPct val="0"/>
              </a:spcAft>
              <a:defRPr/>
            </a:pPr>
            <a:r>
              <a:rPr lang="en-US" sz="1200" kern="0" dirty="0">
                <a:gradFill>
                  <a:gsLst>
                    <a:gs pos="0">
                      <a:srgbClr val="FFFFFF"/>
                    </a:gs>
                    <a:gs pos="100000">
                      <a:srgbClr val="FFFFFF"/>
                    </a:gs>
                  </a:gsLst>
                  <a:lin ang="5400000" scaled="0"/>
                </a:gradFill>
                <a:latin typeface="+mj-lt"/>
              </a:rPr>
              <a:t>Service Management API</a:t>
            </a:r>
          </a:p>
        </p:txBody>
      </p:sp>
      <p:sp>
        <p:nvSpPr>
          <p:cNvPr id="79" name="WAP - Portal Frame"/>
          <p:cNvSpPr/>
          <p:nvPr/>
        </p:nvSpPr>
        <p:spPr bwMode="auto">
          <a:xfrm>
            <a:off x="355157" y="782797"/>
            <a:ext cx="3414692" cy="1308476"/>
          </a:xfrm>
          <a:prstGeom prst="rect">
            <a:avLst/>
          </a:prstGeom>
          <a:solidFill>
            <a:schemeClr val="bg2">
              <a:lumMod val="75000"/>
            </a:scheme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grpSp>
        <p:nvGrpSpPr>
          <p:cNvPr id="80" name="WAP - Admin"/>
          <p:cNvGrpSpPr/>
          <p:nvPr/>
        </p:nvGrpSpPr>
        <p:grpSpPr>
          <a:xfrm>
            <a:off x="414872" y="865200"/>
            <a:ext cx="1356962" cy="1155750"/>
            <a:chOff x="7367635" y="1569220"/>
            <a:chExt cx="1809283" cy="1541000"/>
          </a:xfrm>
        </p:grpSpPr>
        <p:grpSp>
          <p:nvGrpSpPr>
            <p:cNvPr id="81" name="WAP - Admin Frame"/>
            <p:cNvGrpSpPr/>
            <p:nvPr/>
          </p:nvGrpSpPr>
          <p:grpSpPr>
            <a:xfrm>
              <a:off x="7367635" y="1569220"/>
              <a:ext cx="1809283" cy="1256912"/>
              <a:chOff x="769091" y="1637316"/>
              <a:chExt cx="1809283" cy="1256912"/>
            </a:xfrm>
          </p:grpSpPr>
          <p:sp>
            <p:nvSpPr>
              <p:cNvPr id="84" name="Rectangle 83"/>
              <p:cNvSpPr/>
              <p:nvPr/>
            </p:nvSpPr>
            <p:spPr bwMode="auto">
              <a:xfrm>
                <a:off x="1566364" y="1638844"/>
                <a:ext cx="1012010" cy="1255384"/>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latin typeface="+mj-lt"/>
                </a:endParaRPr>
              </a:p>
            </p:txBody>
          </p:sp>
          <p:sp>
            <p:nvSpPr>
              <p:cNvPr id="85" name="Rectangle 84"/>
              <p:cNvSpPr/>
              <p:nvPr/>
            </p:nvSpPr>
            <p:spPr bwMode="auto">
              <a:xfrm>
                <a:off x="769091" y="1637316"/>
                <a:ext cx="805727" cy="1256911"/>
              </a:xfrm>
              <a:prstGeom prst="rect">
                <a:avLst/>
              </a:prstGeom>
              <a:solidFill>
                <a:srgbClr val="D98805"/>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latin typeface="+mj-lt"/>
                </a:endParaRPr>
              </a:p>
            </p:txBody>
          </p:sp>
          <p:sp>
            <p:nvSpPr>
              <p:cNvPr id="86" name="TextBox 85"/>
              <p:cNvSpPr txBox="1"/>
              <p:nvPr/>
            </p:nvSpPr>
            <p:spPr>
              <a:xfrm>
                <a:off x="858036" y="1722959"/>
                <a:ext cx="410369" cy="897169"/>
              </a:xfrm>
              <a:prstGeom prst="rect">
                <a:avLst/>
              </a:prstGeom>
              <a:noFill/>
            </p:spPr>
            <p:txBody>
              <a:bodyPr wrap="none" lIns="0" tIns="0" rIns="0" bIns="0" rtlCol="0">
                <a:spAutoFit/>
              </a:bodyPr>
              <a:lstStyle/>
              <a:p>
                <a:pPr defTabSz="685771">
                  <a:lnSpc>
                    <a:spcPct val="90000"/>
                  </a:lnSpc>
                  <a:spcBef>
                    <a:spcPct val="20000"/>
                  </a:spcBef>
                  <a:buSzPct val="80000"/>
                  <a:defRPr/>
                </a:pPr>
                <a:r>
                  <a:rPr lang="en-US" sz="825" kern="0" dirty="0">
                    <a:solidFill>
                      <a:schemeClr val="bg1">
                        <a:lumMod val="10000"/>
                      </a:schemeClr>
                    </a:solidFill>
                    <a:latin typeface="+mj-lt"/>
                  </a:rPr>
                  <a:t>Service</a:t>
                </a:r>
              </a:p>
              <a:p>
                <a:pPr defTabSz="685771">
                  <a:lnSpc>
                    <a:spcPct val="90000"/>
                  </a:lnSpc>
                  <a:spcBef>
                    <a:spcPct val="20000"/>
                  </a:spcBef>
                  <a:buSzPct val="80000"/>
                  <a:defRPr/>
                </a:pPr>
                <a:r>
                  <a:rPr lang="en-US" sz="825" kern="0" dirty="0">
                    <a:solidFill>
                      <a:schemeClr val="bg1">
                        <a:lumMod val="10000"/>
                      </a:schemeClr>
                    </a:solidFill>
                    <a:latin typeface="+mj-lt"/>
                  </a:rPr>
                  <a:t>Plans</a:t>
                </a:r>
              </a:p>
              <a:p>
                <a:pPr defTabSz="685771">
                  <a:lnSpc>
                    <a:spcPct val="90000"/>
                  </a:lnSpc>
                  <a:spcBef>
                    <a:spcPct val="20000"/>
                  </a:spcBef>
                  <a:buSzPct val="80000"/>
                  <a:defRPr/>
                </a:pPr>
                <a:r>
                  <a:rPr lang="en-US" sz="825" kern="0" dirty="0">
                    <a:solidFill>
                      <a:schemeClr val="bg1">
                        <a:lumMod val="10000"/>
                      </a:schemeClr>
                    </a:solidFill>
                    <a:latin typeface="+mj-lt"/>
                  </a:rPr>
                  <a:t>Users</a:t>
                </a:r>
              </a:p>
              <a:p>
                <a:pPr defTabSz="685771">
                  <a:lnSpc>
                    <a:spcPct val="90000"/>
                  </a:lnSpc>
                  <a:spcBef>
                    <a:spcPct val="20000"/>
                  </a:spcBef>
                  <a:buSzPct val="80000"/>
                  <a:defRPr/>
                </a:pPr>
                <a:endParaRPr lang="en-US" sz="825" kern="0" dirty="0">
                  <a:solidFill>
                    <a:schemeClr val="bg1">
                      <a:lumMod val="10000"/>
                    </a:schemeClr>
                  </a:solidFill>
                  <a:latin typeface="+mj-lt"/>
                </a:endParaRPr>
              </a:p>
              <a:p>
                <a:pPr defTabSz="685771">
                  <a:lnSpc>
                    <a:spcPct val="90000"/>
                  </a:lnSpc>
                  <a:spcBef>
                    <a:spcPct val="20000"/>
                  </a:spcBef>
                  <a:buSzPct val="80000"/>
                  <a:defRPr/>
                </a:pPr>
                <a:endParaRPr lang="en-US" sz="825" kern="0" dirty="0">
                  <a:solidFill>
                    <a:schemeClr val="bg1">
                      <a:lumMod val="10000"/>
                    </a:schemeClr>
                  </a:solidFill>
                  <a:latin typeface="+mj-lt"/>
                </a:endParaRPr>
              </a:p>
            </p:txBody>
          </p:sp>
          <p:sp>
            <p:nvSpPr>
              <p:cNvPr id="87" name="TextBox 86"/>
              <p:cNvSpPr txBox="1"/>
              <p:nvPr/>
            </p:nvSpPr>
            <p:spPr>
              <a:xfrm>
                <a:off x="775299" y="1846227"/>
                <a:ext cx="87" cy="152349"/>
              </a:xfrm>
              <a:prstGeom prst="rect">
                <a:avLst/>
              </a:prstGeom>
              <a:noFill/>
            </p:spPr>
            <p:txBody>
              <a:bodyPr wrap="none" lIns="0" tIns="0" rIns="0" bIns="0" rtlCol="0">
                <a:spAutoFit/>
              </a:bodyPr>
              <a:lstStyle/>
              <a:p>
                <a:pPr defTabSz="685771">
                  <a:lnSpc>
                    <a:spcPct val="90000"/>
                  </a:lnSpc>
                  <a:spcBef>
                    <a:spcPct val="20000"/>
                  </a:spcBef>
                  <a:buSzPct val="80000"/>
                  <a:defRPr/>
                </a:pPr>
                <a:endParaRPr lang="en-US" sz="825" kern="0" dirty="0">
                  <a:solidFill>
                    <a:srgbClr val="FFFFFF">
                      <a:lumMod val="50000"/>
                    </a:srgbClr>
                  </a:solidFill>
                  <a:latin typeface="+mj-lt"/>
                </a:endParaRPr>
              </a:p>
            </p:txBody>
          </p:sp>
          <p:sp>
            <p:nvSpPr>
              <p:cNvPr id="88" name="TextBox 87"/>
              <p:cNvSpPr txBox="1"/>
              <p:nvPr/>
            </p:nvSpPr>
            <p:spPr>
              <a:xfrm>
                <a:off x="780404" y="2043832"/>
                <a:ext cx="87" cy="152349"/>
              </a:xfrm>
              <a:prstGeom prst="rect">
                <a:avLst/>
              </a:prstGeom>
              <a:noFill/>
            </p:spPr>
            <p:txBody>
              <a:bodyPr wrap="none" lIns="0" tIns="0" rIns="0" bIns="0" rtlCol="0">
                <a:spAutoFit/>
              </a:bodyPr>
              <a:lstStyle/>
              <a:p>
                <a:pPr defTabSz="685771">
                  <a:lnSpc>
                    <a:spcPct val="90000"/>
                  </a:lnSpc>
                  <a:spcBef>
                    <a:spcPct val="20000"/>
                  </a:spcBef>
                  <a:buSzPct val="80000"/>
                  <a:defRPr/>
                </a:pPr>
                <a:endParaRPr lang="en-US" sz="825" kern="0" dirty="0">
                  <a:solidFill>
                    <a:srgbClr val="FFFFFF">
                      <a:lumMod val="50000"/>
                    </a:srgbClr>
                  </a:solidFill>
                  <a:latin typeface="+mj-lt"/>
                </a:endParaRPr>
              </a:p>
            </p:txBody>
          </p:sp>
          <p:sp>
            <p:nvSpPr>
              <p:cNvPr id="89" name="TextBox 88"/>
              <p:cNvSpPr txBox="1"/>
              <p:nvPr/>
            </p:nvSpPr>
            <p:spPr>
              <a:xfrm>
                <a:off x="1626320" y="1982865"/>
                <a:ext cx="891508" cy="443199"/>
              </a:xfrm>
              <a:prstGeom prst="rect">
                <a:avLst/>
              </a:prstGeom>
              <a:noFill/>
            </p:spPr>
            <p:txBody>
              <a:bodyPr wrap="square" lIns="0" tIns="0" rIns="0" bIns="0" rtlCol="0">
                <a:spAutoFit/>
              </a:bodyPr>
              <a:lstStyle/>
              <a:p>
                <a:pPr algn="ctr" defTabSz="685772">
                  <a:lnSpc>
                    <a:spcPct val="90000"/>
                  </a:lnSpc>
                  <a:spcBef>
                    <a:spcPct val="20000"/>
                  </a:spcBef>
                  <a:buSzPct val="80000"/>
                  <a:defRPr/>
                </a:pPr>
                <a:r>
                  <a:rPr lang="en-US" sz="1200" kern="0" dirty="0">
                    <a:solidFill>
                      <a:srgbClr val="FFFFFF">
                        <a:lumMod val="50000"/>
                      </a:srgbClr>
                    </a:solidFill>
                    <a:latin typeface="+mj-lt"/>
                  </a:rPr>
                  <a:t>Provider Portal</a:t>
                </a:r>
              </a:p>
            </p:txBody>
          </p:sp>
        </p:grpSp>
        <p:sp>
          <p:nvSpPr>
            <p:cNvPr id="82" name="WAP - Admin Cmd Bar"/>
            <p:cNvSpPr/>
            <p:nvPr/>
          </p:nvSpPr>
          <p:spPr bwMode="auto">
            <a:xfrm>
              <a:off x="7367635" y="2796186"/>
              <a:ext cx="1809283" cy="314034"/>
            </a:xfrm>
            <a:prstGeom prst="rect">
              <a:avLst/>
            </a:prstGeom>
            <a:solidFill>
              <a:schemeClr val="bg1">
                <a:lumMod val="50000"/>
              </a:scheme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pic>
          <p:nvPicPr>
            <p:cNvPr id="83" name="WAP - Admin (+) &quot;New&quot;" descr="http://sharepoint/sites/AzureUX/Shared%20Documents/Design%20Team/Iconography/Production/White/icon-add-32-w-id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8604" y="2864370"/>
              <a:ext cx="173735" cy="1695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WAP - Tenant"/>
          <p:cNvGrpSpPr/>
          <p:nvPr/>
        </p:nvGrpSpPr>
        <p:grpSpPr>
          <a:xfrm>
            <a:off x="1822634" y="865202"/>
            <a:ext cx="1893830" cy="1157831"/>
            <a:chOff x="9244651" y="1569222"/>
            <a:chExt cx="2525107" cy="1543775"/>
          </a:xfrm>
        </p:grpSpPr>
        <p:grpSp>
          <p:nvGrpSpPr>
            <p:cNvPr id="91" name="WAP - Tenant Frame"/>
            <p:cNvGrpSpPr/>
            <p:nvPr/>
          </p:nvGrpSpPr>
          <p:grpSpPr>
            <a:xfrm>
              <a:off x="9244651" y="1569222"/>
              <a:ext cx="2525107" cy="1237466"/>
              <a:chOff x="2642049" y="1623481"/>
              <a:chExt cx="2525107" cy="1238831"/>
            </a:xfrm>
          </p:grpSpPr>
          <p:sp>
            <p:nvSpPr>
              <p:cNvPr id="95" name="Rectangle 94"/>
              <p:cNvSpPr/>
              <p:nvPr/>
            </p:nvSpPr>
            <p:spPr bwMode="auto">
              <a:xfrm>
                <a:off x="3433049" y="1623482"/>
                <a:ext cx="1734107" cy="1238830"/>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latin typeface="+mj-lt"/>
                </a:endParaRPr>
              </a:p>
            </p:txBody>
          </p:sp>
          <p:sp>
            <p:nvSpPr>
              <p:cNvPr id="96" name="Rectangle 95"/>
              <p:cNvSpPr/>
              <p:nvPr/>
            </p:nvSpPr>
            <p:spPr bwMode="auto">
              <a:xfrm>
                <a:off x="2642049" y="1623481"/>
                <a:ext cx="813646" cy="1229977"/>
              </a:xfrm>
              <a:prstGeom prst="rect">
                <a:avLst/>
              </a:prstGeom>
              <a:solidFill>
                <a:srgbClr val="2AABE5"/>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latin typeface="+mj-lt"/>
                </a:endParaRPr>
              </a:p>
            </p:txBody>
          </p:sp>
          <p:sp>
            <p:nvSpPr>
              <p:cNvPr id="97" name="TextBox 96"/>
              <p:cNvSpPr txBox="1"/>
              <p:nvPr/>
            </p:nvSpPr>
            <p:spPr>
              <a:xfrm>
                <a:off x="3759952" y="1897136"/>
                <a:ext cx="1168327" cy="665531"/>
              </a:xfrm>
              <a:prstGeom prst="rect">
                <a:avLst/>
              </a:prstGeom>
              <a:noFill/>
            </p:spPr>
            <p:txBody>
              <a:bodyPr wrap="square" lIns="0" tIns="0" rIns="0" bIns="0" rtlCol="0">
                <a:spAutoFit/>
              </a:bodyPr>
              <a:lstStyle/>
              <a:p>
                <a:pPr algn="ctr" defTabSz="685772">
                  <a:lnSpc>
                    <a:spcPct val="90000"/>
                  </a:lnSpc>
                  <a:spcBef>
                    <a:spcPct val="20000"/>
                  </a:spcBef>
                  <a:buSzPct val="80000"/>
                  <a:defRPr/>
                </a:pPr>
                <a:r>
                  <a:rPr lang="en-US" sz="1200" kern="0" dirty="0">
                    <a:solidFill>
                      <a:srgbClr val="FFFFFF">
                        <a:lumMod val="50000"/>
                      </a:srgbClr>
                    </a:solidFill>
                    <a:latin typeface="+mj-lt"/>
                  </a:rPr>
                  <a:t>Consumer Self-Service</a:t>
                </a:r>
                <a:br>
                  <a:rPr lang="en-US" sz="1200" kern="0" dirty="0">
                    <a:solidFill>
                      <a:srgbClr val="FFFFFF">
                        <a:lumMod val="50000"/>
                      </a:srgbClr>
                    </a:solidFill>
                    <a:latin typeface="+mj-lt"/>
                  </a:rPr>
                </a:br>
                <a:r>
                  <a:rPr lang="en-US" sz="1200" kern="0" dirty="0">
                    <a:solidFill>
                      <a:srgbClr val="FFFFFF">
                        <a:lumMod val="50000"/>
                      </a:srgbClr>
                    </a:solidFill>
                    <a:latin typeface="+mj-lt"/>
                  </a:rPr>
                  <a:t>Portal</a:t>
                </a:r>
              </a:p>
            </p:txBody>
          </p:sp>
        </p:grpSp>
        <p:sp>
          <p:nvSpPr>
            <p:cNvPr id="92" name="WAP - Tenant left nav items"/>
            <p:cNvSpPr txBox="1"/>
            <p:nvPr/>
          </p:nvSpPr>
          <p:spPr>
            <a:xfrm>
              <a:off x="9322624" y="1660805"/>
              <a:ext cx="572807" cy="897170"/>
            </a:xfrm>
            <a:prstGeom prst="rect">
              <a:avLst/>
            </a:prstGeom>
            <a:noFill/>
          </p:spPr>
          <p:txBody>
            <a:bodyPr wrap="none" lIns="0" tIns="0" rIns="0" bIns="0" rtlCol="0">
              <a:spAutoFit/>
            </a:bodyPr>
            <a:lstStyle/>
            <a:p>
              <a:pPr defTabSz="685771">
                <a:lnSpc>
                  <a:spcPct val="90000"/>
                </a:lnSpc>
                <a:spcBef>
                  <a:spcPct val="20000"/>
                </a:spcBef>
                <a:buSzPct val="80000"/>
                <a:defRPr/>
              </a:pPr>
              <a:r>
                <a:rPr lang="en-US" sz="825" kern="0" dirty="0">
                  <a:solidFill>
                    <a:schemeClr val="bg1"/>
                  </a:solidFill>
                  <a:latin typeface="+mj-lt"/>
                </a:rPr>
                <a:t>Web Sites</a:t>
              </a:r>
            </a:p>
            <a:p>
              <a:pPr defTabSz="685771">
                <a:lnSpc>
                  <a:spcPct val="90000"/>
                </a:lnSpc>
                <a:spcBef>
                  <a:spcPct val="20000"/>
                </a:spcBef>
                <a:buSzPct val="80000"/>
                <a:defRPr/>
              </a:pPr>
              <a:r>
                <a:rPr lang="en-US" sz="825" kern="0" dirty="0">
                  <a:solidFill>
                    <a:schemeClr val="bg1"/>
                  </a:solidFill>
                  <a:latin typeface="+mj-lt"/>
                </a:rPr>
                <a:t>Apps</a:t>
              </a:r>
            </a:p>
            <a:p>
              <a:pPr defTabSz="685771">
                <a:lnSpc>
                  <a:spcPct val="90000"/>
                </a:lnSpc>
                <a:spcBef>
                  <a:spcPct val="20000"/>
                </a:spcBef>
                <a:buSzPct val="80000"/>
                <a:defRPr/>
              </a:pPr>
              <a:r>
                <a:rPr lang="en-US" sz="825" kern="0" dirty="0">
                  <a:solidFill>
                    <a:schemeClr val="bg1"/>
                  </a:solidFill>
                  <a:latin typeface="+mj-lt"/>
                </a:rPr>
                <a:t>Database</a:t>
              </a:r>
            </a:p>
            <a:p>
              <a:pPr defTabSz="685771">
                <a:lnSpc>
                  <a:spcPct val="90000"/>
                </a:lnSpc>
                <a:spcBef>
                  <a:spcPct val="20000"/>
                </a:spcBef>
                <a:buSzPct val="80000"/>
                <a:defRPr/>
              </a:pPr>
              <a:r>
                <a:rPr lang="en-US" sz="825" kern="0" dirty="0">
                  <a:solidFill>
                    <a:schemeClr val="bg1"/>
                  </a:solidFill>
                  <a:latin typeface="+mj-lt"/>
                </a:rPr>
                <a:t>VMs</a:t>
              </a:r>
            </a:p>
            <a:p>
              <a:pPr defTabSz="685771">
                <a:lnSpc>
                  <a:spcPct val="90000"/>
                </a:lnSpc>
                <a:spcBef>
                  <a:spcPct val="20000"/>
                </a:spcBef>
                <a:buSzPct val="80000"/>
                <a:defRPr/>
              </a:pPr>
              <a:endParaRPr lang="en-US" sz="825" kern="0" dirty="0">
                <a:solidFill>
                  <a:schemeClr val="bg1"/>
                </a:solidFill>
                <a:latin typeface="+mj-lt"/>
              </a:endParaRPr>
            </a:p>
          </p:txBody>
        </p:sp>
        <p:sp>
          <p:nvSpPr>
            <p:cNvPr id="93" name="WAP - Tenant Cmd Bar"/>
            <p:cNvSpPr/>
            <p:nvPr/>
          </p:nvSpPr>
          <p:spPr bwMode="auto">
            <a:xfrm>
              <a:off x="9245535" y="2798963"/>
              <a:ext cx="2524223" cy="314034"/>
            </a:xfrm>
            <a:prstGeom prst="rect">
              <a:avLst/>
            </a:prstGeom>
            <a:solidFill>
              <a:schemeClr val="bg1">
                <a:lumMod val="50000"/>
              </a:scheme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pic>
          <p:nvPicPr>
            <p:cNvPr id="94" name="WAP - Tenant (+) &quot;New&quot;" descr="http://sharepoint/sites/AzureUX/Shared%20Documents/Design%20Team/Iconography/Production/White/icon-add-32-w-id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86504" y="2867147"/>
              <a:ext cx="173735" cy="1695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 name="Arrow - Self Service Moves"/>
          <p:cNvGrpSpPr/>
          <p:nvPr/>
        </p:nvGrpSpPr>
        <p:grpSpPr>
          <a:xfrm>
            <a:off x="4003490" y="950539"/>
            <a:ext cx="1292317" cy="633408"/>
            <a:chOff x="5420765" y="1683005"/>
            <a:chExt cx="1723089" cy="844544"/>
          </a:xfrm>
          <a:solidFill>
            <a:srgbClr val="E55B3B"/>
          </a:solidFill>
        </p:grpSpPr>
        <p:sp>
          <p:nvSpPr>
            <p:cNvPr id="105" name="Left Arrow 104"/>
            <p:cNvSpPr/>
            <p:nvPr/>
          </p:nvSpPr>
          <p:spPr bwMode="auto">
            <a:xfrm rot="10800000">
              <a:off x="5420765" y="1683005"/>
              <a:ext cx="1723089" cy="844544"/>
            </a:xfrm>
            <a:prstGeom prst="lef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06" name="TextBox 105"/>
            <p:cNvSpPr txBox="1"/>
            <p:nvPr/>
          </p:nvSpPr>
          <p:spPr>
            <a:xfrm>
              <a:off x="5472477" y="1926100"/>
              <a:ext cx="1460222" cy="354115"/>
            </a:xfrm>
            <a:prstGeom prst="rect">
              <a:avLst/>
            </a:prstGeom>
            <a:grpFill/>
          </p:spPr>
          <p:txBody>
            <a:bodyPr wrap="square" lIns="0" tIns="0" rIns="0" bIns="0" rtlCol="0">
              <a:spAutoFit/>
            </a:bodyPr>
            <a:lstStyle/>
            <a:p>
              <a:pPr algn="ctr" defTabSz="685574" fontAlgn="base">
                <a:spcBef>
                  <a:spcPct val="0"/>
                </a:spcBef>
                <a:spcAft>
                  <a:spcPct val="0"/>
                </a:spcAft>
              </a:pPr>
              <a:r>
                <a:rPr lang="en-US" sz="863" dirty="0">
                  <a:solidFill>
                    <a:schemeClr val="bg1">
                      <a:lumMod val="10000"/>
                    </a:schemeClr>
                  </a:solidFill>
                  <a:latin typeface="+mj-lt"/>
                </a:rPr>
                <a:t>Portal Includes RBAC Blades for Admin’s</a:t>
              </a:r>
            </a:p>
          </p:txBody>
        </p:sp>
      </p:grpSp>
      <p:grpSp>
        <p:nvGrpSpPr>
          <p:cNvPr id="107" name="Arrow - Common Mgmt"/>
          <p:cNvGrpSpPr/>
          <p:nvPr/>
        </p:nvGrpSpPr>
        <p:grpSpPr>
          <a:xfrm>
            <a:off x="3966838" y="1956806"/>
            <a:ext cx="1350329" cy="586119"/>
            <a:chOff x="5314136" y="2785351"/>
            <a:chExt cx="1800438" cy="781492"/>
          </a:xfrm>
          <a:solidFill>
            <a:srgbClr val="E55B3B"/>
          </a:solidFill>
          <a:effectLst/>
        </p:grpSpPr>
        <p:sp>
          <p:nvSpPr>
            <p:cNvPr id="108" name="Left-Right Arrow 107"/>
            <p:cNvSpPr/>
            <p:nvPr/>
          </p:nvSpPr>
          <p:spPr bwMode="auto">
            <a:xfrm>
              <a:off x="5314136" y="2785351"/>
              <a:ext cx="1800438" cy="781492"/>
            </a:xfrm>
            <a:prstGeom prst="lef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solidFill>
                  <a:schemeClr val="bg1">
                    <a:lumMod val="10000"/>
                  </a:schemeClr>
                </a:solidFill>
              </a:endParaRPr>
            </a:p>
          </p:txBody>
        </p:sp>
        <p:sp>
          <p:nvSpPr>
            <p:cNvPr id="109" name="TextBox 108"/>
            <p:cNvSpPr txBox="1"/>
            <p:nvPr/>
          </p:nvSpPr>
          <p:spPr>
            <a:xfrm>
              <a:off x="5621275" y="3012530"/>
              <a:ext cx="1186160" cy="318720"/>
            </a:xfrm>
            <a:prstGeom prst="rect">
              <a:avLst/>
            </a:prstGeom>
            <a:grpFill/>
          </p:spPr>
          <p:txBody>
            <a:bodyPr wrap="square" lIns="0" tIns="0" rIns="0" bIns="0" rtlCol="0">
              <a:spAutoFit/>
            </a:bodyPr>
            <a:lstStyle/>
            <a:p>
              <a:pPr algn="ctr" defTabSz="685772">
                <a:lnSpc>
                  <a:spcPct val="90000"/>
                </a:lnSpc>
                <a:spcBef>
                  <a:spcPct val="20000"/>
                </a:spcBef>
                <a:buSzPct val="80000"/>
              </a:pPr>
              <a:r>
                <a:rPr lang="en-US" sz="863" dirty="0">
                  <a:solidFill>
                    <a:schemeClr val="bg1">
                      <a:lumMod val="10000"/>
                    </a:schemeClr>
                  </a:solidFill>
                  <a:latin typeface="+mj-lt"/>
                </a:rPr>
                <a:t>Common Mgt. Experience</a:t>
              </a:r>
            </a:p>
          </p:txBody>
        </p:sp>
      </p:grpSp>
      <p:grpSp>
        <p:nvGrpSpPr>
          <p:cNvPr id="110" name="Arrow - Workload Port"/>
          <p:cNvGrpSpPr/>
          <p:nvPr/>
        </p:nvGrpSpPr>
        <p:grpSpPr>
          <a:xfrm rot="875676">
            <a:off x="3964462" y="2726288"/>
            <a:ext cx="1350329" cy="586119"/>
            <a:chOff x="5260615" y="4568698"/>
            <a:chExt cx="1800438" cy="781492"/>
          </a:xfrm>
          <a:solidFill>
            <a:srgbClr val="E55B3B"/>
          </a:solidFill>
          <a:effectLst/>
        </p:grpSpPr>
        <p:sp>
          <p:nvSpPr>
            <p:cNvPr id="111" name="Left-Right Arrow 110"/>
            <p:cNvSpPr/>
            <p:nvPr/>
          </p:nvSpPr>
          <p:spPr bwMode="auto">
            <a:xfrm>
              <a:off x="5260615" y="4568698"/>
              <a:ext cx="1800438" cy="781492"/>
            </a:xfrm>
            <a:prstGeom prst="lef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12" name="TextBox 111"/>
            <p:cNvSpPr txBox="1"/>
            <p:nvPr/>
          </p:nvSpPr>
          <p:spPr>
            <a:xfrm>
              <a:off x="5497233" y="4882343"/>
              <a:ext cx="1327201" cy="159360"/>
            </a:xfrm>
            <a:prstGeom prst="rect">
              <a:avLst/>
            </a:prstGeom>
            <a:grpFill/>
          </p:spPr>
          <p:txBody>
            <a:bodyPr wrap="square" lIns="0" tIns="0" rIns="0" bIns="0" rtlCol="0">
              <a:spAutoFit/>
            </a:bodyPr>
            <a:lstStyle/>
            <a:p>
              <a:pPr algn="ctr" defTabSz="685772">
                <a:lnSpc>
                  <a:spcPct val="90000"/>
                </a:lnSpc>
                <a:spcBef>
                  <a:spcPct val="20000"/>
                </a:spcBef>
                <a:buSzPct val="80000"/>
              </a:pPr>
              <a:r>
                <a:rPr lang="en-US" sz="863" dirty="0">
                  <a:solidFill>
                    <a:schemeClr val="bg1">
                      <a:lumMod val="10000"/>
                    </a:schemeClr>
                  </a:solidFill>
                  <a:latin typeface="+mj-lt"/>
                </a:rPr>
                <a:t>Fabric Management</a:t>
              </a:r>
            </a:p>
          </p:txBody>
        </p:sp>
      </p:grpSp>
      <p:grpSp>
        <p:nvGrpSpPr>
          <p:cNvPr id="116" name="Arrow - Consist Dev"/>
          <p:cNvGrpSpPr/>
          <p:nvPr/>
        </p:nvGrpSpPr>
        <p:grpSpPr>
          <a:xfrm>
            <a:off x="3959278" y="3835235"/>
            <a:ext cx="1350329" cy="586119"/>
            <a:chOff x="5260615" y="5475483"/>
            <a:chExt cx="1800438" cy="781492"/>
          </a:xfrm>
          <a:solidFill>
            <a:srgbClr val="E55B3B"/>
          </a:solidFill>
          <a:effectLst/>
        </p:grpSpPr>
        <p:sp>
          <p:nvSpPr>
            <p:cNvPr id="117" name="Left-Right Arrow 116"/>
            <p:cNvSpPr/>
            <p:nvPr/>
          </p:nvSpPr>
          <p:spPr bwMode="auto">
            <a:xfrm>
              <a:off x="5260615" y="5475483"/>
              <a:ext cx="1800438" cy="781492"/>
            </a:xfrm>
            <a:prstGeom prst="lef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18" name="TextBox 117"/>
            <p:cNvSpPr txBox="1"/>
            <p:nvPr/>
          </p:nvSpPr>
          <p:spPr>
            <a:xfrm>
              <a:off x="5621275" y="5706954"/>
              <a:ext cx="1107329" cy="318720"/>
            </a:xfrm>
            <a:prstGeom prst="rect">
              <a:avLst/>
            </a:prstGeom>
            <a:grpFill/>
          </p:spPr>
          <p:txBody>
            <a:bodyPr wrap="square" lIns="0" tIns="0" rIns="0" bIns="0" rtlCol="0">
              <a:spAutoFit/>
            </a:bodyPr>
            <a:lstStyle/>
            <a:p>
              <a:pPr algn="ctr" defTabSz="685772">
                <a:lnSpc>
                  <a:spcPct val="90000"/>
                </a:lnSpc>
                <a:spcBef>
                  <a:spcPct val="20000"/>
                </a:spcBef>
                <a:buSzPct val="80000"/>
              </a:pPr>
              <a:r>
                <a:rPr lang="en-US" sz="863" dirty="0">
                  <a:solidFill>
                    <a:schemeClr val="bg1">
                      <a:lumMod val="10000"/>
                    </a:schemeClr>
                  </a:solidFill>
                  <a:latin typeface="+mj-lt"/>
                </a:rPr>
                <a:t>Datacenter Workloads</a:t>
              </a:r>
            </a:p>
          </p:txBody>
        </p:sp>
      </p:grpSp>
      <p:grpSp>
        <p:nvGrpSpPr>
          <p:cNvPr id="122" name="Azure - Other services"/>
          <p:cNvGrpSpPr/>
          <p:nvPr/>
        </p:nvGrpSpPr>
        <p:grpSpPr>
          <a:xfrm>
            <a:off x="8412002" y="2843814"/>
            <a:ext cx="469270" cy="689414"/>
            <a:chOff x="3760617" y="3484389"/>
            <a:chExt cx="525898" cy="1066800"/>
          </a:xfrm>
          <a:solidFill>
            <a:srgbClr val="8AC640"/>
          </a:solidFill>
          <a:effectLst/>
        </p:grpSpPr>
        <p:sp>
          <p:nvSpPr>
            <p:cNvPr id="123" name="Rectangle 122"/>
            <p:cNvSpPr/>
            <p:nvPr/>
          </p:nvSpPr>
          <p:spPr bwMode="auto">
            <a:xfrm rot="5400000">
              <a:off x="3490166" y="3754840"/>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124" name="TextBox 123"/>
            <p:cNvSpPr txBox="1"/>
            <p:nvPr/>
          </p:nvSpPr>
          <p:spPr>
            <a:xfrm rot="5400000">
              <a:off x="3830683" y="3761117"/>
              <a:ext cx="385766" cy="479475"/>
            </a:xfrm>
            <a:prstGeom prst="rect">
              <a:avLst/>
            </a:prstGeom>
            <a:grp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Web Apps</a:t>
              </a:r>
            </a:p>
          </p:txBody>
        </p:sp>
      </p:grpSp>
      <p:grpSp>
        <p:nvGrpSpPr>
          <p:cNvPr id="125" name="Azure - Caching"/>
          <p:cNvGrpSpPr/>
          <p:nvPr/>
        </p:nvGrpSpPr>
        <p:grpSpPr>
          <a:xfrm>
            <a:off x="7919413" y="2843814"/>
            <a:ext cx="469271" cy="689414"/>
            <a:chOff x="3815516" y="3462617"/>
            <a:chExt cx="525898" cy="1066800"/>
          </a:xfrm>
          <a:solidFill>
            <a:srgbClr val="8AC640"/>
          </a:solidFill>
          <a:effectLst/>
        </p:grpSpPr>
        <p:sp>
          <p:nvSpPr>
            <p:cNvPr id="126" name="Rectangle 125"/>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127" name="TextBox 126"/>
            <p:cNvSpPr txBox="1"/>
            <p:nvPr/>
          </p:nvSpPr>
          <p:spPr>
            <a:xfrm rot="5400000">
              <a:off x="3880035" y="3761116"/>
              <a:ext cx="385766" cy="479475"/>
            </a:xfrm>
            <a:prstGeom prst="rect">
              <a:avLst/>
            </a:prstGeom>
            <a:grp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MySQL RP</a:t>
              </a:r>
            </a:p>
          </p:txBody>
        </p:sp>
      </p:grpSp>
      <p:grpSp>
        <p:nvGrpSpPr>
          <p:cNvPr id="128" name="Azure - Service Bus"/>
          <p:cNvGrpSpPr/>
          <p:nvPr/>
        </p:nvGrpSpPr>
        <p:grpSpPr>
          <a:xfrm>
            <a:off x="7425249" y="2843813"/>
            <a:ext cx="469271" cy="689415"/>
            <a:chOff x="3815516" y="3462617"/>
            <a:chExt cx="525898" cy="1066800"/>
          </a:xfrm>
          <a:solidFill>
            <a:srgbClr val="8AC640"/>
          </a:solidFill>
          <a:effectLst/>
        </p:grpSpPr>
        <p:sp>
          <p:nvSpPr>
            <p:cNvPr id="129" name="Rectangle 128"/>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130" name="TextBox 129"/>
            <p:cNvSpPr txBox="1"/>
            <p:nvPr/>
          </p:nvSpPr>
          <p:spPr>
            <a:xfrm rot="5400000">
              <a:off x="3858605" y="3761116"/>
              <a:ext cx="428628" cy="479475"/>
            </a:xfrm>
            <a:prstGeom prst="rect">
              <a:avLst/>
            </a:prstGeom>
            <a:grp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SQL </a:t>
              </a:r>
            </a:p>
            <a:p>
              <a:pPr algn="ctr" defTabSz="685772">
                <a:lnSpc>
                  <a:spcPct val="90000"/>
                </a:lnSpc>
                <a:spcBef>
                  <a:spcPct val="20000"/>
                </a:spcBef>
                <a:buSzPct val="80000"/>
              </a:pPr>
              <a:r>
                <a:rPr lang="en-US" sz="900" dirty="0">
                  <a:solidFill>
                    <a:srgbClr val="FFFFFF"/>
                  </a:solidFill>
                </a:rPr>
                <a:t>RP</a:t>
              </a:r>
            </a:p>
          </p:txBody>
        </p:sp>
      </p:grpSp>
      <p:grpSp>
        <p:nvGrpSpPr>
          <p:cNvPr id="131" name="Azure - SQL"/>
          <p:cNvGrpSpPr/>
          <p:nvPr/>
        </p:nvGrpSpPr>
        <p:grpSpPr>
          <a:xfrm>
            <a:off x="6931029" y="2843814"/>
            <a:ext cx="469271" cy="689414"/>
            <a:chOff x="3815516" y="3462617"/>
            <a:chExt cx="525898" cy="1066800"/>
          </a:xfrm>
          <a:solidFill>
            <a:srgbClr val="8AC640"/>
          </a:solidFill>
          <a:effectLst/>
        </p:grpSpPr>
        <p:sp>
          <p:nvSpPr>
            <p:cNvPr id="132" name="Rectangle 131"/>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133" name="TextBox 132"/>
            <p:cNvSpPr txBox="1"/>
            <p:nvPr/>
          </p:nvSpPr>
          <p:spPr>
            <a:xfrm rot="5400000">
              <a:off x="3858603" y="3761116"/>
              <a:ext cx="428629" cy="479475"/>
            </a:xfrm>
            <a:prstGeom prst="rect">
              <a:avLst/>
            </a:prstGeom>
            <a:grp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IaaS</a:t>
              </a:r>
            </a:p>
            <a:p>
              <a:pPr algn="ctr" defTabSz="685772">
                <a:lnSpc>
                  <a:spcPct val="90000"/>
                </a:lnSpc>
                <a:spcBef>
                  <a:spcPct val="20000"/>
                </a:spcBef>
                <a:buSzPct val="80000"/>
              </a:pPr>
              <a:r>
                <a:rPr lang="en-US" sz="900" dirty="0">
                  <a:solidFill>
                    <a:srgbClr val="FFFFFF"/>
                  </a:solidFill>
                </a:rPr>
                <a:t>RP</a:t>
              </a:r>
            </a:p>
          </p:txBody>
        </p:sp>
      </p:grpSp>
      <p:grpSp>
        <p:nvGrpSpPr>
          <p:cNvPr id="134" name="Azure - VM Role"/>
          <p:cNvGrpSpPr/>
          <p:nvPr/>
        </p:nvGrpSpPr>
        <p:grpSpPr>
          <a:xfrm>
            <a:off x="6434992" y="2843814"/>
            <a:ext cx="469271" cy="689414"/>
            <a:chOff x="3815516" y="3462617"/>
            <a:chExt cx="525898" cy="1066800"/>
          </a:xfrm>
          <a:solidFill>
            <a:srgbClr val="8AC640"/>
          </a:solidFill>
          <a:effectLst/>
        </p:grpSpPr>
        <p:sp>
          <p:nvSpPr>
            <p:cNvPr id="135" name="Rectangle 134"/>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136" name="TextBox 135"/>
            <p:cNvSpPr txBox="1"/>
            <p:nvPr/>
          </p:nvSpPr>
          <p:spPr>
            <a:xfrm rot="5400000">
              <a:off x="3880036" y="3761116"/>
              <a:ext cx="385766" cy="479475"/>
            </a:xfrm>
            <a:prstGeom prst="rect">
              <a:avLst/>
            </a:prstGeom>
            <a:grp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Storage RP</a:t>
              </a:r>
              <a:endParaRPr lang="en-US" sz="1125" dirty="0">
                <a:solidFill>
                  <a:srgbClr val="FFFFFF"/>
                </a:solidFill>
              </a:endParaRPr>
            </a:p>
          </p:txBody>
        </p:sp>
      </p:grpSp>
      <p:grpSp>
        <p:nvGrpSpPr>
          <p:cNvPr id="137" name="Azure - Web Sites"/>
          <p:cNvGrpSpPr/>
          <p:nvPr/>
        </p:nvGrpSpPr>
        <p:grpSpPr>
          <a:xfrm>
            <a:off x="5948485" y="2843814"/>
            <a:ext cx="469271" cy="689414"/>
            <a:chOff x="3815516" y="3462617"/>
            <a:chExt cx="525898" cy="1066800"/>
          </a:xfrm>
          <a:solidFill>
            <a:srgbClr val="8AC640"/>
          </a:solidFill>
          <a:effectLst/>
        </p:grpSpPr>
        <p:sp>
          <p:nvSpPr>
            <p:cNvPr id="138" name="Rectangle 137"/>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139" name="TextBox 138"/>
            <p:cNvSpPr txBox="1"/>
            <p:nvPr/>
          </p:nvSpPr>
          <p:spPr>
            <a:xfrm rot="5400000">
              <a:off x="3880038" y="3761116"/>
              <a:ext cx="385766" cy="479475"/>
            </a:xfrm>
            <a:prstGeom prst="rect">
              <a:avLst/>
            </a:prstGeom>
            <a:grpFill/>
          </p:spPr>
          <p:txBody>
            <a:bodyPr vert="vert270" wrap="square" lIns="0" tIns="0" rIns="0" bIns="0" rtlCol="0">
              <a:spAutoFit/>
            </a:bodyPr>
            <a:lstStyle/>
            <a:p>
              <a:pPr algn="ctr" defTabSz="685772">
                <a:lnSpc>
                  <a:spcPct val="90000"/>
                </a:lnSpc>
                <a:spcBef>
                  <a:spcPct val="20000"/>
                </a:spcBef>
                <a:buSzPct val="80000"/>
              </a:pPr>
              <a:r>
                <a:rPr lang="en-US" sz="900" dirty="0" err="1">
                  <a:solidFill>
                    <a:srgbClr val="FFFFFF"/>
                  </a:solidFill>
                </a:rPr>
                <a:t>NetworkRP</a:t>
              </a:r>
              <a:endParaRPr lang="en-US" sz="1125" dirty="0">
                <a:solidFill>
                  <a:srgbClr val="FFFFFF"/>
                </a:solidFill>
              </a:endParaRPr>
            </a:p>
          </p:txBody>
        </p:sp>
      </p:grpSp>
      <p:grpSp>
        <p:nvGrpSpPr>
          <p:cNvPr id="140" name="Azure - Worker role"/>
          <p:cNvGrpSpPr/>
          <p:nvPr/>
        </p:nvGrpSpPr>
        <p:grpSpPr>
          <a:xfrm>
            <a:off x="5453113" y="2843814"/>
            <a:ext cx="469271" cy="689414"/>
            <a:chOff x="3815516" y="3462617"/>
            <a:chExt cx="525898" cy="1066800"/>
          </a:xfrm>
          <a:solidFill>
            <a:srgbClr val="8AC640"/>
          </a:solidFill>
          <a:effectLst/>
        </p:grpSpPr>
        <p:sp>
          <p:nvSpPr>
            <p:cNvPr id="141" name="Rectangle 140"/>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pPr>
              <a:endParaRPr lang="en-US" sz="1725" kern="0" dirty="0">
                <a:solidFill>
                  <a:sysClr val="windowText" lastClr="000000"/>
                </a:solidFill>
              </a:endParaRPr>
            </a:p>
          </p:txBody>
        </p:sp>
        <p:sp>
          <p:nvSpPr>
            <p:cNvPr id="142" name="TextBox 141"/>
            <p:cNvSpPr txBox="1"/>
            <p:nvPr/>
          </p:nvSpPr>
          <p:spPr>
            <a:xfrm rot="5400000">
              <a:off x="3863135" y="3734411"/>
              <a:ext cx="428629" cy="523867"/>
            </a:xfrm>
            <a:prstGeom prst="rect">
              <a:avLst/>
            </a:prstGeom>
            <a:grp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Compute</a:t>
              </a:r>
            </a:p>
            <a:p>
              <a:pPr algn="ctr" defTabSz="685772">
                <a:lnSpc>
                  <a:spcPct val="90000"/>
                </a:lnSpc>
                <a:spcBef>
                  <a:spcPct val="20000"/>
                </a:spcBef>
                <a:buSzPct val="80000"/>
              </a:pPr>
              <a:r>
                <a:rPr lang="en-US" sz="900" dirty="0">
                  <a:solidFill>
                    <a:srgbClr val="FFFFFF"/>
                  </a:solidFill>
                </a:rPr>
                <a:t>RP</a:t>
              </a:r>
            </a:p>
          </p:txBody>
        </p:sp>
      </p:grpSp>
      <p:sp>
        <p:nvSpPr>
          <p:cNvPr id="143" name="Azure - RDFE"/>
          <p:cNvSpPr/>
          <p:nvPr/>
        </p:nvSpPr>
        <p:spPr bwMode="auto">
          <a:xfrm>
            <a:off x="5453115" y="2122600"/>
            <a:ext cx="3422017" cy="323767"/>
          </a:xfrm>
          <a:prstGeom prst="rect">
            <a:avLst/>
          </a:prstGeom>
          <a:solidFill>
            <a:schemeClr val="bg2">
              <a:lumMod val="75000"/>
            </a:schemeClr>
          </a:solidFill>
          <a:ln w="9525" cap="flat" cmpd="sng" algn="ctr">
            <a:noFill/>
            <a:prstDash val="solid"/>
            <a:headEnd type="none" w="med" len="med"/>
            <a:tailEnd type="none" w="med" len="med"/>
          </a:ln>
          <a:effectLst/>
        </p:spPr>
        <p:txBody>
          <a:bodyPr vert="horz" wrap="square" lIns="68574" tIns="34287" rIns="68574" bIns="34287" numCol="1" rtlCol="0" anchor="ctr" anchorCtr="0" compatLnSpc="1">
            <a:prstTxWarp prst="textNoShape">
              <a:avLst/>
            </a:prstTxWarp>
          </a:bodyPr>
          <a:lstStyle/>
          <a:p>
            <a:pPr algn="ctr" defTabSz="685546" fontAlgn="base">
              <a:spcBef>
                <a:spcPct val="0"/>
              </a:spcBef>
              <a:spcAft>
                <a:spcPct val="0"/>
              </a:spcAft>
              <a:defRPr/>
            </a:pPr>
            <a:r>
              <a:rPr lang="en-US" sz="1200" kern="0" dirty="0">
                <a:gradFill>
                  <a:gsLst>
                    <a:gs pos="0">
                      <a:srgbClr val="FFFFFF"/>
                    </a:gs>
                    <a:gs pos="100000">
                      <a:srgbClr val="FFFFFF"/>
                    </a:gs>
                  </a:gsLst>
                  <a:lin ang="5400000" scaled="0"/>
                </a:gradFill>
                <a:latin typeface="+mj-lt"/>
              </a:rPr>
              <a:t>Service Management API</a:t>
            </a:r>
          </a:p>
        </p:txBody>
      </p:sp>
      <p:sp>
        <p:nvSpPr>
          <p:cNvPr id="144" name="Azure Portal frame"/>
          <p:cNvSpPr/>
          <p:nvPr/>
        </p:nvSpPr>
        <p:spPr bwMode="auto">
          <a:xfrm>
            <a:off x="5456712" y="790550"/>
            <a:ext cx="3418420" cy="1308476"/>
          </a:xfrm>
          <a:prstGeom prst="rect">
            <a:avLst/>
          </a:prstGeom>
          <a:solidFill>
            <a:schemeClr val="bg2">
              <a:lumMod val="75000"/>
            </a:scheme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sp>
        <p:nvSpPr>
          <p:cNvPr id="145" name="Azure Portal shell"/>
          <p:cNvSpPr/>
          <p:nvPr/>
        </p:nvSpPr>
        <p:spPr bwMode="auto">
          <a:xfrm>
            <a:off x="5561057" y="850669"/>
            <a:ext cx="3222288" cy="965401"/>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sp>
        <p:nvSpPr>
          <p:cNvPr id="147" name="Azure - left nav box"/>
          <p:cNvSpPr/>
          <p:nvPr/>
        </p:nvSpPr>
        <p:spPr bwMode="auto">
          <a:xfrm>
            <a:off x="5546769" y="850669"/>
            <a:ext cx="610235" cy="931580"/>
          </a:xfrm>
          <a:prstGeom prst="rect">
            <a:avLst/>
          </a:prstGeom>
          <a:solidFill>
            <a:srgbClr val="2AABE5"/>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sp>
        <p:nvSpPr>
          <p:cNvPr id="148" name="Azure - left nav items"/>
          <p:cNvSpPr txBox="1"/>
          <p:nvPr/>
        </p:nvSpPr>
        <p:spPr>
          <a:xfrm>
            <a:off x="5631057" y="924351"/>
            <a:ext cx="429605" cy="812530"/>
          </a:xfrm>
          <a:prstGeom prst="rect">
            <a:avLst/>
          </a:prstGeom>
          <a:noFill/>
        </p:spPr>
        <p:txBody>
          <a:bodyPr wrap="none" lIns="0" tIns="0" rIns="0" bIns="0" rtlCol="0">
            <a:spAutoFit/>
          </a:bodyPr>
          <a:lstStyle/>
          <a:p>
            <a:pPr defTabSz="685771">
              <a:lnSpc>
                <a:spcPct val="90000"/>
              </a:lnSpc>
              <a:spcBef>
                <a:spcPct val="20000"/>
              </a:spcBef>
              <a:buSzPct val="80000"/>
              <a:defRPr/>
            </a:pPr>
            <a:r>
              <a:rPr lang="en-US" sz="825" kern="0" dirty="0">
                <a:solidFill>
                  <a:schemeClr val="bg1"/>
                </a:solidFill>
                <a:latin typeface="+mj-lt"/>
              </a:rPr>
              <a:t>Admin</a:t>
            </a:r>
          </a:p>
          <a:p>
            <a:pPr defTabSz="685771">
              <a:lnSpc>
                <a:spcPct val="90000"/>
              </a:lnSpc>
              <a:spcBef>
                <a:spcPct val="20000"/>
              </a:spcBef>
              <a:buSzPct val="80000"/>
              <a:defRPr/>
            </a:pPr>
            <a:r>
              <a:rPr lang="en-US" sz="825" kern="0" dirty="0">
                <a:solidFill>
                  <a:schemeClr val="bg1"/>
                </a:solidFill>
                <a:latin typeface="+mj-lt"/>
              </a:rPr>
              <a:t>Web Sites</a:t>
            </a:r>
          </a:p>
          <a:p>
            <a:pPr defTabSz="685771">
              <a:lnSpc>
                <a:spcPct val="90000"/>
              </a:lnSpc>
              <a:spcBef>
                <a:spcPct val="20000"/>
              </a:spcBef>
              <a:buSzPct val="80000"/>
              <a:defRPr/>
            </a:pPr>
            <a:r>
              <a:rPr lang="en-US" sz="825" kern="0" dirty="0">
                <a:solidFill>
                  <a:schemeClr val="bg1"/>
                </a:solidFill>
                <a:latin typeface="+mj-lt"/>
              </a:rPr>
              <a:t>Apps</a:t>
            </a:r>
          </a:p>
          <a:p>
            <a:pPr defTabSz="685771">
              <a:lnSpc>
                <a:spcPct val="90000"/>
              </a:lnSpc>
              <a:spcBef>
                <a:spcPct val="20000"/>
              </a:spcBef>
              <a:buSzPct val="80000"/>
              <a:defRPr/>
            </a:pPr>
            <a:r>
              <a:rPr lang="en-US" sz="825" kern="0" dirty="0">
                <a:solidFill>
                  <a:schemeClr val="bg1"/>
                </a:solidFill>
                <a:latin typeface="+mj-lt"/>
              </a:rPr>
              <a:t>Database</a:t>
            </a:r>
          </a:p>
          <a:p>
            <a:pPr defTabSz="685771">
              <a:lnSpc>
                <a:spcPct val="90000"/>
              </a:lnSpc>
              <a:spcBef>
                <a:spcPct val="20000"/>
              </a:spcBef>
              <a:buSzPct val="80000"/>
              <a:defRPr/>
            </a:pPr>
            <a:r>
              <a:rPr lang="en-US" sz="825" kern="0" dirty="0">
                <a:solidFill>
                  <a:schemeClr val="bg1"/>
                </a:solidFill>
                <a:latin typeface="+mj-lt"/>
              </a:rPr>
              <a:t>VMs</a:t>
            </a:r>
          </a:p>
          <a:p>
            <a:pPr defTabSz="685771">
              <a:lnSpc>
                <a:spcPct val="90000"/>
              </a:lnSpc>
              <a:spcBef>
                <a:spcPct val="20000"/>
              </a:spcBef>
              <a:buSzPct val="80000"/>
              <a:defRPr/>
            </a:pPr>
            <a:endParaRPr lang="en-US" sz="825" kern="0" dirty="0">
              <a:solidFill>
                <a:schemeClr val="bg1"/>
              </a:solidFill>
              <a:latin typeface="+mj-lt"/>
            </a:endParaRPr>
          </a:p>
        </p:txBody>
      </p:sp>
      <p:grpSp>
        <p:nvGrpSpPr>
          <p:cNvPr id="149" name="Azure Portal"/>
          <p:cNvGrpSpPr/>
          <p:nvPr/>
        </p:nvGrpSpPr>
        <p:grpSpPr>
          <a:xfrm>
            <a:off x="5546770" y="1073047"/>
            <a:ext cx="3236576" cy="943262"/>
            <a:chOff x="1606049" y="3829730"/>
            <a:chExt cx="3191257" cy="1373288"/>
          </a:xfrm>
          <a:effectLst/>
        </p:grpSpPr>
        <p:sp>
          <p:nvSpPr>
            <p:cNvPr id="150" name="Rectangle 149"/>
            <p:cNvSpPr/>
            <p:nvPr/>
          </p:nvSpPr>
          <p:spPr bwMode="auto">
            <a:xfrm>
              <a:off x="1606049" y="4860118"/>
              <a:ext cx="3191257" cy="342900"/>
            </a:xfrm>
            <a:prstGeom prst="rect">
              <a:avLst/>
            </a:prstGeom>
            <a:solidFill>
              <a:schemeClr val="bg1">
                <a:lumMod val="50000"/>
              </a:scheme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sp>
          <p:nvSpPr>
            <p:cNvPr id="151" name="TextBox 150"/>
            <p:cNvSpPr txBox="1"/>
            <p:nvPr/>
          </p:nvSpPr>
          <p:spPr>
            <a:xfrm>
              <a:off x="3083956" y="3829730"/>
              <a:ext cx="775221" cy="483937"/>
            </a:xfrm>
            <a:prstGeom prst="rect">
              <a:avLst/>
            </a:prstGeom>
            <a:noFill/>
          </p:spPr>
          <p:txBody>
            <a:bodyPr wrap="square" lIns="0" tIns="0" rIns="0" bIns="0" rtlCol="0">
              <a:spAutoFit/>
            </a:bodyPr>
            <a:lstStyle/>
            <a:p>
              <a:pPr algn="ctr" defTabSz="685772">
                <a:lnSpc>
                  <a:spcPct val="90000"/>
                </a:lnSpc>
                <a:spcBef>
                  <a:spcPct val="20000"/>
                </a:spcBef>
                <a:buSzPct val="80000"/>
                <a:defRPr/>
              </a:pPr>
              <a:r>
                <a:rPr lang="en-US" sz="1200" kern="0" dirty="0">
                  <a:solidFill>
                    <a:srgbClr val="FFFFFF">
                      <a:lumMod val="50000"/>
                    </a:srgbClr>
                  </a:solidFill>
                  <a:latin typeface="+mj-lt"/>
                </a:rPr>
                <a:t>Self-Service</a:t>
              </a:r>
              <a:br>
                <a:rPr lang="en-US" sz="1200" kern="0" dirty="0">
                  <a:solidFill>
                    <a:srgbClr val="FFFFFF">
                      <a:lumMod val="50000"/>
                    </a:srgbClr>
                  </a:solidFill>
                  <a:latin typeface="+mj-lt"/>
                </a:rPr>
              </a:br>
              <a:r>
                <a:rPr lang="en-US" sz="1200" kern="0" dirty="0">
                  <a:solidFill>
                    <a:srgbClr val="FFFFFF">
                      <a:lumMod val="50000"/>
                    </a:srgbClr>
                  </a:solidFill>
                  <a:latin typeface="+mj-lt"/>
                </a:rPr>
                <a:t>Portal</a:t>
              </a:r>
            </a:p>
          </p:txBody>
        </p:sp>
      </p:grpSp>
      <p:sp>
        <p:nvSpPr>
          <p:cNvPr id="155" name="TextBox 154"/>
          <p:cNvSpPr txBox="1"/>
          <p:nvPr/>
        </p:nvSpPr>
        <p:spPr>
          <a:xfrm>
            <a:off x="3170959" y="3757445"/>
            <a:ext cx="249299" cy="276999"/>
          </a:xfrm>
          <a:prstGeom prst="rect">
            <a:avLst/>
          </a:prstGeom>
          <a:solidFill>
            <a:srgbClr val="148DB1"/>
          </a:solidFill>
        </p:spPr>
        <p:txBody>
          <a:bodyPr wrap="none" lIns="0" tIns="0" rIns="0" bIns="0" rtlCol="0">
            <a:spAutoFit/>
          </a:bodyPr>
          <a:lstStyle/>
          <a:p>
            <a:pPr defTabSz="685772"/>
            <a:r>
              <a:rPr lang="en-US" b="1" spc="-53" dirty="0">
                <a:solidFill>
                  <a:srgbClr val="EFEFEF"/>
                </a:solidFill>
                <a:latin typeface="Segoe UI Symbol" pitchFamily="34" charset="0"/>
                <a:ea typeface="Segoe UI Symbol" pitchFamily="34" charset="0"/>
              </a:rPr>
              <a:t>R2</a:t>
            </a:r>
            <a:endParaRPr lang="en-US" sz="1050" b="1" spc="-53" dirty="0">
              <a:solidFill>
                <a:srgbClr val="EFEFEF"/>
              </a:solidFill>
              <a:latin typeface="Segoe UI Symbol" pitchFamily="34" charset="0"/>
              <a:ea typeface="Segoe UI Symbol" pitchFamily="34" charset="0"/>
            </a:endParaRPr>
          </a:p>
        </p:txBody>
      </p:sp>
      <p:grpSp>
        <p:nvGrpSpPr>
          <p:cNvPr id="156" name="WAP - Service Bus"/>
          <p:cNvGrpSpPr/>
          <p:nvPr/>
        </p:nvGrpSpPr>
        <p:grpSpPr>
          <a:xfrm>
            <a:off x="2409235" y="2480942"/>
            <a:ext cx="469271" cy="689415"/>
            <a:chOff x="3815516" y="3462617"/>
            <a:chExt cx="525898" cy="1066800"/>
          </a:xfrm>
          <a:solidFill>
            <a:srgbClr val="8AC640"/>
          </a:solidFill>
          <a:effectLst/>
        </p:grpSpPr>
        <p:sp>
          <p:nvSpPr>
            <p:cNvPr id="157" name="Rectangle 156"/>
            <p:cNvSpPr/>
            <p:nvPr/>
          </p:nvSpPr>
          <p:spPr bwMode="auto">
            <a:xfrm rot="5400000">
              <a:off x="3545065" y="3733068"/>
              <a:ext cx="1066800" cy="525898"/>
            </a:xfrm>
            <a:prstGeom prst="rect">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solidFill>
                  <a:sysClr val="windowText" lastClr="000000"/>
                </a:solidFill>
              </a:endParaRPr>
            </a:p>
          </p:txBody>
        </p:sp>
        <p:sp>
          <p:nvSpPr>
            <p:cNvPr id="158" name="TextBox 157"/>
            <p:cNvSpPr txBox="1"/>
            <p:nvPr/>
          </p:nvSpPr>
          <p:spPr>
            <a:xfrm rot="5400000">
              <a:off x="3976477" y="3761116"/>
              <a:ext cx="192883" cy="479475"/>
            </a:xfrm>
            <a:prstGeom prst="rect">
              <a:avLst/>
            </a:prstGeom>
            <a:noFill/>
          </p:spPr>
          <p:txBody>
            <a:bodyPr vert="vert270" wrap="square" lIns="0" tIns="0" rIns="0" bIns="0" rtlCol="0">
              <a:spAutoFit/>
            </a:bodyPr>
            <a:lstStyle/>
            <a:p>
              <a:pPr algn="ctr" defTabSz="685772">
                <a:lnSpc>
                  <a:spcPct val="90000"/>
                </a:lnSpc>
                <a:spcBef>
                  <a:spcPct val="20000"/>
                </a:spcBef>
                <a:buSzPct val="80000"/>
              </a:pPr>
              <a:r>
                <a:rPr lang="en-US" sz="900" dirty="0">
                  <a:solidFill>
                    <a:srgbClr val="FFFFFF"/>
                  </a:solidFill>
                </a:rPr>
                <a:t>SMA</a:t>
              </a:r>
            </a:p>
          </p:txBody>
        </p:sp>
      </p:grpSp>
      <p:sp>
        <p:nvSpPr>
          <p:cNvPr id="2" name="Title 1"/>
          <p:cNvSpPr>
            <a:spLocks noGrp="1"/>
          </p:cNvSpPr>
          <p:nvPr>
            <p:ph type="title" idx="4294967295"/>
          </p:nvPr>
        </p:nvSpPr>
        <p:spPr>
          <a:xfrm>
            <a:off x="0" y="136525"/>
            <a:ext cx="8642350" cy="550863"/>
          </a:xfrm>
        </p:spPr>
        <p:txBody>
          <a:bodyPr>
            <a:normAutofit fontScale="90000"/>
          </a:bodyPr>
          <a:lstStyle/>
          <a:p>
            <a:r>
              <a:rPr lang="en-IE" dirty="0"/>
              <a:t>Windows Azure Pack to Azure Stack</a:t>
            </a:r>
          </a:p>
        </p:txBody>
      </p:sp>
      <p:grpSp>
        <p:nvGrpSpPr>
          <p:cNvPr id="100" name="WAP - Fabric"/>
          <p:cNvGrpSpPr/>
          <p:nvPr/>
        </p:nvGrpSpPr>
        <p:grpSpPr>
          <a:xfrm>
            <a:off x="5446640" y="3555112"/>
            <a:ext cx="3434124" cy="1057079"/>
            <a:chOff x="7276244" y="5160606"/>
            <a:chExt cx="4578832" cy="1409439"/>
          </a:xfrm>
        </p:grpSpPr>
        <p:sp>
          <p:nvSpPr>
            <p:cNvPr id="101" name="WAP - Fabric Box"/>
            <p:cNvSpPr/>
            <p:nvPr/>
          </p:nvSpPr>
          <p:spPr bwMode="auto">
            <a:xfrm>
              <a:off x="7276244" y="5160606"/>
              <a:ext cx="4578832" cy="1409439"/>
            </a:xfrm>
            <a:prstGeom prst="rect">
              <a:avLst/>
            </a:prstGeom>
            <a:solidFill>
              <a:srgbClr val="148DB1"/>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algn="ctr" defTabSz="685546" fontAlgn="base">
                <a:spcBef>
                  <a:spcPct val="0"/>
                </a:spcBef>
                <a:spcAft>
                  <a:spcPct val="0"/>
                </a:spcAft>
                <a:defRPr/>
              </a:pPr>
              <a:endParaRPr lang="en-US" sz="1725" kern="0" dirty="0">
                <a:gradFill>
                  <a:gsLst>
                    <a:gs pos="0">
                      <a:srgbClr val="FFFFFF"/>
                    </a:gs>
                    <a:gs pos="100000">
                      <a:srgbClr val="FFFFFF"/>
                    </a:gs>
                  </a:gsLst>
                  <a:lin ang="5400000" scaled="0"/>
                </a:gradFill>
              </a:endParaRPr>
            </a:p>
          </p:txBody>
        </p:sp>
        <p:grpSp>
          <p:nvGrpSpPr>
            <p:cNvPr id="102" name="WAP - Fabric VMs"/>
            <p:cNvGrpSpPr/>
            <p:nvPr/>
          </p:nvGrpSpPr>
          <p:grpSpPr>
            <a:xfrm>
              <a:off x="8280775" y="6059942"/>
              <a:ext cx="2535129" cy="347276"/>
              <a:chOff x="1229418" y="5980315"/>
              <a:chExt cx="3318031" cy="347276"/>
            </a:xfrm>
          </p:grpSpPr>
          <p:pic>
            <p:nvPicPr>
              <p:cNvPr id="119" name="Picture 118"/>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229418" y="5980315"/>
                <a:ext cx="1071590" cy="347276"/>
              </a:xfrm>
              <a:prstGeom prst="rect">
                <a:avLst/>
              </a:prstGeom>
            </p:spPr>
          </p:pic>
          <p:grpSp>
            <p:nvGrpSpPr>
              <p:cNvPr id="152" name="Group 151"/>
              <p:cNvGrpSpPr/>
              <p:nvPr/>
            </p:nvGrpSpPr>
            <p:grpSpPr>
              <a:xfrm>
                <a:off x="2352638" y="5980315"/>
                <a:ext cx="2194811" cy="347276"/>
                <a:chOff x="2352638" y="5980315"/>
                <a:chExt cx="2194811" cy="347276"/>
              </a:xfrm>
            </p:grpSpPr>
            <p:pic>
              <p:nvPicPr>
                <p:cNvPr id="153" name="Picture 152"/>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352638" y="5980315"/>
                  <a:ext cx="1071590" cy="347276"/>
                </a:xfrm>
                <a:prstGeom prst="rect">
                  <a:avLst/>
                </a:prstGeom>
              </p:spPr>
            </p:pic>
            <p:pic>
              <p:nvPicPr>
                <p:cNvPr id="159" name="Picture 158"/>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475859" y="5980315"/>
                  <a:ext cx="1071590" cy="347276"/>
                </a:xfrm>
                <a:prstGeom prst="rect">
                  <a:avLst/>
                </a:prstGeom>
              </p:spPr>
            </p:pic>
          </p:grpSp>
        </p:grpSp>
        <p:pic>
          <p:nvPicPr>
            <p:cNvPr id="103" name="Picture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4534" y="5264453"/>
              <a:ext cx="3598896" cy="697924"/>
            </a:xfrm>
            <a:prstGeom prst="rect">
              <a:avLst/>
            </a:prstGeom>
          </p:spPr>
        </p:pic>
      </p:grpSp>
      <p:grpSp>
        <p:nvGrpSpPr>
          <p:cNvPr id="160" name="WAP - System Center Fabric"/>
          <p:cNvGrpSpPr/>
          <p:nvPr/>
        </p:nvGrpSpPr>
        <p:grpSpPr>
          <a:xfrm>
            <a:off x="5446640" y="2497269"/>
            <a:ext cx="3434123" cy="317251"/>
            <a:chOff x="677699" y="4730754"/>
            <a:chExt cx="4578831" cy="423001"/>
          </a:xfrm>
          <a:solidFill>
            <a:schemeClr val="bg2">
              <a:lumMod val="75000"/>
            </a:schemeClr>
          </a:solidFill>
        </p:grpSpPr>
        <p:sp>
          <p:nvSpPr>
            <p:cNvPr id="161" name="Rectangle 160"/>
            <p:cNvSpPr/>
            <p:nvPr/>
          </p:nvSpPr>
          <p:spPr bwMode="auto">
            <a:xfrm>
              <a:off x="677699" y="4730754"/>
              <a:ext cx="4578831" cy="423001"/>
            </a:xfrm>
            <a:prstGeom prst="rect">
              <a:avLst/>
            </a:prstGeom>
            <a:grpFill/>
            <a:ln>
              <a:noFill/>
              <a:headEnd type="none" w="med" len="med"/>
              <a:tailEnd type="none" w="med" len="med"/>
            </a:ln>
            <a:effectLst/>
          </p:spPr>
          <p:txBody>
            <a:bodyPr lIns="57132" tIns="28566" rIns="57132" bIns="28566" rtlCol="0" anchor="ctr" anchorCtr="0"/>
            <a:lstStyle/>
            <a:p>
              <a:pPr marL="2381" algn="r" defTabSz="685666">
                <a:lnSpc>
                  <a:spcPct val="90000"/>
                </a:lnSpc>
                <a:spcAft>
                  <a:spcPts val="675"/>
                </a:spcAft>
                <a:buSzPct val="80000"/>
              </a:pPr>
              <a:endParaRPr lang="en-US" sz="1200" spc="-62" dirty="0">
                <a:solidFill>
                  <a:srgbClr val="FFFFFF">
                    <a:alpha val="99000"/>
                  </a:srgbClr>
                </a:solidFill>
                <a:latin typeface="Segoe UI Light" pitchFamily="34" charset="0"/>
              </a:endParaRPr>
            </a:p>
          </p:txBody>
        </p:sp>
        <p:sp>
          <p:nvSpPr>
            <p:cNvPr id="163" name="TextBox 162"/>
            <p:cNvSpPr txBox="1"/>
            <p:nvPr/>
          </p:nvSpPr>
          <p:spPr>
            <a:xfrm>
              <a:off x="2301751" y="4834533"/>
              <a:ext cx="1634464" cy="215444"/>
            </a:xfrm>
            <a:prstGeom prst="rect">
              <a:avLst/>
            </a:prstGeom>
            <a:grpFill/>
          </p:spPr>
          <p:txBody>
            <a:bodyPr wrap="none" lIns="0" tIns="0" rIns="0" bIns="0" rtlCol="0">
              <a:spAutoFit/>
            </a:bodyPr>
            <a:lstStyle/>
            <a:p>
              <a:pPr defTabSz="685772"/>
              <a:r>
                <a:rPr lang="en-US" sz="1050" spc="-53" dirty="0">
                  <a:solidFill>
                    <a:srgbClr val="EFEFEF"/>
                  </a:solidFill>
                  <a:latin typeface="+mj-lt"/>
                </a:rPr>
                <a:t>Azure Resource Manager</a:t>
              </a:r>
            </a:p>
          </p:txBody>
        </p:sp>
      </p:grpSp>
      <p:sp>
        <p:nvSpPr>
          <p:cNvPr id="164" name="TextBox 163"/>
          <p:cNvSpPr txBox="1"/>
          <p:nvPr/>
        </p:nvSpPr>
        <p:spPr>
          <a:xfrm>
            <a:off x="7788421" y="3750048"/>
            <a:ext cx="492186" cy="288541"/>
          </a:xfrm>
          <a:prstGeom prst="rect">
            <a:avLst/>
          </a:prstGeom>
          <a:solidFill>
            <a:srgbClr val="148DB1"/>
          </a:solidFill>
        </p:spPr>
        <p:txBody>
          <a:bodyPr wrap="none" lIns="0" tIns="0" rIns="0" bIns="0" rtlCol="0">
            <a:spAutoFit/>
          </a:bodyPr>
          <a:lstStyle/>
          <a:p>
            <a:pPr defTabSz="685772"/>
            <a:r>
              <a:rPr lang="en-US" sz="1875" spc="-53" dirty="0">
                <a:solidFill>
                  <a:schemeClr val="bg1"/>
                </a:solidFill>
                <a:latin typeface="Segoe UI Symbol" pitchFamily="34" charset="0"/>
                <a:ea typeface="Segoe UI Symbol" pitchFamily="34" charset="0"/>
              </a:rPr>
              <a:t>2016</a:t>
            </a:r>
          </a:p>
        </p:txBody>
      </p:sp>
      <p:pic>
        <p:nvPicPr>
          <p:cNvPr id="120" name="Picture 119"/>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6203029" y="2478816"/>
            <a:ext cx="344936" cy="344936"/>
          </a:xfrm>
          <a:prstGeom prst="rect">
            <a:avLst/>
          </a:prstGeom>
        </p:spPr>
      </p:pic>
      <p:pic>
        <p:nvPicPr>
          <p:cNvPr id="146" name="Azure (+) &quot;New&quot;" descr="http://sharepoint/sites/AzureUX/Shared%20Documents/Design%20Team/Iconography/Production/White/icon-add-32-w-idl.png"/>
          <p:cNvPicPr>
            <a:picLocks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621774" y="1839644"/>
            <a:ext cx="126161" cy="12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7978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fade">
                                      <p:cBhvr>
                                        <p:cTn id="11" dur="500"/>
                                        <p:tgtEl>
                                          <p:spTgt spid="9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4"/>
                                        </p:tgtEl>
                                        <p:attrNameLst>
                                          <p:attrName>style.visibility</p:attrName>
                                        </p:attrNameLst>
                                      </p:cBhvr>
                                      <p:to>
                                        <p:strVal val="visible"/>
                                      </p:to>
                                    </p:set>
                                    <p:animEffect transition="in" filter="wipe(left)">
                                      <p:cBhvr>
                                        <p:cTn id="20" dur="500"/>
                                        <p:tgtEl>
                                          <p:spTgt spid="10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4"/>
                                        </p:tgtEl>
                                        <p:attrNameLst>
                                          <p:attrName>style.visibility</p:attrName>
                                        </p:attrNameLst>
                                      </p:cBhvr>
                                      <p:to>
                                        <p:strVal val="visible"/>
                                      </p:to>
                                    </p:set>
                                    <p:animEffect transition="in" filter="fade">
                                      <p:cBhvr>
                                        <p:cTn id="25" dur="500"/>
                                        <p:tgtEl>
                                          <p:spTgt spid="14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9"/>
                                        </p:tgtEl>
                                        <p:attrNameLst>
                                          <p:attrName>style.visibility</p:attrName>
                                        </p:attrNameLst>
                                      </p:cBhvr>
                                      <p:to>
                                        <p:strVal val="visible"/>
                                      </p:to>
                                    </p:set>
                                    <p:animEffect transition="in" filter="fade">
                                      <p:cBhvr>
                                        <p:cTn id="30" dur="500"/>
                                        <p:tgtEl>
                                          <p:spTgt spid="14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8"/>
                                        </p:tgtEl>
                                        <p:attrNameLst>
                                          <p:attrName>style.visibility</p:attrName>
                                        </p:attrNameLst>
                                      </p:cBhvr>
                                      <p:to>
                                        <p:strVal val="visible"/>
                                      </p:to>
                                    </p:set>
                                    <p:animEffect transition="in" filter="fade">
                                      <p:cBhvr>
                                        <p:cTn id="33" dur="500"/>
                                        <p:tgtEl>
                                          <p:spTgt spid="148"/>
                                        </p:tgtEl>
                                      </p:cBhvr>
                                    </p:animEffect>
                                  </p:childTnLst>
                                </p:cTn>
                              </p:par>
                              <p:par>
                                <p:cTn id="34" presetID="10" presetClass="entr" presetSubtype="0" fill="hold" nodeType="withEffect">
                                  <p:stCondLst>
                                    <p:cond delay="0"/>
                                  </p:stCondLst>
                                  <p:childTnLst>
                                    <p:set>
                                      <p:cBhvr>
                                        <p:cTn id="35" dur="1" fill="hold">
                                          <p:stCondLst>
                                            <p:cond delay="0"/>
                                          </p:stCondLst>
                                        </p:cTn>
                                        <p:tgtEl>
                                          <p:spTgt spid="146"/>
                                        </p:tgtEl>
                                        <p:attrNameLst>
                                          <p:attrName>style.visibility</p:attrName>
                                        </p:attrNameLst>
                                      </p:cBhvr>
                                      <p:to>
                                        <p:strVal val="visible"/>
                                      </p:to>
                                    </p:set>
                                    <p:animEffect transition="in" filter="fade">
                                      <p:cBhvr>
                                        <p:cTn id="36" dur="500"/>
                                        <p:tgtEl>
                                          <p:spTgt spid="146"/>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47"/>
                                        </p:tgtEl>
                                        <p:attrNameLst>
                                          <p:attrName>style.visibility</p:attrName>
                                        </p:attrNameLst>
                                      </p:cBhvr>
                                      <p:to>
                                        <p:strVal val="visible"/>
                                      </p:to>
                                    </p:set>
                                    <p:animEffect transition="in" filter="fade">
                                      <p:cBhvr>
                                        <p:cTn id="40" dur="500"/>
                                        <p:tgtEl>
                                          <p:spTgt spid="147"/>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145"/>
                                        </p:tgtEl>
                                        <p:attrNameLst>
                                          <p:attrName>style.visibility</p:attrName>
                                        </p:attrNameLst>
                                      </p:cBhvr>
                                      <p:to>
                                        <p:strVal val="visible"/>
                                      </p:to>
                                    </p:set>
                                    <p:animEffect transition="in" filter="fade">
                                      <p:cBhvr>
                                        <p:cTn id="44" dur="500"/>
                                        <p:tgtEl>
                                          <p:spTgt spid="14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fade">
                                      <p:cBhvr>
                                        <p:cTn id="49" dur="500"/>
                                        <p:tgtEl>
                                          <p:spTgt spid="78"/>
                                        </p:tgtEl>
                                      </p:cBhvr>
                                    </p:animEffect>
                                  </p:childTnLst>
                                </p:cTn>
                              </p:par>
                            </p:childTnLst>
                          </p:cTn>
                        </p:par>
                        <p:par>
                          <p:cTn id="50" fill="hold">
                            <p:stCondLst>
                              <p:cond delay="500"/>
                            </p:stCondLst>
                            <p:childTnLst>
                              <p:par>
                                <p:cTn id="51" presetID="16" presetClass="entr" presetSubtype="37" fill="hold" nodeType="afterEffect">
                                  <p:stCondLst>
                                    <p:cond delay="0"/>
                                  </p:stCondLst>
                                  <p:childTnLst>
                                    <p:set>
                                      <p:cBhvr>
                                        <p:cTn id="52" dur="1" fill="hold">
                                          <p:stCondLst>
                                            <p:cond delay="0"/>
                                          </p:stCondLst>
                                        </p:cTn>
                                        <p:tgtEl>
                                          <p:spTgt spid="107"/>
                                        </p:tgtEl>
                                        <p:attrNameLst>
                                          <p:attrName>style.visibility</p:attrName>
                                        </p:attrNameLst>
                                      </p:cBhvr>
                                      <p:to>
                                        <p:strVal val="visible"/>
                                      </p:to>
                                    </p:set>
                                    <p:animEffect transition="in" filter="barn(outVertical)">
                                      <p:cBhvr>
                                        <p:cTn id="53" dur="500"/>
                                        <p:tgtEl>
                                          <p:spTgt spid="107"/>
                                        </p:tgtEl>
                                      </p:cBhvr>
                                    </p:animEffect>
                                  </p:childTnLst>
                                </p:cTn>
                              </p:par>
                            </p:childTnLst>
                          </p:cTn>
                        </p:par>
                        <p:par>
                          <p:cTn id="54" fill="hold">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143"/>
                                        </p:tgtEl>
                                        <p:attrNameLst>
                                          <p:attrName>style.visibility</p:attrName>
                                        </p:attrNameLst>
                                      </p:cBhvr>
                                      <p:to>
                                        <p:strVal val="visible"/>
                                      </p:to>
                                    </p:set>
                                    <p:animEffect transition="in" filter="fade">
                                      <p:cBhvr>
                                        <p:cTn id="57" dur="500"/>
                                        <p:tgtEl>
                                          <p:spTgt spid="14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fade">
                                      <p:cBhvr>
                                        <p:cTn id="66" dur="500"/>
                                        <p:tgtEl>
                                          <p:spTgt spid="72"/>
                                        </p:tgtEl>
                                      </p:cBhvr>
                                    </p:animEffect>
                                  </p:childTnLst>
                                </p:cTn>
                              </p:par>
                            </p:childTnLst>
                          </p:cTn>
                        </p:par>
                        <p:par>
                          <p:cTn id="67" fill="hold">
                            <p:stCondLst>
                              <p:cond delay="1000"/>
                            </p:stCondLst>
                            <p:childTnLst>
                              <p:par>
                                <p:cTn id="68" presetID="10" presetClass="entr" presetSubtype="0" fill="hold" nodeType="after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fade">
                                      <p:cBhvr>
                                        <p:cTn id="70" dur="500"/>
                                        <p:tgtEl>
                                          <p:spTgt spid="69"/>
                                        </p:tgtEl>
                                      </p:cBhvr>
                                    </p:animEffect>
                                  </p:childTnLst>
                                </p:cTn>
                              </p:par>
                            </p:childTnLst>
                          </p:cTn>
                        </p:par>
                        <p:par>
                          <p:cTn id="71" fill="hold">
                            <p:stCondLst>
                              <p:cond delay="1500"/>
                            </p:stCondLst>
                            <p:childTnLst>
                              <p:par>
                                <p:cTn id="72" presetID="10" presetClass="entr" presetSubtype="0" fill="hold" nodeType="after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fade">
                                      <p:cBhvr>
                                        <p:cTn id="74" dur="500"/>
                                        <p:tgtEl>
                                          <p:spTgt spid="66"/>
                                        </p:tgtEl>
                                      </p:cBhvr>
                                    </p:animEffect>
                                  </p:childTnLst>
                                </p:cTn>
                              </p:par>
                            </p:childTnLst>
                          </p:cTn>
                        </p:par>
                        <p:par>
                          <p:cTn id="75" fill="hold">
                            <p:stCondLst>
                              <p:cond delay="2000"/>
                            </p:stCondLst>
                            <p:childTnLst>
                              <p:par>
                                <p:cTn id="76" presetID="10" presetClass="entr" presetSubtype="0" fill="hold" nodeType="afterEffect">
                                  <p:stCondLst>
                                    <p:cond delay="0"/>
                                  </p:stCondLst>
                                  <p:childTnLst>
                                    <p:set>
                                      <p:cBhvr>
                                        <p:cTn id="77" dur="1" fill="hold">
                                          <p:stCondLst>
                                            <p:cond delay="0"/>
                                          </p:stCondLst>
                                        </p:cTn>
                                        <p:tgtEl>
                                          <p:spTgt spid="156"/>
                                        </p:tgtEl>
                                        <p:attrNameLst>
                                          <p:attrName>style.visibility</p:attrName>
                                        </p:attrNameLst>
                                      </p:cBhvr>
                                      <p:to>
                                        <p:strVal val="visible"/>
                                      </p:to>
                                    </p:set>
                                    <p:animEffect transition="in" filter="fade">
                                      <p:cBhvr>
                                        <p:cTn id="78" dur="500"/>
                                        <p:tgtEl>
                                          <p:spTgt spid="156"/>
                                        </p:tgtEl>
                                      </p:cBhvr>
                                    </p:animEffect>
                                  </p:childTnLst>
                                </p:cTn>
                              </p:par>
                            </p:childTnLst>
                          </p:cTn>
                        </p:par>
                        <p:par>
                          <p:cTn id="79" fill="hold">
                            <p:stCondLst>
                              <p:cond delay="2500"/>
                            </p:stCondLst>
                            <p:childTnLst>
                              <p:par>
                                <p:cTn id="80" presetID="10" presetClass="entr" presetSubtype="0" fill="hold" grpId="0"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childTnLst>
                          </p:cTn>
                        </p:par>
                        <p:par>
                          <p:cTn id="83" fill="hold">
                            <p:stCondLst>
                              <p:cond delay="3000"/>
                            </p:stCondLst>
                            <p:childTnLst>
                              <p:par>
                                <p:cTn id="84" presetID="10" presetClass="entr" presetSubtype="0" fill="hold" nodeType="afterEffect">
                                  <p:stCondLst>
                                    <p:cond delay="0"/>
                                  </p:stCondLst>
                                  <p:childTnLst>
                                    <p:set>
                                      <p:cBhvr>
                                        <p:cTn id="85" dur="1" fill="hold">
                                          <p:stCondLst>
                                            <p:cond delay="0"/>
                                          </p:stCondLst>
                                        </p:cTn>
                                        <p:tgtEl>
                                          <p:spTgt spid="61"/>
                                        </p:tgtEl>
                                        <p:attrNameLst>
                                          <p:attrName>style.visibility</p:attrName>
                                        </p:attrNameLst>
                                      </p:cBhvr>
                                      <p:to>
                                        <p:strVal val="visible"/>
                                      </p:to>
                                    </p:set>
                                    <p:animEffect transition="in" filter="fade">
                                      <p:cBhvr>
                                        <p:cTn id="86" dur="500"/>
                                        <p:tgtEl>
                                          <p:spTgt spid="6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10"/>
                                        </p:tgtEl>
                                        <p:attrNameLst>
                                          <p:attrName>style.visibility</p:attrName>
                                        </p:attrNameLst>
                                      </p:cBhvr>
                                      <p:to>
                                        <p:strVal val="visible"/>
                                      </p:to>
                                    </p:set>
                                    <p:animEffect transition="in" filter="wipe(left)">
                                      <p:cBhvr>
                                        <p:cTn id="91" dur="500"/>
                                        <p:tgtEl>
                                          <p:spTgt spid="110"/>
                                        </p:tgtEl>
                                      </p:cBhvr>
                                    </p:animEffect>
                                  </p:childTnLst>
                                </p:cTn>
                              </p:par>
                            </p:childTnLst>
                          </p:cTn>
                        </p:par>
                        <p:par>
                          <p:cTn id="92" fill="hold">
                            <p:stCondLst>
                              <p:cond delay="500"/>
                            </p:stCondLst>
                            <p:childTnLst>
                              <p:par>
                                <p:cTn id="93" presetID="10" presetClass="entr" presetSubtype="0" fill="hold" nodeType="afterEffect">
                                  <p:stCondLst>
                                    <p:cond delay="0"/>
                                  </p:stCondLst>
                                  <p:childTnLst>
                                    <p:set>
                                      <p:cBhvr>
                                        <p:cTn id="94" dur="1" fill="hold">
                                          <p:stCondLst>
                                            <p:cond delay="0"/>
                                          </p:stCondLst>
                                        </p:cTn>
                                        <p:tgtEl>
                                          <p:spTgt spid="120"/>
                                        </p:tgtEl>
                                        <p:attrNameLst>
                                          <p:attrName>style.visibility</p:attrName>
                                        </p:attrNameLst>
                                      </p:cBhvr>
                                      <p:to>
                                        <p:strVal val="visible"/>
                                      </p:to>
                                    </p:set>
                                    <p:animEffect transition="in" filter="fade">
                                      <p:cBhvr>
                                        <p:cTn id="95" dur="500"/>
                                        <p:tgtEl>
                                          <p:spTgt spid="120"/>
                                        </p:tgtEl>
                                      </p:cBhvr>
                                    </p:animEffect>
                                  </p:childTnLst>
                                </p:cTn>
                              </p:par>
                            </p:childTnLst>
                          </p:cTn>
                        </p:par>
                        <p:par>
                          <p:cTn id="96" fill="hold">
                            <p:stCondLst>
                              <p:cond delay="1000"/>
                            </p:stCondLst>
                            <p:childTnLst>
                              <p:par>
                                <p:cTn id="97" presetID="10" presetClass="entr" presetSubtype="0" fill="hold" nodeType="afterEffect">
                                  <p:stCondLst>
                                    <p:cond delay="0"/>
                                  </p:stCondLst>
                                  <p:childTnLst>
                                    <p:set>
                                      <p:cBhvr>
                                        <p:cTn id="98" dur="1" fill="hold">
                                          <p:stCondLst>
                                            <p:cond delay="0"/>
                                          </p:stCondLst>
                                        </p:cTn>
                                        <p:tgtEl>
                                          <p:spTgt spid="160"/>
                                        </p:tgtEl>
                                        <p:attrNameLst>
                                          <p:attrName>style.visibility</p:attrName>
                                        </p:attrNameLst>
                                      </p:cBhvr>
                                      <p:to>
                                        <p:strVal val="visible"/>
                                      </p:to>
                                    </p:set>
                                    <p:animEffect transition="in" filter="fade">
                                      <p:cBhvr>
                                        <p:cTn id="99" dur="500"/>
                                        <p:tgtEl>
                                          <p:spTgt spid="160"/>
                                        </p:tgtEl>
                                      </p:cBhvr>
                                    </p:animEffect>
                                  </p:childTnLst>
                                </p:cTn>
                              </p:par>
                            </p:childTnLst>
                          </p:cTn>
                        </p:par>
                        <p:par>
                          <p:cTn id="100" fill="hold">
                            <p:stCondLst>
                              <p:cond delay="1500"/>
                            </p:stCondLst>
                            <p:childTnLst>
                              <p:par>
                                <p:cTn id="101" presetID="10" presetClass="entr" presetSubtype="0" fill="hold" nodeType="afterEffect">
                                  <p:stCondLst>
                                    <p:cond delay="0"/>
                                  </p:stCondLst>
                                  <p:childTnLst>
                                    <p:set>
                                      <p:cBhvr>
                                        <p:cTn id="102" dur="1" fill="hold">
                                          <p:stCondLst>
                                            <p:cond delay="0"/>
                                          </p:stCondLst>
                                        </p:cTn>
                                        <p:tgtEl>
                                          <p:spTgt spid="140"/>
                                        </p:tgtEl>
                                        <p:attrNameLst>
                                          <p:attrName>style.visibility</p:attrName>
                                        </p:attrNameLst>
                                      </p:cBhvr>
                                      <p:to>
                                        <p:strVal val="visible"/>
                                      </p:to>
                                    </p:set>
                                    <p:animEffect transition="in" filter="fade">
                                      <p:cBhvr>
                                        <p:cTn id="103" dur="500"/>
                                        <p:tgtEl>
                                          <p:spTgt spid="140"/>
                                        </p:tgtEl>
                                      </p:cBhvr>
                                    </p:animEffect>
                                  </p:childTnLst>
                                </p:cTn>
                              </p:par>
                            </p:childTnLst>
                          </p:cTn>
                        </p:par>
                        <p:par>
                          <p:cTn id="104" fill="hold">
                            <p:stCondLst>
                              <p:cond delay="2000"/>
                            </p:stCondLst>
                            <p:childTnLst>
                              <p:par>
                                <p:cTn id="105" presetID="10" presetClass="entr" presetSubtype="0" fill="hold" nodeType="afterEffect">
                                  <p:stCondLst>
                                    <p:cond delay="0"/>
                                  </p:stCondLst>
                                  <p:childTnLst>
                                    <p:set>
                                      <p:cBhvr>
                                        <p:cTn id="106" dur="1" fill="hold">
                                          <p:stCondLst>
                                            <p:cond delay="0"/>
                                          </p:stCondLst>
                                        </p:cTn>
                                        <p:tgtEl>
                                          <p:spTgt spid="137"/>
                                        </p:tgtEl>
                                        <p:attrNameLst>
                                          <p:attrName>style.visibility</p:attrName>
                                        </p:attrNameLst>
                                      </p:cBhvr>
                                      <p:to>
                                        <p:strVal val="visible"/>
                                      </p:to>
                                    </p:set>
                                    <p:animEffect transition="in" filter="fade">
                                      <p:cBhvr>
                                        <p:cTn id="107" dur="500"/>
                                        <p:tgtEl>
                                          <p:spTgt spid="137"/>
                                        </p:tgtEl>
                                      </p:cBhvr>
                                    </p:animEffect>
                                  </p:childTnLst>
                                </p:cTn>
                              </p:par>
                            </p:childTnLst>
                          </p:cTn>
                        </p:par>
                        <p:par>
                          <p:cTn id="108" fill="hold">
                            <p:stCondLst>
                              <p:cond delay="2500"/>
                            </p:stCondLst>
                            <p:childTnLst>
                              <p:par>
                                <p:cTn id="109" presetID="10" presetClass="entr" presetSubtype="0" fill="hold" nodeType="afterEffect">
                                  <p:stCondLst>
                                    <p:cond delay="0"/>
                                  </p:stCondLst>
                                  <p:childTnLst>
                                    <p:set>
                                      <p:cBhvr>
                                        <p:cTn id="110" dur="1" fill="hold">
                                          <p:stCondLst>
                                            <p:cond delay="0"/>
                                          </p:stCondLst>
                                        </p:cTn>
                                        <p:tgtEl>
                                          <p:spTgt spid="134"/>
                                        </p:tgtEl>
                                        <p:attrNameLst>
                                          <p:attrName>style.visibility</p:attrName>
                                        </p:attrNameLst>
                                      </p:cBhvr>
                                      <p:to>
                                        <p:strVal val="visible"/>
                                      </p:to>
                                    </p:set>
                                    <p:animEffect transition="in" filter="fade">
                                      <p:cBhvr>
                                        <p:cTn id="111" dur="500"/>
                                        <p:tgtEl>
                                          <p:spTgt spid="134"/>
                                        </p:tgtEl>
                                      </p:cBhvr>
                                    </p:animEffect>
                                  </p:childTnLst>
                                </p:cTn>
                              </p:par>
                            </p:childTnLst>
                          </p:cTn>
                        </p:par>
                        <p:par>
                          <p:cTn id="112" fill="hold">
                            <p:stCondLst>
                              <p:cond delay="3000"/>
                            </p:stCondLst>
                            <p:childTnLst>
                              <p:par>
                                <p:cTn id="113" presetID="10" presetClass="entr" presetSubtype="0" fill="hold" nodeType="afterEffect">
                                  <p:stCondLst>
                                    <p:cond delay="0"/>
                                  </p:stCondLst>
                                  <p:childTnLst>
                                    <p:set>
                                      <p:cBhvr>
                                        <p:cTn id="114" dur="1" fill="hold">
                                          <p:stCondLst>
                                            <p:cond delay="0"/>
                                          </p:stCondLst>
                                        </p:cTn>
                                        <p:tgtEl>
                                          <p:spTgt spid="131"/>
                                        </p:tgtEl>
                                        <p:attrNameLst>
                                          <p:attrName>style.visibility</p:attrName>
                                        </p:attrNameLst>
                                      </p:cBhvr>
                                      <p:to>
                                        <p:strVal val="visible"/>
                                      </p:to>
                                    </p:set>
                                    <p:animEffect transition="in" filter="fade">
                                      <p:cBhvr>
                                        <p:cTn id="115" dur="500"/>
                                        <p:tgtEl>
                                          <p:spTgt spid="131"/>
                                        </p:tgtEl>
                                      </p:cBhvr>
                                    </p:animEffect>
                                  </p:childTnLst>
                                </p:cTn>
                              </p:par>
                            </p:childTnLst>
                          </p:cTn>
                        </p:par>
                        <p:par>
                          <p:cTn id="116" fill="hold">
                            <p:stCondLst>
                              <p:cond delay="3500"/>
                            </p:stCondLst>
                            <p:childTnLst>
                              <p:par>
                                <p:cTn id="117" presetID="10" presetClass="entr" presetSubtype="0" fill="hold" nodeType="afterEffect">
                                  <p:stCondLst>
                                    <p:cond delay="0"/>
                                  </p:stCondLst>
                                  <p:childTnLst>
                                    <p:set>
                                      <p:cBhvr>
                                        <p:cTn id="118" dur="1" fill="hold">
                                          <p:stCondLst>
                                            <p:cond delay="0"/>
                                          </p:stCondLst>
                                        </p:cTn>
                                        <p:tgtEl>
                                          <p:spTgt spid="128"/>
                                        </p:tgtEl>
                                        <p:attrNameLst>
                                          <p:attrName>style.visibility</p:attrName>
                                        </p:attrNameLst>
                                      </p:cBhvr>
                                      <p:to>
                                        <p:strVal val="visible"/>
                                      </p:to>
                                    </p:set>
                                    <p:animEffect transition="in" filter="fade">
                                      <p:cBhvr>
                                        <p:cTn id="119" dur="500"/>
                                        <p:tgtEl>
                                          <p:spTgt spid="128"/>
                                        </p:tgtEl>
                                      </p:cBhvr>
                                    </p:animEffect>
                                  </p:childTnLst>
                                </p:cTn>
                              </p:par>
                            </p:childTnLst>
                          </p:cTn>
                        </p:par>
                        <p:par>
                          <p:cTn id="120" fill="hold">
                            <p:stCondLst>
                              <p:cond delay="4000"/>
                            </p:stCondLst>
                            <p:childTnLst>
                              <p:par>
                                <p:cTn id="121" presetID="10" presetClass="entr" presetSubtype="0" fill="hold" nodeType="afterEffect">
                                  <p:stCondLst>
                                    <p:cond delay="0"/>
                                  </p:stCondLst>
                                  <p:childTnLst>
                                    <p:set>
                                      <p:cBhvr>
                                        <p:cTn id="122" dur="1" fill="hold">
                                          <p:stCondLst>
                                            <p:cond delay="0"/>
                                          </p:stCondLst>
                                        </p:cTn>
                                        <p:tgtEl>
                                          <p:spTgt spid="125"/>
                                        </p:tgtEl>
                                        <p:attrNameLst>
                                          <p:attrName>style.visibility</p:attrName>
                                        </p:attrNameLst>
                                      </p:cBhvr>
                                      <p:to>
                                        <p:strVal val="visible"/>
                                      </p:to>
                                    </p:set>
                                    <p:animEffect transition="in" filter="fade">
                                      <p:cBhvr>
                                        <p:cTn id="123" dur="500"/>
                                        <p:tgtEl>
                                          <p:spTgt spid="125"/>
                                        </p:tgtEl>
                                      </p:cBhvr>
                                    </p:animEffect>
                                  </p:childTnLst>
                                </p:cTn>
                              </p:par>
                            </p:childTnLst>
                          </p:cTn>
                        </p:par>
                        <p:par>
                          <p:cTn id="124" fill="hold">
                            <p:stCondLst>
                              <p:cond delay="4500"/>
                            </p:stCondLst>
                            <p:childTnLst>
                              <p:par>
                                <p:cTn id="125" presetID="10" presetClass="entr" presetSubtype="0" fill="hold" nodeType="afterEffect">
                                  <p:stCondLst>
                                    <p:cond delay="0"/>
                                  </p:stCondLst>
                                  <p:childTnLst>
                                    <p:set>
                                      <p:cBhvr>
                                        <p:cTn id="126" dur="1" fill="hold">
                                          <p:stCondLst>
                                            <p:cond delay="0"/>
                                          </p:stCondLst>
                                        </p:cTn>
                                        <p:tgtEl>
                                          <p:spTgt spid="122"/>
                                        </p:tgtEl>
                                        <p:attrNameLst>
                                          <p:attrName>style.visibility</p:attrName>
                                        </p:attrNameLst>
                                      </p:cBhvr>
                                      <p:to>
                                        <p:strVal val="visible"/>
                                      </p:to>
                                    </p:set>
                                    <p:animEffect transition="in" filter="fade">
                                      <p:cBhvr>
                                        <p:cTn id="127" dur="500"/>
                                        <p:tgtEl>
                                          <p:spTgt spid="12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3"/>
                                        </p:tgtEl>
                                        <p:attrNameLst>
                                          <p:attrName>style.visibility</p:attrName>
                                        </p:attrNameLst>
                                      </p:cBhvr>
                                      <p:to>
                                        <p:strVal val="visible"/>
                                      </p:to>
                                    </p:set>
                                    <p:animEffect transition="in" filter="fade">
                                      <p:cBhvr>
                                        <p:cTn id="132" dur="500"/>
                                        <p:tgtEl>
                                          <p:spTgt spid="5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55"/>
                                        </p:tgtEl>
                                        <p:attrNameLst>
                                          <p:attrName>style.visibility</p:attrName>
                                        </p:attrNameLst>
                                      </p:cBhvr>
                                      <p:to>
                                        <p:strVal val="visible"/>
                                      </p:to>
                                    </p:set>
                                    <p:animEffect transition="in" filter="fade">
                                      <p:cBhvr>
                                        <p:cTn id="135" dur="500"/>
                                        <p:tgtEl>
                                          <p:spTgt spid="155"/>
                                        </p:tgtEl>
                                      </p:cBhvr>
                                    </p:animEffect>
                                  </p:childTnLst>
                                </p:cTn>
                              </p:par>
                            </p:childTnLst>
                          </p:cTn>
                        </p:par>
                        <p:par>
                          <p:cTn id="136" fill="hold">
                            <p:stCondLst>
                              <p:cond delay="500"/>
                            </p:stCondLst>
                            <p:childTnLst>
                              <p:par>
                                <p:cTn id="137" presetID="10" presetClass="entr" presetSubtype="0" fill="hold" nodeType="afterEffect">
                                  <p:stCondLst>
                                    <p:cond delay="0"/>
                                  </p:stCondLst>
                                  <p:childTnLst>
                                    <p:set>
                                      <p:cBhvr>
                                        <p:cTn id="138" dur="1" fill="hold">
                                          <p:stCondLst>
                                            <p:cond delay="0"/>
                                          </p:stCondLst>
                                        </p:cTn>
                                        <p:tgtEl>
                                          <p:spTgt spid="100"/>
                                        </p:tgtEl>
                                        <p:attrNameLst>
                                          <p:attrName>style.visibility</p:attrName>
                                        </p:attrNameLst>
                                      </p:cBhvr>
                                      <p:to>
                                        <p:strVal val="visible"/>
                                      </p:to>
                                    </p:set>
                                    <p:animEffect transition="in" filter="fade">
                                      <p:cBhvr>
                                        <p:cTn id="139" dur="500"/>
                                        <p:tgtEl>
                                          <p:spTgt spid="100"/>
                                        </p:tgtEl>
                                      </p:cBhvr>
                                    </p:animEffect>
                                  </p:childTnLst>
                                </p:cTn>
                              </p:par>
                            </p:childTnLst>
                          </p:cTn>
                        </p:par>
                        <p:par>
                          <p:cTn id="140" fill="hold">
                            <p:stCondLst>
                              <p:cond delay="1000"/>
                            </p:stCondLst>
                            <p:childTnLst>
                              <p:par>
                                <p:cTn id="141" presetID="16" presetClass="entr" presetSubtype="37" fill="hold" nodeType="afterEffect">
                                  <p:stCondLst>
                                    <p:cond delay="0"/>
                                  </p:stCondLst>
                                  <p:childTnLst>
                                    <p:set>
                                      <p:cBhvr>
                                        <p:cTn id="142" dur="1" fill="hold">
                                          <p:stCondLst>
                                            <p:cond delay="0"/>
                                          </p:stCondLst>
                                        </p:cTn>
                                        <p:tgtEl>
                                          <p:spTgt spid="116"/>
                                        </p:tgtEl>
                                        <p:attrNameLst>
                                          <p:attrName>style.visibility</p:attrName>
                                        </p:attrNameLst>
                                      </p:cBhvr>
                                      <p:to>
                                        <p:strVal val="visible"/>
                                      </p:to>
                                    </p:set>
                                    <p:animEffect transition="in" filter="barn(outVertical)">
                                      <p:cBhvr>
                                        <p:cTn id="143" dur="500"/>
                                        <p:tgtEl>
                                          <p:spTgt spid="116"/>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64"/>
                                        </p:tgtEl>
                                        <p:attrNameLst>
                                          <p:attrName>style.visibility</p:attrName>
                                        </p:attrNameLst>
                                      </p:cBhvr>
                                      <p:to>
                                        <p:strVal val="visible"/>
                                      </p:to>
                                    </p:set>
                                    <p:animEffect transition="in" filter="fade">
                                      <p:cBhvr>
                                        <p:cTn id="146"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8" grpId="0" animBg="1"/>
      <p:bldP spid="79" grpId="0" animBg="1"/>
      <p:bldP spid="143" grpId="0" animBg="1"/>
      <p:bldP spid="144" grpId="0" animBg="1"/>
      <p:bldP spid="145" grpId="0" animBg="1"/>
      <p:bldP spid="147" grpId="0" animBg="1"/>
      <p:bldP spid="148" grpId="0"/>
      <p:bldP spid="155" grpId="0" animBg="1"/>
      <p:bldP spid="164" grpId="0" animBg="1"/>
    </p:bldLst>
  </p:timing>
</p:sld>
</file>

<file path=ppt/theme/theme1.xml><?xml version="1.0" encoding="utf-8"?>
<a:theme xmlns:a="http://schemas.openxmlformats.org/drawingml/2006/main" name="PPT-mal_NIC">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AFE6CDE7E8D3854299588C462EE7158C" ma:contentTypeVersion="0" ma:contentTypeDescription="Ein neues Dokument erstellen." ma:contentTypeScope="" ma:versionID="0149c9c28cf33bab5520f985629d591a">
  <xsd:schema xmlns:xsd="http://www.w3.org/2001/XMLSchema" xmlns:xs="http://www.w3.org/2001/XMLSchema" xmlns:p="http://schemas.microsoft.com/office/2006/metadata/properties" targetNamespace="http://schemas.microsoft.com/office/2006/metadata/properties" ma:root="true" ma:fieldsID="3a3c5d5d24c77b3bb7d005d3ee4c8b6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D0F3EA-E864-41FC-BEFD-8F5B4739EE3D}">
  <ds:schemaRefs>
    <ds:schemaRef ds:uri="http://schemas.microsoft.com/sharepoint/v3/contenttype/forms"/>
  </ds:schemaRefs>
</ds:datastoreItem>
</file>

<file path=customXml/itemProps2.xml><?xml version="1.0" encoding="utf-8"?>
<ds:datastoreItem xmlns:ds="http://schemas.openxmlformats.org/officeDocument/2006/customXml" ds:itemID="{B443EF43-B44D-49D4-8B6A-6AB10D8F3513}">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09DDFF30-BB42-42AA-B10E-FC1133A7C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1381</TotalTime>
  <Words>3006</Words>
  <Application>Microsoft Office PowerPoint</Application>
  <PresentationFormat>On-screen Show (16:9)</PresentationFormat>
  <Paragraphs>517</Paragraphs>
  <Slides>31</Slides>
  <Notes>18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Arial</vt:lpstr>
      <vt:lpstr>Arial Black</vt:lpstr>
      <vt:lpstr>Calibri</vt:lpstr>
      <vt:lpstr>Museo Sans 100</vt:lpstr>
      <vt:lpstr>Museo Sans 300</vt:lpstr>
      <vt:lpstr>Segoe UI</vt:lpstr>
      <vt:lpstr>Segoe UI Black</vt:lpstr>
      <vt:lpstr>Segoe UI Light</vt:lpstr>
      <vt:lpstr>Segoe UI Symbol</vt:lpstr>
      <vt:lpstr>Verdana</vt:lpstr>
      <vt:lpstr>Webdings</vt:lpstr>
      <vt:lpstr>Wingdings</vt:lpstr>
      <vt:lpstr>PPT-mal_NIC</vt:lpstr>
      <vt:lpstr>PowerPoint Presentation</vt:lpstr>
      <vt:lpstr>Head to Head: Azure Stack vs Azure Pack</vt:lpstr>
      <vt:lpstr>Session Abstract</vt:lpstr>
      <vt:lpstr>PowerPoint Presentation</vt:lpstr>
      <vt:lpstr>PowerPoint Presentation</vt:lpstr>
      <vt:lpstr>Agenda</vt:lpstr>
      <vt:lpstr>The Evolution from Pack to Stack</vt:lpstr>
      <vt:lpstr>Azure to Windows Azure Pack</vt:lpstr>
      <vt:lpstr>Windows Azure Pack to Azure Stack</vt:lpstr>
      <vt:lpstr>Core Architecture</vt:lpstr>
      <vt:lpstr>Architecture Concept</vt:lpstr>
      <vt:lpstr>Windows Azure Pack</vt:lpstr>
      <vt:lpstr>Windows Azure Stack</vt:lpstr>
      <vt:lpstr>Decision’s and Influencer’s</vt:lpstr>
      <vt:lpstr>Choices, Choices, Choices…</vt:lpstr>
      <vt:lpstr>PowerPoint Presentation</vt:lpstr>
      <vt:lpstr>Windows Azure Pack with Virtual Machine Manager 2012R2 will be End of Mainstream support from July 2017.</vt:lpstr>
      <vt:lpstr>Compute</vt:lpstr>
      <vt:lpstr>Compute</vt:lpstr>
      <vt:lpstr>Network</vt:lpstr>
      <vt:lpstr>Security</vt:lpstr>
      <vt:lpstr>Storage</vt:lpstr>
      <vt:lpstr>Automation</vt:lpstr>
      <vt:lpstr>Windows Azure Pack with Azure Web Sites will be end of Mainstream support from July 2017.</vt:lpstr>
      <vt:lpstr>Web Sites</vt:lpstr>
      <vt:lpstr>Windows Azure Pack with SQL and MySQL will be end of Mainstream support from July 2017.</vt:lpstr>
      <vt:lpstr>Database</vt:lpstr>
      <vt:lpstr>Choices, Choices, Choices…</vt:lpstr>
      <vt:lpstr>Writing Infrastructure as Code for consistent deployments anywhere, anytime.</vt:lpstr>
      <vt:lpstr>PowerPoint Presentation</vt:lpstr>
      <vt:lpstr>Takk skal du ha  spørsmål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Stack Deep Dive: Resource Providers</dc:title>
  <dc:subject>Slide Deck Template</dc:subject>
  <dc:creator>Damian Flynn</dc:creator>
  <cp:keywords>SCUE; SCUE16; SCU; SCU16</cp:keywords>
  <cp:lastModifiedBy>Damian Flynn</cp:lastModifiedBy>
  <cp:revision>25</cp:revision>
  <dcterms:created xsi:type="dcterms:W3CDTF">2016-08-23T09:38:06Z</dcterms:created>
  <dcterms:modified xsi:type="dcterms:W3CDTF">2017-02-03T12:56:28Z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0x010100AFE6CDE7E8D3854299588C462EE7158C</vt:lpwstr>
  </property>
</Properties>
</file>