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9"/>
  </p:notesMasterIdLst>
  <p:sldIdLst>
    <p:sldId id="256" r:id="rId2"/>
    <p:sldId id="257" r:id="rId3"/>
    <p:sldId id="276" r:id="rId4"/>
    <p:sldId id="277" r:id="rId5"/>
    <p:sldId id="279" r:id="rId6"/>
    <p:sldId id="262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8" r:id="rId23"/>
    <p:sldId id="297" r:id="rId24"/>
    <p:sldId id="299" r:id="rId25"/>
    <p:sldId id="300" r:id="rId26"/>
    <p:sldId id="301" r:id="rId27"/>
    <p:sldId id="275" r:id="rId28"/>
  </p:sldIdLst>
  <p:sldSz cx="9144000" cy="5143500" type="screen16x9"/>
  <p:notesSz cx="6858000" cy="9144000"/>
  <p:embeddedFontLst>
    <p:embeddedFont>
      <p:font typeface="Nunito Light" panose="020F0302020204030204" pitchFamily="34" charset="0"/>
      <p:regular r:id="rId30"/>
      <p:italic r:id="rId31"/>
    </p:embeddedFont>
    <p:embeddedFont>
      <p:font typeface="Poppins" pitchFamily="2" charset="77"/>
      <p:regular r:id="rId32"/>
      <p:bold r:id="rId33"/>
      <p:italic r:id="rId34"/>
      <p:boldItalic r:id="rId35"/>
    </p:embeddedFont>
    <p:embeddedFont>
      <p:font typeface="Poppins Light" pitchFamily="2" charset="77"/>
      <p:regular r:id="rId36"/>
      <p:bold r:id="rId37"/>
      <p:italic r:id="rId38"/>
      <p:boldItalic r:id="rId39"/>
    </p:embeddedFont>
    <p:embeddedFont>
      <p:font typeface="Poppins Medium" pitchFamily="2" charset="77"/>
      <p:regular r:id="rId40"/>
      <p:italic r:id="rId41"/>
    </p:embeddedFont>
    <p:embeddedFont>
      <p:font typeface="Poppins SemiBold" pitchFamily="2" charset="77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3B1"/>
    <a:srgbClr val="A1B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45529B-BFEB-450F-A883-63ED1EF3A4D4}">
  <a:tblStyle styleId="{CA45529B-BFEB-450F-A883-63ED1EF3A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F6706D-B181-4375-9CBE-A6035019D5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/>
    <p:restoredTop sz="94678"/>
  </p:normalViewPr>
  <p:slideViewPr>
    <p:cSldViewPr snapToGrid="0">
      <p:cViewPr varScale="1">
        <p:scale>
          <a:sx n="262" d="100"/>
          <a:sy n="262" d="100"/>
        </p:scale>
        <p:origin x="5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4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5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32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5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2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cf7f8fd87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cf7f8fd873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f7f8fd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f7f8fd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7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9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9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f7f8fd87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f7f8fd87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2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7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95" name="Google Shape;95;p15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" name="Google Shape;96;p15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97" name="Google Shape;97;p15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5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15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15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1" name="Google Shape;101;p15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5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10800000" flipH="1">
            <a:off x="4325" y="4696313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395097" y="4696913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6"/>
          <p:cNvGrpSpPr/>
          <p:nvPr/>
        </p:nvGrpSpPr>
        <p:grpSpPr>
          <a:xfrm>
            <a:off x="8511563" y="-5511"/>
            <a:ext cx="1255845" cy="1255845"/>
            <a:chOff x="-320522" y="940050"/>
            <a:chExt cx="3316200" cy="3316200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2" name="Google Shape;112;p16"/>
          <p:cNvCxnSpPr/>
          <p:nvPr/>
        </p:nvCxnSpPr>
        <p:spPr>
          <a:xfrm rot="10800000">
            <a:off x="450725" y="-3725"/>
            <a:ext cx="0" cy="470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hasCustomPrompt="1"/>
          </p:nvPr>
        </p:nvSpPr>
        <p:spPr>
          <a:xfrm>
            <a:off x="1291050" y="1542500"/>
            <a:ext cx="6561900" cy="14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1291050" y="3079100"/>
            <a:ext cx="6561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9864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" name="Google Shape;117;p17"/>
          <p:cNvGrpSpPr/>
          <p:nvPr/>
        </p:nvGrpSpPr>
        <p:grpSpPr>
          <a:xfrm>
            <a:off x="-17113" y="581050"/>
            <a:ext cx="964019" cy="964019"/>
            <a:chOff x="-320522" y="940050"/>
            <a:chExt cx="3316200" cy="3316200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17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" name="Google Shape;123;p17"/>
          <p:cNvGrpSpPr/>
          <p:nvPr/>
        </p:nvGrpSpPr>
        <p:grpSpPr>
          <a:xfrm rot="10800000" flipH="1">
            <a:off x="7363208" y="3789406"/>
            <a:ext cx="1553971" cy="1553971"/>
            <a:chOff x="-320522" y="940050"/>
            <a:chExt cx="3316200" cy="3316200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8" name="Google Shape;128;p17"/>
          <p:cNvCxnSpPr/>
          <p:nvPr/>
        </p:nvCxnSpPr>
        <p:spPr>
          <a:xfrm>
            <a:off x="8140400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433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986325" y="2869400"/>
            <a:ext cx="5250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986325" y="948150"/>
            <a:ext cx="52506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0"/>
          <p:cNvGrpSpPr/>
          <p:nvPr/>
        </p:nvGrpSpPr>
        <p:grpSpPr>
          <a:xfrm flipH="1">
            <a:off x="2396" y="-769"/>
            <a:ext cx="9295179" cy="4436590"/>
            <a:chOff x="-24685049" y="940050"/>
            <a:chExt cx="27680700" cy="13212000"/>
          </a:xfrm>
        </p:grpSpPr>
        <p:cxnSp>
          <p:nvCxnSpPr>
            <p:cNvPr id="146" name="Google Shape;146;p20"/>
            <p:cNvCxnSpPr/>
            <p:nvPr/>
          </p:nvCxnSpPr>
          <p:spPr>
            <a:xfrm>
              <a:off x="883737" y="940050"/>
              <a:ext cx="0" cy="1321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0"/>
            <p:cNvCxnSpPr/>
            <p:nvPr/>
          </p:nvCxnSpPr>
          <p:spPr>
            <a:xfrm flipH="1">
              <a:off x="887691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288609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0"/>
            <p:cNvCxnSpPr/>
            <p:nvPr/>
          </p:nvCxnSpPr>
          <p:spPr>
            <a:xfrm>
              <a:off x="-24685049" y="2598161"/>
              <a:ext cx="2768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50" name="Google Shape;150;p20"/>
          <p:cNvCxnSpPr/>
          <p:nvPr/>
        </p:nvCxnSpPr>
        <p:spPr>
          <a:xfrm rot="10800000">
            <a:off x="147" y="4606137"/>
            <a:ext cx="95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834800" y="1322200"/>
            <a:ext cx="35196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"/>
          </p:nvPr>
        </p:nvSpPr>
        <p:spPr>
          <a:xfrm>
            <a:off x="4834800" y="29713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0"/>
          <p:cNvSpPr>
            <a:spLocks noGrp="1"/>
          </p:cNvSpPr>
          <p:nvPr>
            <p:ph type="pic" idx="2"/>
          </p:nvPr>
        </p:nvSpPr>
        <p:spPr>
          <a:xfrm>
            <a:off x="713225" y="558636"/>
            <a:ext cx="3816900" cy="404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4227600" y="1610400"/>
            <a:ext cx="3593400" cy="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4227771" y="22572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9" name="Google Shape;169;p22"/>
          <p:cNvGrpSpPr/>
          <p:nvPr/>
        </p:nvGrpSpPr>
        <p:grpSpPr>
          <a:xfrm flipH="1">
            <a:off x="-732432" y="-147191"/>
            <a:ext cx="9876414" cy="5330078"/>
            <a:chOff x="-652656" y="-10298911"/>
            <a:chExt cx="26970000" cy="14555100"/>
          </a:xfrm>
        </p:grpSpPr>
        <p:cxnSp>
          <p:nvCxnSpPr>
            <p:cNvPr id="170" name="Google Shape;170;p22"/>
            <p:cNvCxnSpPr/>
            <p:nvPr/>
          </p:nvCxnSpPr>
          <p:spPr>
            <a:xfrm>
              <a:off x="1337577" y="-10298911"/>
              <a:ext cx="0" cy="1455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2"/>
            <p:cNvCxnSpPr/>
            <p:nvPr/>
          </p:nvCxnSpPr>
          <p:spPr>
            <a:xfrm>
              <a:off x="-652656" y="2598136"/>
              <a:ext cx="2697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720000" y="2360150"/>
            <a:ext cx="23808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2"/>
          </p:nvPr>
        </p:nvSpPr>
        <p:spPr>
          <a:xfrm>
            <a:off x="3381599" y="2360150"/>
            <a:ext cx="23808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3"/>
          </p:nvPr>
        </p:nvSpPr>
        <p:spPr>
          <a:xfrm>
            <a:off x="6043197" y="2360150"/>
            <a:ext cx="23808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4"/>
          </p:nvPr>
        </p:nvSpPr>
        <p:spPr>
          <a:xfrm>
            <a:off x="720000" y="1858200"/>
            <a:ext cx="23808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5"/>
          </p:nvPr>
        </p:nvSpPr>
        <p:spPr>
          <a:xfrm>
            <a:off x="3381599" y="1858200"/>
            <a:ext cx="23808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6"/>
          </p:nvPr>
        </p:nvSpPr>
        <p:spPr>
          <a:xfrm>
            <a:off x="6043197" y="1858200"/>
            <a:ext cx="23808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3" name="Google Shape;203;p25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" name="Google Shape;204;p25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05" name="Google Shape;205;p25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5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5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9" name="Google Shape;209;p25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1"/>
          </p:nvPr>
        </p:nvSpPr>
        <p:spPr>
          <a:xfrm>
            <a:off x="720000" y="1988525"/>
            <a:ext cx="3104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2"/>
          </p:nvPr>
        </p:nvSpPr>
        <p:spPr>
          <a:xfrm>
            <a:off x="4945474" y="1988525"/>
            <a:ext cx="3104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3"/>
          </p:nvPr>
        </p:nvSpPr>
        <p:spPr>
          <a:xfrm>
            <a:off x="720000" y="3649100"/>
            <a:ext cx="3104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4"/>
          </p:nvPr>
        </p:nvSpPr>
        <p:spPr>
          <a:xfrm>
            <a:off x="4945474" y="3649100"/>
            <a:ext cx="3104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5"/>
          </p:nvPr>
        </p:nvSpPr>
        <p:spPr>
          <a:xfrm>
            <a:off x="720000" y="1542775"/>
            <a:ext cx="3104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6"/>
          </p:nvPr>
        </p:nvSpPr>
        <p:spPr>
          <a:xfrm>
            <a:off x="720000" y="3203425"/>
            <a:ext cx="3104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7"/>
          </p:nvPr>
        </p:nvSpPr>
        <p:spPr>
          <a:xfrm>
            <a:off x="4945444" y="1542775"/>
            <a:ext cx="3104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8"/>
          </p:nvPr>
        </p:nvSpPr>
        <p:spPr>
          <a:xfrm>
            <a:off x="4945444" y="3203425"/>
            <a:ext cx="3104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1" name="Google Shape;221;p26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22" name="Google Shape;222;p2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6" name="Google Shape;226;p26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6"/>
          <p:cNvCxnSpPr/>
          <p:nvPr/>
        </p:nvCxnSpPr>
        <p:spPr>
          <a:xfrm>
            <a:off x="8437550" y="30010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1"/>
          </p:nvPr>
        </p:nvSpPr>
        <p:spPr>
          <a:xfrm>
            <a:off x="720000" y="1826901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2"/>
          </p:nvPr>
        </p:nvSpPr>
        <p:spPr>
          <a:xfrm>
            <a:off x="3459312" y="1826901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3"/>
          </p:nvPr>
        </p:nvSpPr>
        <p:spPr>
          <a:xfrm>
            <a:off x="720000" y="3481000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"/>
          </p:nvPr>
        </p:nvSpPr>
        <p:spPr>
          <a:xfrm>
            <a:off x="3459312" y="3481000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5"/>
          </p:nvPr>
        </p:nvSpPr>
        <p:spPr>
          <a:xfrm>
            <a:off x="6198620" y="1826901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6"/>
          </p:nvPr>
        </p:nvSpPr>
        <p:spPr>
          <a:xfrm>
            <a:off x="6198620" y="3481000"/>
            <a:ext cx="2225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7"/>
          </p:nvPr>
        </p:nvSpPr>
        <p:spPr>
          <a:xfrm>
            <a:off x="724376" y="1453000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8"/>
          </p:nvPr>
        </p:nvSpPr>
        <p:spPr>
          <a:xfrm>
            <a:off x="3463684" y="1453000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9"/>
          </p:nvPr>
        </p:nvSpPr>
        <p:spPr>
          <a:xfrm>
            <a:off x="6202988" y="1453000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13"/>
          </p:nvPr>
        </p:nvSpPr>
        <p:spPr>
          <a:xfrm>
            <a:off x="724376" y="3103898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4"/>
          </p:nvPr>
        </p:nvSpPr>
        <p:spPr>
          <a:xfrm>
            <a:off x="3463684" y="3103898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15"/>
          </p:nvPr>
        </p:nvSpPr>
        <p:spPr>
          <a:xfrm>
            <a:off x="6202988" y="3103898"/>
            <a:ext cx="22167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 hasCustomPrompt="1"/>
          </p:nvPr>
        </p:nvSpPr>
        <p:spPr>
          <a:xfrm>
            <a:off x="3654899" y="1773539"/>
            <a:ext cx="8193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3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30"/>
          <p:cNvSpPr txBox="1">
            <a:spLocks noGrp="1"/>
          </p:cNvSpPr>
          <p:nvPr>
            <p:ph type="subTitle" idx="1"/>
          </p:nvPr>
        </p:nvSpPr>
        <p:spPr>
          <a:xfrm>
            <a:off x="702175" y="2083872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subTitle" idx="2"/>
          </p:nvPr>
        </p:nvSpPr>
        <p:spPr>
          <a:xfrm>
            <a:off x="702175" y="1586847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 idx="4" hasCustomPrompt="1"/>
          </p:nvPr>
        </p:nvSpPr>
        <p:spPr>
          <a:xfrm>
            <a:off x="3408175" y="2786007"/>
            <a:ext cx="9876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30"/>
          <p:cNvSpPr txBox="1">
            <a:spLocks noGrp="1"/>
          </p:cNvSpPr>
          <p:nvPr>
            <p:ph type="subTitle" idx="5"/>
          </p:nvPr>
        </p:nvSpPr>
        <p:spPr>
          <a:xfrm>
            <a:off x="702175" y="3473300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subTitle" idx="6"/>
          </p:nvPr>
        </p:nvSpPr>
        <p:spPr>
          <a:xfrm>
            <a:off x="702175" y="2976275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title" idx="7" hasCustomPrompt="1"/>
          </p:nvPr>
        </p:nvSpPr>
        <p:spPr>
          <a:xfrm>
            <a:off x="4581900" y="1946075"/>
            <a:ext cx="1301700" cy="75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3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8"/>
          </p:nvPr>
        </p:nvSpPr>
        <p:spPr>
          <a:xfrm>
            <a:off x="6112375" y="2083872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9"/>
          </p:nvPr>
        </p:nvSpPr>
        <p:spPr>
          <a:xfrm>
            <a:off x="6112375" y="1586847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 idx="13" hasCustomPrompt="1"/>
          </p:nvPr>
        </p:nvSpPr>
        <p:spPr>
          <a:xfrm>
            <a:off x="4512375" y="3085350"/>
            <a:ext cx="572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4"/>
          </p:nvPr>
        </p:nvSpPr>
        <p:spPr>
          <a:xfrm>
            <a:off x="6112375" y="3473300"/>
            <a:ext cx="21732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5"/>
          </p:nvPr>
        </p:nvSpPr>
        <p:spPr>
          <a:xfrm>
            <a:off x="6112375" y="2976275"/>
            <a:ext cx="21732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83" name="Google Shape;283;p30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4" name="Google Shape;284;p30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3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3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9" name="Google Shape;289;p30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1"/>
          </p:nvPr>
        </p:nvSpPr>
        <p:spPr>
          <a:xfrm>
            <a:off x="854350" y="1914300"/>
            <a:ext cx="4739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898650" y="3611950"/>
            <a:ext cx="471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2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6" name="Google Shape;296;p32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3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1" name="Google Shape;301;p32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3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3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3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3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8" name="Google Shape;308;p33"/>
          <p:cNvGrpSpPr/>
          <p:nvPr/>
        </p:nvGrpSpPr>
        <p:grpSpPr>
          <a:xfrm rot="10800000" flipH="1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3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3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3" name="Google Shape;313;p33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3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oogle Shape;17;p4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8" name="Google Shape;18;p4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" name="Google Shape;19;p4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20" name="Google Shape;20;p4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4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4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4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" name="Google Shape;24;p4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604625" y="597425"/>
            <a:ext cx="6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22182" y="3732610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727993" y="3732610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122182" y="3277310"/>
            <a:ext cx="24003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727993" y="3277310"/>
            <a:ext cx="2400300" cy="45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239700" cy="52221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41668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80" name="Google Shape;80;p1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-97425" y="4454915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4"/>
          <p:cNvGrpSpPr/>
          <p:nvPr/>
        </p:nvGrpSpPr>
        <p:grpSpPr>
          <a:xfrm>
            <a:off x="7" y="-58350"/>
            <a:ext cx="719947" cy="5208902"/>
            <a:chOff x="-320522" y="-19736275"/>
            <a:chExt cx="3316200" cy="23993100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1337553" y="-19736275"/>
              <a:ext cx="0" cy="2399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8" r:id="rId15"/>
    <p:sldLayoutId id="2147483670" r:id="rId16"/>
    <p:sldLayoutId id="2147483671" r:id="rId17"/>
    <p:sldLayoutId id="2147483672" r:id="rId18"/>
    <p:sldLayoutId id="2147483673" r:id="rId19"/>
    <p:sldLayoutId id="2147483676" r:id="rId20"/>
    <p:sldLayoutId id="2147483677" r:id="rId21"/>
    <p:sldLayoutId id="2147483678" r:id="rId22"/>
    <p:sldLayoutId id="2147483679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ddosad/wids-data-exploration-ml-start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Predicting timely cancer diagnosis using demographic and societal drivers of healthcare inequities</a:t>
            </a:r>
            <a:endParaRPr sz="2400" dirty="0"/>
          </a:p>
        </p:txBody>
      </p:sp>
      <p:sp>
        <p:nvSpPr>
          <p:cNvPr id="320" name="Google Shape;320;p34"/>
          <p:cNvSpPr txBox="1">
            <a:spLocks noGrp="1"/>
          </p:cNvSpPr>
          <p:nvPr>
            <p:ph type="subTitle" idx="1"/>
          </p:nvPr>
        </p:nvSpPr>
        <p:spPr>
          <a:xfrm>
            <a:off x="3543875" y="3486150"/>
            <a:ext cx="483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Capstone II : Supervised Learning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Chari Cortez, </a:t>
            </a:r>
            <a:r>
              <a:rPr lang="en" sz="1500" dirty="0" err="1"/>
              <a:t>Thinkful</a:t>
            </a:r>
            <a:r>
              <a:rPr lang="en" sz="1500" dirty="0"/>
              <a:t> Data Science</a:t>
            </a:r>
            <a:endParaRPr sz="1500" dirty="0"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2" name="Google Shape;322;p3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3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3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3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6" name="Google Shape;326;p34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4"/>
          <p:cNvCxnSpPr/>
          <p:nvPr/>
        </p:nvCxnSpPr>
        <p:spPr>
          <a:xfrm>
            <a:off x="3325072" y="34861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3325072" y="12763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3325072" y="40957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4F0C9-56B1-E480-1D0E-CD196554E1ED}"/>
              </a:ext>
            </a:extLst>
          </p:cNvPr>
          <p:cNvGrpSpPr/>
          <p:nvPr/>
        </p:nvGrpSpPr>
        <p:grpSpPr>
          <a:xfrm>
            <a:off x="163526" y="707590"/>
            <a:ext cx="1572395" cy="1658162"/>
            <a:chOff x="2098342" y="1906795"/>
            <a:chExt cx="1729635" cy="18239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63CE1-39E8-A40F-CF9A-214163E3B617}"/>
                </a:ext>
              </a:extLst>
            </p:cNvPr>
            <p:cNvGrpSpPr/>
            <p:nvPr/>
          </p:nvGrpSpPr>
          <p:grpSpPr>
            <a:xfrm>
              <a:off x="2098342" y="3103121"/>
              <a:ext cx="758540" cy="627652"/>
              <a:chOff x="1938613" y="2788533"/>
              <a:chExt cx="689582" cy="570592"/>
            </a:xfrm>
          </p:grpSpPr>
          <p:sp>
            <p:nvSpPr>
              <p:cNvPr id="3" name="Google Shape;426;p40">
                <a:extLst>
                  <a:ext uri="{FF2B5EF4-FFF2-40B4-BE49-F238E27FC236}">
                    <a16:creationId xmlns:a16="http://schemas.microsoft.com/office/drawing/2014/main" id="{33D3CED3-DF97-B613-E9F0-322ED16DDB67}"/>
                  </a:ext>
                </a:extLst>
              </p:cNvPr>
              <p:cNvSpPr/>
              <p:nvPr/>
            </p:nvSpPr>
            <p:spPr>
              <a:xfrm>
                <a:off x="1938613" y="2788533"/>
                <a:ext cx="689582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8DE94-7760-F21E-1D4F-794DDC2D4E19}"/>
                  </a:ext>
                </a:extLst>
              </p:cNvPr>
              <p:cNvSpPr txBox="1"/>
              <p:nvPr/>
            </p:nvSpPr>
            <p:spPr>
              <a:xfrm>
                <a:off x="2179654" y="2941264"/>
                <a:ext cx="21305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  <p:grpSp>
          <p:nvGrpSpPr>
            <p:cNvPr id="9" name="Google Shape;423;p40">
              <a:extLst>
                <a:ext uri="{FF2B5EF4-FFF2-40B4-BE49-F238E27FC236}">
                  <a16:creationId xmlns:a16="http://schemas.microsoft.com/office/drawing/2014/main" id="{F7D47503-3B1D-F3FF-59B5-D6A36A4953D7}"/>
                </a:ext>
              </a:extLst>
            </p:cNvPr>
            <p:cNvGrpSpPr/>
            <p:nvPr/>
          </p:nvGrpSpPr>
          <p:grpSpPr>
            <a:xfrm>
              <a:off x="2480830" y="1906795"/>
              <a:ext cx="1347147" cy="1188187"/>
              <a:chOff x="3626622" y="1378029"/>
              <a:chExt cx="387000" cy="391070"/>
            </a:xfrm>
          </p:grpSpPr>
          <p:cxnSp>
            <p:nvCxnSpPr>
              <p:cNvPr id="10" name="Google Shape;424;p40">
                <a:extLst>
                  <a:ext uri="{FF2B5EF4-FFF2-40B4-BE49-F238E27FC236}">
                    <a16:creationId xmlns:a16="http://schemas.microsoft.com/office/drawing/2014/main" id="{2D7BEEBA-2F08-01FD-D2F2-92D280303C38}"/>
                  </a:ext>
                </a:extLst>
              </p:cNvPr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425;p40">
                <a:extLst>
                  <a:ext uri="{FF2B5EF4-FFF2-40B4-BE49-F238E27FC236}">
                    <a16:creationId xmlns:a16="http://schemas.microsoft.com/office/drawing/2014/main" id="{ECA80699-09E0-7954-6A84-CE16B4B34A23}"/>
                  </a:ext>
                </a:extLst>
              </p:cNvPr>
              <p:cNvSpPr/>
              <p:nvPr/>
            </p:nvSpPr>
            <p:spPr>
              <a:xfrm>
                <a:off x="3626622" y="1378029"/>
                <a:ext cx="387000" cy="215100"/>
              </a:xfrm>
              <a:prstGeom prst="rect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Data Cleaning</a:t>
                </a:r>
                <a:endParaRPr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525FE3-CC38-4BAD-8001-BC2DAF137517}"/>
              </a:ext>
            </a:extLst>
          </p:cNvPr>
          <p:cNvSpPr txBox="1"/>
          <p:nvPr/>
        </p:nvSpPr>
        <p:spPr>
          <a:xfrm>
            <a:off x="1893668" y="1340827"/>
            <a:ext cx="641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sz="1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Deal with outliers</a:t>
            </a:r>
          </a:p>
          <a:p>
            <a:pPr lvl="4"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2AB98-075B-E3B5-A918-50DA41518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49116"/>
              </p:ext>
            </p:extLst>
          </p:nvPr>
        </p:nvGraphicFramePr>
        <p:xfrm>
          <a:off x="1154331" y="1940990"/>
          <a:ext cx="7154358" cy="2699600"/>
        </p:xfrm>
        <a:graphic>
          <a:graphicData uri="http://schemas.openxmlformats.org/drawingml/2006/table">
            <a:tbl>
              <a:tblPr firstRow="1" bandRow="1">
                <a:tableStyleId>{CA45529B-BFEB-450F-A883-63ED1EF3A4D4}</a:tableStyleId>
              </a:tblPr>
              <a:tblGrid>
                <a:gridCol w="1360269">
                  <a:extLst>
                    <a:ext uri="{9D8B030D-6E8A-4147-A177-3AD203B41FA5}">
                      <a16:colId xmlns:a16="http://schemas.microsoft.com/office/drawing/2014/main" val="3379427564"/>
                    </a:ext>
                  </a:extLst>
                </a:gridCol>
                <a:gridCol w="2074985">
                  <a:extLst>
                    <a:ext uri="{9D8B030D-6E8A-4147-A177-3AD203B41FA5}">
                      <a16:colId xmlns:a16="http://schemas.microsoft.com/office/drawing/2014/main" val="3788092318"/>
                    </a:ext>
                  </a:extLst>
                </a:gridCol>
                <a:gridCol w="3719104">
                  <a:extLst>
                    <a:ext uri="{9D8B030D-6E8A-4147-A177-3AD203B41FA5}">
                      <a16:colId xmlns:a16="http://schemas.microsoft.com/office/drawing/2014/main" val="4149492583"/>
                    </a:ext>
                  </a:extLst>
                </a:gridCol>
              </a:tblGrid>
              <a:tr h="8316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Remove outliers from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Easiest way, but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dropping = loss of info</a:t>
                      </a:r>
                    </a:p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Outliers stem from measurement or data-collection error</a:t>
                      </a:r>
                    </a:p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9527"/>
                  </a:ext>
                </a:extLst>
              </a:tr>
              <a:tr h="8316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Cap the values by assigning them new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“Cap” or “clip” extreme outliers to limit effect on analysis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Winsorization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)</a:t>
                      </a:r>
                    </a:p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Can introduce bias</a:t>
                      </a: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; question if variable is absolutely necessary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39604"/>
                  </a:ext>
                </a:extLst>
              </a:tr>
              <a:tr h="8316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Transform outliers into something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harmless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Usually apply monotonic transformations (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log and square root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)</a:t>
                      </a:r>
                    </a:p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Can potentially obtain a normal distribution</a:t>
                      </a:r>
                      <a:endParaRPr lang="en-US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4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5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F7D981-13E1-748C-1E37-A02BD662F487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r="-14" b="607"/>
          <a:stretch/>
        </p:blipFill>
        <p:spPr bwMode="auto">
          <a:xfrm>
            <a:off x="414339" y="1699192"/>
            <a:ext cx="3857625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B518D08-897B-90D4-4F37-A273062B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831" y="1933008"/>
            <a:ext cx="2673252" cy="1277484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78534F2-E106-C2FD-8D6C-FF969AB09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831" y="3542307"/>
            <a:ext cx="3138508" cy="1261713"/>
          </a:xfrm>
          <a:prstGeom prst="rect">
            <a:avLst/>
          </a:prstGeom>
        </p:spPr>
      </p:pic>
      <p:sp>
        <p:nvSpPr>
          <p:cNvPr id="16" name="Google Shape;415;p40">
            <a:extLst>
              <a:ext uri="{FF2B5EF4-FFF2-40B4-BE49-F238E27FC236}">
                <a16:creationId xmlns:a16="http://schemas.microsoft.com/office/drawing/2014/main" id="{FAB367E1-E97C-8076-D7F9-19E1EDF5A7ED}"/>
              </a:ext>
            </a:extLst>
          </p:cNvPr>
          <p:cNvSpPr txBox="1">
            <a:spLocks/>
          </p:cNvSpPr>
          <p:nvPr/>
        </p:nvSpPr>
        <p:spPr>
          <a:xfrm>
            <a:off x="414339" y="5559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Log transformation </a:t>
            </a:r>
            <a:r>
              <a:rPr lang="en-US" sz="24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resulted in a compressed range of values thus less extreme outliers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C3BD9-C66D-8064-B39A-9FE8DC04E091}"/>
              </a:ext>
            </a:extLst>
          </p:cNvPr>
          <p:cNvSpPr txBox="1"/>
          <p:nvPr/>
        </p:nvSpPr>
        <p:spPr>
          <a:xfrm>
            <a:off x="4266339" y="1639922"/>
            <a:ext cx="348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Number of outliers before transformation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8B13B-A94C-A83D-E316-F0978F54E34D}"/>
              </a:ext>
            </a:extLst>
          </p:cNvPr>
          <p:cNvSpPr txBox="1"/>
          <p:nvPr/>
        </p:nvSpPr>
        <p:spPr>
          <a:xfrm>
            <a:off x="4310301" y="3265308"/>
            <a:ext cx="348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Number of outliers after transformation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646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4F0C9-56B1-E480-1D0E-CD196554E1ED}"/>
              </a:ext>
            </a:extLst>
          </p:cNvPr>
          <p:cNvGrpSpPr/>
          <p:nvPr/>
        </p:nvGrpSpPr>
        <p:grpSpPr>
          <a:xfrm>
            <a:off x="163525" y="683194"/>
            <a:ext cx="1572395" cy="1658162"/>
            <a:chOff x="2098342" y="1906795"/>
            <a:chExt cx="1729635" cy="18239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63CE1-39E8-A40F-CF9A-214163E3B617}"/>
                </a:ext>
              </a:extLst>
            </p:cNvPr>
            <p:cNvGrpSpPr/>
            <p:nvPr/>
          </p:nvGrpSpPr>
          <p:grpSpPr>
            <a:xfrm>
              <a:off x="2098342" y="3103121"/>
              <a:ext cx="758540" cy="627652"/>
              <a:chOff x="1938613" y="2788533"/>
              <a:chExt cx="689582" cy="570592"/>
            </a:xfrm>
          </p:grpSpPr>
          <p:sp>
            <p:nvSpPr>
              <p:cNvPr id="3" name="Google Shape;426;p40">
                <a:extLst>
                  <a:ext uri="{FF2B5EF4-FFF2-40B4-BE49-F238E27FC236}">
                    <a16:creationId xmlns:a16="http://schemas.microsoft.com/office/drawing/2014/main" id="{33D3CED3-DF97-B613-E9F0-322ED16DDB67}"/>
                  </a:ext>
                </a:extLst>
              </p:cNvPr>
              <p:cNvSpPr/>
              <p:nvPr/>
            </p:nvSpPr>
            <p:spPr>
              <a:xfrm>
                <a:off x="1938613" y="2788533"/>
                <a:ext cx="689582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8DE94-7760-F21E-1D4F-794DDC2D4E19}"/>
                  </a:ext>
                </a:extLst>
              </p:cNvPr>
              <p:cNvSpPr txBox="1"/>
              <p:nvPr/>
            </p:nvSpPr>
            <p:spPr>
              <a:xfrm>
                <a:off x="2179654" y="2941264"/>
                <a:ext cx="21305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  <p:grpSp>
          <p:nvGrpSpPr>
            <p:cNvPr id="9" name="Google Shape;423;p40">
              <a:extLst>
                <a:ext uri="{FF2B5EF4-FFF2-40B4-BE49-F238E27FC236}">
                  <a16:creationId xmlns:a16="http://schemas.microsoft.com/office/drawing/2014/main" id="{F7D47503-3B1D-F3FF-59B5-D6A36A4953D7}"/>
                </a:ext>
              </a:extLst>
            </p:cNvPr>
            <p:cNvGrpSpPr/>
            <p:nvPr/>
          </p:nvGrpSpPr>
          <p:grpSpPr>
            <a:xfrm>
              <a:off x="2480830" y="1906795"/>
              <a:ext cx="1347147" cy="1188187"/>
              <a:chOff x="3626622" y="1378029"/>
              <a:chExt cx="387000" cy="391070"/>
            </a:xfrm>
          </p:grpSpPr>
          <p:cxnSp>
            <p:nvCxnSpPr>
              <p:cNvPr id="10" name="Google Shape;424;p40">
                <a:extLst>
                  <a:ext uri="{FF2B5EF4-FFF2-40B4-BE49-F238E27FC236}">
                    <a16:creationId xmlns:a16="http://schemas.microsoft.com/office/drawing/2014/main" id="{2D7BEEBA-2F08-01FD-D2F2-92D280303C38}"/>
                  </a:ext>
                </a:extLst>
              </p:cNvPr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425;p40">
                <a:extLst>
                  <a:ext uri="{FF2B5EF4-FFF2-40B4-BE49-F238E27FC236}">
                    <a16:creationId xmlns:a16="http://schemas.microsoft.com/office/drawing/2014/main" id="{ECA80699-09E0-7954-6A84-CE16B4B34A23}"/>
                  </a:ext>
                </a:extLst>
              </p:cNvPr>
              <p:cNvSpPr/>
              <p:nvPr/>
            </p:nvSpPr>
            <p:spPr>
              <a:xfrm>
                <a:off x="3626622" y="1378029"/>
                <a:ext cx="387000" cy="215100"/>
              </a:xfrm>
              <a:prstGeom prst="rect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Data Cleaning</a:t>
                </a:r>
                <a:endParaRPr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525FE3-CC38-4BAD-8001-BC2DAF137517}"/>
              </a:ext>
            </a:extLst>
          </p:cNvPr>
          <p:cNvSpPr txBox="1"/>
          <p:nvPr/>
        </p:nvSpPr>
        <p:spPr>
          <a:xfrm>
            <a:off x="1893665" y="833251"/>
            <a:ext cx="641502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Scale</a:t>
            </a: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the features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Standard Scaler was applied to continuous variables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No need to scale the categorical variables or the binary target 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5"/>
            </a:pPr>
            <a:r>
              <a:rPr lang="en-US" sz="1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Normalize</a:t>
            </a: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the features (as much as possible)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Shapiro test </a:t>
            </a:r>
            <a:r>
              <a:rPr lang="en-US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statistics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Yeo-Johnson</a:t>
            </a:r>
            <a:r>
              <a:rPr lang="en-US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Transformation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71E7-22F0-A787-8C06-15295F931E50}"/>
              </a:ext>
            </a:extLst>
          </p:cNvPr>
          <p:cNvSpPr txBox="1"/>
          <p:nvPr/>
        </p:nvSpPr>
        <p:spPr>
          <a:xfrm>
            <a:off x="404566" y="3955620"/>
            <a:ext cx="546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800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Data Cleaning produced a “clean” </a:t>
            </a:r>
            <a:r>
              <a:rPr lang="en-US" sz="1800" i="1" dirty="0" err="1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DataFrame</a:t>
            </a:r>
            <a:r>
              <a:rPr lang="en-US" sz="1800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 used in Feature Engineering and modeling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BD59C2-9B6C-05A4-A267-AF74D3CC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390" y="3912601"/>
            <a:ext cx="2042396" cy="10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9AD3A7-C230-0494-57EE-806D443330FC}"/>
              </a:ext>
            </a:extLst>
          </p:cNvPr>
          <p:cNvGrpSpPr/>
          <p:nvPr/>
        </p:nvGrpSpPr>
        <p:grpSpPr>
          <a:xfrm>
            <a:off x="156338" y="3428725"/>
            <a:ext cx="1579582" cy="1578275"/>
            <a:chOff x="3610300" y="3112419"/>
            <a:chExt cx="1737540" cy="17361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F83E7C-7698-9E87-FE9C-3B186A2EA43F}"/>
                </a:ext>
              </a:extLst>
            </p:cNvPr>
            <p:cNvGrpSpPr/>
            <p:nvPr/>
          </p:nvGrpSpPr>
          <p:grpSpPr>
            <a:xfrm>
              <a:off x="3610300" y="3112419"/>
              <a:ext cx="791015" cy="627652"/>
              <a:chOff x="3313122" y="2796986"/>
              <a:chExt cx="719105" cy="570592"/>
            </a:xfrm>
          </p:grpSpPr>
          <p:sp>
            <p:nvSpPr>
              <p:cNvPr id="7" name="Google Shape;427;p40">
                <a:extLst>
                  <a:ext uri="{FF2B5EF4-FFF2-40B4-BE49-F238E27FC236}">
                    <a16:creationId xmlns:a16="http://schemas.microsoft.com/office/drawing/2014/main" id="{78D276A6-AFF0-2319-6569-D4DC5DD57111}"/>
                  </a:ext>
                </a:extLst>
              </p:cNvPr>
              <p:cNvSpPr/>
              <p:nvPr/>
            </p:nvSpPr>
            <p:spPr>
              <a:xfrm>
                <a:off x="3313122" y="2796986"/>
                <a:ext cx="719105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74DB8C-80AB-4D5D-641D-21A9A561F8E7}"/>
                  </a:ext>
                </a:extLst>
              </p:cNvPr>
              <p:cNvSpPr txBox="1"/>
              <p:nvPr/>
            </p:nvSpPr>
            <p:spPr>
              <a:xfrm>
                <a:off x="3535457" y="2941264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II</a:t>
                </a:r>
              </a:p>
            </p:txBody>
          </p:sp>
        </p:grpSp>
        <p:cxnSp>
          <p:nvCxnSpPr>
            <p:cNvPr id="17" name="Google Shape;428;p40">
              <a:extLst>
                <a:ext uri="{FF2B5EF4-FFF2-40B4-BE49-F238E27FC236}">
                  <a16:creationId xmlns:a16="http://schemas.microsoft.com/office/drawing/2014/main" id="{0CE2F6F5-5C82-8B30-9FD9-A10D181EBB5A}"/>
                </a:ext>
              </a:extLst>
            </p:cNvPr>
            <p:cNvCxnSpPr/>
            <p:nvPr/>
          </p:nvCxnSpPr>
          <p:spPr>
            <a:xfrm rot="10800000">
              <a:off x="4000841" y="3748382"/>
              <a:ext cx="0" cy="438426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432;p40">
              <a:extLst>
                <a:ext uri="{FF2B5EF4-FFF2-40B4-BE49-F238E27FC236}">
                  <a16:creationId xmlns:a16="http://schemas.microsoft.com/office/drawing/2014/main" id="{A14F0441-8978-1A42-4BA6-A7EB5FA74575}"/>
                </a:ext>
              </a:extLst>
            </p:cNvPr>
            <p:cNvSpPr/>
            <p:nvPr/>
          </p:nvSpPr>
          <p:spPr>
            <a:xfrm>
              <a:off x="4000840" y="4195122"/>
              <a:ext cx="1347000" cy="653400"/>
            </a:xfrm>
            <a:prstGeom prst="rect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Data Exploration</a:t>
              </a:r>
              <a:endParaRPr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" name="Google Shape;415;p40">
            <a:extLst>
              <a:ext uri="{FF2B5EF4-FFF2-40B4-BE49-F238E27FC236}">
                <a16:creationId xmlns:a16="http://schemas.microsoft.com/office/drawing/2014/main" id="{C1BD4448-ED87-745E-2621-C4DF945EC743}"/>
              </a:ext>
            </a:extLst>
          </p:cNvPr>
          <p:cNvSpPr txBox="1">
            <a:spLocks/>
          </p:cNvSpPr>
          <p:nvPr/>
        </p:nvSpPr>
        <p:spPr>
          <a:xfrm>
            <a:off x="511374" y="5714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The </a:t>
            </a:r>
            <a:r>
              <a:rPr lang="en-US" sz="2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target</a:t>
            </a:r>
            <a:r>
              <a:rPr lang="en-US" sz="2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is </a:t>
            </a:r>
            <a:r>
              <a:rPr lang="en-US" sz="22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class imbalanced </a:t>
            </a:r>
            <a:r>
              <a:rPr lang="en-US" sz="2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not linearly separable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3DB67D-DA59-5FD3-4C74-55BE5D04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29" y="1516771"/>
            <a:ext cx="3543678" cy="26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BABDE1-A11D-E6A8-1B72-3774C7ABB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17" y="1516771"/>
            <a:ext cx="3529015" cy="26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8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15A-2944-62CE-2F84-60E22D30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dirty="0"/>
              <a:t>Nonparametric classification </a:t>
            </a:r>
            <a:r>
              <a:rPr lang="en-US" sz="2400" dirty="0"/>
              <a:t>models are appropriate for this target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F2690-5649-5128-F426-564CD57A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2182" y="2413764"/>
            <a:ext cx="2400300" cy="572700"/>
          </a:xfrm>
        </p:spPr>
        <p:txBody>
          <a:bodyPr/>
          <a:lstStyle/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F-score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Confusion Matrix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ROC-AUC curve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Precision-Recall   curve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2A32B8-3DC5-4683-E0CA-D6803B21D14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27993" y="2413764"/>
            <a:ext cx="2400300" cy="572700"/>
          </a:xfrm>
        </p:spPr>
        <p:txBody>
          <a:bodyPr/>
          <a:lstStyle/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Support Vector Machine (SVM) with non-linear kernel 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K-nearest neighbors (KNN)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Decision Trees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Random Forest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18FD67-4F21-2275-749C-B97E64E9192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122182" y="1958464"/>
            <a:ext cx="2400300" cy="455400"/>
          </a:xfrm>
        </p:spPr>
        <p:txBody>
          <a:bodyPr/>
          <a:lstStyle/>
          <a:p>
            <a:pPr marL="0"/>
            <a:r>
              <a:rPr lang="en-US" sz="1900" dirty="0"/>
              <a:t>Evaluation metric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6EEA6C-9A44-63C5-88C7-881B4C7FEFA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27993" y="1958464"/>
            <a:ext cx="2400300" cy="45540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B1811D-E954-AEA9-9CC5-AE993C7B2F25}"/>
              </a:ext>
            </a:extLst>
          </p:cNvPr>
          <p:cNvGrpSpPr/>
          <p:nvPr/>
        </p:nvGrpSpPr>
        <p:grpSpPr>
          <a:xfrm>
            <a:off x="156338" y="3428725"/>
            <a:ext cx="1579582" cy="1578275"/>
            <a:chOff x="3610300" y="3112419"/>
            <a:chExt cx="1737540" cy="17361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551E58-04E8-1267-3C63-9D0AB3AF425B}"/>
                </a:ext>
              </a:extLst>
            </p:cNvPr>
            <p:cNvGrpSpPr/>
            <p:nvPr/>
          </p:nvGrpSpPr>
          <p:grpSpPr>
            <a:xfrm>
              <a:off x="3610300" y="3112419"/>
              <a:ext cx="791015" cy="627652"/>
              <a:chOff x="3313122" y="2796986"/>
              <a:chExt cx="719105" cy="570592"/>
            </a:xfrm>
          </p:grpSpPr>
          <p:sp>
            <p:nvSpPr>
              <p:cNvPr id="11" name="Google Shape;427;p40">
                <a:extLst>
                  <a:ext uri="{FF2B5EF4-FFF2-40B4-BE49-F238E27FC236}">
                    <a16:creationId xmlns:a16="http://schemas.microsoft.com/office/drawing/2014/main" id="{939ECD1C-CE17-AAA5-2BCE-84A475EF8BA1}"/>
                  </a:ext>
                </a:extLst>
              </p:cNvPr>
              <p:cNvSpPr/>
              <p:nvPr/>
            </p:nvSpPr>
            <p:spPr>
              <a:xfrm>
                <a:off x="3313122" y="2796986"/>
                <a:ext cx="719105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9393D2-D2E1-DCFD-BF6B-4CF40EF8CE8C}"/>
                  </a:ext>
                </a:extLst>
              </p:cNvPr>
              <p:cNvSpPr txBox="1"/>
              <p:nvPr/>
            </p:nvSpPr>
            <p:spPr>
              <a:xfrm>
                <a:off x="3535457" y="2941264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II</a:t>
                </a:r>
              </a:p>
            </p:txBody>
          </p:sp>
        </p:grpSp>
        <p:cxnSp>
          <p:nvCxnSpPr>
            <p:cNvPr id="9" name="Google Shape;428;p40">
              <a:extLst>
                <a:ext uri="{FF2B5EF4-FFF2-40B4-BE49-F238E27FC236}">
                  <a16:creationId xmlns:a16="http://schemas.microsoft.com/office/drawing/2014/main" id="{3494D80B-3FAD-A93B-762F-F88061164AB1}"/>
                </a:ext>
              </a:extLst>
            </p:cNvPr>
            <p:cNvCxnSpPr/>
            <p:nvPr/>
          </p:nvCxnSpPr>
          <p:spPr>
            <a:xfrm rot="10800000">
              <a:off x="4000841" y="3748382"/>
              <a:ext cx="0" cy="438426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432;p40">
              <a:extLst>
                <a:ext uri="{FF2B5EF4-FFF2-40B4-BE49-F238E27FC236}">
                  <a16:creationId xmlns:a16="http://schemas.microsoft.com/office/drawing/2014/main" id="{F2AA43CC-DCAA-2A5C-5C26-6D34C1870027}"/>
                </a:ext>
              </a:extLst>
            </p:cNvPr>
            <p:cNvSpPr/>
            <p:nvPr/>
          </p:nvSpPr>
          <p:spPr>
            <a:xfrm>
              <a:off x="4000840" y="4195122"/>
              <a:ext cx="1347000" cy="653400"/>
            </a:xfrm>
            <a:prstGeom prst="rect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Data Exploration</a:t>
              </a:r>
              <a:endParaRPr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40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9AD3A7-C230-0494-57EE-806D443330FC}"/>
              </a:ext>
            </a:extLst>
          </p:cNvPr>
          <p:cNvGrpSpPr/>
          <p:nvPr/>
        </p:nvGrpSpPr>
        <p:grpSpPr>
          <a:xfrm>
            <a:off x="156338" y="3428725"/>
            <a:ext cx="1579582" cy="1578275"/>
            <a:chOff x="3610300" y="3112419"/>
            <a:chExt cx="1737540" cy="17361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F83E7C-7698-9E87-FE9C-3B186A2EA43F}"/>
                </a:ext>
              </a:extLst>
            </p:cNvPr>
            <p:cNvGrpSpPr/>
            <p:nvPr/>
          </p:nvGrpSpPr>
          <p:grpSpPr>
            <a:xfrm>
              <a:off x="3610300" y="3112419"/>
              <a:ext cx="791015" cy="627652"/>
              <a:chOff x="3313122" y="2796986"/>
              <a:chExt cx="719105" cy="570592"/>
            </a:xfrm>
          </p:grpSpPr>
          <p:sp>
            <p:nvSpPr>
              <p:cNvPr id="7" name="Google Shape;427;p40">
                <a:extLst>
                  <a:ext uri="{FF2B5EF4-FFF2-40B4-BE49-F238E27FC236}">
                    <a16:creationId xmlns:a16="http://schemas.microsoft.com/office/drawing/2014/main" id="{78D276A6-AFF0-2319-6569-D4DC5DD57111}"/>
                  </a:ext>
                </a:extLst>
              </p:cNvPr>
              <p:cNvSpPr/>
              <p:nvPr/>
            </p:nvSpPr>
            <p:spPr>
              <a:xfrm>
                <a:off x="3313122" y="2796986"/>
                <a:ext cx="719105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74DB8C-80AB-4D5D-641D-21A9A561F8E7}"/>
                  </a:ext>
                </a:extLst>
              </p:cNvPr>
              <p:cNvSpPr txBox="1"/>
              <p:nvPr/>
            </p:nvSpPr>
            <p:spPr>
              <a:xfrm>
                <a:off x="3535457" y="2941264"/>
                <a:ext cx="274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II</a:t>
                </a:r>
              </a:p>
            </p:txBody>
          </p:sp>
        </p:grpSp>
        <p:cxnSp>
          <p:nvCxnSpPr>
            <p:cNvPr id="17" name="Google Shape;428;p40">
              <a:extLst>
                <a:ext uri="{FF2B5EF4-FFF2-40B4-BE49-F238E27FC236}">
                  <a16:creationId xmlns:a16="http://schemas.microsoft.com/office/drawing/2014/main" id="{0CE2F6F5-5C82-8B30-9FD9-A10D181EBB5A}"/>
                </a:ext>
              </a:extLst>
            </p:cNvPr>
            <p:cNvCxnSpPr/>
            <p:nvPr/>
          </p:nvCxnSpPr>
          <p:spPr>
            <a:xfrm rot="10800000">
              <a:off x="4000841" y="3748382"/>
              <a:ext cx="0" cy="438426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432;p40">
              <a:extLst>
                <a:ext uri="{FF2B5EF4-FFF2-40B4-BE49-F238E27FC236}">
                  <a16:creationId xmlns:a16="http://schemas.microsoft.com/office/drawing/2014/main" id="{A14F0441-8978-1A42-4BA6-A7EB5FA74575}"/>
                </a:ext>
              </a:extLst>
            </p:cNvPr>
            <p:cNvSpPr/>
            <p:nvPr/>
          </p:nvSpPr>
          <p:spPr>
            <a:xfrm>
              <a:off x="4000840" y="4195122"/>
              <a:ext cx="1347000" cy="653400"/>
            </a:xfrm>
            <a:prstGeom prst="rect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Data Exploration</a:t>
              </a:r>
              <a:endParaRPr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" name="Google Shape;415;p40">
            <a:extLst>
              <a:ext uri="{FF2B5EF4-FFF2-40B4-BE49-F238E27FC236}">
                <a16:creationId xmlns:a16="http://schemas.microsoft.com/office/drawing/2014/main" id="{C1BD4448-ED87-745E-2621-C4DF945EC743}"/>
              </a:ext>
            </a:extLst>
          </p:cNvPr>
          <p:cNvSpPr txBox="1">
            <a:spLocks/>
          </p:cNvSpPr>
          <p:nvPr/>
        </p:nvSpPr>
        <p:spPr>
          <a:xfrm>
            <a:off x="511374" y="5714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What’s my </a:t>
            </a:r>
            <a:r>
              <a:rPr lang="en-US" sz="2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base?</a:t>
            </a:r>
            <a:endParaRPr lang="en-US" sz="2200" dirty="0">
              <a:solidFill>
                <a:schemeClr val="tx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B0141-0EC0-2E4B-BBA6-1C3D68A08273}"/>
              </a:ext>
            </a:extLst>
          </p:cNvPr>
          <p:cNvSpPr txBox="1"/>
          <p:nvPr/>
        </p:nvSpPr>
        <p:spPr>
          <a:xfrm>
            <a:off x="1097778" y="1063645"/>
            <a:ext cx="64150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Run </a:t>
            </a:r>
            <a:r>
              <a:rPr lang="en-US" sz="1800" i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all features in clean dataset</a:t>
            </a:r>
          </a:p>
          <a:p>
            <a:pPr>
              <a:buClr>
                <a:schemeClr val="tx1"/>
              </a:buClr>
            </a:pPr>
            <a:r>
              <a:rPr lang="en-US" sz="1600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  <a:sym typeface="Wingdings" pitchFamily="2" charset="2"/>
              </a:rPr>
              <a:t> </a:t>
            </a:r>
            <a:r>
              <a:rPr lang="en-US" sz="1600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Establish base model and baseline performance metrics</a:t>
            </a:r>
          </a:p>
        </p:txBody>
      </p:sp>
      <p:pic>
        <p:nvPicPr>
          <p:cNvPr id="23" name="Picture 2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6066DD-BCAA-6888-0454-AAF370BC0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0"/>
          <a:stretch/>
        </p:blipFill>
        <p:spPr>
          <a:xfrm>
            <a:off x="1917673" y="1679198"/>
            <a:ext cx="5308654" cy="329822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42DA506-593D-314F-7343-370483586448}"/>
              </a:ext>
            </a:extLst>
          </p:cNvPr>
          <p:cNvSpPr/>
          <p:nvPr/>
        </p:nvSpPr>
        <p:spPr>
          <a:xfrm>
            <a:off x="2176758" y="2961685"/>
            <a:ext cx="1812615" cy="396510"/>
          </a:xfrm>
          <a:prstGeom prst="roundRect">
            <a:avLst/>
          </a:prstGeom>
          <a:noFill/>
          <a:ln w="28575">
            <a:solidFill>
              <a:srgbClr val="03C3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857FB2-97FA-3211-3D07-12AE757897D8}"/>
              </a:ext>
            </a:extLst>
          </p:cNvPr>
          <p:cNvSpPr/>
          <p:nvPr/>
        </p:nvSpPr>
        <p:spPr>
          <a:xfrm>
            <a:off x="2176758" y="4709565"/>
            <a:ext cx="1812615" cy="267862"/>
          </a:xfrm>
          <a:prstGeom prst="roundRect">
            <a:avLst/>
          </a:prstGeom>
          <a:noFill/>
          <a:ln w="28575">
            <a:solidFill>
              <a:srgbClr val="03C3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4F0C9-56B1-E480-1D0E-CD196554E1ED}"/>
              </a:ext>
            </a:extLst>
          </p:cNvPr>
          <p:cNvGrpSpPr/>
          <p:nvPr/>
        </p:nvGrpSpPr>
        <p:grpSpPr>
          <a:xfrm>
            <a:off x="100024" y="200038"/>
            <a:ext cx="1598770" cy="1658162"/>
            <a:chOff x="2098342" y="1906795"/>
            <a:chExt cx="1758648" cy="18239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63CE1-39E8-A40F-CF9A-214163E3B617}"/>
                </a:ext>
              </a:extLst>
            </p:cNvPr>
            <p:cNvGrpSpPr/>
            <p:nvPr/>
          </p:nvGrpSpPr>
          <p:grpSpPr>
            <a:xfrm>
              <a:off x="2098342" y="3103121"/>
              <a:ext cx="758540" cy="627652"/>
              <a:chOff x="1938613" y="2788533"/>
              <a:chExt cx="689582" cy="570592"/>
            </a:xfrm>
          </p:grpSpPr>
          <p:sp>
            <p:nvSpPr>
              <p:cNvPr id="3" name="Google Shape;426;p40">
                <a:extLst>
                  <a:ext uri="{FF2B5EF4-FFF2-40B4-BE49-F238E27FC236}">
                    <a16:creationId xmlns:a16="http://schemas.microsoft.com/office/drawing/2014/main" id="{33D3CED3-DF97-B613-E9F0-322ED16DDB67}"/>
                  </a:ext>
                </a:extLst>
              </p:cNvPr>
              <p:cNvSpPr/>
              <p:nvPr/>
            </p:nvSpPr>
            <p:spPr>
              <a:xfrm>
                <a:off x="1938613" y="2788533"/>
                <a:ext cx="689582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8DE94-7760-F21E-1D4F-794DDC2D4E19}"/>
                  </a:ext>
                </a:extLst>
              </p:cNvPr>
              <p:cNvSpPr txBox="1"/>
              <p:nvPr/>
            </p:nvSpPr>
            <p:spPr>
              <a:xfrm>
                <a:off x="2119310" y="2941264"/>
                <a:ext cx="333746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III</a:t>
                </a:r>
              </a:p>
            </p:txBody>
          </p:sp>
        </p:grpSp>
        <p:grpSp>
          <p:nvGrpSpPr>
            <p:cNvPr id="9" name="Google Shape;423;p40">
              <a:extLst>
                <a:ext uri="{FF2B5EF4-FFF2-40B4-BE49-F238E27FC236}">
                  <a16:creationId xmlns:a16="http://schemas.microsoft.com/office/drawing/2014/main" id="{F7D47503-3B1D-F3FF-59B5-D6A36A4953D7}"/>
                </a:ext>
              </a:extLst>
            </p:cNvPr>
            <p:cNvGrpSpPr/>
            <p:nvPr/>
          </p:nvGrpSpPr>
          <p:grpSpPr>
            <a:xfrm>
              <a:off x="2480829" y="1906795"/>
              <a:ext cx="1376161" cy="1188190"/>
              <a:chOff x="3626622" y="1378029"/>
              <a:chExt cx="395335" cy="391071"/>
            </a:xfrm>
          </p:grpSpPr>
          <p:cxnSp>
            <p:nvCxnSpPr>
              <p:cNvPr id="10" name="Google Shape;424;p40">
                <a:extLst>
                  <a:ext uri="{FF2B5EF4-FFF2-40B4-BE49-F238E27FC236}">
                    <a16:creationId xmlns:a16="http://schemas.microsoft.com/office/drawing/2014/main" id="{2D7BEEBA-2F08-01FD-D2F2-92D280303C38}"/>
                  </a:ext>
                </a:extLst>
              </p:cNvPr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425;p40">
                <a:extLst>
                  <a:ext uri="{FF2B5EF4-FFF2-40B4-BE49-F238E27FC236}">
                    <a16:creationId xmlns:a16="http://schemas.microsoft.com/office/drawing/2014/main" id="{ECA80699-09E0-7954-6A84-CE16B4B34A23}"/>
                  </a:ext>
                </a:extLst>
              </p:cNvPr>
              <p:cNvSpPr/>
              <p:nvPr/>
            </p:nvSpPr>
            <p:spPr>
              <a:xfrm>
                <a:off x="3626622" y="1378029"/>
                <a:ext cx="395335" cy="215100"/>
              </a:xfrm>
              <a:prstGeom prst="rect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Feature Engineering</a:t>
                </a:r>
                <a:endParaRPr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5B9BDD6F-6FAF-1034-1FD9-CF1CBCC2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616" y="2588753"/>
            <a:ext cx="2380800" cy="1513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Point Biserial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Cramer's V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Pearson’s Correlation                                       Matrix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2400" indent="0"/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Identified 37 statistically significant features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8A3021-18CB-33A6-A6F9-EA61C503E77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710215" y="2588753"/>
            <a:ext cx="2380800" cy="1513200"/>
          </a:xfrm>
        </p:spPr>
        <p:txBody>
          <a:bodyPr/>
          <a:lstStyle/>
          <a:p>
            <a:pPr marL="0"/>
            <a:r>
              <a:rPr lang="en-US" dirty="0"/>
              <a:t>(SVM cannot naturally embed a feature-selection process)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43E392-03A4-985C-CF5F-03BCC9492C2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71813" y="2588753"/>
            <a:ext cx="2380800" cy="1513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Backward Elimination (computationally expensive)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Recursive Feature Elimination (RFE; requires a linear </a:t>
            </a:r>
            <a:r>
              <a:rPr lang="en-US" dirty="0" err="1"/>
              <a:t>kernal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E042F5D-F40B-A6D2-6723-5E4472D4B0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48616" y="2086803"/>
            <a:ext cx="2380800" cy="457200"/>
          </a:xfrm>
        </p:spPr>
        <p:txBody>
          <a:bodyPr/>
          <a:lstStyle/>
          <a:p>
            <a:r>
              <a:rPr lang="en-US" i="1" dirty="0">
                <a:latin typeface="Poppins Medium" pitchFamily="2" charset="77"/>
                <a:cs typeface="Poppins Medium" pitchFamily="2" charset="77"/>
              </a:rPr>
              <a:t>Filter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F8E85B5C-E885-2457-CBBA-B4D71D3B47E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710215" y="2086803"/>
            <a:ext cx="2380800" cy="457200"/>
          </a:xfrm>
        </p:spPr>
        <p:txBody>
          <a:bodyPr/>
          <a:lstStyle/>
          <a:p>
            <a:r>
              <a:rPr lang="en-US" i="1" dirty="0">
                <a:latin typeface="Poppins Medium" pitchFamily="2" charset="77"/>
                <a:cs typeface="Poppins Medium" pitchFamily="2" charset="77"/>
              </a:rPr>
              <a:t>Embedded</a:t>
            </a:r>
            <a:r>
              <a:rPr lang="en-US" dirty="0"/>
              <a:t>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8052465A-FEC7-250E-AE7F-EE356FC69E41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371813" y="2086803"/>
            <a:ext cx="2380800" cy="457200"/>
          </a:xfrm>
        </p:spPr>
        <p:txBody>
          <a:bodyPr/>
          <a:lstStyle/>
          <a:p>
            <a:r>
              <a:rPr lang="en-US" i="1" dirty="0">
                <a:latin typeface="Poppins Medium" pitchFamily="2" charset="77"/>
                <a:cs typeface="Poppins Medium" pitchFamily="2" charset="77"/>
              </a:rPr>
              <a:t>Wrapper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AD8FF70-B6E4-7148-0F67-F8791E4A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16" y="1205378"/>
            <a:ext cx="7703993" cy="572700"/>
          </a:xfrm>
        </p:spPr>
        <p:txBody>
          <a:bodyPr/>
          <a:lstStyle/>
          <a:p>
            <a:pPr algn="ctr"/>
            <a:r>
              <a:rPr lang="en-US" sz="2400" dirty="0"/>
              <a:t>Feature Selection methods </a:t>
            </a:r>
          </a:p>
        </p:txBody>
      </p:sp>
    </p:spTree>
    <p:extLst>
      <p:ext uri="{BB962C8B-B14F-4D97-AF65-F5344CB8AC3E}">
        <p14:creationId xmlns:p14="http://schemas.microsoft.com/office/powerpoint/2010/main" val="28836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4F0C9-56B1-E480-1D0E-CD196554E1ED}"/>
              </a:ext>
            </a:extLst>
          </p:cNvPr>
          <p:cNvGrpSpPr/>
          <p:nvPr/>
        </p:nvGrpSpPr>
        <p:grpSpPr>
          <a:xfrm>
            <a:off x="100024" y="200038"/>
            <a:ext cx="1598770" cy="1658162"/>
            <a:chOff x="2098342" y="1906795"/>
            <a:chExt cx="1758648" cy="18239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63CE1-39E8-A40F-CF9A-214163E3B617}"/>
                </a:ext>
              </a:extLst>
            </p:cNvPr>
            <p:cNvGrpSpPr/>
            <p:nvPr/>
          </p:nvGrpSpPr>
          <p:grpSpPr>
            <a:xfrm>
              <a:off x="2098342" y="3103121"/>
              <a:ext cx="758540" cy="627652"/>
              <a:chOff x="1938613" y="2788533"/>
              <a:chExt cx="689582" cy="570592"/>
            </a:xfrm>
          </p:grpSpPr>
          <p:sp>
            <p:nvSpPr>
              <p:cNvPr id="3" name="Google Shape;426;p40">
                <a:extLst>
                  <a:ext uri="{FF2B5EF4-FFF2-40B4-BE49-F238E27FC236}">
                    <a16:creationId xmlns:a16="http://schemas.microsoft.com/office/drawing/2014/main" id="{33D3CED3-DF97-B613-E9F0-322ED16DDB67}"/>
                  </a:ext>
                </a:extLst>
              </p:cNvPr>
              <p:cNvSpPr/>
              <p:nvPr/>
            </p:nvSpPr>
            <p:spPr>
              <a:xfrm>
                <a:off x="1938613" y="2788533"/>
                <a:ext cx="689582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8DE94-7760-F21E-1D4F-794DDC2D4E19}"/>
                  </a:ext>
                </a:extLst>
              </p:cNvPr>
              <p:cNvSpPr txBox="1"/>
              <p:nvPr/>
            </p:nvSpPr>
            <p:spPr>
              <a:xfrm>
                <a:off x="2119310" y="2941264"/>
                <a:ext cx="333746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III</a:t>
                </a:r>
              </a:p>
            </p:txBody>
          </p:sp>
        </p:grpSp>
        <p:grpSp>
          <p:nvGrpSpPr>
            <p:cNvPr id="9" name="Google Shape;423;p40">
              <a:extLst>
                <a:ext uri="{FF2B5EF4-FFF2-40B4-BE49-F238E27FC236}">
                  <a16:creationId xmlns:a16="http://schemas.microsoft.com/office/drawing/2014/main" id="{F7D47503-3B1D-F3FF-59B5-D6A36A4953D7}"/>
                </a:ext>
              </a:extLst>
            </p:cNvPr>
            <p:cNvGrpSpPr/>
            <p:nvPr/>
          </p:nvGrpSpPr>
          <p:grpSpPr>
            <a:xfrm>
              <a:off x="2480829" y="1906795"/>
              <a:ext cx="1376161" cy="1188190"/>
              <a:chOff x="3626622" y="1378029"/>
              <a:chExt cx="395335" cy="391071"/>
            </a:xfrm>
          </p:grpSpPr>
          <p:cxnSp>
            <p:nvCxnSpPr>
              <p:cNvPr id="10" name="Google Shape;424;p40">
                <a:extLst>
                  <a:ext uri="{FF2B5EF4-FFF2-40B4-BE49-F238E27FC236}">
                    <a16:creationId xmlns:a16="http://schemas.microsoft.com/office/drawing/2014/main" id="{2D7BEEBA-2F08-01FD-D2F2-92D280303C38}"/>
                  </a:ext>
                </a:extLst>
              </p:cNvPr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425;p40">
                <a:extLst>
                  <a:ext uri="{FF2B5EF4-FFF2-40B4-BE49-F238E27FC236}">
                    <a16:creationId xmlns:a16="http://schemas.microsoft.com/office/drawing/2014/main" id="{ECA80699-09E0-7954-6A84-CE16B4B34A23}"/>
                  </a:ext>
                </a:extLst>
              </p:cNvPr>
              <p:cNvSpPr/>
              <p:nvPr/>
            </p:nvSpPr>
            <p:spPr>
              <a:xfrm>
                <a:off x="3626622" y="1378029"/>
                <a:ext cx="395335" cy="215100"/>
              </a:xfrm>
              <a:prstGeom prst="rect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Feature Engineering</a:t>
                </a:r>
                <a:endParaRPr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06B5DF11-8FDF-5126-CC13-614E8A0F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66" y="991768"/>
            <a:ext cx="7704000" cy="572700"/>
          </a:xfrm>
        </p:spPr>
        <p:txBody>
          <a:bodyPr/>
          <a:lstStyle/>
          <a:p>
            <a:r>
              <a:rPr lang="en-US" sz="2000" dirty="0"/>
              <a:t>New features created following first-pass Filter methods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1FD8DE9-A2D6-CB01-C16B-D32464F5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66" y="1609615"/>
            <a:ext cx="7772400" cy="2344392"/>
          </a:xfrm>
          <a:prstGeom prst="rect">
            <a:avLst/>
          </a:prstGeom>
        </p:spPr>
      </p:pic>
      <p:sp>
        <p:nvSpPr>
          <p:cNvPr id="4" name="Title 28">
            <a:extLst>
              <a:ext uri="{FF2B5EF4-FFF2-40B4-BE49-F238E27FC236}">
                <a16:creationId xmlns:a16="http://schemas.microsoft.com/office/drawing/2014/main" id="{0FD07E7C-D2D4-73C1-51A2-6382A99D73E4}"/>
              </a:ext>
            </a:extLst>
          </p:cNvPr>
          <p:cNvSpPr txBox="1">
            <a:spLocks/>
          </p:cNvSpPr>
          <p:nvPr/>
        </p:nvSpPr>
        <p:spPr>
          <a:xfrm>
            <a:off x="1073266" y="397893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800" i="1" dirty="0">
                <a:latin typeface="Poppins" pitchFamily="2" charset="77"/>
                <a:cs typeface="Poppins" pitchFamily="2" charset="77"/>
              </a:rPr>
              <a:t>Increased Baseline Accuracy Score </a:t>
            </a:r>
            <a:r>
              <a:rPr lang="en-US" sz="1800" i="1" dirty="0">
                <a:latin typeface="Poppins" pitchFamily="2" charset="77"/>
                <a:cs typeface="Poppins" pitchFamily="2" charset="77"/>
                <a:sym typeface="Wingdings" pitchFamily="2" charset="2"/>
              </a:rPr>
              <a:t> greater than null accuracy</a:t>
            </a:r>
            <a:endParaRPr lang="en-US" sz="1800" i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55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C391-6BCC-5869-D548-02733C9F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34865"/>
            <a:ext cx="7704000" cy="572700"/>
          </a:xfrm>
        </p:spPr>
        <p:txBody>
          <a:bodyPr/>
          <a:lstStyle/>
          <a:p>
            <a:r>
              <a:rPr lang="en-US" sz="2400" dirty="0"/>
              <a:t>KNN accuracy scores with statistically significant feature set showed overfitting and poor predictive power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973F79-1D82-314A-AA5A-9FEFDD49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63978"/>
            <a:ext cx="3235109" cy="319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0A369B-CA5B-FEB1-7DA5-D46B48FCD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60483"/>
              </p:ext>
            </p:extLst>
          </p:nvPr>
        </p:nvGraphicFramePr>
        <p:xfrm>
          <a:off x="4268560" y="2545492"/>
          <a:ext cx="4155440" cy="1630680"/>
        </p:xfrm>
        <a:graphic>
          <a:graphicData uri="http://schemas.openxmlformats.org/drawingml/2006/table">
            <a:tbl>
              <a:tblPr firstRow="1" bandRow="1">
                <a:tableStyleId>{CA45529B-BFEB-450F-A883-63ED1EF3A4D4}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418090424"/>
                    </a:ext>
                  </a:extLst>
                </a:gridCol>
                <a:gridCol w="2047240">
                  <a:extLst>
                    <a:ext uri="{9D8B030D-6E8A-4147-A177-3AD203B41FA5}">
                      <a16:colId xmlns:a16="http://schemas.microsoft.com/office/drawing/2014/main" val="29623230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Weighted accuracy scores with 2 neighbors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6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94.9%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4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54% (+/- 0.01)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0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5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19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C122-BDEC-40E8-059F-CC8F1FE0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Feature importance data from KNN underscores importance and utility of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B580C-EA7C-8626-31F6-FD9208F3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6880" y="1852442"/>
            <a:ext cx="2907120" cy="2779710"/>
          </a:xfrm>
        </p:spPr>
        <p:txBody>
          <a:bodyPr/>
          <a:lstStyle/>
          <a:p>
            <a:r>
              <a:rPr lang="en-US" dirty="0"/>
              <a:t>The highest cross validation score obtained was 59%</a:t>
            </a:r>
          </a:p>
          <a:p>
            <a:r>
              <a:rPr lang="en-US" dirty="0"/>
              <a:t>Null hypothesis score was 62%</a:t>
            </a:r>
          </a:p>
          <a:p>
            <a:endParaRPr lang="en-US" dirty="0"/>
          </a:p>
          <a:p>
            <a:pPr marL="152400" indent="0" algn="ctr">
              <a:buNone/>
            </a:pPr>
            <a:r>
              <a:rPr lang="en-US" dirty="0"/>
              <a:t>While predictive performance is relatively poor, </a:t>
            </a:r>
            <a:r>
              <a:rPr lang="en-US" i="1" dirty="0">
                <a:latin typeface="Poppins Medium" pitchFamily="2" charset="77"/>
                <a:cs typeface="Poppins Medium" pitchFamily="2" charset="77"/>
              </a:rPr>
              <a:t>the generated/engineered features were found to have a significant impact on the out-of-sample predictions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E7FD09-47DD-0B85-8045-736E2CDF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5" y="1852442"/>
            <a:ext cx="5161550" cy="277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8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artoon&#10;&#10;Description automatically generated">
            <a:extLst>
              <a:ext uri="{FF2B5EF4-FFF2-40B4-BE49-F238E27FC236}">
                <a16:creationId xmlns:a16="http://schemas.microsoft.com/office/drawing/2014/main" id="{0AB19B9C-6A29-CBD5-0E20-689DB134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64" y="167219"/>
            <a:ext cx="6423471" cy="1442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9E538-09BC-C0F6-D909-D3B5B943D253}"/>
              </a:ext>
            </a:extLst>
          </p:cNvPr>
          <p:cNvSpPr txBox="1"/>
          <p:nvPr/>
        </p:nvSpPr>
        <p:spPr>
          <a:xfrm>
            <a:off x="4950372" y="4889584"/>
            <a:ext cx="4303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/>
                </a:solidFill>
              </a:rPr>
              <a:t>https://</a:t>
            </a:r>
            <a:r>
              <a:rPr lang="en-US" sz="1050" i="1" dirty="0" err="1">
                <a:solidFill>
                  <a:schemeClr val="tx1"/>
                </a:solidFill>
              </a:rPr>
              <a:t>www.kaggle.com</a:t>
            </a:r>
            <a:r>
              <a:rPr lang="en-US" sz="1050" i="1" dirty="0">
                <a:solidFill>
                  <a:schemeClr val="tx1"/>
                </a:solidFill>
              </a:rPr>
              <a:t>/competitions/widsdatathon2024-challenge1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346249-8E1A-D3D3-7EA2-8FD67108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591" y="2828101"/>
            <a:ext cx="5042396" cy="457200"/>
          </a:xfrm>
        </p:spPr>
        <p:txBody>
          <a:bodyPr/>
          <a:lstStyle/>
          <a:p>
            <a:pPr marL="0"/>
            <a:r>
              <a:rPr lang="en-US" dirty="0"/>
              <a:t>Healthcare inequity is a global challenge</a:t>
            </a:r>
          </a:p>
          <a:p>
            <a:pPr marL="0"/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/>
              <a:t>Understand demographic and societal drivers of healthcare inequities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A412069-78F6-641C-DB15-1CBCE8C4397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381592" y="1832794"/>
            <a:ext cx="5042399" cy="508011"/>
          </a:xfrm>
        </p:spPr>
        <p:txBody>
          <a:bodyPr/>
          <a:lstStyle/>
          <a:p>
            <a:pPr marL="0"/>
            <a:r>
              <a:rPr lang="en-US" b="1" dirty="0"/>
              <a:t>Women in Data Science </a:t>
            </a:r>
            <a:r>
              <a:rPr lang="en-US" dirty="0"/>
              <a:t>(</a:t>
            </a:r>
            <a:r>
              <a:rPr lang="en-US" dirty="0" err="1"/>
              <a:t>WiDS</a:t>
            </a:r>
            <a:r>
              <a:rPr lang="en-US" dirty="0"/>
              <a:t>) Worldwide is on a mission to increase participation of women in data science to benefit societies worldwide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1358680B-A30F-41C5-BED7-57EB22C0956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381592" y="3772596"/>
            <a:ext cx="5042395" cy="508011"/>
          </a:xfrm>
        </p:spPr>
        <p:txBody>
          <a:bodyPr/>
          <a:lstStyle/>
          <a:p>
            <a:pPr marL="0"/>
            <a:r>
              <a:rPr lang="en-US" b="1" dirty="0"/>
              <a:t>Predict if patients received metastatic cancer diagnosis </a:t>
            </a:r>
            <a:r>
              <a:rPr lang="en-US" dirty="0"/>
              <a:t>within 90 days of screening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D49F06-F601-ACFD-B901-F4C8180B567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 marL="0"/>
            <a:r>
              <a:rPr lang="en-US" dirty="0" err="1"/>
              <a:t>WiDS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91EC84C-D093-BCB9-F431-0325A355961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20000" y="2635838"/>
            <a:ext cx="2380800" cy="841726"/>
          </a:xfrm>
        </p:spPr>
        <p:txBody>
          <a:bodyPr/>
          <a:lstStyle/>
          <a:p>
            <a:pPr marL="0"/>
            <a:r>
              <a:rPr lang="en-US" dirty="0"/>
              <a:t>Equity in Healthcare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C9CC337-5DA4-BCA2-2FAF-A57821E2B1A7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20000" y="3798002"/>
            <a:ext cx="2380800" cy="457200"/>
          </a:xfrm>
        </p:spPr>
        <p:txBody>
          <a:bodyPr/>
          <a:lstStyle/>
          <a:p>
            <a:pPr marL="0"/>
            <a:r>
              <a:rPr lang="en-US" dirty="0"/>
              <a:t>Task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B460-6A30-1F2C-64F4-5D41EDDF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Random Forest models also had low accuracy scores and poor predictive power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D32D3B-F8EA-94FC-2E2F-0E995F05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57967"/>
              </p:ext>
            </p:extLst>
          </p:nvPr>
        </p:nvGraphicFramePr>
        <p:xfrm>
          <a:off x="720000" y="1879075"/>
          <a:ext cx="7704000" cy="2667000"/>
        </p:xfrm>
        <a:graphic>
          <a:graphicData uri="http://schemas.openxmlformats.org/drawingml/2006/table">
            <a:tbl>
              <a:tblPr firstRow="1" bandRow="1">
                <a:tableStyleId>{CA45529B-BFEB-450F-A883-63ED1EF3A4D4}</a:tableStyleId>
              </a:tblPr>
              <a:tblGrid>
                <a:gridCol w="3985782">
                  <a:extLst>
                    <a:ext uri="{9D8B030D-6E8A-4147-A177-3AD203B41FA5}">
                      <a16:colId xmlns:a16="http://schemas.microsoft.com/office/drawing/2014/main" val="2418090424"/>
                    </a:ext>
                  </a:extLst>
                </a:gridCol>
                <a:gridCol w="3718218">
                  <a:extLst>
                    <a:ext uri="{9D8B030D-6E8A-4147-A177-3AD203B41FA5}">
                      <a16:colId xmlns:a16="http://schemas.microsoft.com/office/drawing/2014/main" val="2962323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Iteration (Feature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Cross Validation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6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All 37 “statistically significant”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56% (+/- 0.03)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4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17 most important statistically significant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59% (+/- 0.01)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0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9 most important statistically significant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59% (+/- 0.01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5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All features in clean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56% (+/- 0.03)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7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8 most important features in clean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59% (+/- 0.01)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2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2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B460-6A30-1F2C-64F4-5D41EDDF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Gradient Boost Classification models showed the most potential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30AC76-8F68-4B1D-C890-C6E98F0C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17201"/>
              </p:ext>
            </p:extLst>
          </p:nvPr>
        </p:nvGraphicFramePr>
        <p:xfrm>
          <a:off x="485050" y="2550752"/>
          <a:ext cx="7704000" cy="2225040"/>
        </p:xfrm>
        <a:graphic>
          <a:graphicData uri="http://schemas.openxmlformats.org/drawingml/2006/table">
            <a:tbl>
              <a:tblPr firstRow="1" bandRow="1">
                <a:tableStyleId>{CA45529B-BFEB-450F-A883-63ED1EF3A4D4}</a:tableStyleId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5256758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1313649096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639015708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1678630268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136035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Mean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6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91.4%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92.4%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92.4%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7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92.9%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6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93.5%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50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2885AD-96DF-9E69-6656-FA19B2C5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14" y="1650413"/>
            <a:ext cx="6423471" cy="5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0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6675-6551-7632-CDAA-CE01A554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Recall score was prioritized during optimization efforts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3F6C6-B18F-851E-AE87-192683E8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99924"/>
            <a:ext cx="7704000" cy="28322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Tradeoff between Recall and Precision exists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Generally, a model doesn’t have  high Recall and Precision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target indicates whether or not a patient received a metastatic cancer diagnosis within 90 days of screening</a:t>
            </a:r>
          </a:p>
          <a:p>
            <a:pPr>
              <a:lnSpc>
                <a:spcPct val="150000"/>
              </a:lnSpc>
            </a:pPr>
            <a:r>
              <a:rPr lang="en-US" sz="1800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A False Negative = Failure to diagnose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Serious consequences for metastatic TNBC</a:t>
            </a:r>
          </a:p>
        </p:txBody>
      </p:sp>
    </p:spTree>
    <p:extLst>
      <p:ext uri="{BB962C8B-B14F-4D97-AF65-F5344CB8AC3E}">
        <p14:creationId xmlns:p14="http://schemas.microsoft.com/office/powerpoint/2010/main" val="273065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B2C5-46E7-5F52-0C0F-FF1079C2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GridSearchCV</a:t>
            </a:r>
            <a:r>
              <a:rPr lang="en-US" sz="2400" dirty="0"/>
              <a:t> identified optimal parameters and improved model performance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5D129AE-53C4-C7CE-87E0-FA069F45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98" y="1906647"/>
            <a:ext cx="2672830" cy="26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6D6C79B-C4E6-A849-D59F-CF2E92FED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75" y="1906647"/>
            <a:ext cx="2633725" cy="26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6FE235-EA55-7D12-836B-795344A6E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8300"/>
              </p:ext>
            </p:extLst>
          </p:nvPr>
        </p:nvGraphicFramePr>
        <p:xfrm>
          <a:off x="101521" y="1906647"/>
          <a:ext cx="2672830" cy="1854200"/>
        </p:xfrm>
        <a:graphic>
          <a:graphicData uri="http://schemas.openxmlformats.org/drawingml/2006/table">
            <a:tbl>
              <a:tblPr firstRow="1" bandRow="1">
                <a:tableStyleId>{CA45529B-BFEB-450F-A883-63ED1EF3A4D4}</a:tableStyleId>
              </a:tblPr>
              <a:tblGrid>
                <a:gridCol w="1336415">
                  <a:extLst>
                    <a:ext uri="{9D8B030D-6E8A-4147-A177-3AD203B41FA5}">
                      <a16:colId xmlns:a16="http://schemas.microsoft.com/office/drawing/2014/main" val="3505128036"/>
                    </a:ext>
                  </a:extLst>
                </a:gridCol>
                <a:gridCol w="1336415">
                  <a:extLst>
                    <a:ext uri="{9D8B030D-6E8A-4147-A177-3AD203B41FA5}">
                      <a16:colId xmlns:a16="http://schemas.microsoft.com/office/drawing/2014/main" val="218786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0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Mean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91.9%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4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0.640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12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A355CF-251F-2233-5D8A-3530C029408A}"/>
              </a:ext>
            </a:extLst>
          </p:cNvPr>
          <p:cNvSpPr txBox="1"/>
          <p:nvPr/>
        </p:nvSpPr>
        <p:spPr>
          <a:xfrm>
            <a:off x="101521" y="3807411"/>
            <a:ext cx="267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* ‘pat_zip3state’ had 3</a:t>
            </a:r>
            <a:r>
              <a:rPr lang="en-US" baseline="300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rd</a:t>
            </a:r>
            <a:r>
              <a:rPr lang="en-US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highest Variable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7E0D-DD17-42F5-1542-A6C3A654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Gradient Boost Classification is the best model for this task </a:t>
            </a:r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60ECEE66-147E-4036-70E1-587A2AE1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1576683"/>
            <a:ext cx="7837170" cy="101981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326565F-23AC-001F-8FE5-FAA08EA9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2877461"/>
            <a:ext cx="7837170" cy="14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0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098-685E-A9FA-A46B-1676739D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0F427-3408-5992-94C3-18B1AFB81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Gradient Boost Classifier was selected over SVM Classifier</a:t>
            </a:r>
          </a:p>
          <a:p>
            <a:pPr lvl="1">
              <a:lnSpc>
                <a:spcPct val="150000"/>
              </a:lnSpc>
            </a:pPr>
            <a:r>
              <a:rPr lang="en-US" sz="1400" i="1" dirty="0">
                <a:latin typeface="Poppins Medium" pitchFamily="2" charset="77"/>
                <a:cs typeface="Poppins Medium" pitchFamily="2" charset="77"/>
              </a:rPr>
              <a:t>Performed better than Dummy Classifier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Better performance metrics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Readily obtain feature importance data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EDA process executed herein is </a:t>
            </a:r>
            <a:r>
              <a:rPr lang="en-US" sz="1400" i="1" dirty="0">
                <a:latin typeface="Poppins Medium" pitchFamily="2" charset="77"/>
                <a:cs typeface="Poppins Medium" pitchFamily="2" charset="77"/>
              </a:rPr>
              <a:t>clear, reproducible, and thorough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Feature Engineering was </a:t>
            </a:r>
            <a:r>
              <a:rPr lang="en-US" sz="1400" i="1" dirty="0">
                <a:latin typeface="Poppins Medium" pitchFamily="2" charset="77"/>
                <a:cs typeface="Poppins Medium" pitchFamily="2" charset="77"/>
              </a:rPr>
              <a:t>demonstrably useful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Real-world clinical data can be messy, complex, and tricky to navigate at times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Might need more records to increase predictive power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Medical diagnosis models can be particularly challenging</a:t>
            </a:r>
          </a:p>
        </p:txBody>
      </p:sp>
    </p:spTree>
    <p:extLst>
      <p:ext uri="{BB962C8B-B14F-4D97-AF65-F5344CB8AC3E}">
        <p14:creationId xmlns:p14="http://schemas.microsoft.com/office/powerpoint/2010/main" val="95905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0A87-09B2-CECF-763B-35C8277A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11348"/>
            <a:ext cx="7704000" cy="5727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5B4FB-E81C-72D1-7DAC-A6A294EE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22" y="1084048"/>
            <a:ext cx="77040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The best GB model can definitely be improved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The GB model built here had higher Accuracy and AUC-ROC scores than those in the </a:t>
            </a:r>
            <a:r>
              <a:rPr lang="en-US" sz="1400" dirty="0">
                <a:hlinkClick r:id="rId2"/>
              </a:rPr>
              <a:t>”WiDS Data Exploration | ML | Starter”</a:t>
            </a:r>
            <a:endParaRPr lang="en-US" sz="1400" dirty="0"/>
          </a:p>
          <a:p>
            <a:pPr lvl="2">
              <a:lnSpc>
                <a:spcPct val="150000"/>
              </a:lnSpc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highest-voted notebook; good sanity check during model development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Go back to Feature Engineering phase with feature importance data obtained during GB model optimization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Research new and different supervised learning Classification models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Extra Trees, Multilayer Perceptron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Try to obtain more samples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Clean dataset has 12, 624 records and a class-imbalanced target (0: 37.5% ; 1: 62.5%)		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62EE4-2CE5-CBD4-272F-E0E508589094}"/>
              </a:ext>
            </a:extLst>
          </p:cNvPr>
          <p:cNvSpPr txBox="1"/>
          <p:nvPr/>
        </p:nvSpPr>
        <p:spPr>
          <a:xfrm>
            <a:off x="4490357" y="-2432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>
            <a:spLocks noGrp="1"/>
          </p:cNvSpPr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diagram of a person's body&#10;&#10;Description automatically generated">
            <a:extLst>
              <a:ext uri="{FF2B5EF4-FFF2-40B4-BE49-F238E27FC236}">
                <a16:creationId xmlns:a16="http://schemas.microsoft.com/office/drawing/2014/main" id="{60905216-CB3F-5176-8856-DC650ED2614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" t="-409" r="-119" b="-1594"/>
          <a:stretch/>
        </p:blipFill>
        <p:spPr>
          <a:xfrm>
            <a:off x="219809" y="110182"/>
            <a:ext cx="6268916" cy="405666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F4ECB5-5475-078C-3626-9F8C559E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18298"/>
            <a:ext cx="7704000" cy="572700"/>
          </a:xfrm>
        </p:spPr>
        <p:txBody>
          <a:bodyPr/>
          <a:lstStyle/>
          <a:p>
            <a:r>
              <a:rPr lang="en-US" sz="2200" dirty="0"/>
              <a:t>Metastatic TNBC requires most urgent and timely treatment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7A011-8F7D-5A7A-FD6C-73C9BE115374}"/>
              </a:ext>
            </a:extLst>
          </p:cNvPr>
          <p:cNvSpPr txBox="1"/>
          <p:nvPr/>
        </p:nvSpPr>
        <p:spPr>
          <a:xfrm>
            <a:off x="-68239" y="49031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Drug Resistance in Metastatic Breast Cancer: Tumor Targeted Nanomedicine to the Rescue - Scientific Figure on ResearchGate. Available from: https://</a:t>
            </a:r>
            <a:r>
              <a:rPr lang="en-US" sz="6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www.researchgate.net</a:t>
            </a:r>
            <a:r>
              <a:rPr lang="en-US" sz="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/figure/Illustration-of-common-metastatic-sites-in-breast-cancer-2-The-most-common-metastatic_fig2_351185404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15972-51C0-024F-D7C5-A75D48A433EE}"/>
              </a:ext>
            </a:extLst>
          </p:cNvPr>
          <p:cNvSpPr txBox="1"/>
          <p:nvPr/>
        </p:nvSpPr>
        <p:spPr>
          <a:xfrm>
            <a:off x="6576649" y="476523"/>
            <a:ext cx="24991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~10-40% of breast cancer tumors have metastasized </a:t>
            </a:r>
          </a:p>
          <a:p>
            <a:endParaRPr lang="en-US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US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Most common metastatic sites for breast cancer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Bones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Liver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Lungs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Lymph nodes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>
              <a:buClr>
                <a:schemeClr val="tx1"/>
              </a:buClr>
            </a:pPr>
            <a:r>
              <a:rPr lang="en-US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Differences in wait time to get treatment is a good proxy for disparities in healthcare access</a:t>
            </a:r>
          </a:p>
        </p:txBody>
      </p:sp>
      <p:sp>
        <p:nvSpPr>
          <p:cNvPr id="8" name="Google Shape;459;p43">
            <a:extLst>
              <a:ext uri="{FF2B5EF4-FFF2-40B4-BE49-F238E27FC236}">
                <a16:creationId xmlns:a16="http://schemas.microsoft.com/office/drawing/2014/main" id="{4CB32BCE-944B-6CF6-4AF2-79547DDF2D8D}"/>
              </a:ext>
            </a:extLst>
          </p:cNvPr>
          <p:cNvSpPr/>
          <p:nvPr/>
        </p:nvSpPr>
        <p:spPr>
          <a:xfrm>
            <a:off x="339793" y="272562"/>
            <a:ext cx="1585722" cy="77372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459;p43">
            <a:extLst>
              <a:ext uri="{FF2B5EF4-FFF2-40B4-BE49-F238E27FC236}">
                <a16:creationId xmlns:a16="http://schemas.microsoft.com/office/drawing/2014/main" id="{B8318BFA-E81B-65A2-9EC9-07942EB993F9}"/>
              </a:ext>
            </a:extLst>
          </p:cNvPr>
          <p:cNvSpPr/>
          <p:nvPr/>
        </p:nvSpPr>
        <p:spPr>
          <a:xfrm>
            <a:off x="339793" y="2474868"/>
            <a:ext cx="1585722" cy="77372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459;p43">
            <a:extLst>
              <a:ext uri="{FF2B5EF4-FFF2-40B4-BE49-F238E27FC236}">
                <a16:creationId xmlns:a16="http://schemas.microsoft.com/office/drawing/2014/main" id="{6E1780A6-ABBA-7C80-7765-4BAA70BB48E4}"/>
              </a:ext>
            </a:extLst>
          </p:cNvPr>
          <p:cNvSpPr/>
          <p:nvPr/>
        </p:nvSpPr>
        <p:spPr>
          <a:xfrm>
            <a:off x="4897141" y="1194122"/>
            <a:ext cx="1512451" cy="77372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459;p43">
            <a:extLst>
              <a:ext uri="{FF2B5EF4-FFF2-40B4-BE49-F238E27FC236}">
                <a16:creationId xmlns:a16="http://schemas.microsoft.com/office/drawing/2014/main" id="{73046A68-921D-6650-3440-0E16341D2340}"/>
              </a:ext>
            </a:extLst>
          </p:cNvPr>
          <p:cNvSpPr/>
          <p:nvPr/>
        </p:nvSpPr>
        <p:spPr>
          <a:xfrm>
            <a:off x="4897141" y="2401933"/>
            <a:ext cx="1512451" cy="10534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8324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DE01-F198-890E-E8AA-2E193B9A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”train” data 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6B60C8-8250-B34F-A7A3-A900A9C3C4A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1685512"/>
            <a:ext cx="1267063" cy="572100"/>
          </a:xfrm>
          <a:ln w="12700"/>
        </p:spPr>
        <p:txBody>
          <a:bodyPr/>
          <a:lstStyle/>
          <a:p>
            <a:r>
              <a:rPr lang="en-US" dirty="0"/>
              <a:t>12.9k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467D0-A4AB-076F-57C0-9451CE19CB03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18546" y="2570062"/>
            <a:ext cx="734700" cy="572100"/>
          </a:xfrm>
          <a:ln w="12700"/>
        </p:spPr>
        <p:txBody>
          <a:bodyPr/>
          <a:lstStyle/>
          <a:p>
            <a:r>
              <a:rPr lang="en-US" dirty="0"/>
              <a:t>82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C9A3C3-47C6-221E-A780-EFF5A871AA97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18546" y="3452601"/>
            <a:ext cx="1416497" cy="572100"/>
          </a:xfrm>
          <a:ln w="12700"/>
        </p:spPr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1DAC2E-6C6C-06E4-333D-8E845E44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062" y="1738505"/>
            <a:ext cx="2305500" cy="484800"/>
          </a:xfrm>
        </p:spPr>
        <p:txBody>
          <a:bodyPr/>
          <a:lstStyle/>
          <a:p>
            <a:pPr marL="0"/>
            <a:r>
              <a:rPr lang="en-US" dirty="0"/>
              <a:t>Records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61C3640-3914-7D84-2B7F-5D4C867F0A8B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135043" y="3496251"/>
            <a:ext cx="2305500" cy="484800"/>
          </a:xfrm>
        </p:spPr>
        <p:txBody>
          <a:bodyPr/>
          <a:lstStyle/>
          <a:p>
            <a:pPr marL="0"/>
            <a:r>
              <a:rPr lang="en-US" dirty="0"/>
              <a:t>Target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E1F95B7-A29B-6705-12AD-809A38DA9BE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453246" y="2657362"/>
            <a:ext cx="2305500" cy="484800"/>
          </a:xfrm>
        </p:spPr>
        <p:txBody>
          <a:bodyPr/>
          <a:lstStyle/>
          <a:p>
            <a:pPr marL="0"/>
            <a:r>
              <a:rPr lang="en-US" dirty="0"/>
              <a:t>Variables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AA1507-C1BF-4647-C857-9F576CC1C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65890"/>
              </p:ext>
            </p:extLst>
          </p:nvPr>
        </p:nvGraphicFramePr>
        <p:xfrm>
          <a:off x="3758746" y="1647250"/>
          <a:ext cx="5038017" cy="2676150"/>
        </p:xfrm>
        <a:graphic>
          <a:graphicData uri="http://schemas.openxmlformats.org/drawingml/2006/table">
            <a:tbl>
              <a:tblPr firstRow="1" bandRow="1">
                <a:tableStyleId>{CA45529B-BFEB-450F-A883-63ED1EF3A4D4}</a:tableStyleId>
              </a:tblPr>
              <a:tblGrid>
                <a:gridCol w="1679339">
                  <a:extLst>
                    <a:ext uri="{9D8B030D-6E8A-4147-A177-3AD203B41FA5}">
                      <a16:colId xmlns:a16="http://schemas.microsoft.com/office/drawing/2014/main" val="3286469243"/>
                    </a:ext>
                  </a:extLst>
                </a:gridCol>
                <a:gridCol w="3358678">
                  <a:extLst>
                    <a:ext uri="{9D8B030D-6E8A-4147-A177-3AD203B41FA5}">
                      <a16:colId xmlns:a16="http://schemas.microsoft.com/office/drawing/2014/main" val="3008312146"/>
                    </a:ext>
                  </a:extLst>
                </a:gridCol>
              </a:tblGrid>
              <a:tr h="475490">
                <a:tc gridSpan="2">
                  <a:txBody>
                    <a:bodyPr/>
                    <a:lstStyle/>
                    <a:p>
                      <a:pPr lvl="1"/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Represents Patients and their…</a:t>
                      </a:r>
                    </a:p>
                  </a:txBody>
                  <a:tcPr marL="75570" marR="75570" anchor="ctr"/>
                </a:tc>
                <a:tc hMerge="1">
                  <a:txBody>
                    <a:bodyPr/>
                    <a:lstStyle/>
                    <a:p>
                      <a:endParaRPr lang="en-US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521827714"/>
                  </a:ext>
                </a:extLst>
              </a:tr>
              <a:tr h="475490"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Characteristics</a:t>
                      </a:r>
                    </a:p>
                  </a:txBody>
                  <a:tcPr marL="75570" marR="7557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Age, race, BMI, State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3248788106"/>
                  </a:ext>
                </a:extLst>
              </a:tr>
              <a:tr h="475490"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Geo</a:t>
                      </a:r>
                    </a:p>
                  </a:txBody>
                  <a:tcPr marL="75570" marR="7557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Zip-code level 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2467751027"/>
                  </a:ext>
                </a:extLst>
              </a:tr>
              <a:tr h="475490"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Demographic</a:t>
                      </a:r>
                    </a:p>
                  </a:txBody>
                  <a:tcPr marL="75570" marR="7557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Income, education, rent, race, poverty, etc.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1679713471"/>
                  </a:ext>
                </a:extLst>
              </a:tr>
              <a:tr h="475490"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Toxic air quality data</a:t>
                      </a:r>
                    </a:p>
                  </a:txBody>
                  <a:tcPr marL="75570" marR="7557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Ozone, PM25, NO2; ties health outcomes to environmental conditions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425908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DF59-7364-796A-D78B-2E3641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382930"/>
            <a:ext cx="7704000" cy="561151"/>
          </a:xfrm>
        </p:spPr>
        <p:txBody>
          <a:bodyPr/>
          <a:lstStyle/>
          <a:p>
            <a:r>
              <a:rPr lang="en-US" sz="22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-US" sz="2200" b="1" dirty="0">
                <a:latin typeface="Poppins SemiBold" pitchFamily="2" charset="77"/>
                <a:cs typeface="Poppins SemiBold" pitchFamily="2" charset="77"/>
              </a:rPr>
              <a:t>purpose </a:t>
            </a:r>
            <a:r>
              <a:rPr lang="en-US" sz="2200" dirty="0">
                <a:latin typeface="Poppins" pitchFamily="2" charset="77"/>
                <a:cs typeface="Poppins" pitchFamily="2" charset="77"/>
              </a:rPr>
              <a:t>of this Capstone is to produce a </a:t>
            </a:r>
            <a:r>
              <a:rPr lang="en-US" sz="2200" b="1" dirty="0">
                <a:latin typeface="Poppins" pitchFamily="2" charset="77"/>
                <a:cs typeface="Poppins" pitchFamily="2" charset="77"/>
              </a:rPr>
              <a:t>supervised learning model </a:t>
            </a:r>
            <a:r>
              <a:rPr lang="en-US" sz="2200" dirty="0">
                <a:latin typeface="Poppins" pitchFamily="2" charset="77"/>
                <a:cs typeface="Poppins" pitchFamily="2" charset="77"/>
              </a:rPr>
              <a:t>that has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D4DD5-ECBA-8C6A-0A7E-DB07671A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7" y="2353321"/>
            <a:ext cx="2380800" cy="1513200"/>
          </a:xfrm>
        </p:spPr>
        <p:txBody>
          <a:bodyPr/>
          <a:lstStyle/>
          <a:p>
            <a:pPr marL="0"/>
            <a:r>
              <a:rPr lang="en-US" sz="1400" dirty="0">
                <a:latin typeface="Poppins Medium" pitchFamily="2" charset="77"/>
                <a:cs typeface="Poppins Medium" pitchFamily="2" charset="77"/>
              </a:rPr>
              <a:t>Performs well on both test</a:t>
            </a:r>
          </a:p>
          <a:p>
            <a:pPr marL="0"/>
            <a:r>
              <a:rPr lang="en-US" sz="1400" dirty="0">
                <a:latin typeface="Poppins Medium" pitchFamily="2" charset="77"/>
                <a:cs typeface="Poppins Medium" pitchFamily="2" charset="77"/>
              </a:rPr>
              <a:t>and train datasets </a:t>
            </a:r>
            <a:r>
              <a:rPr lang="en-US" sz="1400" dirty="0"/>
              <a:t>(</a:t>
            </a:r>
            <a:r>
              <a:rPr lang="en-US" sz="1400" i="1" dirty="0"/>
              <a:t>low</a:t>
            </a:r>
          </a:p>
          <a:p>
            <a:pPr marL="0"/>
            <a:r>
              <a:rPr lang="en-US" sz="1400" i="1" dirty="0"/>
              <a:t>error rate on training set </a:t>
            </a:r>
          </a:p>
          <a:p>
            <a:pPr marL="0"/>
            <a:r>
              <a:rPr lang="en-US" sz="1400" i="1" dirty="0"/>
              <a:t>&amp; low generalization gap</a:t>
            </a:r>
            <a:r>
              <a:rPr lang="en-US" sz="1400" dirty="0"/>
              <a:t>)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0765AD-62F7-C8FE-047D-F199C4ADD7D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381596" y="2353321"/>
            <a:ext cx="2380800" cy="1513200"/>
          </a:xfrm>
        </p:spPr>
        <p:txBody>
          <a:bodyPr/>
          <a:lstStyle/>
          <a:p>
            <a:pPr marL="0"/>
            <a:r>
              <a:rPr lang="en-US" sz="1400" dirty="0"/>
              <a:t>Performs well at the</a:t>
            </a:r>
          </a:p>
          <a:p>
            <a:pPr marL="0"/>
            <a:r>
              <a:rPr lang="en-US" sz="1400" dirty="0"/>
              <a:t>intersection </a:t>
            </a:r>
            <a:r>
              <a:rPr lang="en-US" sz="1400" dirty="0">
                <a:latin typeface="Poppins Medium" pitchFamily="2" charset="77"/>
                <a:cs typeface="Poppins Medium" pitchFamily="2" charset="77"/>
              </a:rPr>
              <a:t>between</a:t>
            </a:r>
          </a:p>
          <a:p>
            <a:pPr marL="0"/>
            <a:r>
              <a:rPr lang="en-US" sz="1400" dirty="0">
                <a:latin typeface="Poppins Medium" pitchFamily="2" charset="77"/>
                <a:cs typeface="Poppins Medium" pitchFamily="2" charset="77"/>
              </a:rPr>
              <a:t>overfitting</a:t>
            </a:r>
            <a:r>
              <a:rPr lang="en-US" sz="1400" dirty="0"/>
              <a:t> (high</a:t>
            </a:r>
          </a:p>
          <a:p>
            <a:pPr marL="0"/>
            <a:r>
              <a:rPr lang="en-US" sz="1400" dirty="0"/>
              <a:t>variance) </a:t>
            </a:r>
            <a:r>
              <a:rPr lang="en-US" sz="1400" dirty="0">
                <a:latin typeface="Poppins Medium" pitchFamily="2" charset="77"/>
                <a:cs typeface="Poppins Medium" pitchFamily="2" charset="77"/>
              </a:rPr>
              <a:t>and underfitting</a:t>
            </a:r>
          </a:p>
          <a:p>
            <a:pPr marL="0"/>
            <a:r>
              <a:rPr lang="en-US" sz="1400" dirty="0"/>
              <a:t>(high bias)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692C28-E1D0-9BAC-F921-746FA2EBB81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43194" y="2353321"/>
            <a:ext cx="2380800" cy="1513200"/>
          </a:xfrm>
        </p:spPr>
        <p:txBody>
          <a:bodyPr/>
          <a:lstStyle/>
          <a:p>
            <a:pPr marL="0"/>
            <a:r>
              <a:rPr lang="en-US" sz="1400" dirty="0"/>
              <a:t>Performs well on new,</a:t>
            </a:r>
          </a:p>
          <a:p>
            <a:pPr marL="0"/>
            <a:r>
              <a:rPr lang="en-US" sz="1400" dirty="0"/>
              <a:t>unseen data with </a:t>
            </a:r>
            <a:r>
              <a:rPr lang="en-US" sz="1400" dirty="0">
                <a:latin typeface="Poppins Medium" pitchFamily="2" charset="77"/>
                <a:cs typeface="Poppins Medium" pitchFamily="2" charset="77"/>
              </a:rPr>
              <a:t>low bias</a:t>
            </a:r>
          </a:p>
          <a:p>
            <a:pPr marL="0"/>
            <a:r>
              <a:rPr lang="en-US" sz="1400" dirty="0">
                <a:latin typeface="Poppins Medium" pitchFamily="2" charset="77"/>
                <a:cs typeface="Poppins Medium" pitchFamily="2" charset="77"/>
              </a:rPr>
              <a:t>and low variance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006A31-729D-9484-8AA6-D1182CFD45D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19997" y="1851371"/>
            <a:ext cx="2380800" cy="457200"/>
          </a:xfrm>
        </p:spPr>
        <p:txBody>
          <a:bodyPr/>
          <a:lstStyle/>
          <a:p>
            <a:r>
              <a:rPr lang="en-US" i="1" dirty="0">
                <a:latin typeface="Poppins Medium" pitchFamily="2" charset="77"/>
                <a:cs typeface="Poppins Medium" pitchFamily="2" charset="77"/>
              </a:rPr>
              <a:t>Good metrics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AF0005-9EFA-544E-D779-6A6EA64FA76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81596" y="1851371"/>
            <a:ext cx="2380800" cy="457200"/>
          </a:xfrm>
        </p:spPr>
        <p:txBody>
          <a:bodyPr/>
          <a:lstStyle/>
          <a:p>
            <a:r>
              <a:rPr lang="en-US" i="1" dirty="0">
                <a:latin typeface="Poppins Medium" pitchFamily="2" charset="77"/>
                <a:cs typeface="Poppins Medium" pitchFamily="2" charset="77"/>
              </a:rPr>
              <a:t>Good fit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1D0AE3C-09C9-87A1-BD1C-E68F60704521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43194" y="1851371"/>
            <a:ext cx="2380800" cy="457200"/>
          </a:xfrm>
        </p:spPr>
        <p:txBody>
          <a:bodyPr/>
          <a:lstStyle/>
          <a:p>
            <a:r>
              <a:rPr lang="en-US" i="1" dirty="0">
                <a:latin typeface="Poppins Medium" pitchFamily="2" charset="77"/>
                <a:cs typeface="Poppins Medium" pitchFamily="2" charset="77"/>
              </a:rPr>
              <a:t>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29855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F9C26A-51D0-F9C6-7B0F-5B0ABFE3CCD7}"/>
              </a:ext>
            </a:extLst>
          </p:cNvPr>
          <p:cNvGrpSpPr/>
          <p:nvPr/>
        </p:nvGrpSpPr>
        <p:grpSpPr>
          <a:xfrm>
            <a:off x="2098341" y="3103119"/>
            <a:ext cx="3835835" cy="636950"/>
            <a:chOff x="1938613" y="2788533"/>
            <a:chExt cx="3487125" cy="579045"/>
          </a:xfrm>
        </p:grpSpPr>
        <p:sp>
          <p:nvSpPr>
            <p:cNvPr id="426" name="Google Shape;426;p40"/>
            <p:cNvSpPr/>
            <p:nvPr/>
          </p:nvSpPr>
          <p:spPr>
            <a:xfrm>
              <a:off x="1938613" y="2788533"/>
              <a:ext cx="689582" cy="570592"/>
            </a:xfrm>
            <a:prstGeom prst="ellipse">
              <a:avLst/>
            </a:prstGeom>
            <a:noFill/>
            <a:ln w="19050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3313122" y="2796986"/>
              <a:ext cx="719105" cy="570592"/>
            </a:xfrm>
            <a:prstGeom prst="ellipse">
              <a:avLst/>
            </a:prstGeom>
            <a:noFill/>
            <a:ln w="19050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06632" y="2796986"/>
              <a:ext cx="719106" cy="570592"/>
            </a:xfrm>
            <a:prstGeom prst="ellipse">
              <a:avLst/>
            </a:prstGeom>
            <a:noFill/>
            <a:ln w="19050" cap="flat" cmpd="sng">
              <a:solidFill>
                <a:srgbClr val="00C3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5AC34C-8C17-5BBD-054D-3CAE94963F76}"/>
                </a:ext>
              </a:extLst>
            </p:cNvPr>
            <p:cNvSpPr txBox="1"/>
            <p:nvPr/>
          </p:nvSpPr>
          <p:spPr>
            <a:xfrm>
              <a:off x="2179654" y="2941264"/>
              <a:ext cx="2130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28A9BC-5598-475E-8716-D282C9BAC016}"/>
                </a:ext>
              </a:extLst>
            </p:cNvPr>
            <p:cNvSpPr txBox="1"/>
            <p:nvPr/>
          </p:nvSpPr>
          <p:spPr>
            <a:xfrm>
              <a:off x="3535457" y="2941264"/>
              <a:ext cx="274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rPr>
                <a:t>II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C3BC96-6696-CDAD-F7F8-C8326EB1CA30}"/>
                </a:ext>
              </a:extLst>
            </p:cNvPr>
            <p:cNvSpPr txBox="1"/>
            <p:nvPr/>
          </p:nvSpPr>
          <p:spPr>
            <a:xfrm>
              <a:off x="4914482" y="2941264"/>
              <a:ext cx="3034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rPr>
                <a:t>III</a:t>
              </a:r>
            </a:p>
          </p:txBody>
        </p:sp>
      </p:grp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148840" y="3801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" sz="2200" b="1" dirty="0">
                <a:latin typeface="Poppins" pitchFamily="2" charset="77"/>
                <a:cs typeface="Poppins" pitchFamily="2" charset="77"/>
              </a:rPr>
              <a:t>goal</a:t>
            </a:r>
            <a:r>
              <a:rPr lang="en" sz="2200" dirty="0">
                <a:latin typeface="Poppins" pitchFamily="2" charset="77"/>
                <a:cs typeface="Poppins" pitchFamily="2" charset="77"/>
              </a:rPr>
              <a:t> is to implement </a:t>
            </a:r>
            <a:r>
              <a:rPr lang="en" sz="2200" dirty="0">
                <a:latin typeface="Poppins Medium" pitchFamily="2" charset="77"/>
                <a:cs typeface="Poppins Medium" pitchFamily="2" charset="77"/>
              </a:rPr>
              <a:t>a reproducible, transparent model preparation process</a:t>
            </a:r>
            <a:endParaRPr sz="2200" dirty="0"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417" name="Google Shape;417;p40"/>
          <p:cNvGrpSpPr/>
          <p:nvPr/>
        </p:nvGrpSpPr>
        <p:grpSpPr>
          <a:xfrm>
            <a:off x="1374724" y="3421518"/>
            <a:ext cx="5779406" cy="164"/>
            <a:chOff x="3720318" y="1857562"/>
            <a:chExt cx="1372125" cy="54"/>
          </a:xfrm>
        </p:grpSpPr>
        <p:cxnSp>
          <p:nvCxnSpPr>
            <p:cNvPr id="421" name="Google Shape;421;p40"/>
            <p:cNvCxnSpPr/>
            <p:nvPr/>
          </p:nvCxnSpPr>
          <p:spPr>
            <a:xfrm>
              <a:off x="3720318" y="1857562"/>
              <a:ext cx="173400" cy="0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0"/>
            <p:cNvCxnSpPr>
              <a:cxnSpLocks/>
            </p:cNvCxnSpPr>
            <p:nvPr/>
          </p:nvCxnSpPr>
          <p:spPr>
            <a:xfrm>
              <a:off x="4801443" y="1857616"/>
              <a:ext cx="291000" cy="0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23" name="Google Shape;423;p40"/>
          <p:cNvGrpSpPr/>
          <p:nvPr/>
        </p:nvGrpSpPr>
        <p:grpSpPr>
          <a:xfrm>
            <a:off x="2480830" y="1906795"/>
            <a:ext cx="1347147" cy="1188187"/>
            <a:chOff x="3626622" y="1378029"/>
            <a:chExt cx="387000" cy="391070"/>
          </a:xfrm>
        </p:grpSpPr>
        <p:cxnSp>
          <p:nvCxnSpPr>
            <p:cNvPr id="424" name="Google Shape;424;p40"/>
            <p:cNvCxnSpPr/>
            <p:nvPr/>
          </p:nvCxnSpPr>
          <p:spPr>
            <a:xfrm rot="10800000">
              <a:off x="3626625" y="1596000"/>
              <a:ext cx="0" cy="173100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40"/>
            <p:cNvSpPr/>
            <p:nvPr/>
          </p:nvSpPr>
          <p:spPr>
            <a:xfrm>
              <a:off x="3626622" y="1378029"/>
              <a:ext cx="387000" cy="215100"/>
            </a:xfrm>
            <a:prstGeom prst="rect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Data Cleaning</a:t>
              </a:r>
              <a:endParaRPr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428" name="Google Shape;428;p40"/>
          <p:cNvCxnSpPr/>
          <p:nvPr/>
        </p:nvCxnSpPr>
        <p:spPr>
          <a:xfrm rot="10800000">
            <a:off x="4000841" y="3748382"/>
            <a:ext cx="0" cy="438426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0"/>
          <p:cNvCxnSpPr/>
          <p:nvPr/>
        </p:nvCxnSpPr>
        <p:spPr>
          <a:xfrm rot="10800000">
            <a:off x="5538668" y="2560333"/>
            <a:ext cx="0" cy="525929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40"/>
          <p:cNvSpPr/>
          <p:nvPr/>
        </p:nvSpPr>
        <p:spPr>
          <a:xfrm>
            <a:off x="4000840" y="4195122"/>
            <a:ext cx="1347000" cy="653400"/>
          </a:xfrm>
          <a:prstGeom prst="rect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Exploration</a:t>
            </a:r>
            <a:endParaRPr i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5538668" y="1898612"/>
            <a:ext cx="1347000" cy="653400"/>
          </a:xfrm>
          <a:prstGeom prst="rect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 Engineering</a:t>
            </a:r>
            <a:endParaRPr i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144415" y="3077371"/>
            <a:ext cx="1224545" cy="653400"/>
          </a:xfrm>
          <a:prstGeom prst="rect">
            <a:avLst/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Raw Data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544B6-F45E-CE89-4152-7EE9B7380A1B}"/>
              </a:ext>
            </a:extLst>
          </p:cNvPr>
          <p:cNvCxnSpPr/>
          <p:nvPr/>
        </p:nvCxnSpPr>
        <p:spPr>
          <a:xfrm>
            <a:off x="2856881" y="3412594"/>
            <a:ext cx="741891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1091A-B174-22BD-3A7F-4D24813FABDF}"/>
              </a:ext>
            </a:extLst>
          </p:cNvPr>
          <p:cNvCxnSpPr/>
          <p:nvPr/>
        </p:nvCxnSpPr>
        <p:spPr>
          <a:xfrm>
            <a:off x="4401269" y="3412594"/>
            <a:ext cx="741891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434;p40">
            <a:extLst>
              <a:ext uri="{FF2B5EF4-FFF2-40B4-BE49-F238E27FC236}">
                <a16:creationId xmlns:a16="http://schemas.microsoft.com/office/drawing/2014/main" id="{D6AE2B23-38A7-70DA-DC61-2D94CC670208}"/>
              </a:ext>
            </a:extLst>
          </p:cNvPr>
          <p:cNvSpPr/>
          <p:nvPr/>
        </p:nvSpPr>
        <p:spPr>
          <a:xfrm>
            <a:off x="7199455" y="3115249"/>
            <a:ext cx="1224545" cy="653400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dk1"/>
                </a:solidFill>
                <a:latin typeface="Poppins Medium" pitchFamily="2" charset="77"/>
                <a:ea typeface="Poppins"/>
                <a:cs typeface="Poppins Medium" pitchFamily="2" charset="77"/>
                <a:sym typeface="Poppins"/>
              </a:rPr>
              <a:t>Clean, high quality  data set suitable for modeling</a:t>
            </a:r>
            <a:endParaRPr sz="1600" i="1" dirty="0">
              <a:solidFill>
                <a:schemeClr val="dk1"/>
              </a:solidFill>
              <a:latin typeface="Poppins Medium" pitchFamily="2" charset="77"/>
              <a:ea typeface="Poppins"/>
              <a:cs typeface="Poppins Medium" pitchFamily="2" charset="77"/>
              <a:sym typeface="Poppi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9525E-7D24-385D-4B4D-21B1C6568C2C}"/>
              </a:ext>
            </a:extLst>
          </p:cNvPr>
          <p:cNvGrpSpPr/>
          <p:nvPr/>
        </p:nvGrpSpPr>
        <p:grpSpPr>
          <a:xfrm>
            <a:off x="2470310" y="1281466"/>
            <a:ext cx="4408060" cy="541327"/>
            <a:chOff x="2470310" y="1281466"/>
            <a:chExt cx="4408060" cy="541327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87203608-D5C0-C7F4-7434-C08B064490F3}"/>
                </a:ext>
              </a:extLst>
            </p:cNvPr>
            <p:cNvSpPr/>
            <p:nvPr/>
          </p:nvSpPr>
          <p:spPr>
            <a:xfrm rot="5400000">
              <a:off x="4616443" y="-439134"/>
              <a:ext cx="115794" cy="4408059"/>
            </a:xfrm>
            <a:prstGeom prst="leftBracket">
              <a:avLst/>
            </a:prstGeom>
            <a:ln w="19050">
              <a:solidFill>
                <a:srgbClr val="03C3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oogle Shape;434;p40">
              <a:extLst>
                <a:ext uri="{FF2B5EF4-FFF2-40B4-BE49-F238E27FC236}">
                  <a16:creationId xmlns:a16="http://schemas.microsoft.com/office/drawing/2014/main" id="{A95D0D00-82DD-9F77-492B-E7C46F5D786D}"/>
                </a:ext>
              </a:extLst>
            </p:cNvPr>
            <p:cNvSpPr/>
            <p:nvPr/>
          </p:nvSpPr>
          <p:spPr>
            <a:xfrm>
              <a:off x="2470310" y="1281466"/>
              <a:ext cx="4408060" cy="425531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 (EDA)</a:t>
              </a:r>
              <a:endParaRPr sz="2000" b="1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4F0C9-56B1-E480-1D0E-CD196554E1ED}"/>
              </a:ext>
            </a:extLst>
          </p:cNvPr>
          <p:cNvGrpSpPr/>
          <p:nvPr/>
        </p:nvGrpSpPr>
        <p:grpSpPr>
          <a:xfrm>
            <a:off x="163525" y="683194"/>
            <a:ext cx="1572395" cy="1658162"/>
            <a:chOff x="2098342" y="1906795"/>
            <a:chExt cx="1729635" cy="18239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63CE1-39E8-A40F-CF9A-214163E3B617}"/>
                </a:ext>
              </a:extLst>
            </p:cNvPr>
            <p:cNvGrpSpPr/>
            <p:nvPr/>
          </p:nvGrpSpPr>
          <p:grpSpPr>
            <a:xfrm>
              <a:off x="2098342" y="3103121"/>
              <a:ext cx="758540" cy="627652"/>
              <a:chOff x="1938613" y="2788533"/>
              <a:chExt cx="689582" cy="570592"/>
            </a:xfrm>
          </p:grpSpPr>
          <p:sp>
            <p:nvSpPr>
              <p:cNvPr id="3" name="Google Shape;426;p40">
                <a:extLst>
                  <a:ext uri="{FF2B5EF4-FFF2-40B4-BE49-F238E27FC236}">
                    <a16:creationId xmlns:a16="http://schemas.microsoft.com/office/drawing/2014/main" id="{33D3CED3-DF97-B613-E9F0-322ED16DDB67}"/>
                  </a:ext>
                </a:extLst>
              </p:cNvPr>
              <p:cNvSpPr/>
              <p:nvPr/>
            </p:nvSpPr>
            <p:spPr>
              <a:xfrm>
                <a:off x="1938613" y="2788533"/>
                <a:ext cx="689582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8DE94-7760-F21E-1D4F-794DDC2D4E19}"/>
                  </a:ext>
                </a:extLst>
              </p:cNvPr>
              <p:cNvSpPr txBox="1"/>
              <p:nvPr/>
            </p:nvSpPr>
            <p:spPr>
              <a:xfrm>
                <a:off x="2179654" y="2941264"/>
                <a:ext cx="21305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  <p:grpSp>
          <p:nvGrpSpPr>
            <p:cNvPr id="9" name="Google Shape;423;p40">
              <a:extLst>
                <a:ext uri="{FF2B5EF4-FFF2-40B4-BE49-F238E27FC236}">
                  <a16:creationId xmlns:a16="http://schemas.microsoft.com/office/drawing/2014/main" id="{F7D47503-3B1D-F3FF-59B5-D6A36A4953D7}"/>
                </a:ext>
              </a:extLst>
            </p:cNvPr>
            <p:cNvGrpSpPr/>
            <p:nvPr/>
          </p:nvGrpSpPr>
          <p:grpSpPr>
            <a:xfrm>
              <a:off x="2480830" y="1906795"/>
              <a:ext cx="1347147" cy="1188187"/>
              <a:chOff x="3626622" y="1378029"/>
              <a:chExt cx="387000" cy="391070"/>
            </a:xfrm>
          </p:grpSpPr>
          <p:cxnSp>
            <p:nvCxnSpPr>
              <p:cNvPr id="10" name="Google Shape;424;p40">
                <a:extLst>
                  <a:ext uri="{FF2B5EF4-FFF2-40B4-BE49-F238E27FC236}">
                    <a16:creationId xmlns:a16="http://schemas.microsoft.com/office/drawing/2014/main" id="{2D7BEEBA-2F08-01FD-D2F2-92D280303C38}"/>
                  </a:ext>
                </a:extLst>
              </p:cNvPr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425;p40">
                <a:extLst>
                  <a:ext uri="{FF2B5EF4-FFF2-40B4-BE49-F238E27FC236}">
                    <a16:creationId xmlns:a16="http://schemas.microsoft.com/office/drawing/2014/main" id="{ECA80699-09E0-7954-6A84-CE16B4B34A23}"/>
                  </a:ext>
                </a:extLst>
              </p:cNvPr>
              <p:cNvSpPr/>
              <p:nvPr/>
            </p:nvSpPr>
            <p:spPr>
              <a:xfrm>
                <a:off x="3626622" y="1378029"/>
                <a:ext cx="387000" cy="215100"/>
              </a:xfrm>
              <a:prstGeom prst="rect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Data Cleaning</a:t>
                </a:r>
                <a:endParaRPr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525FE3-CC38-4BAD-8001-BC2DAF137517}"/>
              </a:ext>
            </a:extLst>
          </p:cNvPr>
          <p:cNvSpPr txBox="1"/>
          <p:nvPr/>
        </p:nvSpPr>
        <p:spPr>
          <a:xfrm>
            <a:off x="1893668" y="1433146"/>
            <a:ext cx="64150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Data cleaning/munging/wrangling is the </a:t>
            </a:r>
            <a:r>
              <a:rPr lang="en-US" sz="16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rPr>
              <a:t>first step of EDA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1800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Detect and eliminate problems in the dataset </a:t>
            </a: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that would prevent further analysis</a:t>
            </a:r>
          </a:p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Deal with missing values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Handle categorical variables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Deal with outliers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Scale the features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Normalize the features (as much as possible)</a:t>
            </a:r>
          </a:p>
        </p:txBody>
      </p:sp>
    </p:spTree>
    <p:extLst>
      <p:ext uri="{BB962C8B-B14F-4D97-AF65-F5344CB8AC3E}">
        <p14:creationId xmlns:p14="http://schemas.microsoft.com/office/powerpoint/2010/main" val="329313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4F0C9-56B1-E480-1D0E-CD196554E1ED}"/>
              </a:ext>
            </a:extLst>
          </p:cNvPr>
          <p:cNvGrpSpPr/>
          <p:nvPr/>
        </p:nvGrpSpPr>
        <p:grpSpPr>
          <a:xfrm>
            <a:off x="163524" y="698797"/>
            <a:ext cx="1572395" cy="1658162"/>
            <a:chOff x="2098342" y="1906795"/>
            <a:chExt cx="1729635" cy="18239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63CE1-39E8-A40F-CF9A-214163E3B617}"/>
                </a:ext>
              </a:extLst>
            </p:cNvPr>
            <p:cNvGrpSpPr/>
            <p:nvPr/>
          </p:nvGrpSpPr>
          <p:grpSpPr>
            <a:xfrm>
              <a:off x="2098342" y="3103121"/>
              <a:ext cx="758540" cy="627652"/>
              <a:chOff x="1938613" y="2788533"/>
              <a:chExt cx="689582" cy="570592"/>
            </a:xfrm>
          </p:grpSpPr>
          <p:sp>
            <p:nvSpPr>
              <p:cNvPr id="3" name="Google Shape;426;p40">
                <a:extLst>
                  <a:ext uri="{FF2B5EF4-FFF2-40B4-BE49-F238E27FC236}">
                    <a16:creationId xmlns:a16="http://schemas.microsoft.com/office/drawing/2014/main" id="{33D3CED3-DF97-B613-E9F0-322ED16DDB67}"/>
                  </a:ext>
                </a:extLst>
              </p:cNvPr>
              <p:cNvSpPr/>
              <p:nvPr/>
            </p:nvSpPr>
            <p:spPr>
              <a:xfrm>
                <a:off x="1938613" y="2788533"/>
                <a:ext cx="689582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8DE94-7760-F21E-1D4F-794DDC2D4E19}"/>
                  </a:ext>
                </a:extLst>
              </p:cNvPr>
              <p:cNvSpPr txBox="1"/>
              <p:nvPr/>
            </p:nvSpPr>
            <p:spPr>
              <a:xfrm>
                <a:off x="2179654" y="2941264"/>
                <a:ext cx="21305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  <p:grpSp>
          <p:nvGrpSpPr>
            <p:cNvPr id="9" name="Google Shape;423;p40">
              <a:extLst>
                <a:ext uri="{FF2B5EF4-FFF2-40B4-BE49-F238E27FC236}">
                  <a16:creationId xmlns:a16="http://schemas.microsoft.com/office/drawing/2014/main" id="{F7D47503-3B1D-F3FF-59B5-D6A36A4953D7}"/>
                </a:ext>
              </a:extLst>
            </p:cNvPr>
            <p:cNvGrpSpPr/>
            <p:nvPr/>
          </p:nvGrpSpPr>
          <p:grpSpPr>
            <a:xfrm>
              <a:off x="2480830" y="1906795"/>
              <a:ext cx="1347147" cy="1188187"/>
              <a:chOff x="3626622" y="1378029"/>
              <a:chExt cx="387000" cy="391070"/>
            </a:xfrm>
          </p:grpSpPr>
          <p:cxnSp>
            <p:nvCxnSpPr>
              <p:cNvPr id="10" name="Google Shape;424;p40">
                <a:extLst>
                  <a:ext uri="{FF2B5EF4-FFF2-40B4-BE49-F238E27FC236}">
                    <a16:creationId xmlns:a16="http://schemas.microsoft.com/office/drawing/2014/main" id="{2D7BEEBA-2F08-01FD-D2F2-92D280303C38}"/>
                  </a:ext>
                </a:extLst>
              </p:cNvPr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425;p40">
                <a:extLst>
                  <a:ext uri="{FF2B5EF4-FFF2-40B4-BE49-F238E27FC236}">
                    <a16:creationId xmlns:a16="http://schemas.microsoft.com/office/drawing/2014/main" id="{ECA80699-09E0-7954-6A84-CE16B4B34A23}"/>
                  </a:ext>
                </a:extLst>
              </p:cNvPr>
              <p:cNvSpPr/>
              <p:nvPr/>
            </p:nvSpPr>
            <p:spPr>
              <a:xfrm>
                <a:off x="3626622" y="1378029"/>
                <a:ext cx="387000" cy="215100"/>
              </a:xfrm>
              <a:prstGeom prst="rect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Data Cleaning</a:t>
                </a:r>
                <a:endParaRPr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525FE3-CC38-4BAD-8001-BC2DAF137517}"/>
              </a:ext>
            </a:extLst>
          </p:cNvPr>
          <p:cNvSpPr txBox="1"/>
          <p:nvPr/>
        </p:nvSpPr>
        <p:spPr>
          <a:xfrm>
            <a:off x="1893667" y="1300852"/>
            <a:ext cx="6415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rPr>
              <a:t>Deal with missing values</a:t>
            </a:r>
          </a:p>
          <a:p>
            <a:pPr lvl="4"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lvl="4"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      Variables that were missing 5% or more of total records were removed from the dataset to </a:t>
            </a:r>
            <a:r>
              <a:rPr lang="en-US" sz="1600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avoid introducing bias and gross inaccuracies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0006AD-B3DC-8689-BD78-098DB39B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81" y="2853587"/>
            <a:ext cx="5053992" cy="19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7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4F0C9-56B1-E480-1D0E-CD196554E1ED}"/>
              </a:ext>
            </a:extLst>
          </p:cNvPr>
          <p:cNvGrpSpPr/>
          <p:nvPr/>
        </p:nvGrpSpPr>
        <p:grpSpPr>
          <a:xfrm>
            <a:off x="163526" y="707590"/>
            <a:ext cx="1572395" cy="1658162"/>
            <a:chOff x="2098342" y="1906795"/>
            <a:chExt cx="1729635" cy="18239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63CE1-39E8-A40F-CF9A-214163E3B617}"/>
                </a:ext>
              </a:extLst>
            </p:cNvPr>
            <p:cNvGrpSpPr/>
            <p:nvPr/>
          </p:nvGrpSpPr>
          <p:grpSpPr>
            <a:xfrm>
              <a:off x="2098342" y="3103121"/>
              <a:ext cx="758540" cy="627652"/>
              <a:chOff x="1938613" y="2788533"/>
              <a:chExt cx="689582" cy="570592"/>
            </a:xfrm>
          </p:grpSpPr>
          <p:sp>
            <p:nvSpPr>
              <p:cNvPr id="3" name="Google Shape;426;p40">
                <a:extLst>
                  <a:ext uri="{FF2B5EF4-FFF2-40B4-BE49-F238E27FC236}">
                    <a16:creationId xmlns:a16="http://schemas.microsoft.com/office/drawing/2014/main" id="{33D3CED3-DF97-B613-E9F0-322ED16DDB67}"/>
                  </a:ext>
                </a:extLst>
              </p:cNvPr>
              <p:cNvSpPr/>
              <p:nvPr/>
            </p:nvSpPr>
            <p:spPr>
              <a:xfrm>
                <a:off x="1938613" y="2788533"/>
                <a:ext cx="689582" cy="570592"/>
              </a:xfrm>
              <a:prstGeom prst="ellipse">
                <a:avLst/>
              </a:prstGeom>
              <a:noFill/>
              <a:ln w="19050" cap="flat" cmpd="sng">
                <a:solidFill>
                  <a:srgbClr val="00C3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8DE94-7760-F21E-1D4F-794DDC2D4E19}"/>
                  </a:ext>
                </a:extLst>
              </p:cNvPr>
              <p:cNvSpPr txBox="1"/>
              <p:nvPr/>
            </p:nvSpPr>
            <p:spPr>
              <a:xfrm>
                <a:off x="2179654" y="2941264"/>
                <a:ext cx="21305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  <p:grpSp>
          <p:nvGrpSpPr>
            <p:cNvPr id="9" name="Google Shape;423;p40">
              <a:extLst>
                <a:ext uri="{FF2B5EF4-FFF2-40B4-BE49-F238E27FC236}">
                  <a16:creationId xmlns:a16="http://schemas.microsoft.com/office/drawing/2014/main" id="{F7D47503-3B1D-F3FF-59B5-D6A36A4953D7}"/>
                </a:ext>
              </a:extLst>
            </p:cNvPr>
            <p:cNvGrpSpPr/>
            <p:nvPr/>
          </p:nvGrpSpPr>
          <p:grpSpPr>
            <a:xfrm>
              <a:off x="2480830" y="1906795"/>
              <a:ext cx="1347147" cy="1188187"/>
              <a:chOff x="3626622" y="1378029"/>
              <a:chExt cx="387000" cy="391070"/>
            </a:xfrm>
          </p:grpSpPr>
          <p:cxnSp>
            <p:nvCxnSpPr>
              <p:cNvPr id="10" name="Google Shape;424;p40">
                <a:extLst>
                  <a:ext uri="{FF2B5EF4-FFF2-40B4-BE49-F238E27FC236}">
                    <a16:creationId xmlns:a16="http://schemas.microsoft.com/office/drawing/2014/main" id="{2D7BEEBA-2F08-01FD-D2F2-92D280303C38}"/>
                  </a:ext>
                </a:extLst>
              </p:cNvPr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425;p40">
                <a:extLst>
                  <a:ext uri="{FF2B5EF4-FFF2-40B4-BE49-F238E27FC236}">
                    <a16:creationId xmlns:a16="http://schemas.microsoft.com/office/drawing/2014/main" id="{ECA80699-09E0-7954-6A84-CE16B4B34A23}"/>
                  </a:ext>
                </a:extLst>
              </p:cNvPr>
              <p:cNvSpPr/>
              <p:nvPr/>
            </p:nvSpPr>
            <p:spPr>
              <a:xfrm>
                <a:off x="3626622" y="1378029"/>
                <a:ext cx="387000" cy="215100"/>
              </a:xfrm>
              <a:prstGeom prst="rect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i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Data Cleaning</a:t>
                </a:r>
                <a:endParaRPr i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525FE3-CC38-4BAD-8001-BC2DAF137517}"/>
              </a:ext>
            </a:extLst>
          </p:cNvPr>
          <p:cNvSpPr txBox="1"/>
          <p:nvPr/>
        </p:nvSpPr>
        <p:spPr>
          <a:xfrm>
            <a:off x="1893668" y="1340827"/>
            <a:ext cx="64150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Handle Categorical Variables</a:t>
            </a:r>
          </a:p>
          <a:p>
            <a:pPr lvl="4"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marL="285750" lvl="4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Tautologous variables were dropped from the </a:t>
            </a:r>
            <a:r>
              <a:rPr lang="en-US" sz="16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dataframe</a:t>
            </a:r>
            <a:endParaRPr lang="en-US" sz="16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marL="285750" lvl="4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Label encoding </a:t>
            </a:r>
            <a:r>
              <a:rPr lang="en-US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in lieu of </a:t>
            </a:r>
            <a:r>
              <a:rPr lang="en-US" sz="16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get_dummies</a:t>
            </a:r>
            <a:r>
              <a:rPr lang="en-US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()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BF14E44-0F6C-F095-F80C-03CCF951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4" y="3134053"/>
            <a:ext cx="3430368" cy="172999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812229-3CF8-2508-2F46-53B4D6E5BC0B}"/>
              </a:ext>
            </a:extLst>
          </p:cNvPr>
          <p:cNvGrpSpPr/>
          <p:nvPr/>
        </p:nvGrpSpPr>
        <p:grpSpPr>
          <a:xfrm>
            <a:off x="3811019" y="2744316"/>
            <a:ext cx="4497670" cy="2116714"/>
            <a:chOff x="3811019" y="2744316"/>
            <a:chExt cx="4497670" cy="2116714"/>
          </a:xfrm>
        </p:grpSpPr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97431300-F111-4175-C374-B1A128E9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521" y="2744316"/>
              <a:ext cx="3253168" cy="211671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95B73A4-F1DF-84ED-4F03-8A6A9DD304CB}"/>
                </a:ext>
              </a:extLst>
            </p:cNvPr>
            <p:cNvCxnSpPr/>
            <p:nvPr/>
          </p:nvCxnSpPr>
          <p:spPr>
            <a:xfrm>
              <a:off x="3851031" y="3802673"/>
              <a:ext cx="10023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62BC56-F85F-62FB-669A-C0550C8BD024}"/>
                </a:ext>
              </a:extLst>
            </p:cNvPr>
            <p:cNvSpPr txBox="1"/>
            <p:nvPr/>
          </p:nvSpPr>
          <p:spPr>
            <a:xfrm>
              <a:off x="3811019" y="3300983"/>
              <a:ext cx="1002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rPr>
                <a:t>Label 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2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_I_presentation" id="{3DD1764B-3038-F841-88B1-0054565C28A4}" vid="{D3F96A26-6E7C-7247-81C0-EB2D6400F68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Assembly by Slidesgo</Template>
  <TotalTime>4620</TotalTime>
  <Words>1240</Words>
  <Application>Microsoft Macintosh PowerPoint</Application>
  <PresentationFormat>On-screen Show (16:9)</PresentationFormat>
  <Paragraphs>260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Poppins Medium</vt:lpstr>
      <vt:lpstr>Nunito Light</vt:lpstr>
      <vt:lpstr>Wingdings</vt:lpstr>
      <vt:lpstr>Poppins SemiBold</vt:lpstr>
      <vt:lpstr>Poppins Light</vt:lpstr>
      <vt:lpstr>Poppins</vt:lpstr>
      <vt:lpstr>Arial</vt:lpstr>
      <vt:lpstr>Financial Assembly by Slidesgo</vt:lpstr>
      <vt:lpstr>Predicting timely cancer diagnosis using demographic and societal drivers of healthcare inequities</vt:lpstr>
      <vt:lpstr>PowerPoint Presentation</vt:lpstr>
      <vt:lpstr>Metastatic TNBC requires most urgent and timely treatment</vt:lpstr>
      <vt:lpstr>The ”train” data set</vt:lpstr>
      <vt:lpstr>The purpose of this Capstone is to produce a supervised learning model that has </vt:lpstr>
      <vt:lpstr>The goal is to implement a reproducible, transparent model preparation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Nonparametric classification models are appropriate for this target</vt:lpstr>
      <vt:lpstr>PowerPoint Presentation</vt:lpstr>
      <vt:lpstr>Feature Selection methods </vt:lpstr>
      <vt:lpstr>New features created following first-pass Filter methods</vt:lpstr>
      <vt:lpstr>KNN accuracy scores with statistically significant feature set showed overfitting and poor predictive power </vt:lpstr>
      <vt:lpstr>Feature importance data from KNN underscores importance and utility of feature engineering</vt:lpstr>
      <vt:lpstr>Random Forest models also had low accuracy scores and poor predictive power</vt:lpstr>
      <vt:lpstr>Gradient Boost Classification models showed the most potential </vt:lpstr>
      <vt:lpstr>The Recall score was prioritized during optimization efforts</vt:lpstr>
      <vt:lpstr>GridSearchCV identified optimal parameters and improved model performance</vt:lpstr>
      <vt:lpstr>Gradient Boost Classification is the best model for this task </vt:lpstr>
      <vt:lpstr>Conclusions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chari cortez</dc:creator>
  <cp:lastModifiedBy>chari cortez</cp:lastModifiedBy>
  <cp:revision>31</cp:revision>
  <dcterms:created xsi:type="dcterms:W3CDTF">2024-07-09T18:52:49Z</dcterms:created>
  <dcterms:modified xsi:type="dcterms:W3CDTF">2024-07-13T00:06:36Z</dcterms:modified>
</cp:coreProperties>
</file>