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</p:sldIdLst>
  <p:sldSz cx="9144000" cy="5143500" type="screen16x9"/>
  <p:notesSz cx="6858000" cy="9144000"/>
  <p:embeddedFontLst>
    <p:embeddedFont>
      <p:font typeface="Nunito Light" panose="020F0302020204030204" pitchFamily="34" charset="0"/>
      <p:regular r:id="rId24"/>
    </p:embeddedFont>
    <p:embeddedFont>
      <p:font typeface="Poppins" pitchFamily="2" charset="77"/>
      <p:regular r:id="rId25"/>
      <p:bold r:id="rId26"/>
      <p:italic r:id="rId27"/>
      <p:boldItalic r:id="rId28"/>
    </p:embeddedFont>
    <p:embeddedFont>
      <p:font typeface="Poppins Black" pitchFamily="2" charset="77"/>
      <p:bold r:id="rId29"/>
      <p:italic r:id="rId30"/>
      <p:boldItalic r:id="rId31"/>
    </p:embeddedFont>
    <p:embeddedFont>
      <p:font typeface="Poppins Light" pitchFamily="2" charset="77"/>
      <p:regular r:id="rId32"/>
      <p:bold r:id="rId33"/>
      <p:italic r:id="rId34"/>
      <p:boldItalic r:id="rId35"/>
    </p:embeddedFont>
    <p:embeddedFont>
      <p:font typeface="Poppins SemiBold" pitchFamily="2" charset="77"/>
      <p:regular r:id="rId36"/>
      <p:bold r:id="rId37"/>
      <p:italic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45529B-BFEB-450F-A883-63ED1EF3A4D4}">
  <a:tblStyle styleId="{CA45529B-BFEB-450F-A883-63ED1EF3A4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6F6706D-B181-4375-9CBE-A6035019D5A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8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cf7f8fd873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cf7f8fd873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cf7f8fd873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cf7f8fd873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cf7f8fd873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cf7f8fd873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cf7f8fd873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cf7f8fd873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cf7f8fd873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cf7f8fd873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cf7f8fd873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cf7f8fd873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cf7f8fd873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cf7f8fd873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cf7f8fd873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cf7f8fd873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cf7f8fd873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cf7f8fd873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f7f8fd873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cf7f8fd873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cf7f8fd8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cf7f8fd8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f7f8fd873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cf7f8fd873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325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cf7f8fd873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cf7f8fd873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cf7f8fd873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cf7f8fd873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cf7f8fd873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cf7f8fd873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cf7f8fd87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cf7f8fd87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cf7f8fd873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cf7f8fd873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cf7f8fd873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cf7f8fd873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cf7f8fd873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cf7f8fd873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cf7f8fd873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cf7f8fd873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543875" y="1530100"/>
            <a:ext cx="4831800" cy="18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543875" y="3563300"/>
            <a:ext cx="4831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1880950" y="1313900"/>
            <a:ext cx="6561900" cy="148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8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1880950" y="2621900"/>
            <a:ext cx="65619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85512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129169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2" y="1685512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2" y="3129169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685512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3129169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720000" y="23713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8"/>
          </p:nvPr>
        </p:nvSpPr>
        <p:spPr>
          <a:xfrm>
            <a:off x="3419271" y="23713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9"/>
          </p:nvPr>
        </p:nvSpPr>
        <p:spPr>
          <a:xfrm>
            <a:off x="6118549" y="23713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3"/>
          </p:nvPr>
        </p:nvSpPr>
        <p:spPr>
          <a:xfrm>
            <a:off x="720000" y="381496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4"/>
          </p:nvPr>
        </p:nvSpPr>
        <p:spPr>
          <a:xfrm>
            <a:off x="3419271" y="381496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5"/>
          </p:nvPr>
        </p:nvSpPr>
        <p:spPr>
          <a:xfrm>
            <a:off x="6118549" y="381496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grpSp>
        <p:nvGrpSpPr>
          <p:cNvPr id="79" name="Google Shape;79;p13"/>
          <p:cNvGrpSpPr/>
          <p:nvPr/>
        </p:nvGrpSpPr>
        <p:grpSpPr>
          <a:xfrm>
            <a:off x="-685622" y="-685672"/>
            <a:ext cx="1385508" cy="1385508"/>
            <a:chOff x="-320522" y="940050"/>
            <a:chExt cx="3316200" cy="3316200"/>
          </a:xfrm>
        </p:grpSpPr>
        <p:cxnSp>
          <p:nvCxnSpPr>
            <p:cNvPr id="80" name="Google Shape;80;p13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13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13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13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86" name="Google Shape;86;p14"/>
          <p:cNvCxnSpPr/>
          <p:nvPr/>
        </p:nvCxnSpPr>
        <p:spPr>
          <a:xfrm rot="10800000">
            <a:off x="-97425" y="4454915"/>
            <a:ext cx="945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oogle Shape;87;p14"/>
          <p:cNvGrpSpPr/>
          <p:nvPr/>
        </p:nvGrpSpPr>
        <p:grpSpPr>
          <a:xfrm>
            <a:off x="7" y="-58350"/>
            <a:ext cx="719947" cy="5208902"/>
            <a:chOff x="-320522" y="-19736275"/>
            <a:chExt cx="3316200" cy="23993100"/>
          </a:xfrm>
        </p:grpSpPr>
        <p:cxnSp>
          <p:nvCxnSpPr>
            <p:cNvPr id="88" name="Google Shape;88;p14"/>
            <p:cNvCxnSpPr/>
            <p:nvPr/>
          </p:nvCxnSpPr>
          <p:spPr>
            <a:xfrm>
              <a:off x="1337553" y="-19736275"/>
              <a:ext cx="0" cy="23993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14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14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14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4" name="Google Shape;94;p15"/>
          <p:cNvGrpSpPr/>
          <p:nvPr/>
        </p:nvGrpSpPr>
        <p:grpSpPr>
          <a:xfrm rot="10800000">
            <a:off x="-95750" y="-94028"/>
            <a:ext cx="9420075" cy="5321700"/>
            <a:chOff x="-95750" y="-94028"/>
            <a:chExt cx="9420075" cy="5321700"/>
          </a:xfrm>
        </p:grpSpPr>
        <p:cxnSp>
          <p:nvCxnSpPr>
            <p:cNvPr id="95" name="Google Shape;95;p15"/>
            <p:cNvCxnSpPr/>
            <p:nvPr/>
          </p:nvCxnSpPr>
          <p:spPr>
            <a:xfrm rot="10800000">
              <a:off x="708339" y="-94028"/>
              <a:ext cx="0" cy="53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6" name="Google Shape;96;p15"/>
            <p:cNvGrpSpPr/>
            <p:nvPr/>
          </p:nvGrpSpPr>
          <p:grpSpPr>
            <a:xfrm rot="10800000">
              <a:off x="108" y="4783793"/>
              <a:ext cx="706351" cy="354782"/>
              <a:chOff x="-320522" y="940050"/>
              <a:chExt cx="3316200" cy="1665645"/>
            </a:xfrm>
          </p:grpSpPr>
          <p:cxnSp>
            <p:nvCxnSpPr>
              <p:cNvPr id="97" name="Google Shape;97;p15"/>
              <p:cNvCxnSpPr/>
              <p:nvPr/>
            </p:nvCxnSpPr>
            <p:spPr>
              <a:xfrm>
                <a:off x="1337578" y="940050"/>
                <a:ext cx="0" cy="16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15"/>
              <p:cNvCxnSpPr/>
              <p:nvPr/>
            </p:nvCxnSpPr>
            <p:spPr>
              <a:xfrm flipH="1">
                <a:off x="1342432" y="1425696"/>
                <a:ext cx="1167600" cy="116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15"/>
              <p:cNvCxnSpPr/>
              <p:nvPr/>
            </p:nvCxnSpPr>
            <p:spPr>
              <a:xfrm rot="10800000">
                <a:off x="164928" y="1425495"/>
                <a:ext cx="1180200" cy="118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15"/>
              <p:cNvCxnSpPr/>
              <p:nvPr/>
            </p:nvCxnSpPr>
            <p:spPr>
              <a:xfrm>
                <a:off x="-320522" y="2598150"/>
                <a:ext cx="331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1" name="Google Shape;101;p15"/>
            <p:cNvCxnSpPr/>
            <p:nvPr/>
          </p:nvCxnSpPr>
          <p:spPr>
            <a:xfrm rot="10800000">
              <a:off x="-95675" y="4786482"/>
              <a:ext cx="942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15"/>
            <p:cNvCxnSpPr/>
            <p:nvPr/>
          </p:nvCxnSpPr>
          <p:spPr>
            <a:xfrm rot="10800000">
              <a:off x="-95750" y="295172"/>
              <a:ext cx="802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/>
          <p:nvPr/>
        </p:nvSpPr>
        <p:spPr>
          <a:xfrm rot="10800000" flipH="1">
            <a:off x="4325" y="4696313"/>
            <a:ext cx="446400" cy="44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" name="Google Shape;106;p16"/>
          <p:cNvCxnSpPr/>
          <p:nvPr/>
        </p:nvCxnSpPr>
        <p:spPr>
          <a:xfrm>
            <a:off x="395097" y="4696913"/>
            <a:ext cx="882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" name="Google Shape;107;p16"/>
          <p:cNvGrpSpPr/>
          <p:nvPr/>
        </p:nvGrpSpPr>
        <p:grpSpPr>
          <a:xfrm>
            <a:off x="8511563" y="-5511"/>
            <a:ext cx="1255845" cy="1255845"/>
            <a:chOff x="-320522" y="940050"/>
            <a:chExt cx="3316200" cy="3316200"/>
          </a:xfrm>
        </p:grpSpPr>
        <p:cxnSp>
          <p:nvCxnSpPr>
            <p:cNvPr id="108" name="Google Shape;108;p16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6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16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16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2" name="Google Shape;112;p16"/>
          <p:cNvCxnSpPr/>
          <p:nvPr/>
        </p:nvCxnSpPr>
        <p:spPr>
          <a:xfrm rot="10800000">
            <a:off x="450725" y="-3725"/>
            <a:ext cx="0" cy="470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 hasCustomPrompt="1"/>
          </p:nvPr>
        </p:nvSpPr>
        <p:spPr>
          <a:xfrm>
            <a:off x="1291050" y="1542500"/>
            <a:ext cx="6561900" cy="148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8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1"/>
          </p:nvPr>
        </p:nvSpPr>
        <p:spPr>
          <a:xfrm>
            <a:off x="1291050" y="3079100"/>
            <a:ext cx="65619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16" name="Google Shape;116;p17"/>
          <p:cNvCxnSpPr/>
          <p:nvPr/>
        </p:nvCxnSpPr>
        <p:spPr>
          <a:xfrm>
            <a:off x="986475" y="-17820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7" name="Google Shape;117;p17"/>
          <p:cNvGrpSpPr/>
          <p:nvPr/>
        </p:nvGrpSpPr>
        <p:grpSpPr>
          <a:xfrm>
            <a:off x="-17113" y="581050"/>
            <a:ext cx="964019" cy="964019"/>
            <a:chOff x="-320522" y="940050"/>
            <a:chExt cx="3316200" cy="3316200"/>
          </a:xfrm>
        </p:grpSpPr>
        <p:cxnSp>
          <p:nvCxnSpPr>
            <p:cNvPr id="118" name="Google Shape;118;p17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17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17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7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22" name="Google Shape;122;p17"/>
          <p:cNvCxnSpPr/>
          <p:nvPr/>
        </p:nvCxnSpPr>
        <p:spPr>
          <a:xfrm rot="10800000">
            <a:off x="9144000" y="-266475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" name="Google Shape;123;p17"/>
          <p:cNvGrpSpPr/>
          <p:nvPr/>
        </p:nvGrpSpPr>
        <p:grpSpPr>
          <a:xfrm rot="10800000" flipH="1">
            <a:off x="7363208" y="3789406"/>
            <a:ext cx="1553971" cy="1553971"/>
            <a:chOff x="-320522" y="940050"/>
            <a:chExt cx="3316200" cy="3316200"/>
          </a:xfrm>
        </p:grpSpPr>
        <p:cxnSp>
          <p:nvCxnSpPr>
            <p:cNvPr id="124" name="Google Shape;124;p17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7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7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17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28" name="Google Shape;128;p17"/>
          <p:cNvCxnSpPr/>
          <p:nvPr/>
        </p:nvCxnSpPr>
        <p:spPr>
          <a:xfrm>
            <a:off x="8140400" y="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43312" y="1545076"/>
            <a:ext cx="101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98000" y="580900"/>
            <a:ext cx="934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-99000" y="4566400"/>
            <a:ext cx="934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2986325" y="2869400"/>
            <a:ext cx="52506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986325" y="948150"/>
            <a:ext cx="52506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720000" y="1474600"/>
            <a:ext cx="3519600" cy="16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720000" y="3123750"/>
            <a:ext cx="3519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>
            <a:spLocks noGrp="1"/>
          </p:cNvSpPr>
          <p:nvPr>
            <p:ph type="pic" idx="2"/>
          </p:nvPr>
        </p:nvSpPr>
        <p:spPr>
          <a:xfrm>
            <a:off x="5066625" y="567525"/>
            <a:ext cx="3519600" cy="461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39" name="Google Shape;139;p19"/>
          <p:cNvGrpSpPr/>
          <p:nvPr/>
        </p:nvGrpSpPr>
        <p:grpSpPr>
          <a:xfrm>
            <a:off x="-80175" y="3189"/>
            <a:ext cx="9231636" cy="5180087"/>
            <a:chOff x="-24244521" y="940050"/>
            <a:chExt cx="27240000" cy="15285000"/>
          </a:xfrm>
        </p:grpSpPr>
        <p:cxnSp>
          <p:nvCxnSpPr>
            <p:cNvPr id="140" name="Google Shape;140;p19"/>
            <p:cNvCxnSpPr/>
            <p:nvPr/>
          </p:nvCxnSpPr>
          <p:spPr>
            <a:xfrm>
              <a:off x="1337578" y="940050"/>
              <a:ext cx="0" cy="1528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19"/>
            <p:cNvCxnSpPr/>
            <p:nvPr/>
          </p:nvCxnSpPr>
          <p:spPr>
            <a:xfrm flipH="1">
              <a:off x="1341532" y="1425696"/>
              <a:ext cx="1168500" cy="1170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19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19"/>
            <p:cNvCxnSpPr/>
            <p:nvPr/>
          </p:nvCxnSpPr>
          <p:spPr>
            <a:xfrm>
              <a:off x="-24244521" y="2598169"/>
              <a:ext cx="2724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0"/>
          <p:cNvGrpSpPr/>
          <p:nvPr/>
        </p:nvGrpSpPr>
        <p:grpSpPr>
          <a:xfrm flipH="1">
            <a:off x="2396" y="-769"/>
            <a:ext cx="9295179" cy="4436590"/>
            <a:chOff x="-24685049" y="940050"/>
            <a:chExt cx="27680700" cy="13212000"/>
          </a:xfrm>
        </p:grpSpPr>
        <p:cxnSp>
          <p:nvCxnSpPr>
            <p:cNvPr id="146" name="Google Shape;146;p20"/>
            <p:cNvCxnSpPr/>
            <p:nvPr/>
          </p:nvCxnSpPr>
          <p:spPr>
            <a:xfrm>
              <a:off x="883737" y="940050"/>
              <a:ext cx="0" cy="1321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20"/>
            <p:cNvCxnSpPr/>
            <p:nvPr/>
          </p:nvCxnSpPr>
          <p:spPr>
            <a:xfrm flipH="1">
              <a:off x="887691" y="1425696"/>
              <a:ext cx="1168500" cy="1170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20"/>
            <p:cNvCxnSpPr/>
            <p:nvPr/>
          </p:nvCxnSpPr>
          <p:spPr>
            <a:xfrm rot="10800000">
              <a:off x="-288609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20"/>
            <p:cNvCxnSpPr/>
            <p:nvPr/>
          </p:nvCxnSpPr>
          <p:spPr>
            <a:xfrm>
              <a:off x="-24685049" y="2598161"/>
              <a:ext cx="2768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50" name="Google Shape;150;p20"/>
          <p:cNvCxnSpPr/>
          <p:nvPr/>
        </p:nvCxnSpPr>
        <p:spPr>
          <a:xfrm rot="10800000">
            <a:off x="147" y="4606137"/>
            <a:ext cx="954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4834800" y="1322200"/>
            <a:ext cx="3519600" cy="16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1"/>
          </p:nvPr>
        </p:nvSpPr>
        <p:spPr>
          <a:xfrm>
            <a:off x="4834800" y="2971350"/>
            <a:ext cx="3519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0"/>
          <p:cNvSpPr>
            <a:spLocks noGrp="1"/>
          </p:cNvSpPr>
          <p:nvPr>
            <p:ph type="pic" idx="2"/>
          </p:nvPr>
        </p:nvSpPr>
        <p:spPr>
          <a:xfrm>
            <a:off x="713225" y="558636"/>
            <a:ext cx="3816900" cy="4049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34300" y="2643225"/>
            <a:ext cx="4550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834300" y="839975"/>
            <a:ext cx="1848900" cy="142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10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1024800" y="1637550"/>
            <a:ext cx="3336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1"/>
          </p:nvPr>
        </p:nvSpPr>
        <p:spPr>
          <a:xfrm>
            <a:off x="1024800" y="2700750"/>
            <a:ext cx="33360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-95750" y="-94028"/>
            <a:ext cx="9420075" cy="5321700"/>
            <a:chOff x="-95750" y="-94028"/>
            <a:chExt cx="9420075" cy="5321700"/>
          </a:xfrm>
        </p:grpSpPr>
        <p:cxnSp>
          <p:nvCxnSpPr>
            <p:cNvPr id="158" name="Google Shape;158;p21"/>
            <p:cNvCxnSpPr/>
            <p:nvPr/>
          </p:nvCxnSpPr>
          <p:spPr>
            <a:xfrm rot="10800000">
              <a:off x="713225" y="-94028"/>
              <a:ext cx="0" cy="53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9" name="Google Shape;159;p21"/>
            <p:cNvGrpSpPr/>
            <p:nvPr/>
          </p:nvGrpSpPr>
          <p:grpSpPr>
            <a:xfrm rot="10800000">
              <a:off x="108" y="4432225"/>
              <a:ext cx="706351" cy="706351"/>
              <a:chOff x="-320522" y="940050"/>
              <a:chExt cx="3316200" cy="3316200"/>
            </a:xfrm>
          </p:grpSpPr>
          <p:cxnSp>
            <p:nvCxnSpPr>
              <p:cNvPr id="160" name="Google Shape;160;p21"/>
              <p:cNvCxnSpPr/>
              <p:nvPr/>
            </p:nvCxnSpPr>
            <p:spPr>
              <a:xfrm>
                <a:off x="1337578" y="940050"/>
                <a:ext cx="0" cy="33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21"/>
              <p:cNvCxnSpPr/>
              <p:nvPr/>
            </p:nvCxnSpPr>
            <p:spPr>
              <a:xfrm flipH="1">
                <a:off x="165232" y="1425696"/>
                <a:ext cx="2344800" cy="234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21"/>
              <p:cNvCxnSpPr/>
              <p:nvPr/>
            </p:nvCxnSpPr>
            <p:spPr>
              <a:xfrm rot="10800000">
                <a:off x="165232" y="1425804"/>
                <a:ext cx="2344800" cy="234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21"/>
              <p:cNvCxnSpPr/>
              <p:nvPr/>
            </p:nvCxnSpPr>
            <p:spPr>
              <a:xfrm>
                <a:off x="-320522" y="2598150"/>
                <a:ext cx="331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64" name="Google Shape;164;p21"/>
            <p:cNvCxnSpPr/>
            <p:nvPr/>
          </p:nvCxnSpPr>
          <p:spPr>
            <a:xfrm rot="10800000">
              <a:off x="-95675" y="4432225"/>
              <a:ext cx="942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21"/>
            <p:cNvCxnSpPr/>
            <p:nvPr/>
          </p:nvCxnSpPr>
          <p:spPr>
            <a:xfrm rot="10800000">
              <a:off x="-95750" y="295172"/>
              <a:ext cx="802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4227600" y="1610400"/>
            <a:ext cx="3593400" cy="6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subTitle" idx="1"/>
          </p:nvPr>
        </p:nvSpPr>
        <p:spPr>
          <a:xfrm>
            <a:off x="4227771" y="2257200"/>
            <a:ext cx="3593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69" name="Google Shape;169;p22"/>
          <p:cNvGrpSpPr/>
          <p:nvPr/>
        </p:nvGrpSpPr>
        <p:grpSpPr>
          <a:xfrm flipH="1">
            <a:off x="-732432" y="-147191"/>
            <a:ext cx="9876414" cy="5330078"/>
            <a:chOff x="-652656" y="-10298911"/>
            <a:chExt cx="26970000" cy="14555100"/>
          </a:xfrm>
        </p:grpSpPr>
        <p:cxnSp>
          <p:nvCxnSpPr>
            <p:cNvPr id="170" name="Google Shape;170;p22"/>
            <p:cNvCxnSpPr/>
            <p:nvPr/>
          </p:nvCxnSpPr>
          <p:spPr>
            <a:xfrm>
              <a:off x="1337577" y="-10298911"/>
              <a:ext cx="0" cy="14555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2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22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22"/>
            <p:cNvCxnSpPr/>
            <p:nvPr/>
          </p:nvCxnSpPr>
          <p:spPr>
            <a:xfrm>
              <a:off x="-652656" y="2598136"/>
              <a:ext cx="2697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1"/>
          </p:nvPr>
        </p:nvSpPr>
        <p:spPr>
          <a:xfrm>
            <a:off x="4637344" y="2519922"/>
            <a:ext cx="2884500" cy="18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2"/>
          </p:nvPr>
        </p:nvSpPr>
        <p:spPr>
          <a:xfrm>
            <a:off x="720000" y="2519922"/>
            <a:ext cx="2884500" cy="18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3"/>
          </p:nvPr>
        </p:nvSpPr>
        <p:spPr>
          <a:xfrm>
            <a:off x="720001" y="1978850"/>
            <a:ext cx="28845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subTitle" idx="4"/>
          </p:nvPr>
        </p:nvSpPr>
        <p:spPr>
          <a:xfrm>
            <a:off x="4637372" y="1978850"/>
            <a:ext cx="28845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cxnSp>
        <p:nvCxnSpPr>
          <p:cNvPr id="180" name="Google Shape;180;p23"/>
          <p:cNvCxnSpPr/>
          <p:nvPr/>
        </p:nvCxnSpPr>
        <p:spPr>
          <a:xfrm>
            <a:off x="8430775" y="-8910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1" name="Google Shape;181;p23"/>
          <p:cNvGrpSpPr/>
          <p:nvPr/>
        </p:nvGrpSpPr>
        <p:grpSpPr>
          <a:xfrm>
            <a:off x="8437542" y="-4"/>
            <a:ext cx="706351" cy="706351"/>
            <a:chOff x="-320522" y="940050"/>
            <a:chExt cx="3316200" cy="3316200"/>
          </a:xfrm>
        </p:grpSpPr>
        <p:cxnSp>
          <p:nvCxnSpPr>
            <p:cNvPr id="182" name="Google Shape;182;p23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23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3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23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86" name="Google Shape;186;p23"/>
          <p:cNvCxnSpPr/>
          <p:nvPr/>
        </p:nvCxnSpPr>
        <p:spPr>
          <a:xfrm>
            <a:off x="8437550" y="706350"/>
            <a:ext cx="80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3"/>
          <p:cNvCxnSpPr/>
          <p:nvPr/>
        </p:nvCxnSpPr>
        <p:spPr>
          <a:xfrm>
            <a:off x="8437550" y="4843400"/>
            <a:ext cx="80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subTitle" idx="1"/>
          </p:nvPr>
        </p:nvSpPr>
        <p:spPr>
          <a:xfrm>
            <a:off x="4812556" y="1658700"/>
            <a:ext cx="32817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subTitle" idx="2"/>
          </p:nvPr>
        </p:nvSpPr>
        <p:spPr>
          <a:xfrm>
            <a:off x="720000" y="1658700"/>
            <a:ext cx="32817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4325" y="5300"/>
            <a:ext cx="446400" cy="44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3" name="Google Shape;193;p24"/>
          <p:cNvCxnSpPr/>
          <p:nvPr/>
        </p:nvCxnSpPr>
        <p:spPr>
          <a:xfrm>
            <a:off x="395097" y="451099"/>
            <a:ext cx="882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24"/>
          <p:cNvCxnSpPr/>
          <p:nvPr/>
        </p:nvCxnSpPr>
        <p:spPr>
          <a:xfrm>
            <a:off x="450725" y="304700"/>
            <a:ext cx="0" cy="493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subTitle" idx="1"/>
          </p:nvPr>
        </p:nvSpPr>
        <p:spPr>
          <a:xfrm>
            <a:off x="720000" y="2360150"/>
            <a:ext cx="23808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2"/>
          </p:nvPr>
        </p:nvSpPr>
        <p:spPr>
          <a:xfrm>
            <a:off x="3381599" y="2360150"/>
            <a:ext cx="23808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5"/>
          <p:cNvSpPr txBox="1">
            <a:spLocks noGrp="1"/>
          </p:cNvSpPr>
          <p:nvPr>
            <p:ph type="subTitle" idx="3"/>
          </p:nvPr>
        </p:nvSpPr>
        <p:spPr>
          <a:xfrm>
            <a:off x="6043197" y="2360150"/>
            <a:ext cx="23808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subTitle" idx="4"/>
          </p:nvPr>
        </p:nvSpPr>
        <p:spPr>
          <a:xfrm>
            <a:off x="720000" y="1858200"/>
            <a:ext cx="23808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subTitle" idx="5"/>
          </p:nvPr>
        </p:nvSpPr>
        <p:spPr>
          <a:xfrm>
            <a:off x="3381599" y="1858200"/>
            <a:ext cx="23808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subTitle" idx="6"/>
          </p:nvPr>
        </p:nvSpPr>
        <p:spPr>
          <a:xfrm>
            <a:off x="6043197" y="1858200"/>
            <a:ext cx="23808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cxnSp>
        <p:nvCxnSpPr>
          <p:cNvPr id="203" name="Google Shape;203;p25"/>
          <p:cNvCxnSpPr/>
          <p:nvPr/>
        </p:nvCxnSpPr>
        <p:spPr>
          <a:xfrm rot="10800000">
            <a:off x="-97425" y="4570799"/>
            <a:ext cx="945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4" name="Google Shape;204;p25"/>
          <p:cNvGrpSpPr/>
          <p:nvPr/>
        </p:nvGrpSpPr>
        <p:grpSpPr>
          <a:xfrm>
            <a:off x="-4169" y="4579792"/>
            <a:ext cx="1118886" cy="1118886"/>
            <a:chOff x="-320522" y="940050"/>
            <a:chExt cx="3316200" cy="3316200"/>
          </a:xfrm>
        </p:grpSpPr>
        <p:cxnSp>
          <p:nvCxnSpPr>
            <p:cNvPr id="205" name="Google Shape;205;p25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25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25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25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09" name="Google Shape;209;p25"/>
          <p:cNvCxnSpPr/>
          <p:nvPr/>
        </p:nvCxnSpPr>
        <p:spPr>
          <a:xfrm rot="10800000">
            <a:off x="1114539" y="4570811"/>
            <a:ext cx="0" cy="600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subTitle" idx="1"/>
          </p:nvPr>
        </p:nvSpPr>
        <p:spPr>
          <a:xfrm>
            <a:off x="720000" y="1988525"/>
            <a:ext cx="31041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subTitle" idx="2"/>
          </p:nvPr>
        </p:nvSpPr>
        <p:spPr>
          <a:xfrm>
            <a:off x="4945474" y="1988525"/>
            <a:ext cx="31041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subTitle" idx="3"/>
          </p:nvPr>
        </p:nvSpPr>
        <p:spPr>
          <a:xfrm>
            <a:off x="720000" y="3649100"/>
            <a:ext cx="31041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subTitle" idx="4"/>
          </p:nvPr>
        </p:nvSpPr>
        <p:spPr>
          <a:xfrm>
            <a:off x="4945474" y="3649100"/>
            <a:ext cx="31041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subTitle" idx="5"/>
          </p:nvPr>
        </p:nvSpPr>
        <p:spPr>
          <a:xfrm>
            <a:off x="720000" y="1542775"/>
            <a:ext cx="31041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17" name="Google Shape;217;p26"/>
          <p:cNvSpPr txBox="1">
            <a:spLocks noGrp="1"/>
          </p:cNvSpPr>
          <p:nvPr>
            <p:ph type="subTitle" idx="6"/>
          </p:nvPr>
        </p:nvSpPr>
        <p:spPr>
          <a:xfrm>
            <a:off x="720000" y="3203425"/>
            <a:ext cx="31041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subTitle" idx="7"/>
          </p:nvPr>
        </p:nvSpPr>
        <p:spPr>
          <a:xfrm>
            <a:off x="4945444" y="1542775"/>
            <a:ext cx="31041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ubTitle" idx="8"/>
          </p:nvPr>
        </p:nvSpPr>
        <p:spPr>
          <a:xfrm>
            <a:off x="4945444" y="3203425"/>
            <a:ext cx="31041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cxnSp>
        <p:nvCxnSpPr>
          <p:cNvPr id="220" name="Google Shape;220;p26"/>
          <p:cNvCxnSpPr/>
          <p:nvPr/>
        </p:nvCxnSpPr>
        <p:spPr>
          <a:xfrm rot="10800000">
            <a:off x="8430775" y="-8910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1" name="Google Shape;221;p26"/>
          <p:cNvGrpSpPr/>
          <p:nvPr/>
        </p:nvGrpSpPr>
        <p:grpSpPr>
          <a:xfrm rot="10800000" flipH="1">
            <a:off x="8437542" y="4437153"/>
            <a:ext cx="706351" cy="706351"/>
            <a:chOff x="-320522" y="940050"/>
            <a:chExt cx="3316200" cy="3316200"/>
          </a:xfrm>
        </p:grpSpPr>
        <p:cxnSp>
          <p:nvCxnSpPr>
            <p:cNvPr id="222" name="Google Shape;222;p26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26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26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6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26" name="Google Shape;226;p26"/>
          <p:cNvCxnSpPr/>
          <p:nvPr/>
        </p:nvCxnSpPr>
        <p:spPr>
          <a:xfrm>
            <a:off x="8437550" y="4437150"/>
            <a:ext cx="80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26"/>
          <p:cNvCxnSpPr/>
          <p:nvPr/>
        </p:nvCxnSpPr>
        <p:spPr>
          <a:xfrm>
            <a:off x="8437550" y="300100"/>
            <a:ext cx="80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subTitle" idx="1"/>
          </p:nvPr>
        </p:nvSpPr>
        <p:spPr>
          <a:xfrm>
            <a:off x="720000" y="1826901"/>
            <a:ext cx="22254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subTitle" idx="2"/>
          </p:nvPr>
        </p:nvSpPr>
        <p:spPr>
          <a:xfrm>
            <a:off x="3459312" y="1826901"/>
            <a:ext cx="22254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ubTitle" idx="3"/>
          </p:nvPr>
        </p:nvSpPr>
        <p:spPr>
          <a:xfrm>
            <a:off x="720000" y="3481000"/>
            <a:ext cx="22254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subTitle" idx="4"/>
          </p:nvPr>
        </p:nvSpPr>
        <p:spPr>
          <a:xfrm>
            <a:off x="3459312" y="3481000"/>
            <a:ext cx="22254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7"/>
          <p:cNvSpPr txBox="1">
            <a:spLocks noGrp="1"/>
          </p:cNvSpPr>
          <p:nvPr>
            <p:ph type="subTitle" idx="5"/>
          </p:nvPr>
        </p:nvSpPr>
        <p:spPr>
          <a:xfrm>
            <a:off x="6198620" y="1826901"/>
            <a:ext cx="22254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7"/>
          <p:cNvSpPr txBox="1">
            <a:spLocks noGrp="1"/>
          </p:cNvSpPr>
          <p:nvPr>
            <p:ph type="subTitle" idx="6"/>
          </p:nvPr>
        </p:nvSpPr>
        <p:spPr>
          <a:xfrm>
            <a:off x="6198620" y="3481000"/>
            <a:ext cx="22254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7"/>
          <p:cNvSpPr txBox="1">
            <a:spLocks noGrp="1"/>
          </p:cNvSpPr>
          <p:nvPr>
            <p:ph type="subTitle" idx="7"/>
          </p:nvPr>
        </p:nvSpPr>
        <p:spPr>
          <a:xfrm>
            <a:off x="724376" y="1453000"/>
            <a:ext cx="22167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37" name="Google Shape;237;p27"/>
          <p:cNvSpPr txBox="1">
            <a:spLocks noGrp="1"/>
          </p:cNvSpPr>
          <p:nvPr>
            <p:ph type="subTitle" idx="8"/>
          </p:nvPr>
        </p:nvSpPr>
        <p:spPr>
          <a:xfrm>
            <a:off x="3463684" y="1453000"/>
            <a:ext cx="22167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38" name="Google Shape;238;p27"/>
          <p:cNvSpPr txBox="1">
            <a:spLocks noGrp="1"/>
          </p:cNvSpPr>
          <p:nvPr>
            <p:ph type="subTitle" idx="9"/>
          </p:nvPr>
        </p:nvSpPr>
        <p:spPr>
          <a:xfrm>
            <a:off x="6202988" y="1453000"/>
            <a:ext cx="22167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39" name="Google Shape;239;p27"/>
          <p:cNvSpPr txBox="1">
            <a:spLocks noGrp="1"/>
          </p:cNvSpPr>
          <p:nvPr>
            <p:ph type="subTitle" idx="13"/>
          </p:nvPr>
        </p:nvSpPr>
        <p:spPr>
          <a:xfrm>
            <a:off x="724376" y="3103898"/>
            <a:ext cx="22167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40" name="Google Shape;240;p27"/>
          <p:cNvSpPr txBox="1">
            <a:spLocks noGrp="1"/>
          </p:cNvSpPr>
          <p:nvPr>
            <p:ph type="subTitle" idx="14"/>
          </p:nvPr>
        </p:nvSpPr>
        <p:spPr>
          <a:xfrm>
            <a:off x="3463684" y="3103898"/>
            <a:ext cx="22167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41" name="Google Shape;241;p27"/>
          <p:cNvSpPr txBox="1">
            <a:spLocks noGrp="1"/>
          </p:cNvSpPr>
          <p:nvPr>
            <p:ph type="subTitle" idx="15"/>
          </p:nvPr>
        </p:nvSpPr>
        <p:spPr>
          <a:xfrm>
            <a:off x="6202988" y="3103898"/>
            <a:ext cx="22167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42" name="Google Shape;242;p27"/>
          <p:cNvSpPr/>
          <p:nvPr/>
        </p:nvSpPr>
        <p:spPr>
          <a:xfrm>
            <a:off x="4325" y="5300"/>
            <a:ext cx="446400" cy="44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3" name="Google Shape;243;p27"/>
          <p:cNvCxnSpPr/>
          <p:nvPr/>
        </p:nvCxnSpPr>
        <p:spPr>
          <a:xfrm>
            <a:off x="395097" y="451099"/>
            <a:ext cx="882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27"/>
          <p:cNvCxnSpPr/>
          <p:nvPr/>
        </p:nvCxnSpPr>
        <p:spPr>
          <a:xfrm>
            <a:off x="450725" y="304700"/>
            <a:ext cx="0" cy="493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>
            <a:spLocks noGrp="1"/>
          </p:cNvSpPr>
          <p:nvPr>
            <p:ph type="title" hasCustomPrompt="1"/>
          </p:nvPr>
        </p:nvSpPr>
        <p:spPr>
          <a:xfrm>
            <a:off x="2555400" y="726026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5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8"/>
          <p:cNvSpPr txBox="1">
            <a:spLocks noGrp="1"/>
          </p:cNvSpPr>
          <p:nvPr>
            <p:ph type="subTitle" idx="1"/>
          </p:nvPr>
        </p:nvSpPr>
        <p:spPr>
          <a:xfrm>
            <a:off x="2555400" y="1300676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 idx="2" hasCustomPrompt="1"/>
          </p:nvPr>
        </p:nvSpPr>
        <p:spPr>
          <a:xfrm>
            <a:off x="2555400" y="1925882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5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3"/>
          </p:nvPr>
        </p:nvSpPr>
        <p:spPr>
          <a:xfrm>
            <a:off x="2555400" y="2500532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4" hasCustomPrompt="1"/>
          </p:nvPr>
        </p:nvSpPr>
        <p:spPr>
          <a:xfrm>
            <a:off x="2555400" y="312573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5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251" name="Google Shape;251;p28"/>
          <p:cNvSpPr txBox="1">
            <a:spLocks noGrp="1"/>
          </p:cNvSpPr>
          <p:nvPr>
            <p:ph type="subTitle" idx="5"/>
          </p:nvPr>
        </p:nvSpPr>
        <p:spPr>
          <a:xfrm>
            <a:off x="2555400" y="370038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>
            <a:spLocks noGrp="1"/>
          </p:cNvSpPr>
          <p:nvPr>
            <p:ph type="title" hasCustomPrompt="1"/>
          </p:nvPr>
        </p:nvSpPr>
        <p:spPr>
          <a:xfrm>
            <a:off x="817375" y="1947788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25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29"/>
          <p:cNvSpPr txBox="1">
            <a:spLocks noGrp="1"/>
          </p:cNvSpPr>
          <p:nvPr>
            <p:ph type="subTitle" idx="1"/>
          </p:nvPr>
        </p:nvSpPr>
        <p:spPr>
          <a:xfrm>
            <a:off x="2073775" y="2101700"/>
            <a:ext cx="21732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5" name="Google Shape;255;p29"/>
          <p:cNvSpPr txBox="1">
            <a:spLocks noGrp="1"/>
          </p:cNvSpPr>
          <p:nvPr>
            <p:ph type="subTitle" idx="2"/>
          </p:nvPr>
        </p:nvSpPr>
        <p:spPr>
          <a:xfrm>
            <a:off x="2073775" y="1604675"/>
            <a:ext cx="2173200" cy="455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56" name="Google Shape;256;p29"/>
          <p:cNvSpPr txBox="1">
            <a:spLocks noGrp="1"/>
          </p:cNvSpPr>
          <p:nvPr>
            <p:ph type="title" idx="3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title" idx="4" hasCustomPrompt="1"/>
          </p:nvPr>
        </p:nvSpPr>
        <p:spPr>
          <a:xfrm>
            <a:off x="817375" y="3547988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25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9"/>
          <p:cNvSpPr txBox="1">
            <a:spLocks noGrp="1"/>
          </p:cNvSpPr>
          <p:nvPr>
            <p:ph type="subTitle" idx="5"/>
          </p:nvPr>
        </p:nvSpPr>
        <p:spPr>
          <a:xfrm>
            <a:off x="2073775" y="3701900"/>
            <a:ext cx="21732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ubTitle" idx="6"/>
          </p:nvPr>
        </p:nvSpPr>
        <p:spPr>
          <a:xfrm>
            <a:off x="2073775" y="3204875"/>
            <a:ext cx="2173200" cy="455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60" name="Google Shape;260;p29"/>
          <p:cNvSpPr txBox="1">
            <a:spLocks noGrp="1"/>
          </p:cNvSpPr>
          <p:nvPr>
            <p:ph type="title" idx="7" hasCustomPrompt="1"/>
          </p:nvPr>
        </p:nvSpPr>
        <p:spPr>
          <a:xfrm>
            <a:off x="4855975" y="1947788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25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9"/>
          <p:cNvSpPr txBox="1">
            <a:spLocks noGrp="1"/>
          </p:cNvSpPr>
          <p:nvPr>
            <p:ph type="subTitle" idx="8"/>
          </p:nvPr>
        </p:nvSpPr>
        <p:spPr>
          <a:xfrm>
            <a:off x="6112375" y="2101700"/>
            <a:ext cx="21732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2" name="Google Shape;262;p29"/>
          <p:cNvSpPr txBox="1">
            <a:spLocks noGrp="1"/>
          </p:cNvSpPr>
          <p:nvPr>
            <p:ph type="subTitle" idx="9"/>
          </p:nvPr>
        </p:nvSpPr>
        <p:spPr>
          <a:xfrm>
            <a:off x="6112375" y="1604675"/>
            <a:ext cx="2173200" cy="455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63" name="Google Shape;263;p29"/>
          <p:cNvSpPr txBox="1">
            <a:spLocks noGrp="1"/>
          </p:cNvSpPr>
          <p:nvPr>
            <p:ph type="title" idx="13" hasCustomPrompt="1"/>
          </p:nvPr>
        </p:nvSpPr>
        <p:spPr>
          <a:xfrm>
            <a:off x="4855975" y="3547988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25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9"/>
          <p:cNvSpPr txBox="1">
            <a:spLocks noGrp="1"/>
          </p:cNvSpPr>
          <p:nvPr>
            <p:ph type="subTitle" idx="14"/>
          </p:nvPr>
        </p:nvSpPr>
        <p:spPr>
          <a:xfrm>
            <a:off x="6112375" y="3701900"/>
            <a:ext cx="21732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5" name="Google Shape;265;p29"/>
          <p:cNvSpPr txBox="1">
            <a:spLocks noGrp="1"/>
          </p:cNvSpPr>
          <p:nvPr>
            <p:ph type="subTitle" idx="15"/>
          </p:nvPr>
        </p:nvSpPr>
        <p:spPr>
          <a:xfrm>
            <a:off x="6112375" y="3204875"/>
            <a:ext cx="2173200" cy="455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66" name="Google Shape;266;p29"/>
          <p:cNvSpPr/>
          <p:nvPr/>
        </p:nvSpPr>
        <p:spPr>
          <a:xfrm>
            <a:off x="4325" y="5300"/>
            <a:ext cx="446400" cy="44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7" name="Google Shape;267;p29"/>
          <p:cNvCxnSpPr/>
          <p:nvPr/>
        </p:nvCxnSpPr>
        <p:spPr>
          <a:xfrm>
            <a:off x="395097" y="451099"/>
            <a:ext cx="882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29"/>
          <p:cNvCxnSpPr/>
          <p:nvPr/>
        </p:nvCxnSpPr>
        <p:spPr>
          <a:xfrm>
            <a:off x="450725" y="304700"/>
            <a:ext cx="0" cy="493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8_1_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>
            <a:spLocks noGrp="1"/>
          </p:cNvSpPr>
          <p:nvPr>
            <p:ph type="title" hasCustomPrompt="1"/>
          </p:nvPr>
        </p:nvSpPr>
        <p:spPr>
          <a:xfrm>
            <a:off x="3654899" y="1773539"/>
            <a:ext cx="819300" cy="5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23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30"/>
          <p:cNvSpPr txBox="1">
            <a:spLocks noGrp="1"/>
          </p:cNvSpPr>
          <p:nvPr>
            <p:ph type="subTitle" idx="1"/>
          </p:nvPr>
        </p:nvSpPr>
        <p:spPr>
          <a:xfrm>
            <a:off x="702175" y="2083872"/>
            <a:ext cx="21732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2" name="Google Shape;272;p30"/>
          <p:cNvSpPr txBox="1">
            <a:spLocks noGrp="1"/>
          </p:cNvSpPr>
          <p:nvPr>
            <p:ph type="subTitle" idx="2"/>
          </p:nvPr>
        </p:nvSpPr>
        <p:spPr>
          <a:xfrm>
            <a:off x="702175" y="1586847"/>
            <a:ext cx="2173200" cy="455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73" name="Google Shape;273;p30"/>
          <p:cNvSpPr txBox="1">
            <a:spLocks noGrp="1"/>
          </p:cNvSpPr>
          <p:nvPr>
            <p:ph type="title" idx="3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title" idx="4" hasCustomPrompt="1"/>
          </p:nvPr>
        </p:nvSpPr>
        <p:spPr>
          <a:xfrm>
            <a:off x="3408175" y="2786007"/>
            <a:ext cx="987600" cy="63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30"/>
          <p:cNvSpPr txBox="1">
            <a:spLocks noGrp="1"/>
          </p:cNvSpPr>
          <p:nvPr>
            <p:ph type="subTitle" idx="5"/>
          </p:nvPr>
        </p:nvSpPr>
        <p:spPr>
          <a:xfrm>
            <a:off x="702175" y="3473300"/>
            <a:ext cx="21732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6" name="Google Shape;276;p30"/>
          <p:cNvSpPr txBox="1">
            <a:spLocks noGrp="1"/>
          </p:cNvSpPr>
          <p:nvPr>
            <p:ph type="subTitle" idx="6"/>
          </p:nvPr>
        </p:nvSpPr>
        <p:spPr>
          <a:xfrm>
            <a:off x="702175" y="2976275"/>
            <a:ext cx="2173200" cy="455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77" name="Google Shape;277;p30"/>
          <p:cNvSpPr txBox="1">
            <a:spLocks noGrp="1"/>
          </p:cNvSpPr>
          <p:nvPr>
            <p:ph type="title" idx="7" hasCustomPrompt="1"/>
          </p:nvPr>
        </p:nvSpPr>
        <p:spPr>
          <a:xfrm>
            <a:off x="4581900" y="1946075"/>
            <a:ext cx="1301700" cy="75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36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30"/>
          <p:cNvSpPr txBox="1">
            <a:spLocks noGrp="1"/>
          </p:cNvSpPr>
          <p:nvPr>
            <p:ph type="subTitle" idx="8"/>
          </p:nvPr>
        </p:nvSpPr>
        <p:spPr>
          <a:xfrm>
            <a:off x="6112375" y="2083872"/>
            <a:ext cx="21732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9" name="Google Shape;279;p30"/>
          <p:cNvSpPr txBox="1">
            <a:spLocks noGrp="1"/>
          </p:cNvSpPr>
          <p:nvPr>
            <p:ph type="subTitle" idx="9"/>
          </p:nvPr>
        </p:nvSpPr>
        <p:spPr>
          <a:xfrm>
            <a:off x="6112375" y="1586847"/>
            <a:ext cx="2173200" cy="455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80" name="Google Shape;280;p30"/>
          <p:cNvSpPr txBox="1">
            <a:spLocks noGrp="1"/>
          </p:cNvSpPr>
          <p:nvPr>
            <p:ph type="title" idx="13" hasCustomPrompt="1"/>
          </p:nvPr>
        </p:nvSpPr>
        <p:spPr>
          <a:xfrm>
            <a:off x="4512375" y="3085350"/>
            <a:ext cx="572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18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281" name="Google Shape;281;p30"/>
          <p:cNvSpPr txBox="1">
            <a:spLocks noGrp="1"/>
          </p:cNvSpPr>
          <p:nvPr>
            <p:ph type="subTitle" idx="14"/>
          </p:nvPr>
        </p:nvSpPr>
        <p:spPr>
          <a:xfrm>
            <a:off x="6112375" y="3473300"/>
            <a:ext cx="21732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2" name="Google Shape;282;p30"/>
          <p:cNvSpPr txBox="1">
            <a:spLocks noGrp="1"/>
          </p:cNvSpPr>
          <p:nvPr>
            <p:ph type="subTitle" idx="15"/>
          </p:nvPr>
        </p:nvSpPr>
        <p:spPr>
          <a:xfrm>
            <a:off x="6112375" y="2976275"/>
            <a:ext cx="2173200" cy="455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cxnSp>
        <p:nvCxnSpPr>
          <p:cNvPr id="283" name="Google Shape;283;p30"/>
          <p:cNvCxnSpPr/>
          <p:nvPr/>
        </p:nvCxnSpPr>
        <p:spPr>
          <a:xfrm rot="10800000">
            <a:off x="-97425" y="4570799"/>
            <a:ext cx="945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4" name="Google Shape;284;p30"/>
          <p:cNvGrpSpPr/>
          <p:nvPr/>
        </p:nvGrpSpPr>
        <p:grpSpPr>
          <a:xfrm>
            <a:off x="-4169" y="4579792"/>
            <a:ext cx="1118886" cy="1118886"/>
            <a:chOff x="-320522" y="940050"/>
            <a:chExt cx="3316200" cy="3316200"/>
          </a:xfrm>
        </p:grpSpPr>
        <p:cxnSp>
          <p:nvCxnSpPr>
            <p:cNvPr id="285" name="Google Shape;285;p30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30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30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Google Shape;288;p30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89" name="Google Shape;289;p30"/>
          <p:cNvCxnSpPr/>
          <p:nvPr/>
        </p:nvCxnSpPr>
        <p:spPr>
          <a:xfrm rot="10800000">
            <a:off x="1114539" y="4570811"/>
            <a:ext cx="0" cy="600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7" name="Google Shape;17;p4"/>
          <p:cNvGrpSpPr/>
          <p:nvPr/>
        </p:nvGrpSpPr>
        <p:grpSpPr>
          <a:xfrm rot="10800000">
            <a:off x="-95750" y="-94028"/>
            <a:ext cx="9420075" cy="5321700"/>
            <a:chOff x="-95750" y="-94028"/>
            <a:chExt cx="9420075" cy="5321700"/>
          </a:xfrm>
        </p:grpSpPr>
        <p:cxnSp>
          <p:nvCxnSpPr>
            <p:cNvPr id="18" name="Google Shape;18;p4"/>
            <p:cNvCxnSpPr/>
            <p:nvPr/>
          </p:nvCxnSpPr>
          <p:spPr>
            <a:xfrm rot="10800000">
              <a:off x="708339" y="-94028"/>
              <a:ext cx="0" cy="53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" name="Google Shape;19;p4"/>
            <p:cNvGrpSpPr/>
            <p:nvPr/>
          </p:nvGrpSpPr>
          <p:grpSpPr>
            <a:xfrm rot="10800000">
              <a:off x="108" y="4783793"/>
              <a:ext cx="706351" cy="354782"/>
              <a:chOff x="-320522" y="940050"/>
              <a:chExt cx="3316200" cy="1665645"/>
            </a:xfrm>
          </p:grpSpPr>
          <p:cxnSp>
            <p:nvCxnSpPr>
              <p:cNvPr id="20" name="Google Shape;20;p4"/>
              <p:cNvCxnSpPr/>
              <p:nvPr/>
            </p:nvCxnSpPr>
            <p:spPr>
              <a:xfrm>
                <a:off x="1337578" y="940050"/>
                <a:ext cx="0" cy="16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4"/>
              <p:cNvCxnSpPr/>
              <p:nvPr/>
            </p:nvCxnSpPr>
            <p:spPr>
              <a:xfrm flipH="1">
                <a:off x="1342432" y="1425696"/>
                <a:ext cx="1167600" cy="116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4"/>
              <p:cNvCxnSpPr/>
              <p:nvPr/>
            </p:nvCxnSpPr>
            <p:spPr>
              <a:xfrm rot="10800000">
                <a:off x="164928" y="1425495"/>
                <a:ext cx="1180200" cy="118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4"/>
              <p:cNvCxnSpPr/>
              <p:nvPr/>
            </p:nvCxnSpPr>
            <p:spPr>
              <a:xfrm>
                <a:off x="-320522" y="2598150"/>
                <a:ext cx="331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4" name="Google Shape;24;p4"/>
            <p:cNvCxnSpPr/>
            <p:nvPr/>
          </p:nvCxnSpPr>
          <p:spPr>
            <a:xfrm rot="10800000">
              <a:off x="-95675" y="4786482"/>
              <a:ext cx="942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4"/>
            <p:cNvCxnSpPr/>
            <p:nvPr/>
          </p:nvCxnSpPr>
          <p:spPr>
            <a:xfrm rot="10800000">
              <a:off x="-95750" y="295172"/>
              <a:ext cx="802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>
            <a:spLocks noGrp="1"/>
          </p:cNvSpPr>
          <p:nvPr>
            <p:ph type="title"/>
          </p:nvPr>
        </p:nvSpPr>
        <p:spPr>
          <a:xfrm>
            <a:off x="854351" y="501950"/>
            <a:ext cx="4739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8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31"/>
          <p:cNvSpPr txBox="1">
            <a:spLocks noGrp="1"/>
          </p:cNvSpPr>
          <p:nvPr>
            <p:ph type="subTitle" idx="1"/>
          </p:nvPr>
        </p:nvSpPr>
        <p:spPr>
          <a:xfrm>
            <a:off x="854350" y="1914300"/>
            <a:ext cx="47397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31"/>
          <p:cNvSpPr txBox="1"/>
          <p:nvPr/>
        </p:nvSpPr>
        <p:spPr>
          <a:xfrm>
            <a:off x="898650" y="3611950"/>
            <a:ext cx="47175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5" name="Google Shape;295;p32"/>
          <p:cNvCxnSpPr/>
          <p:nvPr/>
        </p:nvCxnSpPr>
        <p:spPr>
          <a:xfrm rot="10800000">
            <a:off x="8430775" y="-8910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6" name="Google Shape;296;p32"/>
          <p:cNvGrpSpPr/>
          <p:nvPr/>
        </p:nvGrpSpPr>
        <p:grpSpPr>
          <a:xfrm rot="10800000" flipH="1">
            <a:off x="8437542" y="4437153"/>
            <a:ext cx="706351" cy="706351"/>
            <a:chOff x="-320522" y="940050"/>
            <a:chExt cx="3316200" cy="3316200"/>
          </a:xfrm>
        </p:grpSpPr>
        <p:cxnSp>
          <p:nvCxnSpPr>
            <p:cNvPr id="297" name="Google Shape;297;p32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32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32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32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01" name="Google Shape;301;p32"/>
          <p:cNvCxnSpPr/>
          <p:nvPr/>
        </p:nvCxnSpPr>
        <p:spPr>
          <a:xfrm>
            <a:off x="8437550" y="4437150"/>
            <a:ext cx="80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32"/>
          <p:cNvCxnSpPr/>
          <p:nvPr/>
        </p:nvCxnSpPr>
        <p:spPr>
          <a:xfrm>
            <a:off x="-90800" y="528700"/>
            <a:ext cx="933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p33"/>
          <p:cNvCxnSpPr/>
          <p:nvPr/>
        </p:nvCxnSpPr>
        <p:spPr>
          <a:xfrm>
            <a:off x="-98000" y="580900"/>
            <a:ext cx="934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33"/>
          <p:cNvCxnSpPr/>
          <p:nvPr/>
        </p:nvCxnSpPr>
        <p:spPr>
          <a:xfrm>
            <a:off x="681675" y="-17820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33"/>
          <p:cNvCxnSpPr/>
          <p:nvPr/>
        </p:nvCxnSpPr>
        <p:spPr>
          <a:xfrm>
            <a:off x="-99000" y="4566400"/>
            <a:ext cx="934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33"/>
          <p:cNvCxnSpPr/>
          <p:nvPr/>
        </p:nvCxnSpPr>
        <p:spPr>
          <a:xfrm rot="10800000">
            <a:off x="9144000" y="-266475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8" name="Google Shape;308;p33"/>
          <p:cNvGrpSpPr/>
          <p:nvPr/>
        </p:nvGrpSpPr>
        <p:grpSpPr>
          <a:xfrm rot="10800000" flipH="1">
            <a:off x="7658921" y="3789406"/>
            <a:ext cx="1553971" cy="1553971"/>
            <a:chOff x="-320522" y="940050"/>
            <a:chExt cx="3316200" cy="3316200"/>
          </a:xfrm>
        </p:grpSpPr>
        <p:cxnSp>
          <p:nvCxnSpPr>
            <p:cNvPr id="309" name="Google Shape;309;p33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33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33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33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13" name="Google Shape;313;p33"/>
          <p:cNvCxnSpPr/>
          <p:nvPr/>
        </p:nvCxnSpPr>
        <p:spPr>
          <a:xfrm>
            <a:off x="8436113" y="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3"/>
          <p:cNvCxnSpPr/>
          <p:nvPr/>
        </p:nvCxnSpPr>
        <p:spPr>
          <a:xfrm>
            <a:off x="-348112" y="1545076"/>
            <a:ext cx="101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604625" y="597425"/>
            <a:ext cx="68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5122182" y="3732610"/>
            <a:ext cx="24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1727993" y="3732610"/>
            <a:ext cx="24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5122182" y="3277310"/>
            <a:ext cx="2400300" cy="455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1727993" y="3277310"/>
            <a:ext cx="2400300" cy="455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4325" y="5300"/>
            <a:ext cx="446400" cy="44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" name="Google Shape;35;p6"/>
          <p:cNvCxnSpPr/>
          <p:nvPr/>
        </p:nvCxnSpPr>
        <p:spPr>
          <a:xfrm>
            <a:off x="395097" y="451099"/>
            <a:ext cx="882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" name="Google Shape;36;p6"/>
          <p:cNvGrpSpPr/>
          <p:nvPr/>
        </p:nvGrpSpPr>
        <p:grpSpPr>
          <a:xfrm>
            <a:off x="8511563" y="451689"/>
            <a:ext cx="1255845" cy="1255845"/>
            <a:chOff x="-320522" y="940050"/>
            <a:chExt cx="3316200" cy="3316200"/>
          </a:xfrm>
        </p:grpSpPr>
        <p:cxnSp>
          <p:nvCxnSpPr>
            <p:cNvPr id="37" name="Google Shape;37;p6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6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6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6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1" name="Google Shape;41;p6"/>
          <p:cNvCxnSpPr/>
          <p:nvPr/>
        </p:nvCxnSpPr>
        <p:spPr>
          <a:xfrm>
            <a:off x="450725" y="304700"/>
            <a:ext cx="0" cy="493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4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1"/>
          </p:nvPr>
        </p:nvSpPr>
        <p:spPr>
          <a:xfrm>
            <a:off x="720000" y="1744875"/>
            <a:ext cx="4708800" cy="24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>
            <a:spLocks noGrp="1"/>
          </p:cNvSpPr>
          <p:nvPr>
            <p:ph type="pic" idx="2"/>
          </p:nvPr>
        </p:nvSpPr>
        <p:spPr>
          <a:xfrm>
            <a:off x="5786325" y="539500"/>
            <a:ext cx="3357600" cy="471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46" name="Google Shape;46;p7"/>
          <p:cNvCxnSpPr/>
          <p:nvPr/>
        </p:nvCxnSpPr>
        <p:spPr>
          <a:xfrm rot="10800000">
            <a:off x="-107675" y="539500"/>
            <a:ext cx="943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" name="Google Shape;47;p7"/>
          <p:cNvGrpSpPr/>
          <p:nvPr/>
        </p:nvGrpSpPr>
        <p:grpSpPr>
          <a:xfrm>
            <a:off x="8604445" y="-11"/>
            <a:ext cx="539546" cy="539546"/>
            <a:chOff x="-320522" y="940050"/>
            <a:chExt cx="3316200" cy="3316200"/>
          </a:xfrm>
        </p:grpSpPr>
        <p:cxnSp>
          <p:nvCxnSpPr>
            <p:cNvPr id="48" name="Google Shape;48;p7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7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7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7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2" name="Google Shape;52;p7"/>
          <p:cNvCxnSpPr/>
          <p:nvPr/>
        </p:nvCxnSpPr>
        <p:spPr>
          <a:xfrm rot="10800000">
            <a:off x="8604450" y="100"/>
            <a:ext cx="0" cy="53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713225" y="1613500"/>
            <a:ext cx="5483100" cy="2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135550" y="1256084"/>
            <a:ext cx="4872900" cy="155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2135550" y="26963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>
            <a:spLocks noGrp="1"/>
          </p:cNvSpPr>
          <p:nvPr>
            <p:ph type="pic" idx="2"/>
          </p:nvPr>
        </p:nvSpPr>
        <p:spPr>
          <a:xfrm>
            <a:off x="0" y="0"/>
            <a:ext cx="9239700" cy="52221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41668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74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ed.com/hire/c/info/cost-of-hiring-employee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hr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ed.com/hire/c/info/employee-attri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business.com/articles/employee-turnover-rat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>
            <a:spLocks noGrp="1"/>
          </p:cNvSpPr>
          <p:nvPr>
            <p:ph type="ctrTitle"/>
          </p:nvPr>
        </p:nvSpPr>
        <p:spPr>
          <a:xfrm>
            <a:off x="3543875" y="1530100"/>
            <a:ext cx="4831800" cy="18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Attrition in IBM: Investigating the impact of employee work-life balance</a:t>
            </a:r>
            <a:endParaRPr sz="3100"/>
          </a:p>
        </p:txBody>
      </p:sp>
      <p:sp>
        <p:nvSpPr>
          <p:cNvPr id="320" name="Google Shape;320;p34"/>
          <p:cNvSpPr txBox="1">
            <a:spLocks noGrp="1"/>
          </p:cNvSpPr>
          <p:nvPr>
            <p:ph type="subTitle" idx="1"/>
          </p:nvPr>
        </p:nvSpPr>
        <p:spPr>
          <a:xfrm>
            <a:off x="3543875" y="3486150"/>
            <a:ext cx="4831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Capstone I, Thinkful Data Science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Chari Cortez</a:t>
            </a:r>
            <a:endParaRPr sz="1500"/>
          </a:p>
        </p:txBody>
      </p:sp>
      <p:grpSp>
        <p:nvGrpSpPr>
          <p:cNvPr id="321" name="Google Shape;321;p34"/>
          <p:cNvGrpSpPr/>
          <p:nvPr/>
        </p:nvGrpSpPr>
        <p:grpSpPr>
          <a:xfrm>
            <a:off x="3" y="1828050"/>
            <a:ext cx="3316200" cy="3316200"/>
            <a:chOff x="-320522" y="940050"/>
            <a:chExt cx="3316200" cy="3316200"/>
          </a:xfrm>
        </p:grpSpPr>
        <p:cxnSp>
          <p:nvCxnSpPr>
            <p:cNvPr id="322" name="Google Shape;322;p34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34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34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34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26" name="Google Shape;326;p34"/>
          <p:cNvCxnSpPr/>
          <p:nvPr/>
        </p:nvCxnSpPr>
        <p:spPr>
          <a:xfrm>
            <a:off x="3325075" y="-4850"/>
            <a:ext cx="0" cy="519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34"/>
          <p:cNvCxnSpPr/>
          <p:nvPr/>
        </p:nvCxnSpPr>
        <p:spPr>
          <a:xfrm>
            <a:off x="3325072" y="3486150"/>
            <a:ext cx="58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34"/>
          <p:cNvCxnSpPr/>
          <p:nvPr/>
        </p:nvCxnSpPr>
        <p:spPr>
          <a:xfrm>
            <a:off x="3325072" y="1276350"/>
            <a:ext cx="58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" name="Google Shape;329;p34"/>
          <p:cNvCxnSpPr/>
          <p:nvPr/>
        </p:nvCxnSpPr>
        <p:spPr>
          <a:xfrm>
            <a:off x="3325072" y="4095750"/>
            <a:ext cx="58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3"/>
          <p:cNvSpPr txBox="1">
            <a:spLocks noGrp="1"/>
          </p:cNvSpPr>
          <p:nvPr>
            <p:ph type="title"/>
          </p:nvPr>
        </p:nvSpPr>
        <p:spPr>
          <a:xfrm>
            <a:off x="1024800" y="355450"/>
            <a:ext cx="3336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457" name="Google Shape;457;p43"/>
          <p:cNvSpPr txBox="1">
            <a:spLocks noGrp="1"/>
          </p:cNvSpPr>
          <p:nvPr>
            <p:ph type="subTitle" idx="1"/>
          </p:nvPr>
        </p:nvSpPr>
        <p:spPr>
          <a:xfrm>
            <a:off x="1024800" y="1418650"/>
            <a:ext cx="33360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 sz="1400"/>
              <a:t>Form two dataframes based on attrition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 sz="1400"/>
              <a:t>Calculate overall attrition rate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 sz="1400"/>
              <a:t>Create sub-groups based on attrition and department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 sz="1400"/>
              <a:t>Calculate departmental attrition rate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 sz="1400"/>
              <a:t>Analyze work-life balance data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C3B1"/>
              </a:buClr>
              <a:buSzPts val="1400"/>
              <a:buAutoNum type="romanUcPeriod"/>
            </a:pPr>
            <a:r>
              <a:rPr lang="en" sz="1400">
                <a:solidFill>
                  <a:srgbClr val="00C3B1"/>
                </a:solidFill>
              </a:rPr>
              <a:t>Determine statistical significance</a:t>
            </a:r>
            <a:endParaRPr sz="1400">
              <a:solidFill>
                <a:srgbClr val="00C3B1"/>
              </a:solidFill>
            </a:endParaRPr>
          </a:p>
        </p:txBody>
      </p:sp>
      <p:pic>
        <p:nvPicPr>
          <p:cNvPr id="458" name="Google Shape;45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800" y="55625"/>
            <a:ext cx="4286250" cy="43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3"/>
          <p:cNvSpPr/>
          <p:nvPr/>
        </p:nvSpPr>
        <p:spPr>
          <a:xfrm>
            <a:off x="4217200" y="2773850"/>
            <a:ext cx="4547700" cy="854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C3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4"/>
          <p:cNvSpPr txBox="1">
            <a:spLocks noGrp="1"/>
          </p:cNvSpPr>
          <p:nvPr>
            <p:ph type="title"/>
          </p:nvPr>
        </p:nvSpPr>
        <p:spPr>
          <a:xfrm>
            <a:off x="720000" y="4523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Establishing dataframes and calculating attrition</a:t>
            </a:r>
            <a:endParaRPr sz="2600"/>
          </a:p>
        </p:txBody>
      </p:sp>
      <p:grpSp>
        <p:nvGrpSpPr>
          <p:cNvPr id="465" name="Google Shape;465;p44"/>
          <p:cNvGrpSpPr/>
          <p:nvPr/>
        </p:nvGrpSpPr>
        <p:grpSpPr>
          <a:xfrm>
            <a:off x="1237713" y="1367950"/>
            <a:ext cx="6668575" cy="822600"/>
            <a:chOff x="1233725" y="1765900"/>
            <a:chExt cx="6668575" cy="822600"/>
          </a:xfrm>
        </p:grpSpPr>
        <p:sp>
          <p:nvSpPr>
            <p:cNvPr id="466" name="Google Shape;466;p44"/>
            <p:cNvSpPr txBox="1"/>
            <p:nvPr/>
          </p:nvSpPr>
          <p:spPr>
            <a:xfrm>
              <a:off x="1378850" y="1765900"/>
              <a:ext cx="2701200" cy="41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Number of Yes-attrition (Former) </a:t>
              </a:r>
              <a:endPara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67" name="Google Shape;467;p44"/>
            <p:cNvSpPr txBox="1"/>
            <p:nvPr/>
          </p:nvSpPr>
          <p:spPr>
            <a:xfrm>
              <a:off x="1378850" y="2177200"/>
              <a:ext cx="2701200" cy="41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Number of No-attrition (Current) </a:t>
              </a:r>
              <a:endPara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468" name="Google Shape;468;p44"/>
            <p:cNvCxnSpPr/>
            <p:nvPr/>
          </p:nvCxnSpPr>
          <p:spPr>
            <a:xfrm>
              <a:off x="1233725" y="2169075"/>
              <a:ext cx="2878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9" name="Google Shape;469;p44"/>
            <p:cNvSpPr txBox="1"/>
            <p:nvPr/>
          </p:nvSpPr>
          <p:spPr>
            <a:xfrm>
              <a:off x="4572000" y="1894925"/>
              <a:ext cx="758100" cy="6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100</a:t>
              </a:r>
              <a:endPara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70" name="Google Shape;470;p44"/>
            <p:cNvSpPr/>
            <p:nvPr/>
          </p:nvSpPr>
          <p:spPr>
            <a:xfrm>
              <a:off x="4241400" y="1999725"/>
              <a:ext cx="330600" cy="3387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71" name="Google Shape;471;p44"/>
            <p:cNvSpPr/>
            <p:nvPr/>
          </p:nvSpPr>
          <p:spPr>
            <a:xfrm>
              <a:off x="5330100" y="1959525"/>
              <a:ext cx="330600" cy="378900"/>
            </a:xfrm>
            <a:prstGeom prst="mathEqual">
              <a:avLst>
                <a:gd name="adj1" fmla="val 23520"/>
                <a:gd name="adj2" fmla="val 1176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72" name="Google Shape;472;p44"/>
            <p:cNvSpPr txBox="1"/>
            <p:nvPr/>
          </p:nvSpPr>
          <p:spPr>
            <a:xfrm>
              <a:off x="5722800" y="1943325"/>
              <a:ext cx="2179500" cy="41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Rate of attrition (%) </a:t>
              </a:r>
              <a:endPara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473" name="Google Shape;47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399" y="2342950"/>
            <a:ext cx="4363225" cy="26038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rates of attrition are &gt; 10%</a:t>
            </a:r>
            <a:endParaRPr/>
          </a:p>
        </p:txBody>
      </p:sp>
      <p:graphicFrame>
        <p:nvGraphicFramePr>
          <p:cNvPr id="479" name="Google Shape;479;p45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{CA45529B-BFEB-450F-A883-63ED1EF3A4D4}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Former employees</a:t>
                      </a:r>
                      <a:endParaRPr sz="1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Current employees</a:t>
                      </a:r>
                      <a:endParaRPr sz="1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Rate of attrition (%)</a:t>
                      </a:r>
                      <a:endParaRPr sz="1800"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Overall</a:t>
                      </a:r>
                      <a:endParaRPr sz="1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237</a:t>
                      </a:r>
                      <a:endParaRPr sz="1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1233</a:t>
                      </a:r>
                      <a:endParaRPr sz="1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19.0</a:t>
                      </a:r>
                      <a:endParaRPr sz="1800"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HR</a:t>
                      </a:r>
                      <a:endParaRPr sz="1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51</a:t>
                      </a:r>
                      <a:endParaRPr sz="1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24.0</a:t>
                      </a:r>
                      <a:endParaRPr sz="1800"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R&amp;D</a:t>
                      </a:r>
                      <a:endParaRPr sz="1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133</a:t>
                      </a:r>
                      <a:endParaRPr sz="1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828</a:t>
                      </a:r>
                      <a:endParaRPr sz="1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16.0</a:t>
                      </a:r>
                      <a:endParaRPr sz="1800"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Sales</a:t>
                      </a:r>
                      <a:endParaRPr sz="1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92</a:t>
                      </a:r>
                      <a:endParaRPr sz="1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354</a:t>
                      </a:r>
                      <a:endParaRPr sz="1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26.0</a:t>
                      </a:r>
                      <a:endParaRPr sz="1800"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6"/>
          <p:cNvSpPr txBox="1">
            <a:spLocks noGrp="1"/>
          </p:cNvSpPr>
          <p:nvPr>
            <p:ph type="title"/>
          </p:nvPr>
        </p:nvSpPr>
        <p:spPr>
          <a:xfrm>
            <a:off x="189500" y="208900"/>
            <a:ext cx="84747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HR work-life balance data are not normally distributed; similar mean work-life balance score from current and former employees</a:t>
            </a:r>
            <a:endParaRPr sz="2200" dirty="0"/>
          </a:p>
        </p:txBody>
      </p:sp>
      <p:pic>
        <p:nvPicPr>
          <p:cNvPr id="485" name="Google Shape;485;p46"/>
          <p:cNvPicPr preferRelativeResize="0"/>
          <p:nvPr/>
        </p:nvPicPr>
        <p:blipFill rotWithShape="1">
          <a:blip r:embed="rId3">
            <a:alphaModFix/>
          </a:blip>
          <a:srcRect l="86898" t="11755" r="1570" b="69571"/>
          <a:stretch/>
        </p:blipFill>
        <p:spPr>
          <a:xfrm>
            <a:off x="7882050" y="1677200"/>
            <a:ext cx="927299" cy="4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46"/>
          <p:cNvPicPr preferRelativeResize="0"/>
          <p:nvPr/>
        </p:nvPicPr>
        <p:blipFill rotWithShape="1">
          <a:blip r:embed="rId4">
            <a:alphaModFix/>
          </a:blip>
          <a:srcRect l="1970" t="86602"/>
          <a:stretch/>
        </p:blipFill>
        <p:spPr>
          <a:xfrm>
            <a:off x="925925" y="4330175"/>
            <a:ext cx="7883424" cy="3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25" y="1459500"/>
            <a:ext cx="8778151" cy="24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47"/>
          <p:cNvPicPr preferRelativeResize="0"/>
          <p:nvPr/>
        </p:nvPicPr>
        <p:blipFill rotWithShape="1">
          <a:blip r:embed="rId3">
            <a:alphaModFix/>
          </a:blip>
          <a:srcRect b="12709"/>
          <a:stretch/>
        </p:blipFill>
        <p:spPr>
          <a:xfrm>
            <a:off x="189500" y="1443375"/>
            <a:ext cx="8835025" cy="26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47"/>
          <p:cNvSpPr txBox="1">
            <a:spLocks noGrp="1"/>
          </p:cNvSpPr>
          <p:nvPr>
            <p:ph type="title"/>
          </p:nvPr>
        </p:nvSpPr>
        <p:spPr>
          <a:xfrm>
            <a:off x="189500" y="208900"/>
            <a:ext cx="84747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Sales work-life balance data are not normally distributed; lower work-life balance score from former employees</a:t>
            </a:r>
            <a:endParaRPr sz="2200" dirty="0"/>
          </a:p>
        </p:txBody>
      </p:sp>
      <p:pic>
        <p:nvPicPr>
          <p:cNvPr id="494" name="Google Shape;494;p47"/>
          <p:cNvPicPr preferRelativeResize="0"/>
          <p:nvPr/>
        </p:nvPicPr>
        <p:blipFill rotWithShape="1">
          <a:blip r:embed="rId4">
            <a:alphaModFix/>
          </a:blip>
          <a:srcRect l="86898" t="11755" r="1570" b="69571"/>
          <a:stretch/>
        </p:blipFill>
        <p:spPr>
          <a:xfrm>
            <a:off x="7962700" y="1725575"/>
            <a:ext cx="927299" cy="4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47"/>
          <p:cNvPicPr preferRelativeResize="0"/>
          <p:nvPr/>
        </p:nvPicPr>
        <p:blipFill rotWithShape="1">
          <a:blip r:embed="rId3">
            <a:alphaModFix/>
          </a:blip>
          <a:srcRect l="1970" t="86602"/>
          <a:stretch/>
        </p:blipFill>
        <p:spPr>
          <a:xfrm>
            <a:off x="925925" y="4330175"/>
            <a:ext cx="7883424" cy="3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1600"/>
            <a:ext cx="8839200" cy="2622326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48"/>
          <p:cNvSpPr txBox="1">
            <a:spLocks noGrp="1"/>
          </p:cNvSpPr>
          <p:nvPr>
            <p:ph type="title"/>
          </p:nvPr>
        </p:nvSpPr>
        <p:spPr>
          <a:xfrm>
            <a:off x="189500" y="208900"/>
            <a:ext cx="84747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R&amp;D Data are not normally distributed; lower mean work-life balance score from former employees</a:t>
            </a:r>
            <a:endParaRPr sz="2200" dirty="0"/>
          </a:p>
        </p:txBody>
      </p:sp>
      <p:pic>
        <p:nvPicPr>
          <p:cNvPr id="502" name="Google Shape;502;p48"/>
          <p:cNvPicPr preferRelativeResize="0"/>
          <p:nvPr/>
        </p:nvPicPr>
        <p:blipFill rotWithShape="1">
          <a:blip r:embed="rId4">
            <a:alphaModFix/>
          </a:blip>
          <a:srcRect l="86898" t="11755" r="1570" b="69571"/>
          <a:stretch/>
        </p:blipFill>
        <p:spPr>
          <a:xfrm>
            <a:off x="7882050" y="1677200"/>
            <a:ext cx="927299" cy="4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48"/>
          <p:cNvPicPr preferRelativeResize="0"/>
          <p:nvPr/>
        </p:nvPicPr>
        <p:blipFill rotWithShape="1">
          <a:blip r:embed="rId5">
            <a:alphaModFix/>
          </a:blip>
          <a:srcRect l="1970" t="86602"/>
          <a:stretch/>
        </p:blipFill>
        <p:spPr>
          <a:xfrm>
            <a:off x="925925" y="4330175"/>
            <a:ext cx="7883424" cy="3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"/>
          <p:cNvSpPr txBox="1">
            <a:spLocks noGrp="1"/>
          </p:cNvSpPr>
          <p:nvPr>
            <p:ph type="title"/>
          </p:nvPr>
        </p:nvSpPr>
        <p:spPr>
          <a:xfrm>
            <a:off x="728050" y="532925"/>
            <a:ext cx="4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Kruskal-Wallis test  to determine statistical significance</a:t>
            </a:r>
            <a:endParaRPr sz="2500" dirty="0"/>
          </a:p>
        </p:txBody>
      </p:sp>
      <p:grpSp>
        <p:nvGrpSpPr>
          <p:cNvPr id="509" name="Google Shape;509;p49"/>
          <p:cNvGrpSpPr/>
          <p:nvPr/>
        </p:nvGrpSpPr>
        <p:grpSpPr>
          <a:xfrm>
            <a:off x="4661480" y="597425"/>
            <a:ext cx="4349226" cy="4451100"/>
            <a:chOff x="4360800" y="55625"/>
            <a:chExt cx="4349226" cy="4451100"/>
          </a:xfrm>
        </p:grpSpPr>
        <p:pic>
          <p:nvPicPr>
            <p:cNvPr id="510" name="Google Shape;510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60800" y="55625"/>
              <a:ext cx="4286250" cy="4362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1" name="Google Shape;511;p49"/>
            <p:cNvSpPr/>
            <p:nvPr/>
          </p:nvSpPr>
          <p:spPr>
            <a:xfrm>
              <a:off x="7177226" y="2829425"/>
              <a:ext cx="1532800" cy="16773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00C3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2" name="Google Shape;512;p49"/>
            <p:cNvSpPr/>
            <p:nvPr/>
          </p:nvSpPr>
          <p:spPr>
            <a:xfrm>
              <a:off x="5814525" y="55625"/>
              <a:ext cx="1378800" cy="6216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00C3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3" name="Google Shape;513;p49"/>
            <p:cNvSpPr/>
            <p:nvPr/>
          </p:nvSpPr>
          <p:spPr>
            <a:xfrm>
              <a:off x="5805725" y="949850"/>
              <a:ext cx="1378800" cy="6216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00C3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4" name="Google Shape;514;p49"/>
            <p:cNvSpPr/>
            <p:nvPr/>
          </p:nvSpPr>
          <p:spPr>
            <a:xfrm>
              <a:off x="5814525" y="1861850"/>
              <a:ext cx="1378800" cy="6216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00C3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aphicFrame>
        <p:nvGraphicFramePr>
          <p:cNvPr id="515" name="Google Shape;515;p49"/>
          <p:cNvGraphicFramePr/>
          <p:nvPr>
            <p:extLst>
              <p:ext uri="{D42A27DB-BD31-4B8C-83A1-F6EECF244321}">
                <p14:modId xmlns:p14="http://schemas.microsoft.com/office/powerpoint/2010/main" val="315226849"/>
              </p:ext>
            </p:extLst>
          </p:nvPr>
        </p:nvGraphicFramePr>
        <p:xfrm>
          <a:off x="300550" y="2769350"/>
          <a:ext cx="4211175" cy="2164525"/>
        </p:xfrm>
        <a:graphic>
          <a:graphicData uri="http://schemas.openxmlformats.org/drawingml/2006/table">
            <a:tbl>
              <a:tblPr>
                <a:noFill/>
                <a:tableStyleId>{CA45529B-BFEB-450F-A883-63ED1EF3A4D4}</a:tableStyleId>
              </a:tblPr>
              <a:tblGrid>
                <a:gridCol w="140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1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Dept</a:t>
                      </a:r>
                      <a:endParaRPr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H-statistic</a:t>
                      </a:r>
                      <a:endParaRPr sz="1200" i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P-value</a:t>
                      </a:r>
                      <a:endParaRPr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(p &lt;0.05)</a:t>
                      </a:r>
                      <a:endParaRPr sz="1200" i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HR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0.13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0.72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R&amp;D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4.02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0.04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Sales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1.14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0.28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617930F-7B24-A398-BAA7-5572F5644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36" y="2014518"/>
            <a:ext cx="5839519" cy="557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0"/>
          <p:cNvSpPr txBox="1">
            <a:spLocks noGrp="1"/>
          </p:cNvSpPr>
          <p:nvPr>
            <p:ph type="title"/>
          </p:nvPr>
        </p:nvSpPr>
        <p:spPr>
          <a:xfrm>
            <a:off x="2555400" y="726026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2.58 vs 2.74 </a:t>
            </a:r>
            <a:endParaRPr/>
          </a:p>
        </p:txBody>
      </p:sp>
      <p:sp>
        <p:nvSpPr>
          <p:cNvPr id="522" name="Google Shape;522;p50"/>
          <p:cNvSpPr txBox="1">
            <a:spLocks noGrp="1"/>
          </p:cNvSpPr>
          <p:nvPr>
            <p:ph type="subTitle" idx="1"/>
          </p:nvPr>
        </p:nvSpPr>
        <p:spPr>
          <a:xfrm>
            <a:off x="2555400" y="1300676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Mean work-life balance score from Former vs Current R&amp;D employees</a:t>
            </a:r>
            <a:endParaRPr sz="1400"/>
          </a:p>
        </p:txBody>
      </p:sp>
      <p:sp>
        <p:nvSpPr>
          <p:cNvPr id="523" name="Google Shape;523;p50"/>
          <p:cNvSpPr txBox="1">
            <a:spLocks noGrp="1"/>
          </p:cNvSpPr>
          <p:nvPr>
            <p:ph type="title" idx="2"/>
          </p:nvPr>
        </p:nvSpPr>
        <p:spPr>
          <a:xfrm>
            <a:off x="2555400" y="1925882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4.02</a:t>
            </a:r>
            <a:endParaRPr dirty="0"/>
          </a:p>
        </p:txBody>
      </p:sp>
      <p:sp>
        <p:nvSpPr>
          <p:cNvPr id="524" name="Google Shape;524;p50"/>
          <p:cNvSpPr txBox="1">
            <a:spLocks noGrp="1"/>
          </p:cNvSpPr>
          <p:nvPr>
            <p:ph type="subTitle" idx="3"/>
          </p:nvPr>
        </p:nvSpPr>
        <p:spPr>
          <a:xfrm>
            <a:off x="2555400" y="2500532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H-statistic</a:t>
            </a:r>
            <a:endParaRPr dirty="0"/>
          </a:p>
        </p:txBody>
      </p:sp>
      <p:sp>
        <p:nvSpPr>
          <p:cNvPr id="525" name="Google Shape;525;p50"/>
          <p:cNvSpPr txBox="1">
            <a:spLocks noGrp="1"/>
          </p:cNvSpPr>
          <p:nvPr>
            <p:ph type="title" idx="4"/>
          </p:nvPr>
        </p:nvSpPr>
        <p:spPr>
          <a:xfrm>
            <a:off x="2555400" y="3125738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0.04</a:t>
            </a:r>
            <a:endParaRPr dirty="0"/>
          </a:p>
        </p:txBody>
      </p:sp>
      <p:sp>
        <p:nvSpPr>
          <p:cNvPr id="526" name="Google Shape;526;p50"/>
          <p:cNvSpPr txBox="1">
            <a:spLocks noGrp="1"/>
          </p:cNvSpPr>
          <p:nvPr>
            <p:ph type="subTitle" idx="5"/>
          </p:nvPr>
        </p:nvSpPr>
        <p:spPr>
          <a:xfrm>
            <a:off x="2555400" y="370038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p-value</a:t>
            </a:r>
            <a:endParaRPr dirty="0"/>
          </a:p>
        </p:txBody>
      </p:sp>
      <p:sp>
        <p:nvSpPr>
          <p:cNvPr id="527" name="Google Shape;527;p50"/>
          <p:cNvSpPr txBox="1"/>
          <p:nvPr/>
        </p:nvSpPr>
        <p:spPr>
          <a:xfrm>
            <a:off x="197825" y="159325"/>
            <a:ext cx="46968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Reject the null hypothesis</a:t>
            </a:r>
            <a:endParaRPr sz="26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8" name="Google Shape;528;p50"/>
          <p:cNvSpPr txBox="1"/>
          <p:nvPr/>
        </p:nvSpPr>
        <p:spPr>
          <a:xfrm>
            <a:off x="197825" y="3240038"/>
            <a:ext cx="46968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There is </a:t>
            </a:r>
            <a:r>
              <a:rPr lang="en" sz="1600" i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statistically significant difference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between the average work-life balance score between former R&amp;D and current R&amp;D employees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1"/>
          <p:cNvSpPr txBox="1">
            <a:spLocks noGrp="1"/>
          </p:cNvSpPr>
          <p:nvPr>
            <p:ph type="title"/>
          </p:nvPr>
        </p:nvSpPr>
        <p:spPr>
          <a:xfrm>
            <a:off x="720000" y="379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Improving work-life balance in R&amp;D will likely reduce attrition</a:t>
            </a:r>
            <a:endParaRPr sz="2600"/>
          </a:p>
        </p:txBody>
      </p:sp>
      <p:sp>
        <p:nvSpPr>
          <p:cNvPr id="534" name="Google Shape;534;p51"/>
          <p:cNvSpPr txBox="1">
            <a:spLocks noGrp="1"/>
          </p:cNvSpPr>
          <p:nvPr>
            <p:ph type="body" idx="1"/>
          </p:nvPr>
        </p:nvSpPr>
        <p:spPr>
          <a:xfrm>
            <a:off x="131375" y="1328625"/>
            <a:ext cx="4692300" cy="3416400"/>
          </a:xfrm>
          <a:prstGeom prst="rect">
            <a:avLst/>
          </a:prstGeom>
        </p:spPr>
        <p:txBody>
          <a:bodyPr spcFirstLastPara="1" wrap="square" lIns="91425" tIns="91425" rIns="91425" bIns="109727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 i="1"/>
              <a:t>Overall attrition rate is 19%</a:t>
            </a:r>
            <a:endParaRPr sz="1600"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Nearly double the target rate of 10%</a:t>
            </a:r>
            <a:endParaRPr sz="14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All departmental attrition rates </a:t>
            </a:r>
            <a:r>
              <a:rPr lang="en" sz="1600" i="1"/>
              <a:t>exceeded 10%</a:t>
            </a:r>
            <a:endParaRPr sz="1600" i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 i="1"/>
              <a:t>R&amp;D attrition accounts for 56.1% of overall attrition</a:t>
            </a:r>
            <a:endParaRPr sz="1600"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Of the 237 employees that left the company, 133 of those employees were R&amp;D </a:t>
            </a:r>
            <a:endParaRPr sz="1600" u="sng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600" u="sng"/>
              <a:t>The difference in R&amp;D work-life balance means is statistically significant</a:t>
            </a:r>
            <a:endParaRPr sz="1600" u="sng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Strongly suggests that efforts to improve work-life balance in R&amp;D will likely improve employee retention</a:t>
            </a:r>
            <a:endParaRPr sz="1600"/>
          </a:p>
        </p:txBody>
      </p:sp>
      <p:graphicFrame>
        <p:nvGraphicFramePr>
          <p:cNvPr id="535" name="Google Shape;535;p51"/>
          <p:cNvGraphicFramePr/>
          <p:nvPr/>
        </p:nvGraphicFramePr>
        <p:xfrm>
          <a:off x="4876850" y="2274825"/>
          <a:ext cx="3514725" cy="1524000"/>
        </p:xfrm>
        <a:graphic>
          <a:graphicData uri="http://schemas.openxmlformats.org/drawingml/2006/table">
            <a:tbl>
              <a:tblPr>
                <a:noFill/>
                <a:tableStyleId>{D6F6706D-B181-4375-9CBE-A6035019D5A6}</a:tableStyleId>
              </a:tblPr>
              <a:tblGrid>
                <a:gridCol w="75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Work-life balance score (mean)</a:t>
                      </a:r>
                      <a:endParaRPr sz="1100" b="1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Former</a:t>
                      </a:r>
                      <a:endParaRPr sz="1100" b="1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Current</a:t>
                      </a:r>
                      <a:endParaRPr sz="1100" b="1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HR</a:t>
                      </a:r>
                      <a:endParaRPr sz="11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2.92</a:t>
                      </a:r>
                      <a:endParaRPr sz="11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2.92</a:t>
                      </a:r>
                      <a:endParaRPr sz="11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R&amp;D</a:t>
                      </a:r>
                      <a:endParaRPr sz="11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2.58</a:t>
                      </a:r>
                      <a:endParaRPr sz="11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2.75</a:t>
                      </a:r>
                      <a:endParaRPr sz="11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Sales</a:t>
                      </a:r>
                      <a:endParaRPr sz="11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2.74</a:t>
                      </a:r>
                      <a:endParaRPr sz="11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2.84</a:t>
                      </a:r>
                      <a:endParaRPr sz="11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2"/>
          <p:cNvSpPr txBox="1">
            <a:spLocks noGrp="1"/>
          </p:cNvSpPr>
          <p:nvPr>
            <p:ph type="title"/>
          </p:nvPr>
        </p:nvSpPr>
        <p:spPr>
          <a:xfrm>
            <a:off x="720000" y="347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541" name="Google Shape;541;p52"/>
          <p:cNvSpPr txBox="1">
            <a:spLocks noGrp="1"/>
          </p:cNvSpPr>
          <p:nvPr>
            <p:ph type="body" idx="1"/>
          </p:nvPr>
        </p:nvSpPr>
        <p:spPr>
          <a:xfrm>
            <a:off x="720000" y="920151"/>
            <a:ext cx="7704000" cy="16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 dirty="0"/>
              <a:t>Results of this study show that the company has </a:t>
            </a:r>
            <a:r>
              <a:rPr lang="en" sz="1600" i="1" dirty="0"/>
              <a:t>problematic attrition rates that need to be addressed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 i="1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 dirty="0"/>
              <a:t>This study has provided a more </a:t>
            </a:r>
            <a:r>
              <a:rPr lang="en" sz="1600" i="1" dirty="0"/>
              <a:t>specific target for relevant stakeholders to address then implement improvements</a:t>
            </a:r>
            <a:endParaRPr sz="1600" i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Improve work-life balance → reduce attrition → maintain operational efficiency</a:t>
            </a:r>
            <a:endParaRPr sz="14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2" name="Google Shape;354;p35">
            <a:extLst>
              <a:ext uri="{FF2B5EF4-FFF2-40B4-BE49-F238E27FC236}">
                <a16:creationId xmlns:a16="http://schemas.microsoft.com/office/drawing/2014/main" id="{92BE46C3-144D-DDBF-4A45-0073879CB047}"/>
              </a:ext>
            </a:extLst>
          </p:cNvPr>
          <p:cNvGrpSpPr/>
          <p:nvPr/>
        </p:nvGrpSpPr>
        <p:grpSpPr>
          <a:xfrm>
            <a:off x="720000" y="3026721"/>
            <a:ext cx="7038531" cy="1196628"/>
            <a:chOff x="1485058" y="1900967"/>
            <a:chExt cx="7038531" cy="1196628"/>
          </a:xfrm>
        </p:grpSpPr>
        <p:sp>
          <p:nvSpPr>
            <p:cNvPr id="3" name="Google Shape;355;p35">
              <a:extLst>
                <a:ext uri="{FF2B5EF4-FFF2-40B4-BE49-F238E27FC236}">
                  <a16:creationId xmlns:a16="http://schemas.microsoft.com/office/drawing/2014/main" id="{E9F06850-FA47-68FC-0FF2-1EDA188FD440}"/>
                </a:ext>
              </a:extLst>
            </p:cNvPr>
            <p:cNvSpPr/>
            <p:nvPr/>
          </p:nvSpPr>
          <p:spPr>
            <a:xfrm>
              <a:off x="1690188" y="2114475"/>
              <a:ext cx="1098392" cy="871968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56;p35">
              <a:extLst>
                <a:ext uri="{FF2B5EF4-FFF2-40B4-BE49-F238E27FC236}">
                  <a16:creationId xmlns:a16="http://schemas.microsoft.com/office/drawing/2014/main" id="{87B4A6D9-A2B9-BFCF-005F-BB3F60545492}"/>
                </a:ext>
              </a:extLst>
            </p:cNvPr>
            <p:cNvSpPr/>
            <p:nvPr/>
          </p:nvSpPr>
          <p:spPr>
            <a:xfrm>
              <a:off x="5634055" y="2499354"/>
              <a:ext cx="1507424" cy="598241"/>
            </a:xfrm>
            <a:custGeom>
              <a:avLst/>
              <a:gdLst/>
              <a:ahLst/>
              <a:cxnLst/>
              <a:rect l="l" t="t" r="r" b="b"/>
              <a:pathLst>
                <a:path w="7904" h="3951" extrusionOk="0">
                  <a:moveTo>
                    <a:pt x="1" y="0"/>
                  </a:moveTo>
                  <a:cubicBezTo>
                    <a:pt x="1" y="540"/>
                    <a:pt x="113" y="1075"/>
                    <a:pt x="327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6132" y="3951"/>
                    <a:pt x="7903" y="2178"/>
                    <a:pt x="7903" y="0"/>
                  </a:cubicBezTo>
                  <a:lnTo>
                    <a:pt x="7248" y="0"/>
                  </a:lnTo>
                  <a:cubicBezTo>
                    <a:pt x="7248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57;p35">
              <a:extLst>
                <a:ext uri="{FF2B5EF4-FFF2-40B4-BE49-F238E27FC236}">
                  <a16:creationId xmlns:a16="http://schemas.microsoft.com/office/drawing/2014/main" id="{9D122BB5-68AC-A345-C7BE-FE5DA2134942}"/>
                </a:ext>
              </a:extLst>
            </p:cNvPr>
            <p:cNvSpPr/>
            <p:nvPr/>
          </p:nvSpPr>
          <p:spPr>
            <a:xfrm>
              <a:off x="4251946" y="1900967"/>
              <a:ext cx="1507043" cy="598241"/>
            </a:xfrm>
            <a:custGeom>
              <a:avLst/>
              <a:gdLst/>
              <a:ahLst/>
              <a:cxnLst/>
              <a:rect l="l" t="t" r="r" b="b"/>
              <a:pathLst>
                <a:path w="7902" h="3951" extrusionOk="0">
                  <a:moveTo>
                    <a:pt x="3951" y="0"/>
                  </a:moveTo>
                  <a:cubicBezTo>
                    <a:pt x="2330" y="0"/>
                    <a:pt x="935" y="982"/>
                    <a:pt x="327" y="2380"/>
                  </a:cubicBezTo>
                  <a:cubicBezTo>
                    <a:pt x="111" y="2874"/>
                    <a:pt x="0" y="3409"/>
                    <a:pt x="0" y="3951"/>
                  </a:cubicBezTo>
                  <a:lnTo>
                    <a:pt x="653" y="3951"/>
                  </a:lnTo>
                  <a:cubicBezTo>
                    <a:pt x="653" y="2135"/>
                    <a:pt x="2133" y="657"/>
                    <a:pt x="3951" y="657"/>
                  </a:cubicBezTo>
                  <a:cubicBezTo>
                    <a:pt x="5767" y="657"/>
                    <a:pt x="7246" y="2135"/>
                    <a:pt x="7246" y="3951"/>
                  </a:cubicBezTo>
                  <a:lnTo>
                    <a:pt x="7901" y="3951"/>
                  </a:lnTo>
                  <a:cubicBezTo>
                    <a:pt x="7901" y="3411"/>
                    <a:pt x="7791" y="2876"/>
                    <a:pt x="7574" y="2381"/>
                  </a:cubicBezTo>
                  <a:cubicBezTo>
                    <a:pt x="6966" y="982"/>
                    <a:pt x="5571" y="0"/>
                    <a:pt x="395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35">
              <a:extLst>
                <a:ext uri="{FF2B5EF4-FFF2-40B4-BE49-F238E27FC236}">
                  <a16:creationId xmlns:a16="http://schemas.microsoft.com/office/drawing/2014/main" id="{08D9F5EE-6C4B-346C-F16E-032FDC6A8B6D}"/>
                </a:ext>
              </a:extLst>
            </p:cNvPr>
            <p:cNvSpPr/>
            <p:nvPr/>
          </p:nvSpPr>
          <p:spPr>
            <a:xfrm>
              <a:off x="1485058" y="1900967"/>
              <a:ext cx="1508568" cy="600210"/>
            </a:xfrm>
            <a:custGeom>
              <a:avLst/>
              <a:gdLst/>
              <a:ahLst/>
              <a:cxnLst/>
              <a:rect l="l" t="t" r="r" b="b"/>
              <a:pathLst>
                <a:path w="7910" h="3964" extrusionOk="0">
                  <a:moveTo>
                    <a:pt x="3958" y="0"/>
                  </a:moveTo>
                  <a:cubicBezTo>
                    <a:pt x="3954" y="0"/>
                    <a:pt x="3950" y="0"/>
                    <a:pt x="3946" y="0"/>
                  </a:cubicBezTo>
                  <a:cubicBezTo>
                    <a:pt x="1768" y="6"/>
                    <a:pt x="0" y="1784"/>
                    <a:pt x="6" y="3963"/>
                  </a:cubicBezTo>
                  <a:lnTo>
                    <a:pt x="661" y="3962"/>
                  </a:lnTo>
                  <a:cubicBezTo>
                    <a:pt x="657" y="2144"/>
                    <a:pt x="2131" y="661"/>
                    <a:pt x="3947" y="655"/>
                  </a:cubicBezTo>
                  <a:cubicBezTo>
                    <a:pt x="3951" y="655"/>
                    <a:pt x="3955" y="655"/>
                    <a:pt x="3959" y="655"/>
                  </a:cubicBezTo>
                  <a:cubicBezTo>
                    <a:pt x="5771" y="655"/>
                    <a:pt x="7248" y="2127"/>
                    <a:pt x="7254" y="3939"/>
                  </a:cubicBezTo>
                  <a:lnTo>
                    <a:pt x="7256" y="3939"/>
                  </a:lnTo>
                  <a:lnTo>
                    <a:pt x="7909" y="3938"/>
                  </a:lnTo>
                  <a:cubicBezTo>
                    <a:pt x="7907" y="3398"/>
                    <a:pt x="7795" y="2863"/>
                    <a:pt x="7578" y="2368"/>
                  </a:cubicBezTo>
                  <a:cubicBezTo>
                    <a:pt x="6966" y="976"/>
                    <a:pt x="5573" y="0"/>
                    <a:pt x="395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35">
              <a:extLst>
                <a:ext uri="{FF2B5EF4-FFF2-40B4-BE49-F238E27FC236}">
                  <a16:creationId xmlns:a16="http://schemas.microsoft.com/office/drawing/2014/main" id="{4C5DF94C-1BB9-AC63-AC56-40586BC85915}"/>
                </a:ext>
              </a:extLst>
            </p:cNvPr>
            <p:cNvSpPr/>
            <p:nvPr/>
          </p:nvSpPr>
          <p:spPr>
            <a:xfrm>
              <a:off x="2869265" y="2499354"/>
              <a:ext cx="1507424" cy="598241"/>
            </a:xfrm>
            <a:custGeom>
              <a:avLst/>
              <a:gdLst/>
              <a:ahLst/>
              <a:cxnLst/>
              <a:rect l="l" t="t" r="r" b="b"/>
              <a:pathLst>
                <a:path w="7904" h="3951" extrusionOk="0">
                  <a:moveTo>
                    <a:pt x="1" y="0"/>
                  </a:moveTo>
                  <a:cubicBezTo>
                    <a:pt x="1" y="540"/>
                    <a:pt x="111" y="1075"/>
                    <a:pt x="328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5574" y="3951"/>
                    <a:pt x="6967" y="2971"/>
                    <a:pt x="7575" y="1573"/>
                  </a:cubicBezTo>
                  <a:cubicBezTo>
                    <a:pt x="7791" y="1076"/>
                    <a:pt x="7903" y="541"/>
                    <a:pt x="7903" y="0"/>
                  </a:cubicBezTo>
                  <a:lnTo>
                    <a:pt x="7249" y="0"/>
                  </a:lnTo>
                  <a:cubicBezTo>
                    <a:pt x="7249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35">
              <a:extLst>
                <a:ext uri="{FF2B5EF4-FFF2-40B4-BE49-F238E27FC236}">
                  <a16:creationId xmlns:a16="http://schemas.microsoft.com/office/drawing/2014/main" id="{CEC36D74-70A1-F680-65FD-E3C649B9EFB9}"/>
                </a:ext>
              </a:extLst>
            </p:cNvPr>
            <p:cNvSpPr/>
            <p:nvPr/>
          </p:nvSpPr>
          <p:spPr>
            <a:xfrm>
              <a:off x="7015020" y="1900967"/>
              <a:ext cx="1508568" cy="600210"/>
            </a:xfrm>
            <a:custGeom>
              <a:avLst/>
              <a:gdLst/>
              <a:ahLst/>
              <a:cxnLst/>
              <a:rect l="l" t="t" r="r" b="b"/>
              <a:pathLst>
                <a:path w="7910" h="3964" extrusionOk="0">
                  <a:moveTo>
                    <a:pt x="3959" y="0"/>
                  </a:moveTo>
                  <a:cubicBezTo>
                    <a:pt x="3955" y="0"/>
                    <a:pt x="3951" y="0"/>
                    <a:pt x="3947" y="0"/>
                  </a:cubicBezTo>
                  <a:cubicBezTo>
                    <a:pt x="1769" y="8"/>
                    <a:pt x="1" y="1786"/>
                    <a:pt x="7" y="3963"/>
                  </a:cubicBezTo>
                  <a:lnTo>
                    <a:pt x="664" y="3962"/>
                  </a:lnTo>
                  <a:cubicBezTo>
                    <a:pt x="658" y="2144"/>
                    <a:pt x="2132" y="661"/>
                    <a:pt x="3948" y="657"/>
                  </a:cubicBezTo>
                  <a:cubicBezTo>
                    <a:pt x="3952" y="657"/>
                    <a:pt x="3956" y="657"/>
                    <a:pt x="3960" y="657"/>
                  </a:cubicBezTo>
                  <a:cubicBezTo>
                    <a:pt x="5772" y="657"/>
                    <a:pt x="7249" y="2127"/>
                    <a:pt x="7255" y="3941"/>
                  </a:cubicBezTo>
                  <a:lnTo>
                    <a:pt x="7257" y="3941"/>
                  </a:lnTo>
                  <a:lnTo>
                    <a:pt x="7910" y="3939"/>
                  </a:lnTo>
                  <a:cubicBezTo>
                    <a:pt x="7908" y="3398"/>
                    <a:pt x="7796" y="2865"/>
                    <a:pt x="7578" y="2370"/>
                  </a:cubicBezTo>
                  <a:cubicBezTo>
                    <a:pt x="6967" y="976"/>
                    <a:pt x="5574" y="0"/>
                    <a:pt x="39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35">
              <a:extLst>
                <a:ext uri="{FF2B5EF4-FFF2-40B4-BE49-F238E27FC236}">
                  <a16:creationId xmlns:a16="http://schemas.microsoft.com/office/drawing/2014/main" id="{47C128D2-C2EE-FF1E-D30A-9D64C5633EA7}"/>
                </a:ext>
              </a:extLst>
            </p:cNvPr>
            <p:cNvSpPr/>
            <p:nvPr/>
          </p:nvSpPr>
          <p:spPr>
            <a:xfrm>
              <a:off x="3073580" y="1995611"/>
              <a:ext cx="1098392" cy="871968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35">
              <a:extLst>
                <a:ext uri="{FF2B5EF4-FFF2-40B4-BE49-F238E27FC236}">
                  <a16:creationId xmlns:a16="http://schemas.microsoft.com/office/drawing/2014/main" id="{2AAFBDFD-466C-08D1-A7EF-552AD8EE396B}"/>
                </a:ext>
              </a:extLst>
            </p:cNvPr>
            <p:cNvSpPr/>
            <p:nvPr/>
          </p:nvSpPr>
          <p:spPr>
            <a:xfrm>
              <a:off x="4458136" y="2114475"/>
              <a:ext cx="1098392" cy="871968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35">
              <a:extLst>
                <a:ext uri="{FF2B5EF4-FFF2-40B4-BE49-F238E27FC236}">
                  <a16:creationId xmlns:a16="http://schemas.microsoft.com/office/drawing/2014/main" id="{9EE6DB54-67C2-E99D-27A4-39EF161D46C6}"/>
                </a:ext>
              </a:extLst>
            </p:cNvPr>
            <p:cNvSpPr/>
            <p:nvPr/>
          </p:nvSpPr>
          <p:spPr>
            <a:xfrm>
              <a:off x="5841529" y="1995611"/>
              <a:ext cx="1098392" cy="871968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35">
              <a:extLst>
                <a:ext uri="{FF2B5EF4-FFF2-40B4-BE49-F238E27FC236}">
                  <a16:creationId xmlns:a16="http://schemas.microsoft.com/office/drawing/2014/main" id="{128B4F8E-8A5C-B829-4A53-E40C9C387C48}"/>
                </a:ext>
              </a:extLst>
            </p:cNvPr>
            <p:cNvSpPr/>
            <p:nvPr/>
          </p:nvSpPr>
          <p:spPr>
            <a:xfrm>
              <a:off x="7233378" y="2114475"/>
              <a:ext cx="1098392" cy="871968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35">
              <a:extLst>
                <a:ext uri="{FF2B5EF4-FFF2-40B4-BE49-F238E27FC236}">
                  <a16:creationId xmlns:a16="http://schemas.microsoft.com/office/drawing/2014/main" id="{1D90D45E-F1B0-5A3C-8B86-FCBCBEE45C3F}"/>
                </a:ext>
              </a:extLst>
            </p:cNvPr>
            <p:cNvSpPr txBox="1"/>
            <p:nvPr/>
          </p:nvSpPr>
          <p:spPr>
            <a:xfrm>
              <a:off x="1675100" y="2379450"/>
              <a:ext cx="11226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oppins"/>
                  <a:ea typeface="Poppins"/>
                  <a:cs typeface="Poppins"/>
                  <a:sym typeface="Poppins"/>
                </a:rPr>
                <a:t>Knowledge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" name="Google Shape;366;p35">
              <a:extLst>
                <a:ext uri="{FF2B5EF4-FFF2-40B4-BE49-F238E27FC236}">
                  <a16:creationId xmlns:a16="http://schemas.microsoft.com/office/drawing/2014/main" id="{68596ED5-2CEE-8CE8-9642-DAFD0E37D50C}"/>
                </a:ext>
              </a:extLst>
            </p:cNvPr>
            <p:cNvSpPr txBox="1"/>
            <p:nvPr/>
          </p:nvSpPr>
          <p:spPr>
            <a:xfrm>
              <a:off x="3042775" y="2279950"/>
              <a:ext cx="11226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oppins"/>
                  <a:ea typeface="Poppins"/>
                  <a:cs typeface="Poppins"/>
                  <a:sym typeface="Poppins"/>
                </a:rPr>
                <a:t>Skill sets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5" name="Google Shape;367;p35">
              <a:extLst>
                <a:ext uri="{FF2B5EF4-FFF2-40B4-BE49-F238E27FC236}">
                  <a16:creationId xmlns:a16="http://schemas.microsoft.com/office/drawing/2014/main" id="{CEFB01DD-D9E1-7519-3D23-99315DD4EF6E}"/>
                </a:ext>
              </a:extLst>
            </p:cNvPr>
            <p:cNvSpPr txBox="1"/>
            <p:nvPr/>
          </p:nvSpPr>
          <p:spPr>
            <a:xfrm>
              <a:off x="5843263" y="2165775"/>
              <a:ext cx="11226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oppins"/>
                  <a:ea typeface="Poppins"/>
                  <a:cs typeface="Poppins"/>
                  <a:sym typeface="Poppins"/>
                </a:rPr>
                <a:t>Achieve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oppins"/>
                  <a:ea typeface="Poppins"/>
                  <a:cs typeface="Poppins"/>
                  <a:sym typeface="Poppins"/>
                </a:rPr>
                <a:t>goals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6" name="Google Shape;368;p35">
              <a:extLst>
                <a:ext uri="{FF2B5EF4-FFF2-40B4-BE49-F238E27FC236}">
                  <a16:creationId xmlns:a16="http://schemas.microsoft.com/office/drawing/2014/main" id="{803692A8-AFFB-9C9D-C533-61065F260BDD}"/>
                </a:ext>
              </a:extLst>
            </p:cNvPr>
            <p:cNvSpPr txBox="1"/>
            <p:nvPr/>
          </p:nvSpPr>
          <p:spPr>
            <a:xfrm>
              <a:off x="7243525" y="2306963"/>
              <a:ext cx="11226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oppins"/>
                  <a:ea typeface="Poppins"/>
                  <a:cs typeface="Poppins"/>
                  <a:sym typeface="Poppins"/>
                </a:rPr>
                <a:t>Company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oppins"/>
                  <a:ea typeface="Poppins"/>
                  <a:cs typeface="Poppins"/>
                  <a:sym typeface="Poppins"/>
                </a:rPr>
                <a:t>growth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" name="Google Shape;369;p35">
              <a:extLst>
                <a:ext uri="{FF2B5EF4-FFF2-40B4-BE49-F238E27FC236}">
                  <a16:creationId xmlns:a16="http://schemas.microsoft.com/office/drawing/2014/main" id="{05088B5C-E9A6-A7F3-6399-5CB032C0B2F0}"/>
                </a:ext>
              </a:extLst>
            </p:cNvPr>
            <p:cNvSpPr txBox="1"/>
            <p:nvPr/>
          </p:nvSpPr>
          <p:spPr>
            <a:xfrm>
              <a:off x="4443025" y="2306975"/>
              <a:ext cx="11226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oppins"/>
                  <a:ea typeface="Poppins"/>
                  <a:cs typeface="Poppins"/>
                  <a:sym typeface="Poppins"/>
                </a:rPr>
                <a:t>Fulfilled Work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Attrition impairs operational efficiency</a:t>
            </a:r>
            <a:endParaRPr/>
          </a:p>
        </p:txBody>
      </p:sp>
      <p:sp>
        <p:nvSpPr>
          <p:cNvPr id="335" name="Google Shape;335;p35"/>
          <p:cNvSpPr txBox="1"/>
          <p:nvPr/>
        </p:nvSpPr>
        <p:spPr>
          <a:xfrm>
            <a:off x="816400" y="1170125"/>
            <a:ext cx="7635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Attrition is the</a:t>
            </a:r>
            <a:r>
              <a:rPr lang="en" sz="16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reduction of the number of employees in a company</a:t>
            </a:r>
            <a:endParaRPr sz="1600" i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6" name="Google Shape;336;p35"/>
          <p:cNvSpPr/>
          <p:nvPr/>
        </p:nvSpPr>
        <p:spPr>
          <a:xfrm>
            <a:off x="3435000" y="2967375"/>
            <a:ext cx="2274000" cy="467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1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             High Attrition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37" name="Google Shape;337;p35"/>
          <p:cNvGrpSpPr/>
          <p:nvPr/>
        </p:nvGrpSpPr>
        <p:grpSpPr>
          <a:xfrm>
            <a:off x="936345" y="2993314"/>
            <a:ext cx="7709438" cy="2074991"/>
            <a:chOff x="936345" y="3145714"/>
            <a:chExt cx="7709438" cy="2074991"/>
          </a:xfrm>
        </p:grpSpPr>
        <p:grpSp>
          <p:nvGrpSpPr>
            <p:cNvPr id="338" name="Google Shape;338;p35"/>
            <p:cNvGrpSpPr/>
            <p:nvPr/>
          </p:nvGrpSpPr>
          <p:grpSpPr>
            <a:xfrm>
              <a:off x="936345" y="3145714"/>
              <a:ext cx="7709438" cy="2074991"/>
              <a:chOff x="1682093" y="3962367"/>
              <a:chExt cx="3692083" cy="1251653"/>
            </a:xfrm>
          </p:grpSpPr>
          <p:sp>
            <p:nvSpPr>
              <p:cNvPr id="339" name="Google Shape;339;p35"/>
              <p:cNvSpPr/>
              <p:nvPr/>
            </p:nvSpPr>
            <p:spPr>
              <a:xfrm>
                <a:off x="1875399" y="4515554"/>
                <a:ext cx="526025" cy="525979"/>
              </a:xfrm>
              <a:custGeom>
                <a:avLst/>
                <a:gdLst/>
                <a:ahLst/>
                <a:cxnLst/>
                <a:rect l="l" t="t" r="r" b="b"/>
                <a:pathLst>
                  <a:path w="22903" h="22901" extrusionOk="0">
                    <a:moveTo>
                      <a:pt x="11452" y="4551"/>
                    </a:moveTo>
                    <a:cubicBezTo>
                      <a:pt x="15263" y="4551"/>
                      <a:pt x="18352" y="7640"/>
                      <a:pt x="18352" y="11451"/>
                    </a:cubicBezTo>
                    <a:cubicBezTo>
                      <a:pt x="18352" y="15262"/>
                      <a:pt x="15263" y="18350"/>
                      <a:pt x="11452" y="18350"/>
                    </a:cubicBezTo>
                    <a:lnTo>
                      <a:pt x="11452" y="18351"/>
                    </a:lnTo>
                    <a:cubicBezTo>
                      <a:pt x="7640" y="18351"/>
                      <a:pt x="4552" y="15262"/>
                      <a:pt x="4552" y="11451"/>
                    </a:cubicBezTo>
                    <a:cubicBezTo>
                      <a:pt x="4552" y="7640"/>
                      <a:pt x="7640" y="4551"/>
                      <a:pt x="11452" y="4551"/>
                    </a:cubicBezTo>
                    <a:close/>
                    <a:moveTo>
                      <a:pt x="9850" y="0"/>
                    </a:moveTo>
                    <a:cubicBezTo>
                      <a:pt x="9464" y="0"/>
                      <a:pt x="9152" y="312"/>
                      <a:pt x="9152" y="698"/>
                    </a:cubicBezTo>
                    <a:lnTo>
                      <a:pt x="9152" y="2564"/>
                    </a:lnTo>
                    <a:cubicBezTo>
                      <a:pt x="8324" y="2777"/>
                      <a:pt x="7530" y="3105"/>
                      <a:pt x="6793" y="3539"/>
                    </a:cubicBezTo>
                    <a:lnTo>
                      <a:pt x="5474" y="2221"/>
                    </a:lnTo>
                    <a:cubicBezTo>
                      <a:pt x="5338" y="2085"/>
                      <a:pt x="5159" y="2017"/>
                      <a:pt x="4981" y="2017"/>
                    </a:cubicBezTo>
                    <a:cubicBezTo>
                      <a:pt x="4802" y="2017"/>
                      <a:pt x="4624" y="2085"/>
                      <a:pt x="4487" y="2221"/>
                    </a:cubicBezTo>
                    <a:lnTo>
                      <a:pt x="2222" y="4487"/>
                    </a:lnTo>
                    <a:cubicBezTo>
                      <a:pt x="1949" y="4759"/>
                      <a:pt x="1949" y="5201"/>
                      <a:pt x="2222" y="5473"/>
                    </a:cubicBezTo>
                    <a:lnTo>
                      <a:pt x="3541" y="6791"/>
                    </a:lnTo>
                    <a:cubicBezTo>
                      <a:pt x="3107" y="7528"/>
                      <a:pt x="2777" y="8322"/>
                      <a:pt x="2564" y="9150"/>
                    </a:cubicBezTo>
                    <a:lnTo>
                      <a:pt x="699" y="9150"/>
                    </a:lnTo>
                    <a:cubicBezTo>
                      <a:pt x="313" y="9150"/>
                      <a:pt x="1" y="9462"/>
                      <a:pt x="1" y="9848"/>
                    </a:cubicBezTo>
                    <a:lnTo>
                      <a:pt x="1" y="13053"/>
                    </a:lnTo>
                    <a:cubicBezTo>
                      <a:pt x="1" y="13438"/>
                      <a:pt x="313" y="13751"/>
                      <a:pt x="699" y="13751"/>
                    </a:cubicBezTo>
                    <a:lnTo>
                      <a:pt x="2564" y="13751"/>
                    </a:lnTo>
                    <a:cubicBezTo>
                      <a:pt x="2777" y="14579"/>
                      <a:pt x="3106" y="15373"/>
                      <a:pt x="3541" y="16109"/>
                    </a:cubicBezTo>
                    <a:lnTo>
                      <a:pt x="2222" y="17427"/>
                    </a:lnTo>
                    <a:cubicBezTo>
                      <a:pt x="1949" y="17701"/>
                      <a:pt x="1949" y="18142"/>
                      <a:pt x="2222" y="18415"/>
                    </a:cubicBezTo>
                    <a:lnTo>
                      <a:pt x="4487" y="20681"/>
                    </a:lnTo>
                    <a:cubicBezTo>
                      <a:pt x="4624" y="20817"/>
                      <a:pt x="4802" y="20885"/>
                      <a:pt x="4981" y="20885"/>
                    </a:cubicBezTo>
                    <a:cubicBezTo>
                      <a:pt x="5159" y="20885"/>
                      <a:pt x="5338" y="20817"/>
                      <a:pt x="5474" y="20681"/>
                    </a:cubicBezTo>
                    <a:lnTo>
                      <a:pt x="6793" y="19362"/>
                    </a:lnTo>
                    <a:cubicBezTo>
                      <a:pt x="7530" y="19796"/>
                      <a:pt x="8324" y="20124"/>
                      <a:pt x="9152" y="20339"/>
                    </a:cubicBezTo>
                    <a:lnTo>
                      <a:pt x="9152" y="22204"/>
                    </a:lnTo>
                    <a:cubicBezTo>
                      <a:pt x="9152" y="22588"/>
                      <a:pt x="9464" y="22901"/>
                      <a:pt x="9850" y="22901"/>
                    </a:cubicBezTo>
                    <a:lnTo>
                      <a:pt x="13055" y="22901"/>
                    </a:lnTo>
                    <a:cubicBezTo>
                      <a:pt x="13439" y="22901"/>
                      <a:pt x="13751" y="22588"/>
                      <a:pt x="13751" y="22204"/>
                    </a:cubicBezTo>
                    <a:lnTo>
                      <a:pt x="13751" y="20339"/>
                    </a:lnTo>
                    <a:cubicBezTo>
                      <a:pt x="14581" y="20124"/>
                      <a:pt x="15373" y="19796"/>
                      <a:pt x="16110" y="19362"/>
                    </a:cubicBezTo>
                    <a:lnTo>
                      <a:pt x="17429" y="20680"/>
                    </a:lnTo>
                    <a:cubicBezTo>
                      <a:pt x="17566" y="20816"/>
                      <a:pt x="17744" y="20884"/>
                      <a:pt x="17923" y="20884"/>
                    </a:cubicBezTo>
                    <a:cubicBezTo>
                      <a:pt x="18101" y="20884"/>
                      <a:pt x="18280" y="20816"/>
                      <a:pt x="18416" y="20680"/>
                    </a:cubicBezTo>
                    <a:lnTo>
                      <a:pt x="20682" y="18414"/>
                    </a:lnTo>
                    <a:cubicBezTo>
                      <a:pt x="20954" y="18142"/>
                      <a:pt x="20954" y="17700"/>
                      <a:pt x="20682" y="17427"/>
                    </a:cubicBezTo>
                    <a:lnTo>
                      <a:pt x="19364" y="16109"/>
                    </a:lnTo>
                    <a:cubicBezTo>
                      <a:pt x="19798" y="15373"/>
                      <a:pt x="20126" y="14579"/>
                      <a:pt x="20339" y="13751"/>
                    </a:cubicBezTo>
                    <a:lnTo>
                      <a:pt x="22205" y="13751"/>
                    </a:lnTo>
                    <a:cubicBezTo>
                      <a:pt x="22591" y="13751"/>
                      <a:pt x="22903" y="13438"/>
                      <a:pt x="22903" y="13053"/>
                    </a:cubicBezTo>
                    <a:lnTo>
                      <a:pt x="22903" y="9850"/>
                    </a:lnTo>
                    <a:cubicBezTo>
                      <a:pt x="22903" y="9465"/>
                      <a:pt x="22592" y="9152"/>
                      <a:pt x="22208" y="9152"/>
                    </a:cubicBezTo>
                    <a:cubicBezTo>
                      <a:pt x="22207" y="9152"/>
                      <a:pt x="22206" y="9152"/>
                      <a:pt x="22205" y="9152"/>
                    </a:cubicBezTo>
                    <a:lnTo>
                      <a:pt x="20339" y="9152"/>
                    </a:lnTo>
                    <a:cubicBezTo>
                      <a:pt x="20126" y="8322"/>
                      <a:pt x="19798" y="7530"/>
                      <a:pt x="19364" y="6793"/>
                    </a:cubicBezTo>
                    <a:lnTo>
                      <a:pt x="20682" y="5473"/>
                    </a:lnTo>
                    <a:cubicBezTo>
                      <a:pt x="20954" y="5201"/>
                      <a:pt x="20954" y="4759"/>
                      <a:pt x="20682" y="4487"/>
                    </a:cubicBezTo>
                    <a:lnTo>
                      <a:pt x="18416" y="2221"/>
                    </a:lnTo>
                    <a:cubicBezTo>
                      <a:pt x="18280" y="2085"/>
                      <a:pt x="18101" y="2017"/>
                      <a:pt x="17923" y="2017"/>
                    </a:cubicBezTo>
                    <a:cubicBezTo>
                      <a:pt x="17744" y="2017"/>
                      <a:pt x="17566" y="2085"/>
                      <a:pt x="17429" y="2221"/>
                    </a:cubicBezTo>
                    <a:lnTo>
                      <a:pt x="16110" y="3541"/>
                    </a:lnTo>
                    <a:cubicBezTo>
                      <a:pt x="15373" y="3105"/>
                      <a:pt x="14581" y="2777"/>
                      <a:pt x="13751" y="2564"/>
                    </a:cubicBezTo>
                    <a:lnTo>
                      <a:pt x="13751" y="698"/>
                    </a:lnTo>
                    <a:cubicBezTo>
                      <a:pt x="13751" y="312"/>
                      <a:pt x="13439" y="0"/>
                      <a:pt x="1305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D7DFE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5"/>
              <p:cNvSpPr/>
              <p:nvPr/>
            </p:nvSpPr>
            <p:spPr>
              <a:xfrm rot="-1416937">
                <a:off x="3800825" y="4715461"/>
                <a:ext cx="744332" cy="353619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3951" extrusionOk="0">
                    <a:moveTo>
                      <a:pt x="1" y="0"/>
                    </a:moveTo>
                    <a:cubicBezTo>
                      <a:pt x="1" y="540"/>
                      <a:pt x="113" y="1075"/>
                      <a:pt x="327" y="1571"/>
                    </a:cubicBezTo>
                    <a:cubicBezTo>
                      <a:pt x="938" y="2971"/>
                      <a:pt x="2332" y="3951"/>
                      <a:pt x="3953" y="3951"/>
                    </a:cubicBezTo>
                    <a:cubicBezTo>
                      <a:pt x="6132" y="3951"/>
                      <a:pt x="7903" y="2178"/>
                      <a:pt x="7903" y="0"/>
                    </a:cubicBezTo>
                    <a:lnTo>
                      <a:pt x="7248" y="0"/>
                    </a:lnTo>
                    <a:cubicBezTo>
                      <a:pt x="7248" y="1818"/>
                      <a:pt x="5770" y="3296"/>
                      <a:pt x="3953" y="3296"/>
                    </a:cubicBezTo>
                    <a:cubicBezTo>
                      <a:pt x="2135" y="3296"/>
                      <a:pt x="657" y="1818"/>
                      <a:pt x="65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5"/>
              <p:cNvSpPr/>
              <p:nvPr/>
            </p:nvSpPr>
            <p:spPr>
              <a:xfrm>
                <a:off x="3120320" y="4351431"/>
                <a:ext cx="721729" cy="360865"/>
              </a:xfrm>
              <a:custGeom>
                <a:avLst/>
                <a:gdLst/>
                <a:ahLst/>
                <a:cxnLst/>
                <a:rect l="l" t="t" r="r" b="b"/>
                <a:pathLst>
                  <a:path w="7902" h="3951" extrusionOk="0">
                    <a:moveTo>
                      <a:pt x="3951" y="0"/>
                    </a:moveTo>
                    <a:cubicBezTo>
                      <a:pt x="2330" y="0"/>
                      <a:pt x="935" y="982"/>
                      <a:pt x="327" y="2380"/>
                    </a:cubicBezTo>
                    <a:cubicBezTo>
                      <a:pt x="111" y="2874"/>
                      <a:pt x="0" y="3409"/>
                      <a:pt x="0" y="3951"/>
                    </a:cubicBezTo>
                    <a:lnTo>
                      <a:pt x="653" y="3951"/>
                    </a:lnTo>
                    <a:cubicBezTo>
                      <a:pt x="653" y="2135"/>
                      <a:pt x="2133" y="657"/>
                      <a:pt x="3951" y="657"/>
                    </a:cubicBezTo>
                    <a:cubicBezTo>
                      <a:pt x="5767" y="657"/>
                      <a:pt x="7246" y="2135"/>
                      <a:pt x="7246" y="3951"/>
                    </a:cubicBezTo>
                    <a:lnTo>
                      <a:pt x="7901" y="3951"/>
                    </a:lnTo>
                    <a:cubicBezTo>
                      <a:pt x="7901" y="3411"/>
                      <a:pt x="7791" y="2876"/>
                      <a:pt x="7574" y="2381"/>
                    </a:cubicBezTo>
                    <a:cubicBezTo>
                      <a:pt x="6966" y="982"/>
                      <a:pt x="5571" y="0"/>
                      <a:pt x="395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5"/>
              <p:cNvSpPr/>
              <p:nvPr/>
            </p:nvSpPr>
            <p:spPr>
              <a:xfrm rot="-1758798">
                <a:off x="1692156" y="4137571"/>
                <a:ext cx="756772" cy="350784"/>
              </a:xfrm>
              <a:custGeom>
                <a:avLst/>
                <a:gdLst/>
                <a:ahLst/>
                <a:cxnLst/>
                <a:rect l="l" t="t" r="r" b="b"/>
                <a:pathLst>
                  <a:path w="7910" h="3964" extrusionOk="0">
                    <a:moveTo>
                      <a:pt x="3958" y="0"/>
                    </a:moveTo>
                    <a:cubicBezTo>
                      <a:pt x="3954" y="0"/>
                      <a:pt x="3950" y="0"/>
                      <a:pt x="3946" y="0"/>
                    </a:cubicBezTo>
                    <a:cubicBezTo>
                      <a:pt x="1768" y="6"/>
                      <a:pt x="0" y="1784"/>
                      <a:pt x="6" y="3963"/>
                    </a:cubicBezTo>
                    <a:lnTo>
                      <a:pt x="661" y="3962"/>
                    </a:lnTo>
                    <a:cubicBezTo>
                      <a:pt x="657" y="2144"/>
                      <a:pt x="2131" y="661"/>
                      <a:pt x="3947" y="655"/>
                    </a:cubicBezTo>
                    <a:cubicBezTo>
                      <a:pt x="3951" y="655"/>
                      <a:pt x="3955" y="655"/>
                      <a:pt x="3959" y="655"/>
                    </a:cubicBezTo>
                    <a:cubicBezTo>
                      <a:pt x="5771" y="655"/>
                      <a:pt x="7248" y="2127"/>
                      <a:pt x="7254" y="3939"/>
                    </a:cubicBezTo>
                    <a:lnTo>
                      <a:pt x="7256" y="3939"/>
                    </a:lnTo>
                    <a:lnTo>
                      <a:pt x="7909" y="3938"/>
                    </a:lnTo>
                    <a:cubicBezTo>
                      <a:pt x="7907" y="3398"/>
                      <a:pt x="7795" y="2863"/>
                      <a:pt x="7578" y="2368"/>
                    </a:cubicBezTo>
                    <a:cubicBezTo>
                      <a:pt x="6966" y="976"/>
                      <a:pt x="5573" y="0"/>
                      <a:pt x="3958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5"/>
              <p:cNvSpPr/>
              <p:nvPr/>
            </p:nvSpPr>
            <p:spPr>
              <a:xfrm rot="-2096125">
                <a:off x="2446875" y="4663313"/>
                <a:ext cx="770107" cy="344824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3951" extrusionOk="0">
                    <a:moveTo>
                      <a:pt x="1" y="0"/>
                    </a:moveTo>
                    <a:cubicBezTo>
                      <a:pt x="1" y="540"/>
                      <a:pt x="111" y="1075"/>
                      <a:pt x="328" y="1571"/>
                    </a:cubicBezTo>
                    <a:cubicBezTo>
                      <a:pt x="938" y="2971"/>
                      <a:pt x="2332" y="3951"/>
                      <a:pt x="3953" y="3951"/>
                    </a:cubicBezTo>
                    <a:cubicBezTo>
                      <a:pt x="5574" y="3951"/>
                      <a:pt x="6967" y="2971"/>
                      <a:pt x="7575" y="1573"/>
                    </a:cubicBezTo>
                    <a:cubicBezTo>
                      <a:pt x="7791" y="1076"/>
                      <a:pt x="7903" y="541"/>
                      <a:pt x="7903" y="0"/>
                    </a:cubicBezTo>
                    <a:lnTo>
                      <a:pt x="7249" y="0"/>
                    </a:lnTo>
                    <a:cubicBezTo>
                      <a:pt x="7249" y="1818"/>
                      <a:pt x="5770" y="3296"/>
                      <a:pt x="3953" y="3296"/>
                    </a:cubicBezTo>
                    <a:cubicBezTo>
                      <a:pt x="2135" y="3296"/>
                      <a:pt x="657" y="1818"/>
                      <a:pt x="65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5"/>
              <p:cNvSpPr/>
              <p:nvPr/>
            </p:nvSpPr>
            <p:spPr>
              <a:xfrm rot="2047948">
                <a:off x="4603686" y="4205376"/>
                <a:ext cx="768574" cy="346698"/>
              </a:xfrm>
              <a:custGeom>
                <a:avLst/>
                <a:gdLst/>
                <a:ahLst/>
                <a:cxnLst/>
                <a:rect l="l" t="t" r="r" b="b"/>
                <a:pathLst>
                  <a:path w="7910" h="3964" extrusionOk="0">
                    <a:moveTo>
                      <a:pt x="3959" y="0"/>
                    </a:moveTo>
                    <a:cubicBezTo>
                      <a:pt x="3955" y="0"/>
                      <a:pt x="3951" y="0"/>
                      <a:pt x="3947" y="0"/>
                    </a:cubicBezTo>
                    <a:cubicBezTo>
                      <a:pt x="1769" y="8"/>
                      <a:pt x="1" y="1786"/>
                      <a:pt x="7" y="3963"/>
                    </a:cubicBezTo>
                    <a:lnTo>
                      <a:pt x="664" y="3962"/>
                    </a:lnTo>
                    <a:cubicBezTo>
                      <a:pt x="658" y="2144"/>
                      <a:pt x="2132" y="661"/>
                      <a:pt x="3948" y="657"/>
                    </a:cubicBezTo>
                    <a:cubicBezTo>
                      <a:pt x="3952" y="657"/>
                      <a:pt x="3956" y="657"/>
                      <a:pt x="3960" y="657"/>
                    </a:cubicBezTo>
                    <a:cubicBezTo>
                      <a:pt x="5772" y="657"/>
                      <a:pt x="7249" y="2127"/>
                      <a:pt x="7255" y="3941"/>
                    </a:cubicBezTo>
                    <a:lnTo>
                      <a:pt x="7257" y="3941"/>
                    </a:lnTo>
                    <a:lnTo>
                      <a:pt x="7910" y="3939"/>
                    </a:lnTo>
                    <a:cubicBezTo>
                      <a:pt x="7908" y="3398"/>
                      <a:pt x="7796" y="2865"/>
                      <a:pt x="7578" y="2370"/>
                    </a:cubicBezTo>
                    <a:cubicBezTo>
                      <a:pt x="6967" y="976"/>
                      <a:pt x="5574" y="0"/>
                      <a:pt x="395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5"/>
              <p:cNvSpPr/>
              <p:nvPr/>
            </p:nvSpPr>
            <p:spPr>
              <a:xfrm>
                <a:off x="2477294" y="4186058"/>
                <a:ext cx="526025" cy="525979"/>
              </a:xfrm>
              <a:custGeom>
                <a:avLst/>
                <a:gdLst/>
                <a:ahLst/>
                <a:cxnLst/>
                <a:rect l="l" t="t" r="r" b="b"/>
                <a:pathLst>
                  <a:path w="22903" h="22901" extrusionOk="0">
                    <a:moveTo>
                      <a:pt x="11452" y="4551"/>
                    </a:moveTo>
                    <a:cubicBezTo>
                      <a:pt x="15263" y="4551"/>
                      <a:pt x="18352" y="7640"/>
                      <a:pt x="18352" y="11451"/>
                    </a:cubicBezTo>
                    <a:cubicBezTo>
                      <a:pt x="18352" y="15262"/>
                      <a:pt x="15263" y="18350"/>
                      <a:pt x="11452" y="18350"/>
                    </a:cubicBezTo>
                    <a:lnTo>
                      <a:pt x="11452" y="18351"/>
                    </a:lnTo>
                    <a:cubicBezTo>
                      <a:pt x="7640" y="18351"/>
                      <a:pt x="4552" y="15262"/>
                      <a:pt x="4552" y="11451"/>
                    </a:cubicBezTo>
                    <a:cubicBezTo>
                      <a:pt x="4552" y="7640"/>
                      <a:pt x="7640" y="4551"/>
                      <a:pt x="11452" y="4551"/>
                    </a:cubicBezTo>
                    <a:close/>
                    <a:moveTo>
                      <a:pt x="9850" y="0"/>
                    </a:moveTo>
                    <a:cubicBezTo>
                      <a:pt x="9464" y="0"/>
                      <a:pt x="9152" y="312"/>
                      <a:pt x="9152" y="698"/>
                    </a:cubicBezTo>
                    <a:lnTo>
                      <a:pt x="9152" y="2564"/>
                    </a:lnTo>
                    <a:cubicBezTo>
                      <a:pt x="8324" y="2777"/>
                      <a:pt x="7530" y="3105"/>
                      <a:pt x="6793" y="3539"/>
                    </a:cubicBezTo>
                    <a:lnTo>
                      <a:pt x="5474" y="2221"/>
                    </a:lnTo>
                    <a:cubicBezTo>
                      <a:pt x="5338" y="2085"/>
                      <a:pt x="5159" y="2017"/>
                      <a:pt x="4981" y="2017"/>
                    </a:cubicBezTo>
                    <a:cubicBezTo>
                      <a:pt x="4802" y="2017"/>
                      <a:pt x="4624" y="2085"/>
                      <a:pt x="4487" y="2221"/>
                    </a:cubicBezTo>
                    <a:lnTo>
                      <a:pt x="2222" y="4487"/>
                    </a:lnTo>
                    <a:cubicBezTo>
                      <a:pt x="1949" y="4759"/>
                      <a:pt x="1949" y="5201"/>
                      <a:pt x="2222" y="5473"/>
                    </a:cubicBezTo>
                    <a:lnTo>
                      <a:pt x="3541" y="6791"/>
                    </a:lnTo>
                    <a:cubicBezTo>
                      <a:pt x="3107" y="7528"/>
                      <a:pt x="2777" y="8322"/>
                      <a:pt x="2564" y="9150"/>
                    </a:cubicBezTo>
                    <a:lnTo>
                      <a:pt x="699" y="9150"/>
                    </a:lnTo>
                    <a:cubicBezTo>
                      <a:pt x="313" y="9150"/>
                      <a:pt x="1" y="9462"/>
                      <a:pt x="1" y="9848"/>
                    </a:cubicBezTo>
                    <a:lnTo>
                      <a:pt x="1" y="13053"/>
                    </a:lnTo>
                    <a:cubicBezTo>
                      <a:pt x="1" y="13438"/>
                      <a:pt x="313" y="13751"/>
                      <a:pt x="699" y="13751"/>
                    </a:cubicBezTo>
                    <a:lnTo>
                      <a:pt x="2564" y="13751"/>
                    </a:lnTo>
                    <a:cubicBezTo>
                      <a:pt x="2777" y="14579"/>
                      <a:pt x="3106" y="15373"/>
                      <a:pt x="3541" y="16109"/>
                    </a:cubicBezTo>
                    <a:lnTo>
                      <a:pt x="2222" y="17427"/>
                    </a:lnTo>
                    <a:cubicBezTo>
                      <a:pt x="1949" y="17701"/>
                      <a:pt x="1949" y="18142"/>
                      <a:pt x="2222" y="18415"/>
                    </a:cubicBezTo>
                    <a:lnTo>
                      <a:pt x="4487" y="20681"/>
                    </a:lnTo>
                    <a:cubicBezTo>
                      <a:pt x="4624" y="20817"/>
                      <a:pt x="4802" y="20885"/>
                      <a:pt x="4981" y="20885"/>
                    </a:cubicBezTo>
                    <a:cubicBezTo>
                      <a:pt x="5159" y="20885"/>
                      <a:pt x="5338" y="20817"/>
                      <a:pt x="5474" y="20681"/>
                    </a:cubicBezTo>
                    <a:lnTo>
                      <a:pt x="6793" y="19362"/>
                    </a:lnTo>
                    <a:cubicBezTo>
                      <a:pt x="7530" y="19796"/>
                      <a:pt x="8324" y="20124"/>
                      <a:pt x="9152" y="20339"/>
                    </a:cubicBezTo>
                    <a:lnTo>
                      <a:pt x="9152" y="22204"/>
                    </a:lnTo>
                    <a:cubicBezTo>
                      <a:pt x="9152" y="22588"/>
                      <a:pt x="9464" y="22901"/>
                      <a:pt x="9850" y="22901"/>
                    </a:cubicBezTo>
                    <a:lnTo>
                      <a:pt x="13055" y="22901"/>
                    </a:lnTo>
                    <a:cubicBezTo>
                      <a:pt x="13439" y="22901"/>
                      <a:pt x="13751" y="22588"/>
                      <a:pt x="13751" y="22204"/>
                    </a:cubicBezTo>
                    <a:lnTo>
                      <a:pt x="13751" y="20339"/>
                    </a:lnTo>
                    <a:cubicBezTo>
                      <a:pt x="14581" y="20124"/>
                      <a:pt x="15373" y="19796"/>
                      <a:pt x="16110" y="19362"/>
                    </a:cubicBezTo>
                    <a:lnTo>
                      <a:pt x="17429" y="20680"/>
                    </a:lnTo>
                    <a:cubicBezTo>
                      <a:pt x="17566" y="20816"/>
                      <a:pt x="17744" y="20884"/>
                      <a:pt x="17923" y="20884"/>
                    </a:cubicBezTo>
                    <a:cubicBezTo>
                      <a:pt x="18101" y="20884"/>
                      <a:pt x="18280" y="20816"/>
                      <a:pt x="18416" y="20680"/>
                    </a:cubicBezTo>
                    <a:lnTo>
                      <a:pt x="20682" y="18414"/>
                    </a:lnTo>
                    <a:cubicBezTo>
                      <a:pt x="20954" y="18142"/>
                      <a:pt x="20954" y="17700"/>
                      <a:pt x="20682" y="17427"/>
                    </a:cubicBezTo>
                    <a:lnTo>
                      <a:pt x="19364" y="16109"/>
                    </a:lnTo>
                    <a:cubicBezTo>
                      <a:pt x="19798" y="15373"/>
                      <a:pt x="20126" y="14579"/>
                      <a:pt x="20339" y="13751"/>
                    </a:cubicBezTo>
                    <a:lnTo>
                      <a:pt x="22205" y="13751"/>
                    </a:lnTo>
                    <a:cubicBezTo>
                      <a:pt x="22591" y="13751"/>
                      <a:pt x="22903" y="13438"/>
                      <a:pt x="22903" y="13053"/>
                    </a:cubicBezTo>
                    <a:lnTo>
                      <a:pt x="22903" y="9850"/>
                    </a:lnTo>
                    <a:cubicBezTo>
                      <a:pt x="22903" y="9465"/>
                      <a:pt x="22592" y="9152"/>
                      <a:pt x="22208" y="9152"/>
                    </a:cubicBezTo>
                    <a:cubicBezTo>
                      <a:pt x="22207" y="9152"/>
                      <a:pt x="22206" y="9152"/>
                      <a:pt x="22205" y="9152"/>
                    </a:cubicBezTo>
                    <a:lnTo>
                      <a:pt x="20339" y="9152"/>
                    </a:lnTo>
                    <a:cubicBezTo>
                      <a:pt x="20126" y="8322"/>
                      <a:pt x="19798" y="7530"/>
                      <a:pt x="19364" y="6793"/>
                    </a:cubicBezTo>
                    <a:lnTo>
                      <a:pt x="20682" y="5473"/>
                    </a:lnTo>
                    <a:cubicBezTo>
                      <a:pt x="20954" y="5201"/>
                      <a:pt x="20954" y="4759"/>
                      <a:pt x="20682" y="4487"/>
                    </a:cubicBezTo>
                    <a:lnTo>
                      <a:pt x="18416" y="2221"/>
                    </a:lnTo>
                    <a:cubicBezTo>
                      <a:pt x="18280" y="2085"/>
                      <a:pt x="18101" y="2017"/>
                      <a:pt x="17923" y="2017"/>
                    </a:cubicBezTo>
                    <a:cubicBezTo>
                      <a:pt x="17744" y="2017"/>
                      <a:pt x="17566" y="2085"/>
                      <a:pt x="17429" y="2221"/>
                    </a:cubicBezTo>
                    <a:lnTo>
                      <a:pt x="16110" y="3541"/>
                    </a:lnTo>
                    <a:cubicBezTo>
                      <a:pt x="15373" y="3105"/>
                      <a:pt x="14581" y="2777"/>
                      <a:pt x="13751" y="2564"/>
                    </a:cubicBezTo>
                    <a:lnTo>
                      <a:pt x="13751" y="698"/>
                    </a:lnTo>
                    <a:cubicBezTo>
                      <a:pt x="13751" y="312"/>
                      <a:pt x="13439" y="0"/>
                      <a:pt x="1305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D7DFE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5"/>
              <p:cNvSpPr/>
              <p:nvPr/>
            </p:nvSpPr>
            <p:spPr>
              <a:xfrm>
                <a:off x="3218180" y="4572731"/>
                <a:ext cx="526025" cy="525979"/>
              </a:xfrm>
              <a:custGeom>
                <a:avLst/>
                <a:gdLst/>
                <a:ahLst/>
                <a:cxnLst/>
                <a:rect l="l" t="t" r="r" b="b"/>
                <a:pathLst>
                  <a:path w="22903" h="22901" extrusionOk="0">
                    <a:moveTo>
                      <a:pt x="11452" y="4551"/>
                    </a:moveTo>
                    <a:cubicBezTo>
                      <a:pt x="15263" y="4551"/>
                      <a:pt x="18352" y="7640"/>
                      <a:pt x="18352" y="11451"/>
                    </a:cubicBezTo>
                    <a:cubicBezTo>
                      <a:pt x="18352" y="15262"/>
                      <a:pt x="15263" y="18350"/>
                      <a:pt x="11452" y="18350"/>
                    </a:cubicBezTo>
                    <a:lnTo>
                      <a:pt x="11452" y="18351"/>
                    </a:lnTo>
                    <a:cubicBezTo>
                      <a:pt x="7640" y="18351"/>
                      <a:pt x="4552" y="15262"/>
                      <a:pt x="4552" y="11451"/>
                    </a:cubicBezTo>
                    <a:cubicBezTo>
                      <a:pt x="4552" y="7640"/>
                      <a:pt x="7640" y="4551"/>
                      <a:pt x="11452" y="4551"/>
                    </a:cubicBezTo>
                    <a:close/>
                    <a:moveTo>
                      <a:pt x="9850" y="0"/>
                    </a:moveTo>
                    <a:cubicBezTo>
                      <a:pt x="9464" y="0"/>
                      <a:pt x="9152" y="312"/>
                      <a:pt x="9152" y="698"/>
                    </a:cubicBezTo>
                    <a:lnTo>
                      <a:pt x="9152" y="2564"/>
                    </a:lnTo>
                    <a:cubicBezTo>
                      <a:pt x="8324" y="2777"/>
                      <a:pt x="7530" y="3105"/>
                      <a:pt x="6793" y="3539"/>
                    </a:cubicBezTo>
                    <a:lnTo>
                      <a:pt x="5474" y="2221"/>
                    </a:lnTo>
                    <a:cubicBezTo>
                      <a:pt x="5338" y="2085"/>
                      <a:pt x="5159" y="2017"/>
                      <a:pt x="4981" y="2017"/>
                    </a:cubicBezTo>
                    <a:cubicBezTo>
                      <a:pt x="4802" y="2017"/>
                      <a:pt x="4624" y="2085"/>
                      <a:pt x="4487" y="2221"/>
                    </a:cubicBezTo>
                    <a:lnTo>
                      <a:pt x="2222" y="4487"/>
                    </a:lnTo>
                    <a:cubicBezTo>
                      <a:pt x="1949" y="4759"/>
                      <a:pt x="1949" y="5201"/>
                      <a:pt x="2222" y="5473"/>
                    </a:cubicBezTo>
                    <a:lnTo>
                      <a:pt x="3541" y="6791"/>
                    </a:lnTo>
                    <a:cubicBezTo>
                      <a:pt x="3107" y="7528"/>
                      <a:pt x="2777" y="8322"/>
                      <a:pt x="2564" y="9150"/>
                    </a:cubicBezTo>
                    <a:lnTo>
                      <a:pt x="699" y="9150"/>
                    </a:lnTo>
                    <a:cubicBezTo>
                      <a:pt x="313" y="9150"/>
                      <a:pt x="1" y="9462"/>
                      <a:pt x="1" y="9848"/>
                    </a:cubicBezTo>
                    <a:lnTo>
                      <a:pt x="1" y="13053"/>
                    </a:lnTo>
                    <a:cubicBezTo>
                      <a:pt x="1" y="13438"/>
                      <a:pt x="313" y="13751"/>
                      <a:pt x="699" y="13751"/>
                    </a:cubicBezTo>
                    <a:lnTo>
                      <a:pt x="2564" y="13751"/>
                    </a:lnTo>
                    <a:cubicBezTo>
                      <a:pt x="2777" y="14579"/>
                      <a:pt x="3106" y="15373"/>
                      <a:pt x="3541" y="16109"/>
                    </a:cubicBezTo>
                    <a:lnTo>
                      <a:pt x="2222" y="17427"/>
                    </a:lnTo>
                    <a:cubicBezTo>
                      <a:pt x="1949" y="17701"/>
                      <a:pt x="1949" y="18142"/>
                      <a:pt x="2222" y="18415"/>
                    </a:cubicBezTo>
                    <a:lnTo>
                      <a:pt x="4487" y="20681"/>
                    </a:lnTo>
                    <a:cubicBezTo>
                      <a:pt x="4624" y="20817"/>
                      <a:pt x="4802" y="20885"/>
                      <a:pt x="4981" y="20885"/>
                    </a:cubicBezTo>
                    <a:cubicBezTo>
                      <a:pt x="5159" y="20885"/>
                      <a:pt x="5338" y="20817"/>
                      <a:pt x="5474" y="20681"/>
                    </a:cubicBezTo>
                    <a:lnTo>
                      <a:pt x="6793" y="19362"/>
                    </a:lnTo>
                    <a:cubicBezTo>
                      <a:pt x="7530" y="19796"/>
                      <a:pt x="8324" y="20124"/>
                      <a:pt x="9152" y="20339"/>
                    </a:cubicBezTo>
                    <a:lnTo>
                      <a:pt x="9152" y="22204"/>
                    </a:lnTo>
                    <a:cubicBezTo>
                      <a:pt x="9152" y="22588"/>
                      <a:pt x="9464" y="22901"/>
                      <a:pt x="9850" y="22901"/>
                    </a:cubicBezTo>
                    <a:lnTo>
                      <a:pt x="13055" y="22901"/>
                    </a:lnTo>
                    <a:cubicBezTo>
                      <a:pt x="13439" y="22901"/>
                      <a:pt x="13751" y="22588"/>
                      <a:pt x="13751" y="22204"/>
                    </a:cubicBezTo>
                    <a:lnTo>
                      <a:pt x="13751" y="20339"/>
                    </a:lnTo>
                    <a:cubicBezTo>
                      <a:pt x="14581" y="20124"/>
                      <a:pt x="15373" y="19796"/>
                      <a:pt x="16110" y="19362"/>
                    </a:cubicBezTo>
                    <a:lnTo>
                      <a:pt x="17429" y="20680"/>
                    </a:lnTo>
                    <a:cubicBezTo>
                      <a:pt x="17566" y="20816"/>
                      <a:pt x="17744" y="20884"/>
                      <a:pt x="17923" y="20884"/>
                    </a:cubicBezTo>
                    <a:cubicBezTo>
                      <a:pt x="18101" y="20884"/>
                      <a:pt x="18280" y="20816"/>
                      <a:pt x="18416" y="20680"/>
                    </a:cubicBezTo>
                    <a:lnTo>
                      <a:pt x="20682" y="18414"/>
                    </a:lnTo>
                    <a:cubicBezTo>
                      <a:pt x="20954" y="18142"/>
                      <a:pt x="20954" y="17700"/>
                      <a:pt x="20682" y="17427"/>
                    </a:cubicBezTo>
                    <a:lnTo>
                      <a:pt x="19364" y="16109"/>
                    </a:lnTo>
                    <a:cubicBezTo>
                      <a:pt x="19798" y="15373"/>
                      <a:pt x="20126" y="14579"/>
                      <a:pt x="20339" y="13751"/>
                    </a:cubicBezTo>
                    <a:lnTo>
                      <a:pt x="22205" y="13751"/>
                    </a:lnTo>
                    <a:cubicBezTo>
                      <a:pt x="22591" y="13751"/>
                      <a:pt x="22903" y="13438"/>
                      <a:pt x="22903" y="13053"/>
                    </a:cubicBezTo>
                    <a:lnTo>
                      <a:pt x="22903" y="9850"/>
                    </a:lnTo>
                    <a:cubicBezTo>
                      <a:pt x="22903" y="9465"/>
                      <a:pt x="22592" y="9152"/>
                      <a:pt x="22208" y="9152"/>
                    </a:cubicBezTo>
                    <a:cubicBezTo>
                      <a:pt x="22207" y="9152"/>
                      <a:pt x="22206" y="9152"/>
                      <a:pt x="22205" y="9152"/>
                    </a:cubicBezTo>
                    <a:lnTo>
                      <a:pt x="20339" y="9152"/>
                    </a:lnTo>
                    <a:cubicBezTo>
                      <a:pt x="20126" y="8322"/>
                      <a:pt x="19798" y="7530"/>
                      <a:pt x="19364" y="6793"/>
                    </a:cubicBezTo>
                    <a:lnTo>
                      <a:pt x="20682" y="5473"/>
                    </a:lnTo>
                    <a:cubicBezTo>
                      <a:pt x="20954" y="5201"/>
                      <a:pt x="20954" y="4759"/>
                      <a:pt x="20682" y="4487"/>
                    </a:cubicBezTo>
                    <a:lnTo>
                      <a:pt x="18416" y="2221"/>
                    </a:lnTo>
                    <a:cubicBezTo>
                      <a:pt x="18280" y="2085"/>
                      <a:pt x="18101" y="2017"/>
                      <a:pt x="17923" y="2017"/>
                    </a:cubicBezTo>
                    <a:cubicBezTo>
                      <a:pt x="17744" y="2017"/>
                      <a:pt x="17566" y="2085"/>
                      <a:pt x="17429" y="2221"/>
                    </a:cubicBezTo>
                    <a:lnTo>
                      <a:pt x="16110" y="3541"/>
                    </a:lnTo>
                    <a:cubicBezTo>
                      <a:pt x="15373" y="3105"/>
                      <a:pt x="14581" y="2777"/>
                      <a:pt x="13751" y="2564"/>
                    </a:cubicBezTo>
                    <a:lnTo>
                      <a:pt x="13751" y="698"/>
                    </a:lnTo>
                    <a:cubicBezTo>
                      <a:pt x="13751" y="312"/>
                      <a:pt x="13439" y="0"/>
                      <a:pt x="1305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D7DFE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5"/>
              <p:cNvSpPr/>
              <p:nvPr/>
            </p:nvSpPr>
            <p:spPr>
              <a:xfrm>
                <a:off x="3886206" y="4203837"/>
                <a:ext cx="526025" cy="525979"/>
              </a:xfrm>
              <a:custGeom>
                <a:avLst/>
                <a:gdLst/>
                <a:ahLst/>
                <a:cxnLst/>
                <a:rect l="l" t="t" r="r" b="b"/>
                <a:pathLst>
                  <a:path w="22903" h="22901" extrusionOk="0">
                    <a:moveTo>
                      <a:pt x="11452" y="4551"/>
                    </a:moveTo>
                    <a:cubicBezTo>
                      <a:pt x="15263" y="4551"/>
                      <a:pt x="18352" y="7640"/>
                      <a:pt x="18352" y="11451"/>
                    </a:cubicBezTo>
                    <a:cubicBezTo>
                      <a:pt x="18352" y="15262"/>
                      <a:pt x="15263" y="18350"/>
                      <a:pt x="11452" y="18350"/>
                    </a:cubicBezTo>
                    <a:lnTo>
                      <a:pt x="11452" y="18351"/>
                    </a:lnTo>
                    <a:cubicBezTo>
                      <a:pt x="7640" y="18351"/>
                      <a:pt x="4552" y="15262"/>
                      <a:pt x="4552" y="11451"/>
                    </a:cubicBezTo>
                    <a:cubicBezTo>
                      <a:pt x="4552" y="7640"/>
                      <a:pt x="7640" y="4551"/>
                      <a:pt x="11452" y="4551"/>
                    </a:cubicBezTo>
                    <a:close/>
                    <a:moveTo>
                      <a:pt x="9850" y="0"/>
                    </a:moveTo>
                    <a:cubicBezTo>
                      <a:pt x="9464" y="0"/>
                      <a:pt x="9152" y="312"/>
                      <a:pt x="9152" y="698"/>
                    </a:cubicBezTo>
                    <a:lnTo>
                      <a:pt x="9152" y="2564"/>
                    </a:lnTo>
                    <a:cubicBezTo>
                      <a:pt x="8324" y="2777"/>
                      <a:pt x="7530" y="3105"/>
                      <a:pt x="6793" y="3539"/>
                    </a:cubicBezTo>
                    <a:lnTo>
                      <a:pt x="5474" y="2221"/>
                    </a:lnTo>
                    <a:cubicBezTo>
                      <a:pt x="5338" y="2085"/>
                      <a:pt x="5159" y="2017"/>
                      <a:pt x="4981" y="2017"/>
                    </a:cubicBezTo>
                    <a:cubicBezTo>
                      <a:pt x="4802" y="2017"/>
                      <a:pt x="4624" y="2085"/>
                      <a:pt x="4487" y="2221"/>
                    </a:cubicBezTo>
                    <a:lnTo>
                      <a:pt x="2222" y="4487"/>
                    </a:lnTo>
                    <a:cubicBezTo>
                      <a:pt x="1949" y="4759"/>
                      <a:pt x="1949" y="5201"/>
                      <a:pt x="2222" y="5473"/>
                    </a:cubicBezTo>
                    <a:lnTo>
                      <a:pt x="3541" y="6791"/>
                    </a:lnTo>
                    <a:cubicBezTo>
                      <a:pt x="3107" y="7528"/>
                      <a:pt x="2777" y="8322"/>
                      <a:pt x="2564" y="9150"/>
                    </a:cubicBezTo>
                    <a:lnTo>
                      <a:pt x="699" y="9150"/>
                    </a:lnTo>
                    <a:cubicBezTo>
                      <a:pt x="313" y="9150"/>
                      <a:pt x="1" y="9462"/>
                      <a:pt x="1" y="9848"/>
                    </a:cubicBezTo>
                    <a:lnTo>
                      <a:pt x="1" y="13053"/>
                    </a:lnTo>
                    <a:cubicBezTo>
                      <a:pt x="1" y="13438"/>
                      <a:pt x="313" y="13751"/>
                      <a:pt x="699" y="13751"/>
                    </a:cubicBezTo>
                    <a:lnTo>
                      <a:pt x="2564" y="13751"/>
                    </a:lnTo>
                    <a:cubicBezTo>
                      <a:pt x="2777" y="14579"/>
                      <a:pt x="3106" y="15373"/>
                      <a:pt x="3541" y="16109"/>
                    </a:cubicBezTo>
                    <a:lnTo>
                      <a:pt x="2222" y="17427"/>
                    </a:lnTo>
                    <a:cubicBezTo>
                      <a:pt x="1949" y="17701"/>
                      <a:pt x="1949" y="18142"/>
                      <a:pt x="2222" y="18415"/>
                    </a:cubicBezTo>
                    <a:lnTo>
                      <a:pt x="4487" y="20681"/>
                    </a:lnTo>
                    <a:cubicBezTo>
                      <a:pt x="4624" y="20817"/>
                      <a:pt x="4802" y="20885"/>
                      <a:pt x="4981" y="20885"/>
                    </a:cubicBezTo>
                    <a:cubicBezTo>
                      <a:pt x="5159" y="20885"/>
                      <a:pt x="5338" y="20817"/>
                      <a:pt x="5474" y="20681"/>
                    </a:cubicBezTo>
                    <a:lnTo>
                      <a:pt x="6793" y="19362"/>
                    </a:lnTo>
                    <a:cubicBezTo>
                      <a:pt x="7530" y="19796"/>
                      <a:pt x="8324" y="20124"/>
                      <a:pt x="9152" y="20339"/>
                    </a:cubicBezTo>
                    <a:lnTo>
                      <a:pt x="9152" y="22204"/>
                    </a:lnTo>
                    <a:cubicBezTo>
                      <a:pt x="9152" y="22588"/>
                      <a:pt x="9464" y="22901"/>
                      <a:pt x="9850" y="22901"/>
                    </a:cubicBezTo>
                    <a:lnTo>
                      <a:pt x="13055" y="22901"/>
                    </a:lnTo>
                    <a:cubicBezTo>
                      <a:pt x="13439" y="22901"/>
                      <a:pt x="13751" y="22588"/>
                      <a:pt x="13751" y="22204"/>
                    </a:cubicBezTo>
                    <a:lnTo>
                      <a:pt x="13751" y="20339"/>
                    </a:lnTo>
                    <a:cubicBezTo>
                      <a:pt x="14581" y="20124"/>
                      <a:pt x="15373" y="19796"/>
                      <a:pt x="16110" y="19362"/>
                    </a:cubicBezTo>
                    <a:lnTo>
                      <a:pt x="17429" y="20680"/>
                    </a:lnTo>
                    <a:cubicBezTo>
                      <a:pt x="17566" y="20816"/>
                      <a:pt x="17744" y="20884"/>
                      <a:pt x="17923" y="20884"/>
                    </a:cubicBezTo>
                    <a:cubicBezTo>
                      <a:pt x="18101" y="20884"/>
                      <a:pt x="18280" y="20816"/>
                      <a:pt x="18416" y="20680"/>
                    </a:cubicBezTo>
                    <a:lnTo>
                      <a:pt x="20682" y="18414"/>
                    </a:lnTo>
                    <a:cubicBezTo>
                      <a:pt x="20954" y="18142"/>
                      <a:pt x="20954" y="17700"/>
                      <a:pt x="20682" y="17427"/>
                    </a:cubicBezTo>
                    <a:lnTo>
                      <a:pt x="19364" y="16109"/>
                    </a:lnTo>
                    <a:cubicBezTo>
                      <a:pt x="19798" y="15373"/>
                      <a:pt x="20126" y="14579"/>
                      <a:pt x="20339" y="13751"/>
                    </a:cubicBezTo>
                    <a:lnTo>
                      <a:pt x="22205" y="13751"/>
                    </a:lnTo>
                    <a:cubicBezTo>
                      <a:pt x="22591" y="13751"/>
                      <a:pt x="22903" y="13438"/>
                      <a:pt x="22903" y="13053"/>
                    </a:cubicBezTo>
                    <a:lnTo>
                      <a:pt x="22903" y="9850"/>
                    </a:lnTo>
                    <a:cubicBezTo>
                      <a:pt x="22903" y="9465"/>
                      <a:pt x="22592" y="9152"/>
                      <a:pt x="22208" y="9152"/>
                    </a:cubicBezTo>
                    <a:cubicBezTo>
                      <a:pt x="22207" y="9152"/>
                      <a:pt x="22206" y="9152"/>
                      <a:pt x="22205" y="9152"/>
                    </a:cubicBezTo>
                    <a:lnTo>
                      <a:pt x="20339" y="9152"/>
                    </a:lnTo>
                    <a:cubicBezTo>
                      <a:pt x="20126" y="8322"/>
                      <a:pt x="19798" y="7530"/>
                      <a:pt x="19364" y="6793"/>
                    </a:cubicBezTo>
                    <a:lnTo>
                      <a:pt x="20682" y="5473"/>
                    </a:lnTo>
                    <a:cubicBezTo>
                      <a:pt x="20954" y="5201"/>
                      <a:pt x="20954" y="4759"/>
                      <a:pt x="20682" y="4487"/>
                    </a:cubicBezTo>
                    <a:lnTo>
                      <a:pt x="18416" y="2221"/>
                    </a:lnTo>
                    <a:cubicBezTo>
                      <a:pt x="18280" y="2085"/>
                      <a:pt x="18101" y="2017"/>
                      <a:pt x="17923" y="2017"/>
                    </a:cubicBezTo>
                    <a:cubicBezTo>
                      <a:pt x="17744" y="2017"/>
                      <a:pt x="17566" y="2085"/>
                      <a:pt x="17429" y="2221"/>
                    </a:cubicBezTo>
                    <a:lnTo>
                      <a:pt x="16110" y="3541"/>
                    </a:lnTo>
                    <a:cubicBezTo>
                      <a:pt x="15373" y="3105"/>
                      <a:pt x="14581" y="2777"/>
                      <a:pt x="13751" y="2564"/>
                    </a:cubicBezTo>
                    <a:lnTo>
                      <a:pt x="13751" y="698"/>
                    </a:lnTo>
                    <a:cubicBezTo>
                      <a:pt x="13751" y="312"/>
                      <a:pt x="13439" y="0"/>
                      <a:pt x="1305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D7DFE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5"/>
              <p:cNvSpPr/>
              <p:nvPr/>
            </p:nvSpPr>
            <p:spPr>
              <a:xfrm>
                <a:off x="4560958" y="4423127"/>
                <a:ext cx="526025" cy="525979"/>
              </a:xfrm>
              <a:custGeom>
                <a:avLst/>
                <a:gdLst/>
                <a:ahLst/>
                <a:cxnLst/>
                <a:rect l="l" t="t" r="r" b="b"/>
                <a:pathLst>
                  <a:path w="22903" h="22901" extrusionOk="0">
                    <a:moveTo>
                      <a:pt x="11452" y="4551"/>
                    </a:moveTo>
                    <a:cubicBezTo>
                      <a:pt x="15263" y="4551"/>
                      <a:pt x="18352" y="7640"/>
                      <a:pt x="18352" y="11451"/>
                    </a:cubicBezTo>
                    <a:cubicBezTo>
                      <a:pt x="18352" y="15262"/>
                      <a:pt x="15263" y="18350"/>
                      <a:pt x="11452" y="18350"/>
                    </a:cubicBezTo>
                    <a:lnTo>
                      <a:pt x="11452" y="18351"/>
                    </a:lnTo>
                    <a:cubicBezTo>
                      <a:pt x="7640" y="18351"/>
                      <a:pt x="4552" y="15262"/>
                      <a:pt x="4552" y="11451"/>
                    </a:cubicBezTo>
                    <a:cubicBezTo>
                      <a:pt x="4552" y="7640"/>
                      <a:pt x="7640" y="4551"/>
                      <a:pt x="11452" y="4551"/>
                    </a:cubicBezTo>
                    <a:close/>
                    <a:moveTo>
                      <a:pt x="9850" y="0"/>
                    </a:moveTo>
                    <a:cubicBezTo>
                      <a:pt x="9464" y="0"/>
                      <a:pt x="9152" y="312"/>
                      <a:pt x="9152" y="698"/>
                    </a:cubicBezTo>
                    <a:lnTo>
                      <a:pt x="9152" y="2564"/>
                    </a:lnTo>
                    <a:cubicBezTo>
                      <a:pt x="8324" y="2777"/>
                      <a:pt x="7530" y="3105"/>
                      <a:pt x="6793" y="3539"/>
                    </a:cubicBezTo>
                    <a:lnTo>
                      <a:pt x="5474" y="2221"/>
                    </a:lnTo>
                    <a:cubicBezTo>
                      <a:pt x="5338" y="2085"/>
                      <a:pt x="5159" y="2017"/>
                      <a:pt x="4981" y="2017"/>
                    </a:cubicBezTo>
                    <a:cubicBezTo>
                      <a:pt x="4802" y="2017"/>
                      <a:pt x="4624" y="2085"/>
                      <a:pt x="4487" y="2221"/>
                    </a:cubicBezTo>
                    <a:lnTo>
                      <a:pt x="2222" y="4487"/>
                    </a:lnTo>
                    <a:cubicBezTo>
                      <a:pt x="1949" y="4759"/>
                      <a:pt x="1949" y="5201"/>
                      <a:pt x="2222" y="5473"/>
                    </a:cubicBezTo>
                    <a:lnTo>
                      <a:pt x="3541" y="6791"/>
                    </a:lnTo>
                    <a:cubicBezTo>
                      <a:pt x="3107" y="7528"/>
                      <a:pt x="2777" y="8322"/>
                      <a:pt x="2564" y="9150"/>
                    </a:cubicBezTo>
                    <a:lnTo>
                      <a:pt x="699" y="9150"/>
                    </a:lnTo>
                    <a:cubicBezTo>
                      <a:pt x="313" y="9150"/>
                      <a:pt x="1" y="9462"/>
                      <a:pt x="1" y="9848"/>
                    </a:cubicBezTo>
                    <a:lnTo>
                      <a:pt x="1" y="13053"/>
                    </a:lnTo>
                    <a:cubicBezTo>
                      <a:pt x="1" y="13438"/>
                      <a:pt x="313" y="13751"/>
                      <a:pt x="699" y="13751"/>
                    </a:cubicBezTo>
                    <a:lnTo>
                      <a:pt x="2564" y="13751"/>
                    </a:lnTo>
                    <a:cubicBezTo>
                      <a:pt x="2777" y="14579"/>
                      <a:pt x="3106" y="15373"/>
                      <a:pt x="3541" y="16109"/>
                    </a:cubicBezTo>
                    <a:lnTo>
                      <a:pt x="2222" y="17427"/>
                    </a:lnTo>
                    <a:cubicBezTo>
                      <a:pt x="1949" y="17701"/>
                      <a:pt x="1949" y="18142"/>
                      <a:pt x="2222" y="18415"/>
                    </a:cubicBezTo>
                    <a:lnTo>
                      <a:pt x="4487" y="20681"/>
                    </a:lnTo>
                    <a:cubicBezTo>
                      <a:pt x="4624" y="20817"/>
                      <a:pt x="4802" y="20885"/>
                      <a:pt x="4981" y="20885"/>
                    </a:cubicBezTo>
                    <a:cubicBezTo>
                      <a:pt x="5159" y="20885"/>
                      <a:pt x="5338" y="20817"/>
                      <a:pt x="5474" y="20681"/>
                    </a:cubicBezTo>
                    <a:lnTo>
                      <a:pt x="6793" y="19362"/>
                    </a:lnTo>
                    <a:cubicBezTo>
                      <a:pt x="7530" y="19796"/>
                      <a:pt x="8324" y="20124"/>
                      <a:pt x="9152" y="20339"/>
                    </a:cubicBezTo>
                    <a:lnTo>
                      <a:pt x="9152" y="22204"/>
                    </a:lnTo>
                    <a:cubicBezTo>
                      <a:pt x="9152" y="22588"/>
                      <a:pt x="9464" y="22901"/>
                      <a:pt x="9850" y="22901"/>
                    </a:cubicBezTo>
                    <a:lnTo>
                      <a:pt x="13055" y="22901"/>
                    </a:lnTo>
                    <a:cubicBezTo>
                      <a:pt x="13439" y="22901"/>
                      <a:pt x="13751" y="22588"/>
                      <a:pt x="13751" y="22204"/>
                    </a:cubicBezTo>
                    <a:lnTo>
                      <a:pt x="13751" y="20339"/>
                    </a:lnTo>
                    <a:cubicBezTo>
                      <a:pt x="14581" y="20124"/>
                      <a:pt x="15373" y="19796"/>
                      <a:pt x="16110" y="19362"/>
                    </a:cubicBezTo>
                    <a:lnTo>
                      <a:pt x="17429" y="20680"/>
                    </a:lnTo>
                    <a:cubicBezTo>
                      <a:pt x="17566" y="20816"/>
                      <a:pt x="17744" y="20884"/>
                      <a:pt x="17923" y="20884"/>
                    </a:cubicBezTo>
                    <a:cubicBezTo>
                      <a:pt x="18101" y="20884"/>
                      <a:pt x="18280" y="20816"/>
                      <a:pt x="18416" y="20680"/>
                    </a:cubicBezTo>
                    <a:lnTo>
                      <a:pt x="20682" y="18414"/>
                    </a:lnTo>
                    <a:cubicBezTo>
                      <a:pt x="20954" y="18142"/>
                      <a:pt x="20954" y="17700"/>
                      <a:pt x="20682" y="17427"/>
                    </a:cubicBezTo>
                    <a:lnTo>
                      <a:pt x="19364" y="16109"/>
                    </a:lnTo>
                    <a:cubicBezTo>
                      <a:pt x="19798" y="15373"/>
                      <a:pt x="20126" y="14579"/>
                      <a:pt x="20339" y="13751"/>
                    </a:cubicBezTo>
                    <a:lnTo>
                      <a:pt x="22205" y="13751"/>
                    </a:lnTo>
                    <a:cubicBezTo>
                      <a:pt x="22591" y="13751"/>
                      <a:pt x="22903" y="13438"/>
                      <a:pt x="22903" y="13053"/>
                    </a:cubicBezTo>
                    <a:lnTo>
                      <a:pt x="22903" y="9850"/>
                    </a:lnTo>
                    <a:cubicBezTo>
                      <a:pt x="22903" y="9465"/>
                      <a:pt x="22592" y="9152"/>
                      <a:pt x="22208" y="9152"/>
                    </a:cubicBezTo>
                    <a:cubicBezTo>
                      <a:pt x="22207" y="9152"/>
                      <a:pt x="22206" y="9152"/>
                      <a:pt x="22205" y="9152"/>
                    </a:cubicBezTo>
                    <a:lnTo>
                      <a:pt x="20339" y="9152"/>
                    </a:lnTo>
                    <a:cubicBezTo>
                      <a:pt x="20126" y="8322"/>
                      <a:pt x="19798" y="7530"/>
                      <a:pt x="19364" y="6793"/>
                    </a:cubicBezTo>
                    <a:lnTo>
                      <a:pt x="20682" y="5473"/>
                    </a:lnTo>
                    <a:cubicBezTo>
                      <a:pt x="20954" y="5201"/>
                      <a:pt x="20954" y="4759"/>
                      <a:pt x="20682" y="4487"/>
                    </a:cubicBezTo>
                    <a:lnTo>
                      <a:pt x="18416" y="2221"/>
                    </a:lnTo>
                    <a:cubicBezTo>
                      <a:pt x="18280" y="2085"/>
                      <a:pt x="18101" y="2017"/>
                      <a:pt x="17923" y="2017"/>
                    </a:cubicBezTo>
                    <a:cubicBezTo>
                      <a:pt x="17744" y="2017"/>
                      <a:pt x="17566" y="2085"/>
                      <a:pt x="17429" y="2221"/>
                    </a:cubicBezTo>
                    <a:lnTo>
                      <a:pt x="16110" y="3541"/>
                    </a:lnTo>
                    <a:cubicBezTo>
                      <a:pt x="15373" y="3105"/>
                      <a:pt x="14581" y="2777"/>
                      <a:pt x="13751" y="2564"/>
                    </a:cubicBezTo>
                    <a:lnTo>
                      <a:pt x="13751" y="698"/>
                    </a:lnTo>
                    <a:cubicBezTo>
                      <a:pt x="13751" y="312"/>
                      <a:pt x="13439" y="0"/>
                      <a:pt x="1305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D7DFE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9" name="Google Shape;349;p35"/>
            <p:cNvSpPr txBox="1"/>
            <p:nvPr/>
          </p:nvSpPr>
          <p:spPr>
            <a:xfrm>
              <a:off x="7075000" y="3435063"/>
              <a:ext cx="11226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oppins"/>
                  <a:ea typeface="Poppins"/>
                  <a:cs typeface="Poppins"/>
                  <a:sym typeface="Poppins"/>
                </a:rPr>
                <a:t>Company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oppins"/>
                  <a:ea typeface="Poppins"/>
                  <a:cs typeface="Poppins"/>
                  <a:sym typeface="Poppins"/>
                </a:rPr>
                <a:t>stagnates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5"/>
            <p:cNvSpPr txBox="1"/>
            <p:nvPr/>
          </p:nvSpPr>
          <p:spPr>
            <a:xfrm>
              <a:off x="1319925" y="3667775"/>
              <a:ext cx="11226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i="1">
                  <a:solidFill>
                    <a:schemeClr val="dk1"/>
                  </a:solidFill>
                  <a:highlight>
                    <a:schemeClr val="lt1"/>
                  </a:highlight>
                  <a:latin typeface="Poppins"/>
                  <a:ea typeface="Poppins"/>
                  <a:cs typeface="Poppins"/>
                  <a:sym typeface="Poppins"/>
                </a:rPr>
                <a:t>Knowledge</a:t>
              </a:r>
              <a:endParaRPr sz="1200" i="1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i="1">
                  <a:solidFill>
                    <a:schemeClr val="dk1"/>
                  </a:solidFill>
                  <a:highlight>
                    <a:schemeClr val="lt1"/>
                  </a:highlight>
                  <a:latin typeface="Poppins"/>
                  <a:ea typeface="Poppins"/>
                  <a:cs typeface="Poppins"/>
                  <a:sym typeface="Poppins"/>
                </a:rPr>
                <a:t>gaps</a:t>
              </a:r>
              <a:endParaRPr sz="1200" i="1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1" name="Google Shape;351;p35"/>
            <p:cNvSpPr txBox="1"/>
            <p:nvPr/>
          </p:nvSpPr>
          <p:spPr>
            <a:xfrm>
              <a:off x="2575050" y="4302350"/>
              <a:ext cx="11226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i="1">
                  <a:solidFill>
                    <a:schemeClr val="dk1"/>
                  </a:solidFill>
                  <a:highlight>
                    <a:schemeClr val="lt1"/>
                  </a:highlight>
                  <a:latin typeface="Poppins"/>
                  <a:ea typeface="Poppins"/>
                  <a:cs typeface="Poppins"/>
                  <a:sym typeface="Poppins"/>
                </a:rPr>
                <a:t>Missing skill sets</a:t>
              </a:r>
              <a:endParaRPr sz="1200" i="1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2" name="Google Shape;352;p35"/>
            <p:cNvSpPr txBox="1"/>
            <p:nvPr/>
          </p:nvSpPr>
          <p:spPr>
            <a:xfrm>
              <a:off x="4096250" y="3628600"/>
              <a:ext cx="11226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i="1">
                  <a:solidFill>
                    <a:schemeClr val="dk1"/>
                  </a:solidFill>
                  <a:highlight>
                    <a:schemeClr val="lt1"/>
                  </a:highlight>
                  <a:latin typeface="Poppins"/>
                  <a:ea typeface="Poppins"/>
                  <a:cs typeface="Poppins"/>
                  <a:sym typeface="Poppins"/>
                </a:rPr>
                <a:t>Unfulfilled Work</a:t>
              </a:r>
              <a:endParaRPr sz="1200" i="1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3" name="Google Shape;353;p35"/>
            <p:cNvSpPr txBox="1"/>
            <p:nvPr/>
          </p:nvSpPr>
          <p:spPr>
            <a:xfrm>
              <a:off x="5390913" y="4302350"/>
              <a:ext cx="11226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i="1">
                  <a:solidFill>
                    <a:schemeClr val="dk1"/>
                  </a:solidFill>
                  <a:highlight>
                    <a:schemeClr val="lt1"/>
                  </a:highlight>
                  <a:latin typeface="Poppins"/>
                  <a:ea typeface="Poppins"/>
                  <a:cs typeface="Poppins"/>
                  <a:sym typeface="Poppins"/>
                </a:rPr>
                <a:t>Unmet </a:t>
              </a:r>
              <a:endParaRPr sz="1200" i="1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i="1">
                  <a:solidFill>
                    <a:schemeClr val="dk1"/>
                  </a:solidFill>
                  <a:highlight>
                    <a:schemeClr val="lt1"/>
                  </a:highlight>
                  <a:latin typeface="Poppins"/>
                  <a:ea typeface="Poppins"/>
                  <a:cs typeface="Poppins"/>
                  <a:sym typeface="Poppins"/>
                </a:rPr>
                <a:t>goals</a:t>
              </a:r>
              <a:endParaRPr sz="1200" i="1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54" name="Google Shape;354;p35"/>
          <p:cNvGrpSpPr/>
          <p:nvPr/>
        </p:nvGrpSpPr>
        <p:grpSpPr>
          <a:xfrm>
            <a:off x="1052733" y="1704280"/>
            <a:ext cx="7038531" cy="1196628"/>
            <a:chOff x="1485058" y="1900967"/>
            <a:chExt cx="7038531" cy="1196628"/>
          </a:xfrm>
        </p:grpSpPr>
        <p:sp>
          <p:nvSpPr>
            <p:cNvPr id="355" name="Google Shape;355;p35"/>
            <p:cNvSpPr/>
            <p:nvPr/>
          </p:nvSpPr>
          <p:spPr>
            <a:xfrm>
              <a:off x="1690188" y="2114475"/>
              <a:ext cx="1098392" cy="871968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5634055" y="2499354"/>
              <a:ext cx="1507424" cy="598241"/>
            </a:xfrm>
            <a:custGeom>
              <a:avLst/>
              <a:gdLst/>
              <a:ahLst/>
              <a:cxnLst/>
              <a:rect l="l" t="t" r="r" b="b"/>
              <a:pathLst>
                <a:path w="7904" h="3951" extrusionOk="0">
                  <a:moveTo>
                    <a:pt x="1" y="0"/>
                  </a:moveTo>
                  <a:cubicBezTo>
                    <a:pt x="1" y="540"/>
                    <a:pt x="113" y="1075"/>
                    <a:pt x="327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6132" y="3951"/>
                    <a:pt x="7903" y="2178"/>
                    <a:pt x="7903" y="0"/>
                  </a:cubicBezTo>
                  <a:lnTo>
                    <a:pt x="7248" y="0"/>
                  </a:lnTo>
                  <a:cubicBezTo>
                    <a:pt x="7248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4251946" y="1900967"/>
              <a:ext cx="1507043" cy="598241"/>
            </a:xfrm>
            <a:custGeom>
              <a:avLst/>
              <a:gdLst/>
              <a:ahLst/>
              <a:cxnLst/>
              <a:rect l="l" t="t" r="r" b="b"/>
              <a:pathLst>
                <a:path w="7902" h="3951" extrusionOk="0">
                  <a:moveTo>
                    <a:pt x="3951" y="0"/>
                  </a:moveTo>
                  <a:cubicBezTo>
                    <a:pt x="2330" y="0"/>
                    <a:pt x="935" y="982"/>
                    <a:pt x="327" y="2380"/>
                  </a:cubicBezTo>
                  <a:cubicBezTo>
                    <a:pt x="111" y="2874"/>
                    <a:pt x="0" y="3409"/>
                    <a:pt x="0" y="3951"/>
                  </a:cubicBezTo>
                  <a:lnTo>
                    <a:pt x="653" y="3951"/>
                  </a:lnTo>
                  <a:cubicBezTo>
                    <a:pt x="653" y="2135"/>
                    <a:pt x="2133" y="657"/>
                    <a:pt x="3951" y="657"/>
                  </a:cubicBezTo>
                  <a:cubicBezTo>
                    <a:pt x="5767" y="657"/>
                    <a:pt x="7246" y="2135"/>
                    <a:pt x="7246" y="3951"/>
                  </a:cubicBezTo>
                  <a:lnTo>
                    <a:pt x="7901" y="3951"/>
                  </a:lnTo>
                  <a:cubicBezTo>
                    <a:pt x="7901" y="3411"/>
                    <a:pt x="7791" y="2876"/>
                    <a:pt x="7574" y="2381"/>
                  </a:cubicBezTo>
                  <a:cubicBezTo>
                    <a:pt x="6966" y="982"/>
                    <a:pt x="5571" y="0"/>
                    <a:pt x="395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1485058" y="1900967"/>
              <a:ext cx="1508568" cy="600210"/>
            </a:xfrm>
            <a:custGeom>
              <a:avLst/>
              <a:gdLst/>
              <a:ahLst/>
              <a:cxnLst/>
              <a:rect l="l" t="t" r="r" b="b"/>
              <a:pathLst>
                <a:path w="7910" h="3964" extrusionOk="0">
                  <a:moveTo>
                    <a:pt x="3958" y="0"/>
                  </a:moveTo>
                  <a:cubicBezTo>
                    <a:pt x="3954" y="0"/>
                    <a:pt x="3950" y="0"/>
                    <a:pt x="3946" y="0"/>
                  </a:cubicBezTo>
                  <a:cubicBezTo>
                    <a:pt x="1768" y="6"/>
                    <a:pt x="0" y="1784"/>
                    <a:pt x="6" y="3963"/>
                  </a:cubicBezTo>
                  <a:lnTo>
                    <a:pt x="661" y="3962"/>
                  </a:lnTo>
                  <a:cubicBezTo>
                    <a:pt x="657" y="2144"/>
                    <a:pt x="2131" y="661"/>
                    <a:pt x="3947" y="655"/>
                  </a:cubicBezTo>
                  <a:cubicBezTo>
                    <a:pt x="3951" y="655"/>
                    <a:pt x="3955" y="655"/>
                    <a:pt x="3959" y="655"/>
                  </a:cubicBezTo>
                  <a:cubicBezTo>
                    <a:pt x="5771" y="655"/>
                    <a:pt x="7248" y="2127"/>
                    <a:pt x="7254" y="3939"/>
                  </a:cubicBezTo>
                  <a:lnTo>
                    <a:pt x="7256" y="3939"/>
                  </a:lnTo>
                  <a:lnTo>
                    <a:pt x="7909" y="3938"/>
                  </a:lnTo>
                  <a:cubicBezTo>
                    <a:pt x="7907" y="3398"/>
                    <a:pt x="7795" y="2863"/>
                    <a:pt x="7578" y="2368"/>
                  </a:cubicBezTo>
                  <a:cubicBezTo>
                    <a:pt x="6966" y="976"/>
                    <a:pt x="5573" y="0"/>
                    <a:pt x="395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2869265" y="2499354"/>
              <a:ext cx="1507424" cy="598241"/>
            </a:xfrm>
            <a:custGeom>
              <a:avLst/>
              <a:gdLst/>
              <a:ahLst/>
              <a:cxnLst/>
              <a:rect l="l" t="t" r="r" b="b"/>
              <a:pathLst>
                <a:path w="7904" h="3951" extrusionOk="0">
                  <a:moveTo>
                    <a:pt x="1" y="0"/>
                  </a:moveTo>
                  <a:cubicBezTo>
                    <a:pt x="1" y="540"/>
                    <a:pt x="111" y="1075"/>
                    <a:pt x="328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5574" y="3951"/>
                    <a:pt x="6967" y="2971"/>
                    <a:pt x="7575" y="1573"/>
                  </a:cubicBezTo>
                  <a:cubicBezTo>
                    <a:pt x="7791" y="1076"/>
                    <a:pt x="7903" y="541"/>
                    <a:pt x="7903" y="0"/>
                  </a:cubicBezTo>
                  <a:lnTo>
                    <a:pt x="7249" y="0"/>
                  </a:lnTo>
                  <a:cubicBezTo>
                    <a:pt x="7249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7015020" y="1900967"/>
              <a:ext cx="1508568" cy="600210"/>
            </a:xfrm>
            <a:custGeom>
              <a:avLst/>
              <a:gdLst/>
              <a:ahLst/>
              <a:cxnLst/>
              <a:rect l="l" t="t" r="r" b="b"/>
              <a:pathLst>
                <a:path w="7910" h="3964" extrusionOk="0">
                  <a:moveTo>
                    <a:pt x="3959" y="0"/>
                  </a:moveTo>
                  <a:cubicBezTo>
                    <a:pt x="3955" y="0"/>
                    <a:pt x="3951" y="0"/>
                    <a:pt x="3947" y="0"/>
                  </a:cubicBezTo>
                  <a:cubicBezTo>
                    <a:pt x="1769" y="8"/>
                    <a:pt x="1" y="1786"/>
                    <a:pt x="7" y="3963"/>
                  </a:cubicBezTo>
                  <a:lnTo>
                    <a:pt x="664" y="3962"/>
                  </a:lnTo>
                  <a:cubicBezTo>
                    <a:pt x="658" y="2144"/>
                    <a:pt x="2132" y="661"/>
                    <a:pt x="3948" y="657"/>
                  </a:cubicBezTo>
                  <a:cubicBezTo>
                    <a:pt x="3952" y="657"/>
                    <a:pt x="3956" y="657"/>
                    <a:pt x="3960" y="657"/>
                  </a:cubicBezTo>
                  <a:cubicBezTo>
                    <a:pt x="5772" y="657"/>
                    <a:pt x="7249" y="2127"/>
                    <a:pt x="7255" y="3941"/>
                  </a:cubicBezTo>
                  <a:lnTo>
                    <a:pt x="7257" y="3941"/>
                  </a:lnTo>
                  <a:lnTo>
                    <a:pt x="7910" y="3939"/>
                  </a:lnTo>
                  <a:cubicBezTo>
                    <a:pt x="7908" y="3398"/>
                    <a:pt x="7796" y="2865"/>
                    <a:pt x="7578" y="2370"/>
                  </a:cubicBezTo>
                  <a:cubicBezTo>
                    <a:pt x="6967" y="976"/>
                    <a:pt x="5574" y="0"/>
                    <a:pt x="39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3073580" y="1995611"/>
              <a:ext cx="1098392" cy="871968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4458136" y="2114475"/>
              <a:ext cx="1098392" cy="871968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5841529" y="1995611"/>
              <a:ext cx="1098392" cy="871968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7233378" y="2114475"/>
              <a:ext cx="1098392" cy="871968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 txBox="1"/>
            <p:nvPr/>
          </p:nvSpPr>
          <p:spPr>
            <a:xfrm>
              <a:off x="1675100" y="2379450"/>
              <a:ext cx="11226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oppins"/>
                  <a:ea typeface="Poppins"/>
                  <a:cs typeface="Poppins"/>
                  <a:sym typeface="Poppins"/>
                </a:rPr>
                <a:t>Knowledge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66" name="Google Shape;366;p35"/>
            <p:cNvSpPr txBox="1"/>
            <p:nvPr/>
          </p:nvSpPr>
          <p:spPr>
            <a:xfrm>
              <a:off x="3042775" y="2279950"/>
              <a:ext cx="11226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oppins"/>
                  <a:ea typeface="Poppins"/>
                  <a:cs typeface="Poppins"/>
                  <a:sym typeface="Poppins"/>
                </a:rPr>
                <a:t>Skill sets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67" name="Google Shape;367;p35"/>
            <p:cNvSpPr txBox="1"/>
            <p:nvPr/>
          </p:nvSpPr>
          <p:spPr>
            <a:xfrm>
              <a:off x="5843263" y="2165775"/>
              <a:ext cx="11226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oppins"/>
                  <a:ea typeface="Poppins"/>
                  <a:cs typeface="Poppins"/>
                  <a:sym typeface="Poppins"/>
                </a:rPr>
                <a:t>Achieve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oppins"/>
                  <a:ea typeface="Poppins"/>
                  <a:cs typeface="Poppins"/>
                  <a:sym typeface="Poppins"/>
                </a:rPr>
                <a:t>goals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68" name="Google Shape;368;p35"/>
            <p:cNvSpPr txBox="1"/>
            <p:nvPr/>
          </p:nvSpPr>
          <p:spPr>
            <a:xfrm>
              <a:off x="7243525" y="2306963"/>
              <a:ext cx="11226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oppins"/>
                  <a:ea typeface="Poppins"/>
                  <a:cs typeface="Poppins"/>
                  <a:sym typeface="Poppins"/>
                </a:rPr>
                <a:t>Company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oppins"/>
                  <a:ea typeface="Poppins"/>
                  <a:cs typeface="Poppins"/>
                  <a:sym typeface="Poppins"/>
                </a:rPr>
                <a:t>growth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69" name="Google Shape;369;p35"/>
            <p:cNvSpPr txBox="1"/>
            <p:nvPr/>
          </p:nvSpPr>
          <p:spPr>
            <a:xfrm>
              <a:off x="4443025" y="2306975"/>
              <a:ext cx="11226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oppins"/>
                  <a:ea typeface="Poppins"/>
                  <a:cs typeface="Poppins"/>
                  <a:sym typeface="Poppins"/>
                </a:rPr>
                <a:t>Fulfilled Work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2"/>
          <p:cNvSpPr txBox="1">
            <a:spLocks noGrp="1"/>
          </p:cNvSpPr>
          <p:nvPr>
            <p:ph type="title"/>
          </p:nvPr>
        </p:nvSpPr>
        <p:spPr>
          <a:xfrm>
            <a:off x="720000" y="347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541" name="Google Shape;541;p52"/>
          <p:cNvSpPr txBox="1">
            <a:spLocks noGrp="1"/>
          </p:cNvSpPr>
          <p:nvPr>
            <p:ph type="body" idx="1"/>
          </p:nvPr>
        </p:nvSpPr>
        <p:spPr>
          <a:xfrm>
            <a:off x="720000" y="920151"/>
            <a:ext cx="7704000" cy="16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 dirty="0"/>
              <a:t>Follow-up studies to further characterize R&amp;D attrition would be beneficial </a:t>
            </a:r>
            <a:endParaRPr sz="16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42" name="Google Shape;542;p52"/>
          <p:cNvSpPr txBox="1"/>
          <p:nvPr/>
        </p:nvSpPr>
        <p:spPr>
          <a:xfrm>
            <a:off x="3829174" y="1751601"/>
            <a:ext cx="4058100" cy="17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</a:pPr>
            <a:r>
              <a:rPr lang="en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majority of R&amp;D attrition occurs within the first year of employment</a:t>
            </a:r>
            <a:endParaRPr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</a:pPr>
            <a:r>
              <a:rPr lang="en" sz="1600" u="sng" dirty="0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Equates to roughly $180,000 - $900,000 (not including salary and benefits) in immediate failed monetary investment</a:t>
            </a:r>
            <a:r>
              <a:rPr lang="en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(Indeed)</a:t>
            </a:r>
            <a:endParaRPr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○"/>
            </a:pPr>
            <a:r>
              <a:rPr lang="en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Improve critical hiring procedures = Improve employee retention</a:t>
            </a:r>
            <a:endParaRPr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43" name="Google Shape;54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1773681"/>
            <a:ext cx="3478289" cy="2766514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455377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3"/>
          <p:cNvSpPr txBox="1">
            <a:spLocks noGrp="1"/>
          </p:cNvSpPr>
          <p:nvPr>
            <p:ph type="title"/>
          </p:nvPr>
        </p:nvSpPr>
        <p:spPr>
          <a:xfrm>
            <a:off x="854351" y="501950"/>
            <a:ext cx="4739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stakeholders that should track attrition</a:t>
            </a:r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subTitle" idx="1"/>
          </p:nvPr>
        </p:nvSpPr>
        <p:spPr>
          <a:xfrm>
            <a:off x="4637350" y="2519924"/>
            <a:ext cx="28845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Human Resources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 i="1"/>
              <a:t>Implement employee retention strategies</a:t>
            </a:r>
            <a:endParaRPr sz="1500" i="1"/>
          </a:p>
        </p:txBody>
      </p:sp>
      <p:sp>
        <p:nvSpPr>
          <p:cNvPr id="376" name="Google Shape;376;p36"/>
          <p:cNvSpPr txBox="1">
            <a:spLocks noGrp="1"/>
          </p:cNvSpPr>
          <p:nvPr>
            <p:ph type="subTitle" idx="2"/>
          </p:nvPr>
        </p:nvSpPr>
        <p:spPr>
          <a:xfrm>
            <a:off x="720000" y="2519924"/>
            <a:ext cx="28845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Leadership positions</a:t>
            </a:r>
            <a:endParaRPr sz="1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Management roles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 i="1"/>
              <a:t>Establish workplace culture</a:t>
            </a:r>
            <a:endParaRPr sz="1500" i="1"/>
          </a:p>
        </p:txBody>
      </p:sp>
      <p:sp>
        <p:nvSpPr>
          <p:cNvPr id="377" name="Google Shape;377;p36"/>
          <p:cNvSpPr txBox="1">
            <a:spLocks noGrp="1"/>
          </p:cNvSpPr>
          <p:nvPr>
            <p:ph type="subTitle" idx="3"/>
          </p:nvPr>
        </p:nvSpPr>
        <p:spPr>
          <a:xfrm>
            <a:off x="720001" y="1978850"/>
            <a:ext cx="2884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Employees</a:t>
            </a:r>
            <a:endParaRPr/>
          </a:p>
        </p:txBody>
      </p:sp>
      <p:sp>
        <p:nvSpPr>
          <p:cNvPr id="378" name="Google Shape;378;p36"/>
          <p:cNvSpPr txBox="1">
            <a:spLocks noGrp="1"/>
          </p:cNvSpPr>
          <p:nvPr>
            <p:ph type="subTitle" idx="4"/>
          </p:nvPr>
        </p:nvSpPr>
        <p:spPr>
          <a:xfrm>
            <a:off x="4637372" y="1978850"/>
            <a:ext cx="2884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7"/>
          <p:cNvSpPr txBox="1">
            <a:spLocks noGrp="1"/>
          </p:cNvSpPr>
          <p:nvPr>
            <p:ph type="title"/>
          </p:nvPr>
        </p:nvSpPr>
        <p:spPr>
          <a:xfrm>
            <a:off x="713225" y="1613500"/>
            <a:ext cx="5483100" cy="2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Data-driven approaches</a:t>
            </a:r>
            <a:endParaRPr sz="6100"/>
          </a:p>
        </p:txBody>
      </p:sp>
      <p:sp>
        <p:nvSpPr>
          <p:cNvPr id="384" name="Google Shape;384;p37"/>
          <p:cNvSpPr txBox="1"/>
          <p:nvPr/>
        </p:nvSpPr>
        <p:spPr>
          <a:xfrm>
            <a:off x="6196325" y="1615500"/>
            <a:ext cx="2459400" cy="19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“Help companies determine what’s causing employees to leave…Then, they can target those issues and really work to keep people around.”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5" name="Google Shape;385;p37"/>
          <p:cNvSpPr txBox="1"/>
          <p:nvPr/>
        </p:nvSpPr>
        <p:spPr>
          <a:xfrm>
            <a:off x="6724950" y="4741325"/>
            <a:ext cx="23463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Academy to Innovate HR</a:t>
            </a:r>
            <a:endParaRPr sz="1000" i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8"/>
          <p:cNvSpPr txBox="1">
            <a:spLocks noGrp="1"/>
          </p:cNvSpPr>
          <p:nvPr>
            <p:ph type="title"/>
          </p:nvPr>
        </p:nvSpPr>
        <p:spPr>
          <a:xfrm>
            <a:off x="1880950" y="1313900"/>
            <a:ext cx="6561900" cy="148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10%</a:t>
            </a:r>
            <a:endParaRPr/>
          </a:p>
        </p:txBody>
      </p:sp>
      <p:sp>
        <p:nvSpPr>
          <p:cNvPr id="391" name="Google Shape;391;p38"/>
          <p:cNvSpPr txBox="1">
            <a:spLocks noGrp="1"/>
          </p:cNvSpPr>
          <p:nvPr>
            <p:ph type="subTitle" idx="1"/>
          </p:nvPr>
        </p:nvSpPr>
        <p:spPr>
          <a:xfrm>
            <a:off x="1880950" y="2621900"/>
            <a:ext cx="65619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attrition rate exceeding 10% could be problematic for the company</a:t>
            </a:r>
            <a:endParaRPr/>
          </a:p>
        </p:txBody>
      </p:sp>
      <p:sp>
        <p:nvSpPr>
          <p:cNvPr id="392" name="Google Shape;392;p38"/>
          <p:cNvSpPr txBox="1"/>
          <p:nvPr/>
        </p:nvSpPr>
        <p:spPr>
          <a:xfrm>
            <a:off x="6724950" y="4741325"/>
            <a:ext cx="23463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Indeed</a:t>
            </a:r>
            <a:r>
              <a:rPr lang="en" sz="10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" sz="1000" i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Business</a:t>
            </a:r>
            <a:endParaRPr sz="1000" i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93" name="Google Shape;393;p38"/>
          <p:cNvGrpSpPr/>
          <p:nvPr/>
        </p:nvGrpSpPr>
        <p:grpSpPr>
          <a:xfrm>
            <a:off x="3692985" y="1701379"/>
            <a:ext cx="4346287" cy="862571"/>
            <a:chOff x="1808063" y="4294338"/>
            <a:chExt cx="3370782" cy="721817"/>
          </a:xfrm>
        </p:grpSpPr>
        <p:sp>
          <p:nvSpPr>
            <p:cNvPr id="394" name="Google Shape;394;p38"/>
            <p:cNvSpPr/>
            <p:nvPr/>
          </p:nvSpPr>
          <p:spPr>
            <a:xfrm>
              <a:off x="1906300" y="4423127"/>
              <a:ext cx="526025" cy="525979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3795035" y="4655290"/>
              <a:ext cx="721912" cy="360865"/>
            </a:xfrm>
            <a:custGeom>
              <a:avLst/>
              <a:gdLst/>
              <a:ahLst/>
              <a:cxnLst/>
              <a:rect l="l" t="t" r="r" b="b"/>
              <a:pathLst>
                <a:path w="7904" h="3951" extrusionOk="0">
                  <a:moveTo>
                    <a:pt x="1" y="0"/>
                  </a:moveTo>
                  <a:cubicBezTo>
                    <a:pt x="1" y="540"/>
                    <a:pt x="113" y="1075"/>
                    <a:pt x="327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6132" y="3951"/>
                    <a:pt x="7903" y="2178"/>
                    <a:pt x="7903" y="0"/>
                  </a:cubicBezTo>
                  <a:lnTo>
                    <a:pt x="7248" y="0"/>
                  </a:lnTo>
                  <a:cubicBezTo>
                    <a:pt x="7248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3133137" y="4294338"/>
              <a:ext cx="721729" cy="360865"/>
            </a:xfrm>
            <a:custGeom>
              <a:avLst/>
              <a:gdLst/>
              <a:ahLst/>
              <a:cxnLst/>
              <a:rect l="l" t="t" r="r" b="b"/>
              <a:pathLst>
                <a:path w="7902" h="3951" extrusionOk="0">
                  <a:moveTo>
                    <a:pt x="3951" y="0"/>
                  </a:moveTo>
                  <a:cubicBezTo>
                    <a:pt x="2330" y="0"/>
                    <a:pt x="935" y="982"/>
                    <a:pt x="327" y="2380"/>
                  </a:cubicBezTo>
                  <a:cubicBezTo>
                    <a:pt x="111" y="2874"/>
                    <a:pt x="0" y="3409"/>
                    <a:pt x="0" y="3951"/>
                  </a:cubicBezTo>
                  <a:lnTo>
                    <a:pt x="653" y="3951"/>
                  </a:lnTo>
                  <a:cubicBezTo>
                    <a:pt x="653" y="2135"/>
                    <a:pt x="2133" y="657"/>
                    <a:pt x="3951" y="657"/>
                  </a:cubicBezTo>
                  <a:cubicBezTo>
                    <a:pt x="5767" y="657"/>
                    <a:pt x="7246" y="2135"/>
                    <a:pt x="7246" y="3951"/>
                  </a:cubicBezTo>
                  <a:lnTo>
                    <a:pt x="7901" y="3951"/>
                  </a:lnTo>
                  <a:cubicBezTo>
                    <a:pt x="7901" y="3411"/>
                    <a:pt x="7791" y="2876"/>
                    <a:pt x="7574" y="2381"/>
                  </a:cubicBezTo>
                  <a:cubicBezTo>
                    <a:pt x="6966" y="982"/>
                    <a:pt x="5571" y="0"/>
                    <a:pt x="395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1808063" y="4294338"/>
              <a:ext cx="722460" cy="362052"/>
            </a:xfrm>
            <a:custGeom>
              <a:avLst/>
              <a:gdLst/>
              <a:ahLst/>
              <a:cxnLst/>
              <a:rect l="l" t="t" r="r" b="b"/>
              <a:pathLst>
                <a:path w="7910" h="3964" extrusionOk="0">
                  <a:moveTo>
                    <a:pt x="3958" y="0"/>
                  </a:moveTo>
                  <a:cubicBezTo>
                    <a:pt x="3954" y="0"/>
                    <a:pt x="3950" y="0"/>
                    <a:pt x="3946" y="0"/>
                  </a:cubicBezTo>
                  <a:cubicBezTo>
                    <a:pt x="1768" y="6"/>
                    <a:pt x="0" y="1784"/>
                    <a:pt x="6" y="3963"/>
                  </a:cubicBezTo>
                  <a:lnTo>
                    <a:pt x="661" y="3962"/>
                  </a:lnTo>
                  <a:cubicBezTo>
                    <a:pt x="657" y="2144"/>
                    <a:pt x="2131" y="661"/>
                    <a:pt x="3947" y="655"/>
                  </a:cubicBezTo>
                  <a:cubicBezTo>
                    <a:pt x="3951" y="655"/>
                    <a:pt x="3955" y="655"/>
                    <a:pt x="3959" y="655"/>
                  </a:cubicBezTo>
                  <a:cubicBezTo>
                    <a:pt x="5771" y="655"/>
                    <a:pt x="7248" y="2127"/>
                    <a:pt x="7254" y="3939"/>
                  </a:cubicBezTo>
                  <a:lnTo>
                    <a:pt x="7256" y="3939"/>
                  </a:lnTo>
                  <a:lnTo>
                    <a:pt x="7909" y="3938"/>
                  </a:lnTo>
                  <a:cubicBezTo>
                    <a:pt x="7907" y="3398"/>
                    <a:pt x="7795" y="2863"/>
                    <a:pt x="7578" y="2368"/>
                  </a:cubicBezTo>
                  <a:cubicBezTo>
                    <a:pt x="6966" y="976"/>
                    <a:pt x="5573" y="0"/>
                    <a:pt x="395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2470965" y="4655290"/>
              <a:ext cx="721912" cy="360865"/>
            </a:xfrm>
            <a:custGeom>
              <a:avLst/>
              <a:gdLst/>
              <a:ahLst/>
              <a:cxnLst/>
              <a:rect l="l" t="t" r="r" b="b"/>
              <a:pathLst>
                <a:path w="7904" h="3951" extrusionOk="0">
                  <a:moveTo>
                    <a:pt x="1" y="0"/>
                  </a:moveTo>
                  <a:cubicBezTo>
                    <a:pt x="1" y="540"/>
                    <a:pt x="111" y="1075"/>
                    <a:pt x="328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5574" y="3951"/>
                    <a:pt x="6967" y="2971"/>
                    <a:pt x="7575" y="1573"/>
                  </a:cubicBezTo>
                  <a:cubicBezTo>
                    <a:pt x="7791" y="1076"/>
                    <a:pt x="7903" y="541"/>
                    <a:pt x="7903" y="0"/>
                  </a:cubicBezTo>
                  <a:lnTo>
                    <a:pt x="7249" y="0"/>
                  </a:lnTo>
                  <a:cubicBezTo>
                    <a:pt x="7249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4456385" y="4294338"/>
              <a:ext cx="722460" cy="362052"/>
            </a:xfrm>
            <a:custGeom>
              <a:avLst/>
              <a:gdLst/>
              <a:ahLst/>
              <a:cxnLst/>
              <a:rect l="l" t="t" r="r" b="b"/>
              <a:pathLst>
                <a:path w="7910" h="3964" extrusionOk="0">
                  <a:moveTo>
                    <a:pt x="3959" y="0"/>
                  </a:moveTo>
                  <a:cubicBezTo>
                    <a:pt x="3955" y="0"/>
                    <a:pt x="3951" y="0"/>
                    <a:pt x="3947" y="0"/>
                  </a:cubicBezTo>
                  <a:cubicBezTo>
                    <a:pt x="1769" y="8"/>
                    <a:pt x="1" y="1786"/>
                    <a:pt x="7" y="3963"/>
                  </a:cubicBezTo>
                  <a:lnTo>
                    <a:pt x="664" y="3962"/>
                  </a:lnTo>
                  <a:cubicBezTo>
                    <a:pt x="658" y="2144"/>
                    <a:pt x="2132" y="661"/>
                    <a:pt x="3948" y="657"/>
                  </a:cubicBezTo>
                  <a:cubicBezTo>
                    <a:pt x="3952" y="657"/>
                    <a:pt x="3956" y="657"/>
                    <a:pt x="3960" y="657"/>
                  </a:cubicBezTo>
                  <a:cubicBezTo>
                    <a:pt x="5772" y="657"/>
                    <a:pt x="7249" y="2127"/>
                    <a:pt x="7255" y="3941"/>
                  </a:cubicBezTo>
                  <a:lnTo>
                    <a:pt x="7257" y="3941"/>
                  </a:lnTo>
                  <a:lnTo>
                    <a:pt x="7910" y="3939"/>
                  </a:lnTo>
                  <a:cubicBezTo>
                    <a:pt x="7908" y="3398"/>
                    <a:pt x="7796" y="2865"/>
                    <a:pt x="7578" y="2370"/>
                  </a:cubicBezTo>
                  <a:cubicBezTo>
                    <a:pt x="6967" y="976"/>
                    <a:pt x="5574" y="0"/>
                    <a:pt x="39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2568813" y="4351427"/>
              <a:ext cx="526025" cy="525979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3231883" y="4423127"/>
              <a:ext cx="526025" cy="525979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3894395" y="4351427"/>
              <a:ext cx="526025" cy="525979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4560958" y="4423127"/>
              <a:ext cx="526025" cy="525979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9"/>
          <p:cNvSpPr txBox="1">
            <a:spLocks noGrp="1"/>
          </p:cNvSpPr>
          <p:nvPr>
            <p:ph type="title"/>
          </p:nvPr>
        </p:nvSpPr>
        <p:spPr>
          <a:xfrm>
            <a:off x="720000" y="3635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Quantifying employee attrition and work-life balance</a:t>
            </a:r>
            <a:endParaRPr sz="2800"/>
          </a:p>
        </p:txBody>
      </p:sp>
      <p:sp>
        <p:nvSpPr>
          <p:cNvPr id="409" name="Google Shape;409;p39"/>
          <p:cNvSpPr txBox="1">
            <a:spLocks noGrp="1"/>
          </p:cNvSpPr>
          <p:nvPr>
            <p:ph type="body" idx="1"/>
          </p:nvPr>
        </p:nvSpPr>
        <p:spPr>
          <a:xfrm>
            <a:off x="720000" y="1328625"/>
            <a:ext cx="7704000" cy="31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is the </a:t>
            </a:r>
            <a:r>
              <a:rPr lang="en" sz="1700" i="1"/>
              <a:t>size of the company</a:t>
            </a:r>
            <a:r>
              <a:rPr lang="en" sz="1700"/>
              <a:t> and </a:t>
            </a:r>
            <a:r>
              <a:rPr lang="en" sz="1700" i="1"/>
              <a:t>each of its departments</a:t>
            </a:r>
            <a:r>
              <a:rPr lang="en" sz="1700"/>
              <a:t>?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400"/>
              <a:t>Human Resources (HR), Research &amp; Development (R&amp;D), Sales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is the </a:t>
            </a:r>
            <a:r>
              <a:rPr lang="en" sz="1700" i="1"/>
              <a:t>overall attrition rate</a:t>
            </a:r>
            <a:r>
              <a:rPr lang="en" sz="1700"/>
              <a:t> and </a:t>
            </a:r>
            <a:r>
              <a:rPr lang="en" sz="1700" i="1"/>
              <a:t>attrition rate for each department?</a:t>
            </a:r>
            <a:endParaRPr sz="17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is the </a:t>
            </a:r>
            <a:r>
              <a:rPr lang="en" sz="1700" i="1"/>
              <a:t>relationship between work-life balance and department</a:t>
            </a:r>
            <a:r>
              <a:rPr lang="en" sz="1700"/>
              <a:t>?</a:t>
            </a:r>
            <a:endParaRPr sz="17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Former and current employees</a:t>
            </a: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Is there a </a:t>
            </a:r>
            <a:r>
              <a:rPr lang="en" sz="1700" i="1" u="sng"/>
              <a:t>statistically significant difference</a:t>
            </a:r>
            <a:r>
              <a:rPr lang="en" sz="1700"/>
              <a:t> </a:t>
            </a:r>
            <a:r>
              <a:rPr lang="en" sz="1700" i="1"/>
              <a:t>in the work-life balance score</a:t>
            </a:r>
            <a:r>
              <a:rPr lang="en" sz="1700"/>
              <a:t> between former and current employees?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u="sng"/>
          </a:p>
        </p:txBody>
      </p:sp>
      <p:sp>
        <p:nvSpPr>
          <p:cNvPr id="410" name="Google Shape;410;p39"/>
          <p:cNvSpPr txBox="1"/>
          <p:nvPr/>
        </p:nvSpPr>
        <p:spPr>
          <a:xfrm>
            <a:off x="714750" y="4507425"/>
            <a:ext cx="77145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★"/>
            </a:pPr>
            <a:r>
              <a:rPr lang="en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Focus on R&amp;D Department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>
            <a:spLocks noGrp="1"/>
          </p:cNvSpPr>
          <p:nvPr>
            <p:ph type="title"/>
          </p:nvPr>
        </p:nvSpPr>
        <p:spPr>
          <a:xfrm>
            <a:off x="720000" y="4119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 statistically significant difference in work-life balance scores is important</a:t>
            </a:r>
            <a:endParaRPr sz="2600"/>
          </a:p>
        </p:txBody>
      </p:sp>
      <p:grpSp>
        <p:nvGrpSpPr>
          <p:cNvPr id="416" name="Google Shape;416;p40"/>
          <p:cNvGrpSpPr/>
          <p:nvPr/>
        </p:nvGrpSpPr>
        <p:grpSpPr>
          <a:xfrm>
            <a:off x="354658" y="1616590"/>
            <a:ext cx="5437013" cy="2208372"/>
            <a:chOff x="3530532" y="1378029"/>
            <a:chExt cx="1561911" cy="726845"/>
          </a:xfrm>
        </p:grpSpPr>
        <p:grpSp>
          <p:nvGrpSpPr>
            <p:cNvPr id="417" name="Google Shape;417;p40"/>
            <p:cNvGrpSpPr/>
            <p:nvPr/>
          </p:nvGrpSpPr>
          <p:grpSpPr>
            <a:xfrm>
              <a:off x="3720318" y="1857562"/>
              <a:ext cx="1372125" cy="54"/>
              <a:chOff x="3720318" y="1857562"/>
              <a:chExt cx="1372125" cy="54"/>
            </a:xfrm>
          </p:grpSpPr>
          <p:cxnSp>
            <p:nvCxnSpPr>
              <p:cNvPr id="418" name="Google Shape;418;p40"/>
              <p:cNvCxnSpPr>
                <a:endCxn id="419" idx="2"/>
              </p:cNvCxnSpPr>
              <p:nvPr/>
            </p:nvCxnSpPr>
            <p:spPr>
              <a:xfrm>
                <a:off x="4440243" y="1857616"/>
                <a:ext cx="1734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40"/>
              <p:cNvCxnSpPr/>
              <p:nvPr/>
            </p:nvCxnSpPr>
            <p:spPr>
              <a:xfrm>
                <a:off x="4074943" y="1857562"/>
                <a:ext cx="1734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40"/>
              <p:cNvCxnSpPr/>
              <p:nvPr/>
            </p:nvCxnSpPr>
            <p:spPr>
              <a:xfrm>
                <a:off x="3720318" y="1857562"/>
                <a:ext cx="1734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40"/>
              <p:cNvCxnSpPr>
                <a:stCxn id="419" idx="6"/>
              </p:cNvCxnSpPr>
              <p:nvPr/>
            </p:nvCxnSpPr>
            <p:spPr>
              <a:xfrm>
                <a:off x="4801443" y="1857616"/>
                <a:ext cx="2910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423" name="Google Shape;423;p40"/>
            <p:cNvGrpSpPr/>
            <p:nvPr/>
          </p:nvGrpSpPr>
          <p:grpSpPr>
            <a:xfrm>
              <a:off x="3626622" y="1378029"/>
              <a:ext cx="387000" cy="391070"/>
              <a:chOff x="3626622" y="1378029"/>
              <a:chExt cx="387000" cy="391070"/>
            </a:xfrm>
          </p:grpSpPr>
          <p:cxnSp>
            <p:nvCxnSpPr>
              <p:cNvPr id="424" name="Google Shape;424;p40"/>
              <p:cNvCxnSpPr/>
              <p:nvPr/>
            </p:nvCxnSpPr>
            <p:spPr>
              <a:xfrm rot="10800000">
                <a:off x="3626625" y="1596000"/>
                <a:ext cx="0" cy="173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5" name="Google Shape;425;p40"/>
              <p:cNvSpPr/>
              <p:nvPr/>
            </p:nvSpPr>
            <p:spPr>
              <a:xfrm>
                <a:off x="3626622" y="1378029"/>
                <a:ext cx="387000" cy="215100"/>
              </a:xfrm>
              <a:prstGeom prst="rect">
                <a:avLst/>
              </a:prstGeom>
              <a:noFill/>
              <a:ln w="19050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Improved work-life balance</a:t>
                </a:r>
                <a:endParaRPr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426" name="Google Shape;426;p40"/>
            <p:cNvSpPr/>
            <p:nvPr/>
          </p:nvSpPr>
          <p:spPr>
            <a:xfrm>
              <a:off x="3530532" y="1771972"/>
              <a:ext cx="187800" cy="187800"/>
            </a:xfrm>
            <a:prstGeom prst="ellipse">
              <a:avLst/>
            </a:prstGeom>
            <a:noFill/>
            <a:ln w="19050" cap="flat" cmpd="sng">
              <a:solidFill>
                <a:srgbClr val="00C3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3891569" y="1779209"/>
              <a:ext cx="187800" cy="187800"/>
            </a:xfrm>
            <a:prstGeom prst="ellipse">
              <a:avLst/>
            </a:prstGeom>
            <a:noFill/>
            <a:ln w="19050" cap="flat" cmpd="sng">
              <a:solidFill>
                <a:srgbClr val="00C3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8" name="Google Shape;428;p40"/>
            <p:cNvCxnSpPr/>
            <p:nvPr/>
          </p:nvCxnSpPr>
          <p:spPr>
            <a:xfrm rot="10800000">
              <a:off x="3988400" y="1960574"/>
              <a:ext cx="0" cy="144300"/>
            </a:xfrm>
            <a:prstGeom prst="straightConnector1">
              <a:avLst/>
            </a:prstGeom>
            <a:noFill/>
            <a:ln w="19050" cap="flat" cmpd="sng">
              <a:solidFill>
                <a:srgbClr val="A5B7C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40"/>
            <p:cNvCxnSpPr/>
            <p:nvPr/>
          </p:nvCxnSpPr>
          <p:spPr>
            <a:xfrm rot="10800000">
              <a:off x="4350000" y="1596000"/>
              <a:ext cx="0" cy="173100"/>
            </a:xfrm>
            <a:prstGeom prst="straightConnector1">
              <a:avLst/>
            </a:prstGeom>
            <a:noFill/>
            <a:ln w="19050" cap="flat" cmpd="sng">
              <a:solidFill>
                <a:srgbClr val="A5B7C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0" name="Google Shape;430;p40"/>
            <p:cNvSpPr/>
            <p:nvPr/>
          </p:nvSpPr>
          <p:spPr>
            <a:xfrm>
              <a:off x="4252606" y="1771972"/>
              <a:ext cx="187800" cy="187800"/>
            </a:xfrm>
            <a:prstGeom prst="ellipse">
              <a:avLst/>
            </a:prstGeom>
            <a:noFill/>
            <a:ln w="19050" cap="flat" cmpd="sng">
              <a:solidFill>
                <a:srgbClr val="00C3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4613643" y="1763716"/>
              <a:ext cx="187800" cy="187800"/>
            </a:xfrm>
            <a:prstGeom prst="ellipse">
              <a:avLst/>
            </a:prstGeom>
            <a:noFill/>
            <a:ln w="19050" cap="flat" cmpd="sng">
              <a:solidFill>
                <a:srgbClr val="00C3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1" name="Google Shape;431;p40"/>
            <p:cNvCxnSpPr/>
            <p:nvPr/>
          </p:nvCxnSpPr>
          <p:spPr>
            <a:xfrm rot="10800000">
              <a:off x="4707475" y="1959674"/>
              <a:ext cx="0" cy="145200"/>
            </a:xfrm>
            <a:prstGeom prst="straightConnector1">
              <a:avLst/>
            </a:prstGeom>
            <a:noFill/>
            <a:ln w="19050" cap="flat" cmpd="sng">
              <a:solidFill>
                <a:srgbClr val="A5B7C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2" name="Google Shape;432;p40"/>
          <p:cNvSpPr/>
          <p:nvPr/>
        </p:nvSpPr>
        <p:spPr>
          <a:xfrm>
            <a:off x="1279671" y="3816065"/>
            <a:ext cx="1347000" cy="653400"/>
          </a:xfrm>
          <a:prstGeom prst="rect">
            <a:avLst/>
          </a:prstGeom>
          <a:noFill/>
          <a:ln w="19050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Improve employee retention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3" name="Google Shape;433;p40"/>
          <p:cNvSpPr/>
          <p:nvPr/>
        </p:nvSpPr>
        <p:spPr>
          <a:xfrm>
            <a:off x="3197996" y="1616590"/>
            <a:ext cx="1347000" cy="653400"/>
          </a:xfrm>
          <a:prstGeom prst="rect">
            <a:avLst/>
          </a:prstGeom>
          <a:noFill/>
          <a:ln w="19050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Reduce employee attrition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4" name="Google Shape;434;p40"/>
          <p:cNvSpPr/>
          <p:nvPr/>
        </p:nvSpPr>
        <p:spPr>
          <a:xfrm>
            <a:off x="3777746" y="3816065"/>
            <a:ext cx="1347000" cy="653400"/>
          </a:xfrm>
          <a:prstGeom prst="rect">
            <a:avLst/>
          </a:prstGeom>
          <a:noFill/>
          <a:ln w="19050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Maintain operational efficiency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5" name="Google Shape;435;p40"/>
          <p:cNvSpPr txBox="1"/>
          <p:nvPr/>
        </p:nvSpPr>
        <p:spPr>
          <a:xfrm>
            <a:off x="5791675" y="2677100"/>
            <a:ext cx="2354400" cy="7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Drive business forward</a:t>
            </a:r>
            <a:endParaRPr sz="22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1"/>
          <p:cNvSpPr txBox="1">
            <a:spLocks noGrp="1"/>
          </p:cNvSpPr>
          <p:nvPr>
            <p:ph type="title"/>
          </p:nvPr>
        </p:nvSpPr>
        <p:spPr>
          <a:xfrm>
            <a:off x="817375" y="1947788"/>
            <a:ext cx="9876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Poppins Black"/>
                <a:ea typeface="Poppins Black"/>
                <a:cs typeface="Poppins Black"/>
                <a:sym typeface="Poppins Black"/>
              </a:rPr>
              <a:t>H₀</a:t>
            </a:r>
            <a:endParaRPr sz="390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441" name="Google Shape;441;p41"/>
          <p:cNvSpPr txBox="1">
            <a:spLocks noGrp="1"/>
          </p:cNvSpPr>
          <p:nvPr>
            <p:ph type="subTitle" idx="1"/>
          </p:nvPr>
        </p:nvSpPr>
        <p:spPr>
          <a:xfrm>
            <a:off x="2073775" y="2101700"/>
            <a:ext cx="6135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There is </a:t>
            </a:r>
            <a:r>
              <a:rPr lang="en" sz="1600" i="1" u="sng"/>
              <a:t>no statistically significant difference</a:t>
            </a:r>
            <a:r>
              <a:rPr lang="en" sz="1600"/>
              <a:t> between the average work-life balance score between former R&amp;D and current R&amp;D employees</a:t>
            </a:r>
            <a:endParaRPr sz="1600"/>
          </a:p>
        </p:txBody>
      </p:sp>
      <p:sp>
        <p:nvSpPr>
          <p:cNvPr id="442" name="Google Shape;442;p41"/>
          <p:cNvSpPr txBox="1">
            <a:spLocks noGrp="1"/>
          </p:cNvSpPr>
          <p:nvPr>
            <p:ph type="title" idx="3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/>
          </a:p>
        </p:txBody>
      </p:sp>
      <p:sp>
        <p:nvSpPr>
          <p:cNvPr id="443" name="Google Shape;443;p41"/>
          <p:cNvSpPr txBox="1">
            <a:spLocks noGrp="1"/>
          </p:cNvSpPr>
          <p:nvPr>
            <p:ph type="title" idx="4"/>
          </p:nvPr>
        </p:nvSpPr>
        <p:spPr>
          <a:xfrm>
            <a:off x="817375" y="3547988"/>
            <a:ext cx="9876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Roboto"/>
                <a:ea typeface="Roboto"/>
                <a:cs typeface="Roboto"/>
                <a:sym typeface="Roboto"/>
              </a:rPr>
              <a:t>Hₐ</a:t>
            </a:r>
            <a:endParaRPr sz="380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444" name="Google Shape;444;p41"/>
          <p:cNvSpPr txBox="1">
            <a:spLocks noGrp="1"/>
          </p:cNvSpPr>
          <p:nvPr>
            <p:ph type="subTitle" idx="5"/>
          </p:nvPr>
        </p:nvSpPr>
        <p:spPr>
          <a:xfrm>
            <a:off x="2073775" y="3701900"/>
            <a:ext cx="6135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There is </a:t>
            </a:r>
            <a:r>
              <a:rPr lang="en" sz="1600" i="1" u="sng"/>
              <a:t>a statistically significant difference</a:t>
            </a:r>
            <a:r>
              <a:rPr lang="en" sz="1600"/>
              <a:t> between the average work-life balance score between former R&amp;D and current R&amp;D employees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xfrm>
            <a:off x="703775" y="992475"/>
            <a:ext cx="3336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The Data</a:t>
            </a:r>
            <a:endParaRPr sz="3200"/>
          </a:p>
        </p:txBody>
      </p:sp>
      <p:sp>
        <p:nvSpPr>
          <p:cNvPr id="450" name="Google Shape;450;p42"/>
          <p:cNvSpPr txBox="1">
            <a:spLocks noGrp="1"/>
          </p:cNvSpPr>
          <p:nvPr>
            <p:ph type="subTitle" idx="1"/>
          </p:nvPr>
        </p:nvSpPr>
        <p:spPr>
          <a:xfrm>
            <a:off x="703775" y="2055675"/>
            <a:ext cx="33360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1,470 records, 35 variables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Clean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Not longitudinal</a:t>
            </a:r>
            <a:endParaRPr sz="1500"/>
          </a:p>
        </p:txBody>
      </p:sp>
      <p:graphicFrame>
        <p:nvGraphicFramePr>
          <p:cNvPr id="451" name="Google Shape;451;p42"/>
          <p:cNvGraphicFramePr/>
          <p:nvPr/>
        </p:nvGraphicFramePr>
        <p:xfrm>
          <a:off x="3882550" y="4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{CA45529B-BFEB-450F-A883-63ED1EF3A4D4}</a:tableStyleId>
              </a:tblPr>
              <a:tblGrid>
                <a:gridCol w="127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Field</a:t>
                      </a:r>
                      <a:endParaRPr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solidFill>
                      <a:srgbClr val="5F819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Data</a:t>
                      </a:r>
                      <a:endParaRPr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solidFill>
                      <a:srgbClr val="5F819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Data Type</a:t>
                      </a:r>
                      <a:endParaRPr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solidFill>
                      <a:srgbClr val="5F819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Values</a:t>
                      </a:r>
                      <a:endParaRPr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solidFill>
                      <a:srgbClr val="5F81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Department</a:t>
                      </a:r>
                      <a:endParaRPr sz="12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Categorical</a:t>
                      </a:r>
                      <a:endParaRPr sz="12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String</a:t>
                      </a:r>
                      <a:endParaRPr sz="12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Human Resources</a:t>
                      </a:r>
                      <a:endParaRPr sz="12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Research and Development</a:t>
                      </a:r>
                      <a:endParaRPr sz="12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Sales</a:t>
                      </a:r>
                      <a:endParaRPr sz="12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Attrition</a:t>
                      </a:r>
                      <a:endParaRPr sz="12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Dichotomous</a:t>
                      </a:r>
                      <a:endParaRPr sz="12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String</a:t>
                      </a:r>
                      <a:endParaRPr sz="12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Yes</a:t>
                      </a:r>
                      <a:endParaRPr sz="12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</a:t>
                      </a:r>
                      <a:endParaRPr sz="12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worklifebalance</a:t>
                      </a:r>
                      <a:endParaRPr sz="12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Ordinal</a:t>
                      </a:r>
                      <a:endParaRPr sz="12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Integer</a:t>
                      </a:r>
                      <a:endParaRPr sz="12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 = Bad</a:t>
                      </a:r>
                      <a:endParaRPr sz="12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 = Good</a:t>
                      </a:r>
                      <a:endParaRPr sz="12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 = Better</a:t>
                      </a:r>
                      <a:endParaRPr sz="12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 = Best</a:t>
                      </a:r>
                      <a:endParaRPr sz="12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760</Words>
  <Application>Microsoft Macintosh PowerPoint</Application>
  <PresentationFormat>On-screen Show (16:9)</PresentationFormat>
  <Paragraphs>186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Poppins</vt:lpstr>
      <vt:lpstr>Poppins SemiBold</vt:lpstr>
      <vt:lpstr>Roboto</vt:lpstr>
      <vt:lpstr>Poppins Black</vt:lpstr>
      <vt:lpstr>Arial</vt:lpstr>
      <vt:lpstr>Nunito Light</vt:lpstr>
      <vt:lpstr>Poppins Light</vt:lpstr>
      <vt:lpstr>Financial Assembly by Slidesgo</vt:lpstr>
      <vt:lpstr>Attrition in IBM: Investigating the impact of employee work-life balance</vt:lpstr>
      <vt:lpstr>Attrition impairs operational efficiency</vt:lpstr>
      <vt:lpstr>Relevant stakeholders that should track attrition</vt:lpstr>
      <vt:lpstr>Data-driven approaches</vt:lpstr>
      <vt:lpstr>10%</vt:lpstr>
      <vt:lpstr>Quantifying employee attrition and work-life balance</vt:lpstr>
      <vt:lpstr>A statistically significant difference in work-life balance scores is important</vt:lpstr>
      <vt:lpstr>H₀</vt:lpstr>
      <vt:lpstr>The Data</vt:lpstr>
      <vt:lpstr>Methods</vt:lpstr>
      <vt:lpstr>Establishing dataframes and calculating attrition</vt:lpstr>
      <vt:lpstr>All rates of attrition are &gt; 10%</vt:lpstr>
      <vt:lpstr>HR work-life balance data are not normally distributed; similar mean work-life balance score from current and former employees</vt:lpstr>
      <vt:lpstr>Sales work-life balance data are not normally distributed; lower work-life balance score from former employees</vt:lpstr>
      <vt:lpstr>R&amp;D Data are not normally distributed; lower mean work-life balance score from former employees</vt:lpstr>
      <vt:lpstr>Kruskal-Wallis test  to determine statistical significance</vt:lpstr>
      <vt:lpstr>2.58 vs 2.74 </vt:lpstr>
      <vt:lpstr>Improving work-life balance in R&amp;D will likely reduce attrition</vt:lpstr>
      <vt:lpstr>Next Steps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chari cortez</cp:lastModifiedBy>
  <cp:revision>2</cp:revision>
  <dcterms:modified xsi:type="dcterms:W3CDTF">2024-05-23T21:56:56Z</dcterms:modified>
</cp:coreProperties>
</file>