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00" r:id="rId2"/>
    <p:sldId id="274" r:id="rId3"/>
    <p:sldId id="289" r:id="rId4"/>
    <p:sldId id="314" r:id="rId5"/>
    <p:sldId id="313" r:id="rId6"/>
    <p:sldId id="317" r:id="rId7"/>
    <p:sldId id="318" r:id="rId8"/>
    <p:sldId id="307" r:id="rId9"/>
    <p:sldId id="308" r:id="rId10"/>
    <p:sldId id="306" r:id="rId11"/>
    <p:sldId id="309" r:id="rId12"/>
    <p:sldId id="315" r:id="rId13"/>
    <p:sldId id="322" r:id="rId14"/>
    <p:sldId id="311" r:id="rId15"/>
    <p:sldId id="316" r:id="rId16"/>
    <p:sldId id="304" r:id="rId17"/>
    <p:sldId id="303" r:id="rId18"/>
    <p:sldId id="323" r:id="rId19"/>
    <p:sldId id="305" r:id="rId20"/>
    <p:sldId id="31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7" autoAdjust="0"/>
    <p:restoredTop sz="79559" autoAdjust="0"/>
  </p:normalViewPr>
  <p:slideViewPr>
    <p:cSldViewPr>
      <p:cViewPr varScale="1">
        <p:scale>
          <a:sx n="67" d="100"/>
          <a:sy n="67" d="100"/>
        </p:scale>
        <p:origin x="90" y="186"/>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11/23/2022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11/23/2022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323514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379753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74617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57854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2730206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840899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3402628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2490218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11/23/2022</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11/23/2022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11/23/2022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11/23/2022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11/23/2022</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11/23/2022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11/23/2022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11/23/2022</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11/23/2022</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11/23/2022</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11/23/2022</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11/23/2022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11/23/2022</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04664"/>
            <a:ext cx="9144000" cy="885056"/>
          </a:xfrm>
        </p:spPr>
        <p:txBody>
          <a:bodyPr/>
          <a:lstStyle/>
          <a:p>
            <a:r>
              <a:rPr lang="en-US" dirty="0"/>
              <a:t>Meal Preparation Time</a:t>
            </a:r>
          </a:p>
        </p:txBody>
      </p:sp>
      <p:sp>
        <p:nvSpPr>
          <p:cNvPr id="3" name="Content Placeholder 2"/>
          <p:cNvSpPr>
            <a:spLocks noGrp="1"/>
          </p:cNvSpPr>
          <p:nvPr>
            <p:ph type="body" idx="1"/>
          </p:nvPr>
        </p:nvSpPr>
        <p:spPr>
          <a:xfrm>
            <a:off x="3322613" y="1412776"/>
            <a:ext cx="5543600" cy="432048"/>
          </a:xfrm>
        </p:spPr>
        <p:txBody>
          <a:bodyPr/>
          <a:lstStyle/>
          <a:p>
            <a:pPr lvl="0"/>
            <a:r>
              <a:rPr lang="en-US" dirty="0"/>
              <a:t>Created by: </a:t>
            </a:r>
            <a:r>
              <a:rPr lang="en-US" dirty="0" err="1"/>
              <a:t>Charilaos</a:t>
            </a:r>
            <a:r>
              <a:rPr lang="en-US" dirty="0"/>
              <a:t> </a:t>
            </a:r>
            <a:r>
              <a:rPr lang="en-US" dirty="0" err="1"/>
              <a:t>Charalampopoulos</a:t>
            </a:r>
            <a:endParaRPr lang="en-US" dirty="0"/>
          </a:p>
        </p:txBody>
      </p:sp>
      <p:pic>
        <p:nvPicPr>
          <p:cNvPr id="11" name="Picture 10">
            <a:extLst>
              <a:ext uri="{FF2B5EF4-FFF2-40B4-BE49-F238E27FC236}">
                <a16:creationId xmlns:a16="http://schemas.microsoft.com/office/drawing/2014/main" id="{F65B471A-84A4-4729-8919-D7605C2E6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806" y="2188363"/>
            <a:ext cx="6769213" cy="3283226"/>
          </a:xfrm>
          <a:prstGeom prst="rect">
            <a:avLst/>
          </a:prstGeom>
        </p:spPr>
      </p:pic>
    </p:spTree>
    <p:extLst>
      <p:ext uri="{BB962C8B-B14F-4D97-AF65-F5344CB8AC3E}">
        <p14:creationId xmlns:p14="http://schemas.microsoft.com/office/powerpoint/2010/main" val="259253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796E2A-2747-4B06-8380-715DF0FF5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99" y="2132856"/>
            <a:ext cx="5832625" cy="4058216"/>
          </a:xfrm>
          <a:prstGeom prst="rect">
            <a:avLst/>
          </a:prstGeom>
        </p:spPr>
      </p:pic>
      <p:pic>
        <p:nvPicPr>
          <p:cNvPr id="9" name="Picture 8">
            <a:extLst>
              <a:ext uri="{FF2B5EF4-FFF2-40B4-BE49-F238E27FC236}">
                <a16:creationId xmlns:a16="http://schemas.microsoft.com/office/drawing/2014/main" id="{BE3443D2-1536-4248-8B12-3A5D655A6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784" y="2132856"/>
            <a:ext cx="5744377" cy="4058216"/>
          </a:xfrm>
          <a:prstGeom prst="rect">
            <a:avLst/>
          </a:prstGeom>
        </p:spPr>
      </p:pic>
      <p:sp>
        <p:nvSpPr>
          <p:cNvPr id="10" name="Title 1">
            <a:extLst>
              <a:ext uri="{FF2B5EF4-FFF2-40B4-BE49-F238E27FC236}">
                <a16:creationId xmlns:a16="http://schemas.microsoft.com/office/drawing/2014/main" id="{6050FB8B-A5FE-440B-B342-C0CC1D13EC55}"/>
              </a:ext>
            </a:extLst>
          </p:cNvPr>
          <p:cNvSpPr txBox="1">
            <a:spLocks/>
          </p:cNvSpPr>
          <p:nvPr/>
        </p:nvSpPr>
        <p:spPr>
          <a:xfrm>
            <a:off x="335360" y="332656"/>
            <a:ext cx="9509760" cy="513368"/>
          </a:xfrm>
          <a:prstGeom prst="rect">
            <a:avLst/>
          </a:prstGeom>
        </p:spPr>
        <p:txBody>
          <a:bodyPr vert="horz" lIns="91440" tIns="45720" rIns="91440" bIns="45720" rtlCol="0" anchor="b">
            <a:normAutofit fontScale="90000"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Busiest day of the week - Busiest time of the day?</a:t>
            </a:r>
          </a:p>
        </p:txBody>
      </p:sp>
      <p:sp>
        <p:nvSpPr>
          <p:cNvPr id="12" name="TextBox 11">
            <a:extLst>
              <a:ext uri="{FF2B5EF4-FFF2-40B4-BE49-F238E27FC236}">
                <a16:creationId xmlns:a16="http://schemas.microsoft.com/office/drawing/2014/main" id="{728CE0D6-6A8D-4182-9454-72AC1F64A4BE}"/>
              </a:ext>
            </a:extLst>
          </p:cNvPr>
          <p:cNvSpPr txBox="1"/>
          <p:nvPr/>
        </p:nvSpPr>
        <p:spPr>
          <a:xfrm>
            <a:off x="335360" y="1027775"/>
            <a:ext cx="10553979" cy="923330"/>
          </a:xfrm>
          <a:prstGeom prst="rect">
            <a:avLst/>
          </a:prstGeom>
          <a:noFill/>
        </p:spPr>
        <p:txBody>
          <a:bodyPr wrap="square">
            <a:spAutoFit/>
          </a:bodyPr>
          <a:lstStyle/>
          <a:p>
            <a:pPr marL="285750" indent="-285750">
              <a:buFont typeface="Wingdings" panose="05000000000000000000" pitchFamily="2" charset="2"/>
              <a:buChar char="§"/>
            </a:pPr>
            <a:r>
              <a:rPr lang="en-GB" sz="1800" dirty="0"/>
              <a:t>The busiest time of the day seems to be from 7 to 11 pm while there are very little orders before 11 am</a:t>
            </a:r>
          </a:p>
          <a:p>
            <a:pPr marL="285750" indent="-285750">
              <a:buFont typeface="Wingdings" panose="05000000000000000000" pitchFamily="2" charset="2"/>
              <a:buChar char="§"/>
            </a:pPr>
            <a:endParaRPr lang="en-GB" sz="1800" dirty="0"/>
          </a:p>
          <a:p>
            <a:pPr marL="285750" indent="-285750">
              <a:buFont typeface="Wingdings" panose="05000000000000000000" pitchFamily="2" charset="2"/>
              <a:buChar char="§"/>
            </a:pPr>
            <a:r>
              <a:rPr lang="en-GB" sz="1800" dirty="0"/>
              <a:t>The busiest day of the week is Sunday and the most quiet is Thursday</a:t>
            </a:r>
          </a:p>
        </p:txBody>
      </p:sp>
    </p:spTree>
    <p:extLst>
      <p:ext uri="{BB962C8B-B14F-4D97-AF65-F5344CB8AC3E}">
        <p14:creationId xmlns:p14="http://schemas.microsoft.com/office/powerpoint/2010/main" val="2565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7608168" y="1027775"/>
            <a:ext cx="4464496" cy="2554545"/>
          </a:xfrm>
          <a:prstGeom prst="rect">
            <a:avLst/>
          </a:prstGeom>
          <a:noFill/>
        </p:spPr>
        <p:txBody>
          <a:bodyPr wrap="square">
            <a:spAutoFit/>
          </a:bodyPr>
          <a:lstStyle/>
          <a:p>
            <a:pPr marL="285750" indent="-285750">
              <a:buFont typeface="Wingdings" panose="05000000000000000000" pitchFamily="2" charset="2"/>
              <a:buChar char="§"/>
            </a:pPr>
            <a:r>
              <a:rPr lang="en-GB" sz="1600" dirty="0"/>
              <a:t>Red points represent average prep time</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Blue points represent median prep time</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busiest time of the day seems to be from 7 to 11 pm while the are very little orders before 11 am</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busiest day of the week is Sunday and the most quiet is Thursday</a:t>
            </a:r>
          </a:p>
        </p:txBody>
      </p:sp>
      <p:pic>
        <p:nvPicPr>
          <p:cNvPr id="3" name="Picture 2">
            <a:extLst>
              <a:ext uri="{FF2B5EF4-FFF2-40B4-BE49-F238E27FC236}">
                <a16:creationId xmlns:a16="http://schemas.microsoft.com/office/drawing/2014/main" id="{DA473F78-7CBA-4D82-B707-CA3FBBD72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1051258"/>
            <a:ext cx="7094403" cy="5099471"/>
          </a:xfrm>
          <a:prstGeom prst="rect">
            <a:avLst/>
          </a:prstGeom>
        </p:spPr>
      </p:pic>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119336" y="188640"/>
            <a:ext cx="6552728" cy="648048"/>
          </a:xfrm>
        </p:spPr>
        <p:txBody>
          <a:bodyPr>
            <a:normAutofit/>
          </a:bodyPr>
          <a:lstStyle/>
          <a:p>
            <a:r>
              <a:rPr lang="en-US" sz="3100" dirty="0"/>
              <a:t>Preparation time by day of the week</a:t>
            </a:r>
          </a:p>
        </p:txBody>
      </p:sp>
    </p:spTree>
    <p:extLst>
      <p:ext uri="{BB962C8B-B14F-4D97-AF65-F5344CB8AC3E}">
        <p14:creationId xmlns:p14="http://schemas.microsoft.com/office/powerpoint/2010/main" val="249959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7608168" y="887918"/>
            <a:ext cx="4464496" cy="4524315"/>
          </a:xfrm>
          <a:prstGeom prst="rect">
            <a:avLst/>
          </a:prstGeom>
          <a:noFill/>
        </p:spPr>
        <p:txBody>
          <a:bodyPr wrap="square">
            <a:spAutoFit/>
          </a:bodyPr>
          <a:lstStyle/>
          <a:p>
            <a:pPr marL="285750" indent="-285750">
              <a:buFont typeface="Wingdings" panose="05000000000000000000" pitchFamily="2" charset="2"/>
              <a:buChar char="§"/>
            </a:pPr>
            <a:r>
              <a:rPr lang="en-GB" sz="1600" dirty="0"/>
              <a:t>Red line indicates the mean daily preparation time in hours and the blue line the corresponding daily across the whole month</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median is consistently lower meaning that there are always cases with high values that affect the average</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average daily prep time (red line) ranges between 0.26 and 0.36 hours except for the last day that rockets up to 1,55 hours. The mean is steadily around 0.23 hours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last day includes only 4 observations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In the report you can hover over the graph to check the daily values of the metrics interactively </a:t>
            </a:r>
          </a:p>
        </p:txBody>
      </p:sp>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335360" y="188640"/>
            <a:ext cx="7488832" cy="648048"/>
          </a:xfrm>
        </p:spPr>
        <p:txBody>
          <a:bodyPr>
            <a:normAutofit/>
          </a:bodyPr>
          <a:lstStyle/>
          <a:p>
            <a:r>
              <a:rPr lang="en-US" sz="3100" dirty="0"/>
              <a:t>Preparation time over the days of the month</a:t>
            </a:r>
          </a:p>
        </p:txBody>
      </p:sp>
      <p:pic>
        <p:nvPicPr>
          <p:cNvPr id="4" name="Picture 3">
            <a:extLst>
              <a:ext uri="{FF2B5EF4-FFF2-40B4-BE49-F238E27FC236}">
                <a16:creationId xmlns:a16="http://schemas.microsoft.com/office/drawing/2014/main" id="{C3C70D3E-93E8-4A65-AE88-3159D067A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17" y="1027774"/>
            <a:ext cx="6905744" cy="4777489"/>
          </a:xfrm>
          <a:prstGeom prst="rect">
            <a:avLst/>
          </a:prstGeom>
        </p:spPr>
      </p:pic>
    </p:spTree>
    <p:extLst>
      <p:ext uri="{BB962C8B-B14F-4D97-AF65-F5344CB8AC3E}">
        <p14:creationId xmlns:p14="http://schemas.microsoft.com/office/powerpoint/2010/main" val="174870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404664"/>
            <a:ext cx="6967998" cy="432048"/>
          </a:xfrm>
        </p:spPr>
        <p:txBody>
          <a:bodyPr>
            <a:normAutofit fontScale="90000"/>
          </a:bodyPr>
          <a:lstStyle/>
          <a:p>
            <a:r>
              <a:rPr lang="en-US" sz="3200" dirty="0"/>
              <a:t>Conclusions of data analysis and exploration</a:t>
            </a:r>
          </a:p>
        </p:txBody>
      </p:sp>
      <p:sp>
        <p:nvSpPr>
          <p:cNvPr id="5" name="TextBox 4">
            <a:extLst>
              <a:ext uri="{FF2B5EF4-FFF2-40B4-BE49-F238E27FC236}">
                <a16:creationId xmlns:a16="http://schemas.microsoft.com/office/drawing/2014/main" id="{B6829FB0-B239-4BFB-B065-D6FD8F8872BF}"/>
              </a:ext>
            </a:extLst>
          </p:cNvPr>
          <p:cNvSpPr txBox="1"/>
          <p:nvPr/>
        </p:nvSpPr>
        <p:spPr>
          <a:xfrm>
            <a:off x="291233" y="1052736"/>
            <a:ext cx="11377264" cy="3908762"/>
          </a:xfrm>
          <a:prstGeom prst="rect">
            <a:avLst/>
          </a:prstGeom>
          <a:noFill/>
        </p:spPr>
        <p:txBody>
          <a:bodyPr wrap="square" rtlCol="0">
            <a:spAutoFit/>
          </a:bodyPr>
          <a:lstStyle/>
          <a:p>
            <a:pPr marL="285750" indent="-285750">
              <a:buFont typeface="Wingdings" panose="05000000000000000000" pitchFamily="2" charset="2"/>
              <a:buChar char="§"/>
            </a:pPr>
            <a:r>
              <a:rPr lang="en-GB" dirty="0"/>
              <a:t>Unknown if the outlier meant to be delivered next day, later in the day or ASAP so we created  business scenarios</a:t>
            </a:r>
          </a:p>
          <a:p>
            <a:pPr marL="285750" indent="-285750">
              <a:buFont typeface="Wingdings" panose="05000000000000000000" pitchFamily="2" charset="2"/>
              <a:buChar char="§"/>
            </a:pPr>
            <a:r>
              <a:rPr lang="en-GB" dirty="0"/>
              <a:t>Without removing extreme values, the average prep time is 22 minutes with a median value to be 14 minutes</a:t>
            </a:r>
          </a:p>
          <a:p>
            <a:pPr marL="285750" indent="-285750">
              <a:buFont typeface="Wingdings" panose="05000000000000000000" pitchFamily="2" charset="2"/>
              <a:buChar char="§"/>
            </a:pPr>
            <a:r>
              <a:rPr lang="en-GB" dirty="0"/>
              <a:t>UK has more than 90% of the orders and the vast majority regard London</a:t>
            </a:r>
          </a:p>
          <a:p>
            <a:pPr marL="285750" indent="-285750">
              <a:buFont typeface="Wingdings" panose="05000000000000000000" pitchFamily="2" charset="2"/>
              <a:buChar char="§"/>
            </a:pPr>
            <a:r>
              <a:rPr lang="en-GB" dirty="0"/>
              <a:t>Restaurant ‘408’ has the most orders placed having ‘chicken’ as type of food</a:t>
            </a:r>
          </a:p>
          <a:p>
            <a:pPr marL="285750" indent="-285750">
              <a:buFont typeface="Wingdings" panose="05000000000000000000" pitchFamily="2" charset="2"/>
              <a:buChar char="§"/>
            </a:pPr>
            <a:r>
              <a:rPr lang="en-GB" dirty="0"/>
              <a:t>Italian food is the most popular option followed by burgers and </a:t>
            </a:r>
            <a:r>
              <a:rPr lang="en-GB" dirty="0" err="1"/>
              <a:t>thai</a:t>
            </a:r>
            <a:endParaRPr lang="en-GB" dirty="0"/>
          </a:p>
          <a:p>
            <a:pPr marL="285750" indent="-285750">
              <a:buFont typeface="Wingdings" panose="05000000000000000000" pitchFamily="2" charset="2"/>
              <a:buChar char="§"/>
            </a:pPr>
            <a:r>
              <a:rPr lang="en-GB" dirty="0"/>
              <a:t>Crepes and soups seem to be the slowest in preparation</a:t>
            </a:r>
          </a:p>
          <a:p>
            <a:pPr marL="285750" indent="-285750">
              <a:buFont typeface="Wingdings" panose="05000000000000000000" pitchFamily="2" charset="2"/>
              <a:buChar char="§"/>
            </a:pPr>
            <a:r>
              <a:rPr lang="en-GB" dirty="0"/>
              <a:t>Delicatessen and kosher appear the fastest in preparation</a:t>
            </a:r>
          </a:p>
          <a:p>
            <a:pPr marL="285750" indent="-285750">
              <a:buFont typeface="Wingdings" panose="05000000000000000000" pitchFamily="2" charset="2"/>
              <a:buChar char="§"/>
            </a:pPr>
            <a:r>
              <a:rPr lang="en-GB" dirty="0"/>
              <a:t>The busiest time of the day seems to be from 7 to 11 pm while the are very little orders before 11 am</a:t>
            </a:r>
          </a:p>
          <a:p>
            <a:pPr marL="285750" indent="-285750">
              <a:buFont typeface="Wingdings" panose="05000000000000000000" pitchFamily="2" charset="2"/>
              <a:buChar char="§"/>
            </a:pPr>
            <a:r>
              <a:rPr lang="en-GB" dirty="0"/>
              <a:t>The busiest day of the week is Sunday and the most quiet is Thursday</a:t>
            </a:r>
          </a:p>
          <a:p>
            <a:pPr marL="285750" indent="-285750">
              <a:buFont typeface="Wingdings" panose="05000000000000000000" pitchFamily="2" charset="2"/>
              <a:buChar char="§"/>
            </a:pPr>
            <a:r>
              <a:rPr lang="en-GB" dirty="0"/>
              <a:t>Meals seem to get ready faster on Fridays and slower on Tuesdays</a:t>
            </a:r>
          </a:p>
          <a:p>
            <a:pPr marL="285750" indent="-285750">
              <a:buFont typeface="Wingdings" panose="05000000000000000000" pitchFamily="2" charset="2"/>
              <a:buChar char="§"/>
            </a:pPr>
            <a:r>
              <a:rPr lang="en-GB" dirty="0"/>
              <a:t>Higher number of items is not correlated with higher prep time</a:t>
            </a:r>
          </a:p>
          <a:p>
            <a:pPr marL="285750" indent="-285750">
              <a:buFont typeface="Wingdings" panose="05000000000000000000" pitchFamily="2" charset="2"/>
              <a:buChar char="§"/>
            </a:pPr>
            <a:r>
              <a:rPr lang="en-GB" dirty="0"/>
              <a:t>The higher the number of items the higher the price</a:t>
            </a:r>
          </a:p>
          <a:p>
            <a:pPr marL="285750" indent="-285750">
              <a:buFont typeface="Wingdings" panose="05000000000000000000" pitchFamily="2" charset="2"/>
              <a:buChar char="§"/>
            </a:pPr>
            <a:endParaRPr lang="en-GB" sz="1600" dirty="0"/>
          </a:p>
          <a:p>
            <a:endParaRPr lang="en-GB" sz="1600" dirty="0"/>
          </a:p>
        </p:txBody>
      </p:sp>
    </p:spTree>
    <p:extLst>
      <p:ext uri="{BB962C8B-B14F-4D97-AF65-F5344CB8AC3E}">
        <p14:creationId xmlns:p14="http://schemas.microsoft.com/office/powerpoint/2010/main" val="81422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298E4D-A298-4DEF-B4DE-321B78BFB084}"/>
              </a:ext>
            </a:extLst>
          </p:cNvPr>
          <p:cNvSpPr>
            <a:spLocks noGrp="1"/>
          </p:cNvSpPr>
          <p:nvPr>
            <p:ph type="title"/>
          </p:nvPr>
        </p:nvSpPr>
        <p:spPr>
          <a:xfrm>
            <a:off x="2639616" y="188640"/>
            <a:ext cx="6552728" cy="648048"/>
          </a:xfrm>
        </p:spPr>
        <p:txBody>
          <a:bodyPr>
            <a:normAutofit/>
          </a:bodyPr>
          <a:lstStyle/>
          <a:p>
            <a:r>
              <a:rPr lang="en-US" sz="3100" dirty="0"/>
              <a:t>Machine Learning Workflow</a:t>
            </a:r>
          </a:p>
        </p:txBody>
      </p:sp>
      <p:grpSp>
        <p:nvGrpSpPr>
          <p:cNvPr id="6" name="Group 5">
            <a:extLst>
              <a:ext uri="{FF2B5EF4-FFF2-40B4-BE49-F238E27FC236}">
                <a16:creationId xmlns:a16="http://schemas.microsoft.com/office/drawing/2014/main" id="{CA9404A2-0196-4F28-A1A2-AE3469C63C84}"/>
              </a:ext>
            </a:extLst>
          </p:cNvPr>
          <p:cNvGrpSpPr/>
          <p:nvPr/>
        </p:nvGrpSpPr>
        <p:grpSpPr>
          <a:xfrm>
            <a:off x="695400" y="1099132"/>
            <a:ext cx="1717678" cy="785160"/>
            <a:chOff x="2867628" y="779411"/>
            <a:chExt cx="1717678" cy="785160"/>
          </a:xfrm>
        </p:grpSpPr>
        <p:sp>
          <p:nvSpPr>
            <p:cNvPr id="7" name="Rectangle: Rounded Corners 6">
              <a:extLst>
                <a:ext uri="{FF2B5EF4-FFF2-40B4-BE49-F238E27FC236}">
                  <a16:creationId xmlns:a16="http://schemas.microsoft.com/office/drawing/2014/main" id="{83C63D62-761C-4094-81C5-A9BC098EA937}"/>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8" name="Rectangle: Rounded Corners 4">
              <a:extLst>
                <a:ext uri="{FF2B5EF4-FFF2-40B4-BE49-F238E27FC236}">
                  <a16:creationId xmlns:a16="http://schemas.microsoft.com/office/drawing/2014/main" id="{1436C5A3-2ABA-4776-9A51-B0FFEA8E41EB}"/>
                </a:ext>
              </a:extLst>
            </p:cNvPr>
            <p:cNvSpPr txBox="1"/>
            <p:nvPr/>
          </p:nvSpPr>
          <p:spPr>
            <a:xfrm>
              <a:off x="2890625" y="802408"/>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Cleansing</a:t>
              </a:r>
            </a:p>
          </p:txBody>
        </p:sp>
      </p:grpSp>
      <p:grpSp>
        <p:nvGrpSpPr>
          <p:cNvPr id="9" name="Group 8">
            <a:extLst>
              <a:ext uri="{FF2B5EF4-FFF2-40B4-BE49-F238E27FC236}">
                <a16:creationId xmlns:a16="http://schemas.microsoft.com/office/drawing/2014/main" id="{304D0B6A-7DAC-4642-8F3C-A821D651A513}"/>
              </a:ext>
            </a:extLst>
          </p:cNvPr>
          <p:cNvGrpSpPr/>
          <p:nvPr/>
        </p:nvGrpSpPr>
        <p:grpSpPr>
          <a:xfrm>
            <a:off x="2477219" y="1988840"/>
            <a:ext cx="1717678" cy="785160"/>
            <a:chOff x="2867628" y="779411"/>
            <a:chExt cx="1717678" cy="785160"/>
          </a:xfrm>
        </p:grpSpPr>
        <p:sp>
          <p:nvSpPr>
            <p:cNvPr id="11" name="Rectangle: Rounded Corners 10">
              <a:extLst>
                <a:ext uri="{FF2B5EF4-FFF2-40B4-BE49-F238E27FC236}">
                  <a16:creationId xmlns:a16="http://schemas.microsoft.com/office/drawing/2014/main" id="{8596475F-BCA5-4DD0-9143-97AA687C3429}"/>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13" name="Rectangle: Rounded Corners 4">
              <a:extLst>
                <a:ext uri="{FF2B5EF4-FFF2-40B4-BE49-F238E27FC236}">
                  <a16:creationId xmlns:a16="http://schemas.microsoft.com/office/drawing/2014/main" id="{ADDECB15-D49F-4BEF-A791-3E2B7E367BF3}"/>
                </a:ext>
              </a:extLst>
            </p:cNvPr>
            <p:cNvSpPr txBox="1"/>
            <p:nvPr/>
          </p:nvSpPr>
          <p:spPr>
            <a:xfrm>
              <a:off x="2890625" y="802408"/>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Feature Engineering </a:t>
              </a:r>
            </a:p>
          </p:txBody>
        </p:sp>
      </p:grpSp>
      <p:grpSp>
        <p:nvGrpSpPr>
          <p:cNvPr id="14" name="Group 13">
            <a:extLst>
              <a:ext uri="{FF2B5EF4-FFF2-40B4-BE49-F238E27FC236}">
                <a16:creationId xmlns:a16="http://schemas.microsoft.com/office/drawing/2014/main" id="{B83C1D23-E870-4524-9711-92B57CCB6709}"/>
              </a:ext>
            </a:extLst>
          </p:cNvPr>
          <p:cNvGrpSpPr/>
          <p:nvPr/>
        </p:nvGrpSpPr>
        <p:grpSpPr>
          <a:xfrm>
            <a:off x="9787107" y="5589240"/>
            <a:ext cx="1717678" cy="785160"/>
            <a:chOff x="2867628" y="779411"/>
            <a:chExt cx="1717678" cy="785160"/>
          </a:xfrm>
        </p:grpSpPr>
        <p:sp>
          <p:nvSpPr>
            <p:cNvPr id="15" name="Rectangle: Rounded Corners 14">
              <a:extLst>
                <a:ext uri="{FF2B5EF4-FFF2-40B4-BE49-F238E27FC236}">
                  <a16:creationId xmlns:a16="http://schemas.microsoft.com/office/drawing/2014/main" id="{6322BB79-904B-4D3C-ADC7-4FD995131F58}"/>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16" name="Rectangle: Rounded Corners 4">
              <a:extLst>
                <a:ext uri="{FF2B5EF4-FFF2-40B4-BE49-F238E27FC236}">
                  <a16:creationId xmlns:a16="http://schemas.microsoft.com/office/drawing/2014/main" id="{2FCC64F4-0FFE-42B2-8548-AC0C6BA439BA}"/>
                </a:ext>
              </a:extLst>
            </p:cNvPr>
            <p:cNvSpPr txBox="1"/>
            <p:nvPr/>
          </p:nvSpPr>
          <p:spPr>
            <a:xfrm>
              <a:off x="2890625" y="820375"/>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Predictions</a:t>
              </a:r>
            </a:p>
          </p:txBody>
        </p:sp>
      </p:grpSp>
      <p:grpSp>
        <p:nvGrpSpPr>
          <p:cNvPr id="17" name="Group 16">
            <a:extLst>
              <a:ext uri="{FF2B5EF4-FFF2-40B4-BE49-F238E27FC236}">
                <a16:creationId xmlns:a16="http://schemas.microsoft.com/office/drawing/2014/main" id="{8FA8C968-892E-4050-ADFA-90228D5410A3}"/>
              </a:ext>
            </a:extLst>
          </p:cNvPr>
          <p:cNvGrpSpPr/>
          <p:nvPr/>
        </p:nvGrpSpPr>
        <p:grpSpPr>
          <a:xfrm>
            <a:off x="6101009" y="3717032"/>
            <a:ext cx="1717678" cy="785160"/>
            <a:chOff x="2867628" y="779411"/>
            <a:chExt cx="1717678" cy="785160"/>
          </a:xfrm>
        </p:grpSpPr>
        <p:sp>
          <p:nvSpPr>
            <p:cNvPr id="18" name="Rectangle: Rounded Corners 17">
              <a:extLst>
                <a:ext uri="{FF2B5EF4-FFF2-40B4-BE49-F238E27FC236}">
                  <a16:creationId xmlns:a16="http://schemas.microsoft.com/office/drawing/2014/main" id="{C2E8EC16-9587-4931-B085-0412367B6685}"/>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19" name="Rectangle: Rounded Corners 4">
              <a:extLst>
                <a:ext uri="{FF2B5EF4-FFF2-40B4-BE49-F238E27FC236}">
                  <a16:creationId xmlns:a16="http://schemas.microsoft.com/office/drawing/2014/main" id="{058E9B6C-6678-47C1-B892-1E4CBBC6D59A}"/>
                </a:ext>
              </a:extLst>
            </p:cNvPr>
            <p:cNvSpPr txBox="1"/>
            <p:nvPr/>
          </p:nvSpPr>
          <p:spPr>
            <a:xfrm>
              <a:off x="2890625" y="802408"/>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Model development</a:t>
              </a:r>
            </a:p>
          </p:txBody>
        </p:sp>
      </p:grpSp>
      <p:grpSp>
        <p:nvGrpSpPr>
          <p:cNvPr id="20" name="Group 19">
            <a:extLst>
              <a:ext uri="{FF2B5EF4-FFF2-40B4-BE49-F238E27FC236}">
                <a16:creationId xmlns:a16="http://schemas.microsoft.com/office/drawing/2014/main" id="{8CFD4FF0-5211-49BF-96D1-B4AE79041938}"/>
              </a:ext>
            </a:extLst>
          </p:cNvPr>
          <p:cNvGrpSpPr/>
          <p:nvPr/>
        </p:nvGrpSpPr>
        <p:grpSpPr>
          <a:xfrm>
            <a:off x="4295800" y="2852936"/>
            <a:ext cx="1717678" cy="785160"/>
            <a:chOff x="2867628" y="779411"/>
            <a:chExt cx="1717678" cy="785160"/>
          </a:xfrm>
        </p:grpSpPr>
        <p:sp>
          <p:nvSpPr>
            <p:cNvPr id="21" name="Rectangle: Rounded Corners 20">
              <a:extLst>
                <a:ext uri="{FF2B5EF4-FFF2-40B4-BE49-F238E27FC236}">
                  <a16:creationId xmlns:a16="http://schemas.microsoft.com/office/drawing/2014/main" id="{2EF5E0CD-0919-4F19-8E68-05C43628B68C}"/>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2" name="Rectangle: Rounded Corners 4">
              <a:extLst>
                <a:ext uri="{FF2B5EF4-FFF2-40B4-BE49-F238E27FC236}">
                  <a16:creationId xmlns:a16="http://schemas.microsoft.com/office/drawing/2014/main" id="{644754CC-C5B9-49E4-8668-012F146495CE}"/>
                </a:ext>
              </a:extLst>
            </p:cNvPr>
            <p:cNvSpPr txBox="1"/>
            <p:nvPr/>
          </p:nvSpPr>
          <p:spPr>
            <a:xfrm>
              <a:off x="2890625" y="802408"/>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partitioning</a:t>
              </a:r>
            </a:p>
          </p:txBody>
        </p:sp>
      </p:grpSp>
      <p:grpSp>
        <p:nvGrpSpPr>
          <p:cNvPr id="23" name="Group 22">
            <a:extLst>
              <a:ext uri="{FF2B5EF4-FFF2-40B4-BE49-F238E27FC236}">
                <a16:creationId xmlns:a16="http://schemas.microsoft.com/office/drawing/2014/main" id="{60499F0A-372F-4038-BCA2-02A4BAA9DB49}"/>
              </a:ext>
            </a:extLst>
          </p:cNvPr>
          <p:cNvGrpSpPr/>
          <p:nvPr/>
        </p:nvGrpSpPr>
        <p:grpSpPr>
          <a:xfrm>
            <a:off x="7896200" y="4653136"/>
            <a:ext cx="1717678" cy="785160"/>
            <a:chOff x="2867628" y="779411"/>
            <a:chExt cx="1717678" cy="785160"/>
          </a:xfrm>
        </p:grpSpPr>
        <p:sp>
          <p:nvSpPr>
            <p:cNvPr id="24" name="Rectangle: Rounded Corners 23">
              <a:extLst>
                <a:ext uri="{FF2B5EF4-FFF2-40B4-BE49-F238E27FC236}">
                  <a16:creationId xmlns:a16="http://schemas.microsoft.com/office/drawing/2014/main" id="{48EBF5B1-52AD-4697-BA50-54632EA63B96}"/>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5" name="Rectangle: Rounded Corners 4">
              <a:extLst>
                <a:ext uri="{FF2B5EF4-FFF2-40B4-BE49-F238E27FC236}">
                  <a16:creationId xmlns:a16="http://schemas.microsoft.com/office/drawing/2014/main" id="{ABEAD291-D17C-47FF-908E-12EC4D953813}"/>
                </a:ext>
              </a:extLst>
            </p:cNvPr>
            <p:cNvSpPr txBox="1"/>
            <p:nvPr/>
          </p:nvSpPr>
          <p:spPr>
            <a:xfrm>
              <a:off x="2890625" y="802408"/>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algn="ctr" defTabSz="755650">
                <a:lnSpc>
                  <a:spcPct val="90000"/>
                </a:lnSpc>
                <a:spcBef>
                  <a:spcPct val="0"/>
                </a:spcBef>
                <a:spcAft>
                  <a:spcPct val="35000"/>
                </a:spcAft>
              </a:pPr>
              <a:r>
                <a:rPr lang="en-US" sz="1700" kern="1200" dirty="0"/>
                <a:t>Model evaluation</a:t>
              </a:r>
            </a:p>
          </p:txBody>
        </p:sp>
      </p:grpSp>
      <p:sp>
        <p:nvSpPr>
          <p:cNvPr id="4" name="TextBox 3">
            <a:extLst>
              <a:ext uri="{FF2B5EF4-FFF2-40B4-BE49-F238E27FC236}">
                <a16:creationId xmlns:a16="http://schemas.microsoft.com/office/drawing/2014/main" id="{FB166D11-F6A9-49B7-9847-523F8E0638EF}"/>
              </a:ext>
            </a:extLst>
          </p:cNvPr>
          <p:cNvSpPr txBox="1"/>
          <p:nvPr/>
        </p:nvSpPr>
        <p:spPr>
          <a:xfrm>
            <a:off x="900144" y="2751003"/>
            <a:ext cx="1561179" cy="769441"/>
          </a:xfrm>
          <a:prstGeom prst="rect">
            <a:avLst/>
          </a:prstGeom>
          <a:noFill/>
        </p:spPr>
        <p:txBody>
          <a:bodyPr wrap="square" rtlCol="0">
            <a:spAutoFit/>
          </a:bodyPr>
          <a:lstStyle/>
          <a:p>
            <a:r>
              <a:rPr lang="en-GB" sz="1100" dirty="0"/>
              <a:t>Identify and treat: </a:t>
            </a:r>
          </a:p>
          <a:p>
            <a:pPr marL="171450" indent="-171450">
              <a:buFont typeface="Arial" panose="020B0604020202020204" pitchFamily="34" charset="0"/>
              <a:buChar char="•"/>
            </a:pPr>
            <a:r>
              <a:rPr lang="en-GB" sz="1100" dirty="0"/>
              <a:t>missing values </a:t>
            </a:r>
          </a:p>
          <a:p>
            <a:pPr marL="171450" indent="-171450">
              <a:buFont typeface="Arial" panose="020B0604020202020204" pitchFamily="34" charset="0"/>
              <a:buChar char="•"/>
            </a:pPr>
            <a:r>
              <a:rPr lang="en-GB" sz="1100" dirty="0"/>
              <a:t>outliers </a:t>
            </a:r>
          </a:p>
          <a:p>
            <a:pPr marL="171450" indent="-171450">
              <a:buFont typeface="Arial" panose="020B0604020202020204" pitchFamily="34" charset="0"/>
              <a:buChar char="•"/>
            </a:pPr>
            <a:r>
              <a:rPr lang="en-GB" sz="1100" dirty="0"/>
              <a:t>erroneous data</a:t>
            </a:r>
          </a:p>
        </p:txBody>
      </p:sp>
      <p:sp>
        <p:nvSpPr>
          <p:cNvPr id="26" name="TextBox 25">
            <a:extLst>
              <a:ext uri="{FF2B5EF4-FFF2-40B4-BE49-F238E27FC236}">
                <a16:creationId xmlns:a16="http://schemas.microsoft.com/office/drawing/2014/main" id="{8B8DD7B4-6EDF-41BD-883B-6A599BE40C7A}"/>
              </a:ext>
            </a:extLst>
          </p:cNvPr>
          <p:cNvSpPr txBox="1"/>
          <p:nvPr/>
        </p:nvSpPr>
        <p:spPr>
          <a:xfrm>
            <a:off x="2413078" y="3740029"/>
            <a:ext cx="1717679" cy="769441"/>
          </a:xfrm>
          <a:prstGeom prst="rect">
            <a:avLst/>
          </a:prstGeom>
          <a:noFill/>
        </p:spPr>
        <p:txBody>
          <a:bodyPr wrap="square" rtlCol="0">
            <a:spAutoFit/>
          </a:bodyPr>
          <a:lstStyle/>
          <a:p>
            <a:pPr marL="171450" indent="-171450">
              <a:buFont typeface="Arial" panose="020B0604020202020204" pitchFamily="34" charset="0"/>
              <a:buChar char="•"/>
            </a:pPr>
            <a:r>
              <a:rPr lang="en-GB" sz="1100" dirty="0"/>
              <a:t>Create new predictors</a:t>
            </a:r>
          </a:p>
          <a:p>
            <a:pPr marL="171450" indent="-171450">
              <a:buFont typeface="Arial" panose="020B0604020202020204" pitchFamily="34" charset="0"/>
              <a:buChar char="•"/>
            </a:pPr>
            <a:r>
              <a:rPr lang="en-GB" sz="1100" dirty="0"/>
              <a:t>Bring data to appropriate format</a:t>
            </a:r>
          </a:p>
          <a:p>
            <a:pPr marL="171450" indent="-171450">
              <a:buFont typeface="Arial" panose="020B0604020202020204" pitchFamily="34" charset="0"/>
              <a:buChar char="•"/>
            </a:pPr>
            <a:r>
              <a:rPr lang="en-GB" sz="1100" dirty="0"/>
              <a:t>Transform distributions</a:t>
            </a:r>
          </a:p>
        </p:txBody>
      </p:sp>
      <p:sp>
        <p:nvSpPr>
          <p:cNvPr id="27" name="TextBox 26">
            <a:extLst>
              <a:ext uri="{FF2B5EF4-FFF2-40B4-BE49-F238E27FC236}">
                <a16:creationId xmlns:a16="http://schemas.microsoft.com/office/drawing/2014/main" id="{0B8405F8-E4E1-4BFE-BF42-70820DE820AA}"/>
              </a:ext>
            </a:extLst>
          </p:cNvPr>
          <p:cNvSpPr txBox="1"/>
          <p:nvPr/>
        </p:nvSpPr>
        <p:spPr>
          <a:xfrm>
            <a:off x="4583832" y="4609584"/>
            <a:ext cx="1717679" cy="769441"/>
          </a:xfrm>
          <a:prstGeom prst="rect">
            <a:avLst/>
          </a:prstGeom>
          <a:noFill/>
        </p:spPr>
        <p:txBody>
          <a:bodyPr wrap="square" rtlCol="0">
            <a:spAutoFit/>
          </a:bodyPr>
          <a:lstStyle/>
          <a:p>
            <a:r>
              <a:rPr lang="en-GB" sz="1100" dirty="0"/>
              <a:t>Split data into:</a:t>
            </a:r>
          </a:p>
          <a:p>
            <a:pPr marL="171450" indent="-171450">
              <a:buFont typeface="Arial" panose="020B0604020202020204" pitchFamily="34" charset="0"/>
              <a:buChar char="•"/>
            </a:pPr>
            <a:r>
              <a:rPr lang="en-GB" sz="1100" dirty="0"/>
              <a:t>Training</a:t>
            </a:r>
          </a:p>
          <a:p>
            <a:pPr marL="171450" indent="-171450">
              <a:buFont typeface="Arial" panose="020B0604020202020204" pitchFamily="34" charset="0"/>
              <a:buChar char="•"/>
            </a:pPr>
            <a:r>
              <a:rPr lang="en-GB" sz="1100" dirty="0"/>
              <a:t>Testing</a:t>
            </a:r>
          </a:p>
          <a:p>
            <a:pPr marL="171450" indent="-171450">
              <a:buFont typeface="Arial" panose="020B0604020202020204" pitchFamily="34" charset="0"/>
              <a:buChar char="•"/>
            </a:pPr>
            <a:r>
              <a:rPr lang="en-GB" sz="1100" dirty="0"/>
              <a:t>Validation</a:t>
            </a:r>
          </a:p>
        </p:txBody>
      </p:sp>
      <p:sp>
        <p:nvSpPr>
          <p:cNvPr id="28" name="TextBox 27">
            <a:extLst>
              <a:ext uri="{FF2B5EF4-FFF2-40B4-BE49-F238E27FC236}">
                <a16:creationId xmlns:a16="http://schemas.microsoft.com/office/drawing/2014/main" id="{785E84E8-E7DF-4C3A-AD56-3CB53BA51147}"/>
              </a:ext>
            </a:extLst>
          </p:cNvPr>
          <p:cNvSpPr txBox="1"/>
          <p:nvPr/>
        </p:nvSpPr>
        <p:spPr>
          <a:xfrm>
            <a:off x="6029374" y="1160330"/>
            <a:ext cx="2010842" cy="1785104"/>
          </a:xfrm>
          <a:prstGeom prst="rect">
            <a:avLst/>
          </a:prstGeom>
          <a:noFill/>
        </p:spPr>
        <p:txBody>
          <a:bodyPr wrap="square" rtlCol="0">
            <a:spAutoFit/>
          </a:bodyPr>
          <a:lstStyle/>
          <a:p>
            <a:pPr marL="171450" indent="-171450">
              <a:buFont typeface="Arial" panose="020B0604020202020204" pitchFamily="34" charset="0"/>
              <a:buChar char="•"/>
            </a:pPr>
            <a:r>
              <a:rPr lang="en-GB" sz="1100" dirty="0"/>
              <a:t>Fit machine learning models in the training data using different techniques. </a:t>
            </a:r>
          </a:p>
          <a:p>
            <a:pPr marL="171450" indent="-171450">
              <a:buFont typeface="Arial" panose="020B0604020202020204" pitchFamily="34" charset="0"/>
              <a:buChar char="•"/>
            </a:pPr>
            <a:r>
              <a:rPr lang="en-GB" sz="1100" dirty="0"/>
              <a:t>Use cross validation using validation set and tune models’ parameters</a:t>
            </a:r>
          </a:p>
          <a:p>
            <a:pPr marL="171450" indent="-171450">
              <a:buFont typeface="Arial" panose="020B0604020202020204" pitchFamily="34" charset="0"/>
              <a:buChar char="•"/>
            </a:pPr>
            <a:r>
              <a:rPr lang="en-GB" sz="1100" dirty="0"/>
              <a:t>In this case we trained linear regression and random forest models without parameter tuning</a:t>
            </a:r>
          </a:p>
        </p:txBody>
      </p:sp>
      <p:sp>
        <p:nvSpPr>
          <p:cNvPr id="29" name="TextBox 28">
            <a:extLst>
              <a:ext uri="{FF2B5EF4-FFF2-40B4-BE49-F238E27FC236}">
                <a16:creationId xmlns:a16="http://schemas.microsoft.com/office/drawing/2014/main" id="{11A5406B-190D-4853-B480-F8585D6141DC}"/>
              </a:ext>
            </a:extLst>
          </p:cNvPr>
          <p:cNvSpPr txBox="1"/>
          <p:nvPr/>
        </p:nvSpPr>
        <p:spPr>
          <a:xfrm>
            <a:off x="7997794" y="2635294"/>
            <a:ext cx="1717679" cy="1277273"/>
          </a:xfrm>
          <a:prstGeom prst="rect">
            <a:avLst/>
          </a:prstGeom>
          <a:noFill/>
        </p:spPr>
        <p:txBody>
          <a:bodyPr wrap="square" rtlCol="0">
            <a:spAutoFit/>
          </a:bodyPr>
          <a:lstStyle/>
          <a:p>
            <a:r>
              <a:rPr lang="en-GB" sz="1100" dirty="0"/>
              <a:t>Identify appropriate performance metrics to evaluate how good the models are to predict new/ unseen data and decide what is the best model to proceed</a:t>
            </a:r>
          </a:p>
        </p:txBody>
      </p:sp>
      <p:sp>
        <p:nvSpPr>
          <p:cNvPr id="30" name="TextBox 29">
            <a:extLst>
              <a:ext uri="{FF2B5EF4-FFF2-40B4-BE49-F238E27FC236}">
                <a16:creationId xmlns:a16="http://schemas.microsoft.com/office/drawing/2014/main" id="{46F57001-C597-4EF0-AD65-4B7C89BEE667}"/>
              </a:ext>
            </a:extLst>
          </p:cNvPr>
          <p:cNvSpPr txBox="1"/>
          <p:nvPr/>
        </p:nvSpPr>
        <p:spPr>
          <a:xfrm>
            <a:off x="9813869" y="3840143"/>
            <a:ext cx="1912967" cy="769441"/>
          </a:xfrm>
          <a:prstGeom prst="rect">
            <a:avLst/>
          </a:prstGeom>
          <a:noFill/>
        </p:spPr>
        <p:txBody>
          <a:bodyPr wrap="square" rtlCol="0">
            <a:spAutoFit/>
          </a:bodyPr>
          <a:lstStyle/>
          <a:p>
            <a:r>
              <a:rPr lang="en-GB" sz="1100" dirty="0"/>
              <a:t>Create and API or an application to showcase the model and the predictions at new data</a:t>
            </a:r>
          </a:p>
        </p:txBody>
      </p:sp>
    </p:spTree>
    <p:extLst>
      <p:ext uri="{BB962C8B-B14F-4D97-AF65-F5344CB8AC3E}">
        <p14:creationId xmlns:p14="http://schemas.microsoft.com/office/powerpoint/2010/main" val="11633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23056"/>
            <a:ext cx="4399484" cy="562744"/>
          </a:xfrm>
        </p:spPr>
        <p:txBody>
          <a:bodyPr>
            <a:normAutofit/>
          </a:bodyPr>
          <a:lstStyle/>
          <a:p>
            <a:r>
              <a:rPr lang="en-US" sz="3200" dirty="0"/>
              <a:t>Develop two ml models</a:t>
            </a:r>
          </a:p>
        </p:txBody>
      </p:sp>
      <p:sp>
        <p:nvSpPr>
          <p:cNvPr id="9" name="TextBox 8">
            <a:extLst>
              <a:ext uri="{FF2B5EF4-FFF2-40B4-BE49-F238E27FC236}">
                <a16:creationId xmlns:a16="http://schemas.microsoft.com/office/drawing/2014/main" id="{230F7B66-B1AD-4537-ADCA-5DA01295B26F}"/>
              </a:ext>
            </a:extLst>
          </p:cNvPr>
          <p:cNvSpPr txBox="1"/>
          <p:nvPr/>
        </p:nvSpPr>
        <p:spPr>
          <a:xfrm>
            <a:off x="5087888" y="684067"/>
            <a:ext cx="6768752" cy="3970318"/>
          </a:xfrm>
          <a:prstGeom prst="rect">
            <a:avLst/>
          </a:prstGeom>
          <a:noFill/>
        </p:spPr>
        <p:txBody>
          <a:bodyPr wrap="square">
            <a:spAutoFit/>
          </a:bodyPr>
          <a:lstStyle/>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We are dealing with a regression problem (the target is a continuous variable)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RMSE (Root mean squared error) is the metric we will consider to understand model’s performance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RMSE practically shows how far away the total of true values are from the model’s predictions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The lowest the RMSE the better in terms of mode’s performance</a:t>
            </a:r>
          </a:p>
          <a:p>
            <a:pPr marL="285750" indent="-285750">
              <a:buFont typeface="Wingdings" panose="05000000000000000000" pitchFamily="2" charset="2"/>
              <a:buChar char="§"/>
            </a:pPr>
            <a:endParaRPr lang="en-GB" dirty="0"/>
          </a:p>
          <a:p>
            <a:endParaRPr lang="en-GB" dirty="0"/>
          </a:p>
          <a:p>
            <a:endParaRPr lang="en-GB" dirty="0"/>
          </a:p>
        </p:txBody>
      </p:sp>
      <p:sp>
        <p:nvSpPr>
          <p:cNvPr id="10" name="TextBox 9">
            <a:extLst>
              <a:ext uri="{FF2B5EF4-FFF2-40B4-BE49-F238E27FC236}">
                <a16:creationId xmlns:a16="http://schemas.microsoft.com/office/drawing/2014/main" id="{F2F1137B-2169-4DC1-AA22-EEEBE5E0BF42}"/>
              </a:ext>
            </a:extLst>
          </p:cNvPr>
          <p:cNvSpPr txBox="1"/>
          <p:nvPr/>
        </p:nvSpPr>
        <p:spPr>
          <a:xfrm>
            <a:off x="191344" y="908720"/>
            <a:ext cx="4248472" cy="5078313"/>
          </a:xfrm>
          <a:prstGeom prst="rect">
            <a:avLst/>
          </a:prstGeom>
          <a:noFill/>
        </p:spPr>
        <p:txBody>
          <a:bodyPr wrap="square">
            <a:spAutoFit/>
          </a:bodyPr>
          <a:lstStyle/>
          <a:p>
            <a:pPr marL="285750" indent="-285750">
              <a:buFont typeface="Wingdings" panose="05000000000000000000" pitchFamily="2" charset="2"/>
              <a:buChar char="§"/>
            </a:pPr>
            <a:r>
              <a:rPr lang="en-GB" dirty="0">
                <a:solidFill>
                  <a:schemeClr val="bg1"/>
                </a:solidFill>
              </a:rPr>
              <a:t>Random forest</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r>
              <a:rPr lang="en-GB" dirty="0">
                <a:solidFill>
                  <a:schemeClr val="bg1"/>
                </a:solidFill>
              </a:rPr>
              <a:t>A collection of decision trees </a:t>
            </a:r>
          </a:p>
          <a:p>
            <a:r>
              <a:rPr lang="en-GB" dirty="0">
                <a:solidFill>
                  <a:schemeClr val="bg1"/>
                </a:solidFill>
              </a:rPr>
              <a:t>Average the results of the decision trees predictions creating more accurate predictions</a:t>
            </a:r>
          </a:p>
          <a:p>
            <a:endParaRPr lang="en-GB" dirty="0">
              <a:solidFill>
                <a:schemeClr val="bg1"/>
              </a:solidFill>
            </a:endParaRPr>
          </a:p>
          <a:p>
            <a:pPr marL="285750" indent="-285750">
              <a:buFont typeface="Wingdings" panose="05000000000000000000" pitchFamily="2" charset="2"/>
              <a:buChar char="§"/>
            </a:pPr>
            <a:endParaRPr lang="en-GB" dirty="0">
              <a:solidFill>
                <a:schemeClr val="bg1"/>
              </a:solidFill>
            </a:endParaRPr>
          </a:p>
          <a:p>
            <a:pPr marL="285750" indent="-285750">
              <a:buFont typeface="Wingdings" panose="05000000000000000000" pitchFamily="2" charset="2"/>
              <a:buChar char="§"/>
            </a:pPr>
            <a:r>
              <a:rPr lang="en-GB" dirty="0">
                <a:solidFill>
                  <a:schemeClr val="bg1"/>
                </a:solidFill>
              </a:rPr>
              <a:t>Linear regression</a:t>
            </a:r>
          </a:p>
          <a:p>
            <a:endParaRPr lang="en-GB" dirty="0">
              <a:solidFill>
                <a:schemeClr val="bg1"/>
              </a:solidFill>
            </a:endParaRPr>
          </a:p>
          <a:p>
            <a:r>
              <a:rPr lang="en-GB" dirty="0">
                <a:solidFill>
                  <a:schemeClr val="bg1"/>
                </a:solidFill>
              </a:rPr>
              <a:t>Predicting the preparation time based on the linear combination of the predictors</a:t>
            </a:r>
          </a:p>
        </p:txBody>
      </p:sp>
      <p:sp>
        <p:nvSpPr>
          <p:cNvPr id="11" name="Title 1">
            <a:extLst>
              <a:ext uri="{FF2B5EF4-FFF2-40B4-BE49-F238E27FC236}">
                <a16:creationId xmlns:a16="http://schemas.microsoft.com/office/drawing/2014/main" id="{5FDDB4DF-86EB-4A06-9054-05CED313C2B5}"/>
              </a:ext>
            </a:extLst>
          </p:cNvPr>
          <p:cNvSpPr txBox="1">
            <a:spLocks/>
          </p:cNvSpPr>
          <p:nvPr/>
        </p:nvSpPr>
        <p:spPr>
          <a:xfrm>
            <a:off x="5257416" y="153980"/>
            <a:ext cx="4399484" cy="5627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b="0" kern="1200">
                <a:solidFill>
                  <a:schemeClr val="bg1"/>
                </a:solidFill>
                <a:latin typeface="+mj-lt"/>
                <a:ea typeface="+mj-ea"/>
                <a:cs typeface="+mj-cs"/>
              </a:defRPr>
            </a:lvl1pPr>
          </a:lstStyle>
          <a:p>
            <a:r>
              <a:rPr lang="en-US" sz="3200" dirty="0">
                <a:solidFill>
                  <a:schemeClr val="tx1"/>
                </a:solidFill>
              </a:rPr>
              <a:t>Evaluation metrics</a:t>
            </a:r>
          </a:p>
        </p:txBody>
      </p:sp>
      <p:pic>
        <p:nvPicPr>
          <p:cNvPr id="13" name="Picture 12">
            <a:extLst>
              <a:ext uri="{FF2B5EF4-FFF2-40B4-BE49-F238E27FC236}">
                <a16:creationId xmlns:a16="http://schemas.microsoft.com/office/drawing/2014/main" id="{3ACA0F87-A0CC-47E2-B31B-0022EA87E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1340768"/>
            <a:ext cx="2605492" cy="1569915"/>
          </a:xfrm>
          <a:prstGeom prst="rect">
            <a:avLst/>
          </a:prstGeom>
        </p:spPr>
      </p:pic>
    </p:spTree>
    <p:extLst>
      <p:ext uri="{BB962C8B-B14F-4D97-AF65-F5344CB8AC3E}">
        <p14:creationId xmlns:p14="http://schemas.microsoft.com/office/powerpoint/2010/main" val="33858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63" y="226088"/>
            <a:ext cx="5635458" cy="432048"/>
          </a:xfrm>
        </p:spPr>
        <p:txBody>
          <a:bodyPr>
            <a:normAutofit fontScale="90000"/>
          </a:bodyPr>
          <a:lstStyle/>
          <a:p>
            <a:r>
              <a:rPr lang="en-US" sz="3200" dirty="0"/>
              <a:t>Models’ evaluation and comparison</a:t>
            </a:r>
          </a:p>
        </p:txBody>
      </p:sp>
      <p:sp>
        <p:nvSpPr>
          <p:cNvPr id="5" name="TextBox 4">
            <a:extLst>
              <a:ext uri="{FF2B5EF4-FFF2-40B4-BE49-F238E27FC236}">
                <a16:creationId xmlns:a16="http://schemas.microsoft.com/office/drawing/2014/main" id="{B6829FB0-B239-4BFB-B065-D6FD8F8872BF}"/>
              </a:ext>
            </a:extLst>
          </p:cNvPr>
          <p:cNvSpPr txBox="1"/>
          <p:nvPr/>
        </p:nvSpPr>
        <p:spPr>
          <a:xfrm>
            <a:off x="6503368" y="551289"/>
            <a:ext cx="5688632" cy="5755422"/>
          </a:xfrm>
          <a:prstGeom prst="rect">
            <a:avLst/>
          </a:prstGeom>
          <a:noFill/>
        </p:spPr>
        <p:txBody>
          <a:bodyPr wrap="square" rtlCol="0">
            <a:spAutoFit/>
          </a:bodyPr>
          <a:lstStyle/>
          <a:p>
            <a:pPr marL="285750" indent="-285750">
              <a:buFont typeface="Wingdings" panose="05000000000000000000" pitchFamily="2" charset="2"/>
              <a:buChar char="§"/>
            </a:pPr>
            <a:r>
              <a:rPr lang="en-GB" sz="1600" dirty="0"/>
              <a:t>We care about performance on test set</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Models that predict accurately in the training data and not that well on the testing are ‘overfitting’ – learn too good the training data and do not generalise well </a:t>
            </a:r>
          </a:p>
          <a:p>
            <a:endParaRPr lang="en-GB" sz="1600" dirty="0"/>
          </a:p>
          <a:p>
            <a:pPr marL="285750" indent="-285750">
              <a:buFont typeface="Wingdings" panose="05000000000000000000" pitchFamily="2" charset="2"/>
              <a:buChar char="§"/>
            </a:pPr>
            <a:r>
              <a:rPr lang="en-GB" sz="1600" dirty="0"/>
              <a:t>Red  dots represent the linear model and the blue ones the random forest </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graph shows predictions on the vertical and true preparation times in the horizontal axis for the training (right) and test (left) data. </a:t>
            </a:r>
          </a:p>
          <a:p>
            <a:endParaRPr lang="en-GB" sz="1600" dirty="0"/>
          </a:p>
          <a:p>
            <a:pPr marL="285750" indent="-285750">
              <a:buFont typeface="Wingdings" panose="05000000000000000000" pitchFamily="2" charset="2"/>
              <a:buChar char="§"/>
            </a:pPr>
            <a:r>
              <a:rPr lang="en-GB" sz="1600" dirty="0"/>
              <a:t>Points on the right hand side of the diagonal show that the model predict </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closest the points to the diagonal line the more accurate the prediction – prediction meets truth</a:t>
            </a:r>
          </a:p>
          <a:p>
            <a:r>
              <a:rPr lang="en-GB" sz="1600" dirty="0"/>
              <a:t> </a:t>
            </a:r>
          </a:p>
          <a:p>
            <a:pPr marL="285750" indent="-285750">
              <a:buFont typeface="Wingdings" panose="05000000000000000000" pitchFamily="2" charset="2"/>
              <a:buChar char="§"/>
            </a:pPr>
            <a:r>
              <a:rPr lang="en-GB" sz="1600" dirty="0"/>
              <a:t>Random forest seems to outperform linear model in the training predictions but not in the testing (left) </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Non of the models can capture well the extreme values </a:t>
            </a:r>
          </a:p>
        </p:txBody>
      </p:sp>
      <p:pic>
        <p:nvPicPr>
          <p:cNvPr id="4" name="Picture 3">
            <a:extLst>
              <a:ext uri="{FF2B5EF4-FFF2-40B4-BE49-F238E27FC236}">
                <a16:creationId xmlns:a16="http://schemas.microsoft.com/office/drawing/2014/main" id="{32FE183A-A191-42A2-9030-FFAD01FC9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63" y="2852936"/>
            <a:ext cx="6049420" cy="3744416"/>
          </a:xfrm>
          <a:prstGeom prst="rect">
            <a:avLst/>
          </a:prstGeom>
        </p:spPr>
      </p:pic>
      <p:sp>
        <p:nvSpPr>
          <p:cNvPr id="7" name="Oval 6">
            <a:extLst>
              <a:ext uri="{FF2B5EF4-FFF2-40B4-BE49-F238E27FC236}">
                <a16:creationId xmlns:a16="http://schemas.microsoft.com/office/drawing/2014/main" id="{B7579DBA-B791-40AD-AA5F-82EA7F022AD1}"/>
              </a:ext>
            </a:extLst>
          </p:cNvPr>
          <p:cNvSpPr/>
          <p:nvPr/>
        </p:nvSpPr>
        <p:spPr>
          <a:xfrm>
            <a:off x="4878639" y="4437112"/>
            <a:ext cx="144016" cy="14401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60D30F63-BB81-4377-9E87-71A612263682}"/>
              </a:ext>
            </a:extLst>
          </p:cNvPr>
          <p:cNvSpPr/>
          <p:nvPr/>
        </p:nvSpPr>
        <p:spPr>
          <a:xfrm>
            <a:off x="4878639" y="5589240"/>
            <a:ext cx="144016" cy="14401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6CB3859B-49FA-471F-AFB3-FCD7E003896E}"/>
              </a:ext>
            </a:extLst>
          </p:cNvPr>
          <p:cNvCxnSpPr>
            <a:cxnSpLocks/>
          </p:cNvCxnSpPr>
          <p:nvPr/>
        </p:nvCxnSpPr>
        <p:spPr>
          <a:xfrm flipV="1">
            <a:off x="4950647" y="3717032"/>
            <a:ext cx="288032" cy="72008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EC7DDC6-AF49-4B58-A143-9BCFFEEC56D4}"/>
              </a:ext>
            </a:extLst>
          </p:cNvPr>
          <p:cNvCxnSpPr>
            <a:cxnSpLocks/>
          </p:cNvCxnSpPr>
          <p:nvPr/>
        </p:nvCxnSpPr>
        <p:spPr>
          <a:xfrm flipV="1">
            <a:off x="4950647" y="3717032"/>
            <a:ext cx="288032" cy="188948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1CAD720-F85C-43EE-BDB1-8D36385A3FB1}"/>
              </a:ext>
            </a:extLst>
          </p:cNvPr>
          <p:cNvSpPr/>
          <p:nvPr/>
        </p:nvSpPr>
        <p:spPr>
          <a:xfrm>
            <a:off x="4878639" y="2852936"/>
            <a:ext cx="1458444" cy="864096"/>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850" dirty="0"/>
              <a:t>The actual value of this point is 10 hours (x-axis). The random forest estimates a little above 4 hours while the liner model estimates 1 hour  (y-axis)</a:t>
            </a:r>
          </a:p>
        </p:txBody>
      </p:sp>
      <p:graphicFrame>
        <p:nvGraphicFramePr>
          <p:cNvPr id="17" name="Table 17">
            <a:extLst>
              <a:ext uri="{FF2B5EF4-FFF2-40B4-BE49-F238E27FC236}">
                <a16:creationId xmlns:a16="http://schemas.microsoft.com/office/drawing/2014/main" id="{893FF669-BBB0-4B6F-9449-DD0C07569F15}"/>
              </a:ext>
            </a:extLst>
          </p:cNvPr>
          <p:cNvGraphicFramePr>
            <a:graphicFrameLocks noGrp="1"/>
          </p:cNvGraphicFramePr>
          <p:nvPr>
            <p:extLst>
              <p:ext uri="{D42A27DB-BD31-4B8C-83A1-F6EECF244321}">
                <p14:modId xmlns:p14="http://schemas.microsoft.com/office/powerpoint/2010/main" val="2525406506"/>
              </p:ext>
            </p:extLst>
          </p:nvPr>
        </p:nvGraphicFramePr>
        <p:xfrm>
          <a:off x="287663" y="1395496"/>
          <a:ext cx="4734992" cy="1114748"/>
        </p:xfrm>
        <a:graphic>
          <a:graphicData uri="http://schemas.openxmlformats.org/drawingml/2006/table">
            <a:tbl>
              <a:tblPr firstRow="1" bandRow="1">
                <a:tableStyleId>{793D81CF-94F2-401A-BA57-92F5A7B2D0C5}</a:tableStyleId>
              </a:tblPr>
              <a:tblGrid>
                <a:gridCol w="2278167">
                  <a:extLst>
                    <a:ext uri="{9D8B030D-6E8A-4147-A177-3AD203B41FA5}">
                      <a16:colId xmlns:a16="http://schemas.microsoft.com/office/drawing/2014/main" val="2402865730"/>
                    </a:ext>
                  </a:extLst>
                </a:gridCol>
                <a:gridCol w="1179275">
                  <a:extLst>
                    <a:ext uri="{9D8B030D-6E8A-4147-A177-3AD203B41FA5}">
                      <a16:colId xmlns:a16="http://schemas.microsoft.com/office/drawing/2014/main" val="3813071318"/>
                    </a:ext>
                  </a:extLst>
                </a:gridCol>
                <a:gridCol w="1277550">
                  <a:extLst>
                    <a:ext uri="{9D8B030D-6E8A-4147-A177-3AD203B41FA5}">
                      <a16:colId xmlns:a16="http://schemas.microsoft.com/office/drawing/2014/main" val="72331331"/>
                    </a:ext>
                  </a:extLst>
                </a:gridCol>
              </a:tblGrid>
              <a:tr h="324684">
                <a:tc>
                  <a:txBody>
                    <a:bodyPr/>
                    <a:lstStyle/>
                    <a:p>
                      <a:r>
                        <a:rPr lang="en-GB" sz="1400" dirty="0"/>
                        <a:t>METRIC (RMSE)</a:t>
                      </a:r>
                    </a:p>
                  </a:txBody>
                  <a:tcPr/>
                </a:tc>
                <a:tc>
                  <a:txBody>
                    <a:bodyPr/>
                    <a:lstStyle/>
                    <a:p>
                      <a:r>
                        <a:rPr lang="en-GB" sz="1400" dirty="0"/>
                        <a:t>Testing</a:t>
                      </a:r>
                    </a:p>
                  </a:txBody>
                  <a:tcPr/>
                </a:tc>
                <a:tc>
                  <a:txBody>
                    <a:bodyPr/>
                    <a:lstStyle/>
                    <a:p>
                      <a:r>
                        <a:rPr lang="en-GB" sz="1400" dirty="0"/>
                        <a:t>Training</a:t>
                      </a:r>
                    </a:p>
                  </a:txBody>
                  <a:tcPr/>
                </a:tc>
                <a:extLst>
                  <a:ext uri="{0D108BD9-81ED-4DB2-BD59-A6C34878D82A}">
                    <a16:rowId xmlns:a16="http://schemas.microsoft.com/office/drawing/2014/main" val="1466654739"/>
                  </a:ext>
                </a:extLst>
              </a:tr>
              <a:tr h="395032">
                <a:tc>
                  <a:txBody>
                    <a:bodyPr/>
                    <a:lstStyle/>
                    <a:p>
                      <a:r>
                        <a:rPr lang="en-GB" sz="1400" dirty="0"/>
                        <a:t>Linear model</a:t>
                      </a:r>
                    </a:p>
                  </a:txBody>
                  <a:tcPr/>
                </a:tc>
                <a:tc>
                  <a:txBody>
                    <a:bodyPr/>
                    <a:lstStyle/>
                    <a:p>
                      <a:r>
                        <a:rPr lang="en-GB" sz="1400" dirty="0"/>
                        <a:t>0.37</a:t>
                      </a:r>
                    </a:p>
                  </a:txBody>
                  <a:tcPr/>
                </a:tc>
                <a:tc>
                  <a:txBody>
                    <a:bodyPr/>
                    <a:lstStyle/>
                    <a:p>
                      <a:r>
                        <a:rPr lang="en-GB" sz="1400" dirty="0"/>
                        <a:t>0.34</a:t>
                      </a:r>
                    </a:p>
                  </a:txBody>
                  <a:tcPr/>
                </a:tc>
                <a:extLst>
                  <a:ext uri="{0D108BD9-81ED-4DB2-BD59-A6C34878D82A}">
                    <a16:rowId xmlns:a16="http://schemas.microsoft.com/office/drawing/2014/main" val="3822251021"/>
                  </a:ext>
                </a:extLst>
              </a:tr>
              <a:tr h="395032">
                <a:tc>
                  <a:txBody>
                    <a:bodyPr/>
                    <a:lstStyle/>
                    <a:p>
                      <a:r>
                        <a:rPr lang="en-GB" sz="1400" dirty="0"/>
                        <a:t>Random forest</a:t>
                      </a:r>
                    </a:p>
                  </a:txBody>
                  <a:tcPr/>
                </a:tc>
                <a:tc>
                  <a:txBody>
                    <a:bodyPr/>
                    <a:lstStyle/>
                    <a:p>
                      <a:r>
                        <a:rPr lang="en-GB" sz="1400" dirty="0"/>
                        <a:t>0.37</a:t>
                      </a:r>
                    </a:p>
                  </a:txBody>
                  <a:tcPr/>
                </a:tc>
                <a:tc>
                  <a:txBody>
                    <a:bodyPr/>
                    <a:lstStyle/>
                    <a:p>
                      <a:r>
                        <a:rPr lang="en-GB" sz="1400" dirty="0"/>
                        <a:t>0.23</a:t>
                      </a:r>
                    </a:p>
                  </a:txBody>
                  <a:tcPr/>
                </a:tc>
                <a:extLst>
                  <a:ext uri="{0D108BD9-81ED-4DB2-BD59-A6C34878D82A}">
                    <a16:rowId xmlns:a16="http://schemas.microsoft.com/office/drawing/2014/main" val="3474995264"/>
                  </a:ext>
                </a:extLst>
              </a:tr>
            </a:tbl>
          </a:graphicData>
        </a:graphic>
      </p:graphicFrame>
      <p:sp>
        <p:nvSpPr>
          <p:cNvPr id="20" name="TextBox 19">
            <a:extLst>
              <a:ext uri="{FF2B5EF4-FFF2-40B4-BE49-F238E27FC236}">
                <a16:creationId xmlns:a16="http://schemas.microsoft.com/office/drawing/2014/main" id="{55BA2E7B-2E66-49CE-82BF-CCEA1A7DE340}"/>
              </a:ext>
            </a:extLst>
          </p:cNvPr>
          <p:cNvSpPr txBox="1"/>
          <p:nvPr/>
        </p:nvSpPr>
        <p:spPr>
          <a:xfrm>
            <a:off x="119336" y="751741"/>
            <a:ext cx="5335710" cy="369332"/>
          </a:xfrm>
          <a:prstGeom prst="rect">
            <a:avLst/>
          </a:prstGeom>
          <a:noFill/>
        </p:spPr>
        <p:txBody>
          <a:bodyPr wrap="square">
            <a:spAutoFit/>
          </a:bodyPr>
          <a:lstStyle/>
          <a:p>
            <a:pPr algn="ctr"/>
            <a:r>
              <a:rPr lang="en-GB" b="1" u="sng" dirty="0"/>
              <a:t>BUSINESS SCENARIO </a:t>
            </a:r>
            <a:r>
              <a:rPr lang="en-GB" dirty="0"/>
              <a:t>:  All orders of the same day</a:t>
            </a:r>
          </a:p>
        </p:txBody>
      </p:sp>
    </p:spTree>
    <p:extLst>
      <p:ext uri="{BB962C8B-B14F-4D97-AF65-F5344CB8AC3E}">
        <p14:creationId xmlns:p14="http://schemas.microsoft.com/office/powerpoint/2010/main" val="241740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829FB0-B239-4BFB-B065-D6FD8F8872BF}"/>
              </a:ext>
            </a:extLst>
          </p:cNvPr>
          <p:cNvSpPr txBox="1"/>
          <p:nvPr/>
        </p:nvSpPr>
        <p:spPr>
          <a:xfrm>
            <a:off x="5557275" y="1286332"/>
            <a:ext cx="6634725" cy="5262979"/>
          </a:xfrm>
          <a:prstGeom prst="rect">
            <a:avLst/>
          </a:prstGeom>
          <a:noFill/>
        </p:spPr>
        <p:txBody>
          <a:bodyPr wrap="square" rtlCol="0">
            <a:spAutoFit/>
          </a:bodyPr>
          <a:lstStyle/>
          <a:p>
            <a:pPr marL="285750" indent="-285750">
              <a:buFont typeface="Wingdings" panose="05000000000000000000" pitchFamily="2" charset="2"/>
              <a:buChar char="§"/>
            </a:pPr>
            <a:r>
              <a:rPr lang="en-GB" sz="1600" dirty="0"/>
              <a:t>Does not overfit and generalizes well on unseen data. Same performance on training and testing data shows a trustworthy model</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vast majority of the points lies around the diagonal showing that predictions are close enough to the true values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Difficulty  to correctly estimate extremely large values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Further improvement by penalizing non predictive variables or include interaction terms among the variables</a:t>
            </a:r>
          </a:p>
          <a:p>
            <a:endParaRPr lang="en-GB" sz="1600" dirty="0"/>
          </a:p>
          <a:p>
            <a:pPr marL="285750" indent="-285750">
              <a:buFont typeface="Wingdings" panose="05000000000000000000" pitchFamily="2" charset="2"/>
              <a:buChar char="§"/>
            </a:pPr>
            <a:r>
              <a:rPr lang="en-GB" sz="1600" b="1" u="sng" dirty="0"/>
              <a:t>How good our model is: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Error of 0.37 is close to zero but how close?  A way to understand if the RMSE is good enough is to normalize it</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RMSE / (max value – min value) = 0.37 / ( 9.41- 0) = 0.04 very close to zero  indicating good performance for data that ranges between 0 and 10 hours</a:t>
            </a:r>
          </a:p>
          <a:p>
            <a:pPr marL="285750" indent="-285750">
              <a:buFont typeface="Wingdings" panose="05000000000000000000" pitchFamily="2" charset="2"/>
              <a:buChar char="§"/>
            </a:pPr>
            <a:endParaRPr lang="en-GB" sz="1600" b="1" u="sng" dirty="0"/>
          </a:p>
          <a:p>
            <a:pPr marL="285750" indent="-285750">
              <a:buFont typeface="Wingdings" panose="05000000000000000000" pitchFamily="2" charset="2"/>
              <a:buChar char="§"/>
            </a:pPr>
            <a:endParaRPr lang="en-GB" sz="1600" b="1" u="sng" dirty="0"/>
          </a:p>
        </p:txBody>
      </p:sp>
      <p:pic>
        <p:nvPicPr>
          <p:cNvPr id="4" name="Picture 3">
            <a:extLst>
              <a:ext uri="{FF2B5EF4-FFF2-40B4-BE49-F238E27FC236}">
                <a16:creationId xmlns:a16="http://schemas.microsoft.com/office/drawing/2014/main" id="{CDE85186-3657-4111-A6F9-F4D857764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0" y="1829591"/>
            <a:ext cx="5184576" cy="3198817"/>
          </a:xfrm>
          <a:prstGeom prst="rect">
            <a:avLst/>
          </a:prstGeom>
        </p:spPr>
      </p:pic>
      <p:sp>
        <p:nvSpPr>
          <p:cNvPr id="6" name="Oval 5">
            <a:extLst>
              <a:ext uri="{FF2B5EF4-FFF2-40B4-BE49-F238E27FC236}">
                <a16:creationId xmlns:a16="http://schemas.microsoft.com/office/drawing/2014/main" id="{685D28D5-F056-4BC9-A3EB-D14C7D217E2B}"/>
              </a:ext>
            </a:extLst>
          </p:cNvPr>
          <p:cNvSpPr/>
          <p:nvPr/>
        </p:nvSpPr>
        <p:spPr>
          <a:xfrm rot="5400000" flipH="1">
            <a:off x="2999022" y="2499303"/>
            <a:ext cx="792088" cy="3629127"/>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455F049E-D557-4EFD-B3AB-50CB90BEB150}"/>
              </a:ext>
            </a:extLst>
          </p:cNvPr>
          <p:cNvCxnSpPr>
            <a:cxnSpLocks/>
            <a:endCxn id="8" idx="0"/>
          </p:cNvCxnSpPr>
          <p:nvPr/>
        </p:nvCxnSpPr>
        <p:spPr>
          <a:xfrm>
            <a:off x="3484489" y="4709912"/>
            <a:ext cx="722190" cy="50218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6BBB274-54BD-4F32-A4C3-89CB8845E49B}"/>
              </a:ext>
            </a:extLst>
          </p:cNvPr>
          <p:cNvSpPr/>
          <p:nvPr/>
        </p:nvSpPr>
        <p:spPr>
          <a:xfrm flipH="1">
            <a:off x="2948654" y="5212096"/>
            <a:ext cx="2516051" cy="824423"/>
          </a:xfrm>
          <a:prstGeom prst="rect">
            <a:avLst/>
          </a:prstGeom>
          <a:solidFill>
            <a:schemeClr val="accent6">
              <a:lumMod val="60000"/>
              <a:lumOff val="4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There are orders that in reality took many hours to be prepared and our model predicted that less than ¾ of an hour was needed</a:t>
            </a:r>
          </a:p>
        </p:txBody>
      </p:sp>
      <p:sp>
        <p:nvSpPr>
          <p:cNvPr id="17" name="Rectangle 16">
            <a:extLst>
              <a:ext uri="{FF2B5EF4-FFF2-40B4-BE49-F238E27FC236}">
                <a16:creationId xmlns:a16="http://schemas.microsoft.com/office/drawing/2014/main" id="{53846D0F-60F8-45E4-8FB8-D588EEF8209D}"/>
              </a:ext>
            </a:extLst>
          </p:cNvPr>
          <p:cNvSpPr/>
          <p:nvPr/>
        </p:nvSpPr>
        <p:spPr>
          <a:xfrm flipH="1">
            <a:off x="280130" y="5212096"/>
            <a:ext cx="1956652" cy="824424"/>
          </a:xfrm>
          <a:prstGeom prst="rect">
            <a:avLst/>
          </a:prstGeom>
          <a:solidFill>
            <a:schemeClr val="accent6">
              <a:lumMod val="60000"/>
              <a:lumOff val="40000"/>
            </a:schemeClr>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Very few cases that the model predicts more time needed than was actually needed</a:t>
            </a:r>
          </a:p>
        </p:txBody>
      </p:sp>
      <p:sp>
        <p:nvSpPr>
          <p:cNvPr id="18" name="Oval 17">
            <a:extLst>
              <a:ext uri="{FF2B5EF4-FFF2-40B4-BE49-F238E27FC236}">
                <a16:creationId xmlns:a16="http://schemas.microsoft.com/office/drawing/2014/main" id="{135566F5-627D-484B-9D10-16355AF5595B}"/>
              </a:ext>
            </a:extLst>
          </p:cNvPr>
          <p:cNvSpPr/>
          <p:nvPr/>
        </p:nvSpPr>
        <p:spPr>
          <a:xfrm rot="5400000" flipH="1">
            <a:off x="856194" y="2837703"/>
            <a:ext cx="144016" cy="144016"/>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31DCA11E-915D-4B9D-BD30-96B0E718ED31}"/>
              </a:ext>
            </a:extLst>
          </p:cNvPr>
          <p:cNvCxnSpPr>
            <a:cxnSpLocks/>
          </p:cNvCxnSpPr>
          <p:nvPr/>
        </p:nvCxnSpPr>
        <p:spPr>
          <a:xfrm flipH="1">
            <a:off x="459966" y="2981719"/>
            <a:ext cx="462337" cy="223037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4C7D2DE-BFC2-45EC-95E6-5A2EC0F6A38D}"/>
              </a:ext>
            </a:extLst>
          </p:cNvPr>
          <p:cNvSpPr/>
          <p:nvPr/>
        </p:nvSpPr>
        <p:spPr>
          <a:xfrm flipH="1">
            <a:off x="3808522" y="1865323"/>
            <a:ext cx="1584176" cy="161722"/>
          </a:xfrm>
          <a:prstGeom prst="rect">
            <a:avLst/>
          </a:prstGeom>
          <a:solidFill>
            <a:schemeClr val="bg2"/>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850" dirty="0"/>
              <a:t>Test data</a:t>
            </a:r>
          </a:p>
        </p:txBody>
      </p:sp>
      <p:sp>
        <p:nvSpPr>
          <p:cNvPr id="23" name="Rectangle 22">
            <a:extLst>
              <a:ext uri="{FF2B5EF4-FFF2-40B4-BE49-F238E27FC236}">
                <a16:creationId xmlns:a16="http://schemas.microsoft.com/office/drawing/2014/main" id="{3CFBD040-314C-401A-8F65-79E4E5F87AE0}"/>
              </a:ext>
            </a:extLst>
          </p:cNvPr>
          <p:cNvSpPr/>
          <p:nvPr/>
        </p:nvSpPr>
        <p:spPr>
          <a:xfrm flipH="1">
            <a:off x="3808522" y="2129873"/>
            <a:ext cx="1584176" cy="275782"/>
          </a:xfrm>
          <a:prstGeom prst="rect">
            <a:avLst/>
          </a:prstGeom>
          <a:solidFill>
            <a:schemeClr val="bg2"/>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Error: 0.37 </a:t>
            </a:r>
          </a:p>
        </p:txBody>
      </p:sp>
      <p:sp>
        <p:nvSpPr>
          <p:cNvPr id="24" name="Title 1">
            <a:extLst>
              <a:ext uri="{FF2B5EF4-FFF2-40B4-BE49-F238E27FC236}">
                <a16:creationId xmlns:a16="http://schemas.microsoft.com/office/drawing/2014/main" id="{7B038A4E-FEE7-4470-AFAD-D02CA8569C98}"/>
              </a:ext>
            </a:extLst>
          </p:cNvPr>
          <p:cNvSpPr txBox="1">
            <a:spLocks/>
          </p:cNvSpPr>
          <p:nvPr/>
        </p:nvSpPr>
        <p:spPr>
          <a:xfrm>
            <a:off x="-142471" y="340467"/>
            <a:ext cx="7976110" cy="432048"/>
          </a:xfrm>
          <a:prstGeom prst="rect">
            <a:avLst/>
          </a:prstGeom>
        </p:spPr>
        <p:txBody>
          <a:bodyPr vert="horz" lIns="91440" tIns="45720" rIns="91440" bIns="45720" rtlCol="0" anchor="b">
            <a:normAutofit fontScale="90000" lnSpcReduction="20000"/>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200" dirty="0"/>
              <a:t>Linear regression model for all same day orders</a:t>
            </a:r>
          </a:p>
        </p:txBody>
      </p:sp>
      <p:sp>
        <p:nvSpPr>
          <p:cNvPr id="28" name="TextBox 27">
            <a:extLst>
              <a:ext uri="{FF2B5EF4-FFF2-40B4-BE49-F238E27FC236}">
                <a16:creationId xmlns:a16="http://schemas.microsoft.com/office/drawing/2014/main" id="{3B1C4C9B-EBE3-44B0-96F9-B76E4B9A1E5A}"/>
              </a:ext>
            </a:extLst>
          </p:cNvPr>
          <p:cNvSpPr txBox="1"/>
          <p:nvPr/>
        </p:nvSpPr>
        <p:spPr>
          <a:xfrm>
            <a:off x="-312712" y="956203"/>
            <a:ext cx="6107906" cy="369332"/>
          </a:xfrm>
          <a:prstGeom prst="rect">
            <a:avLst/>
          </a:prstGeom>
          <a:noFill/>
        </p:spPr>
        <p:txBody>
          <a:bodyPr wrap="square">
            <a:spAutoFit/>
          </a:bodyPr>
          <a:lstStyle/>
          <a:p>
            <a:pPr algn="ctr"/>
            <a:r>
              <a:rPr lang="en-GB" b="1" u="sng" dirty="0"/>
              <a:t>BUSINESS SCENARIO </a:t>
            </a:r>
            <a:r>
              <a:rPr lang="en-GB" dirty="0"/>
              <a:t>:  All orders of the same day</a:t>
            </a:r>
          </a:p>
        </p:txBody>
      </p:sp>
    </p:spTree>
    <p:extLst>
      <p:ext uri="{BB962C8B-B14F-4D97-AF65-F5344CB8AC3E}">
        <p14:creationId xmlns:p14="http://schemas.microsoft.com/office/powerpoint/2010/main" val="300448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CD3346E-226D-41A0-ABCD-259AA10E5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57" y="1583927"/>
            <a:ext cx="5214376" cy="3204824"/>
          </a:xfrm>
          <a:prstGeom prst="rect">
            <a:avLst/>
          </a:prstGeom>
        </p:spPr>
      </p:pic>
      <p:sp>
        <p:nvSpPr>
          <p:cNvPr id="5" name="TextBox 4">
            <a:extLst>
              <a:ext uri="{FF2B5EF4-FFF2-40B4-BE49-F238E27FC236}">
                <a16:creationId xmlns:a16="http://schemas.microsoft.com/office/drawing/2014/main" id="{B6829FB0-B239-4BFB-B065-D6FD8F8872BF}"/>
              </a:ext>
            </a:extLst>
          </p:cNvPr>
          <p:cNvSpPr txBox="1"/>
          <p:nvPr/>
        </p:nvSpPr>
        <p:spPr>
          <a:xfrm>
            <a:off x="5582942" y="2452449"/>
            <a:ext cx="6373184" cy="2554545"/>
          </a:xfrm>
          <a:prstGeom prst="rect">
            <a:avLst/>
          </a:prstGeom>
          <a:noFill/>
        </p:spPr>
        <p:txBody>
          <a:bodyPr wrap="square" rtlCol="0">
            <a:spAutoFit/>
          </a:bodyPr>
          <a:lstStyle/>
          <a:p>
            <a:pPr marL="285750" indent="-285750">
              <a:buFont typeface="Wingdings" panose="05000000000000000000" pitchFamily="2" charset="2"/>
              <a:buChar char="§"/>
            </a:pPr>
            <a:r>
              <a:rPr lang="en-GB" sz="1600" dirty="0"/>
              <a:t>Same logic and comparison has been made with the 1</a:t>
            </a:r>
            <a:r>
              <a:rPr lang="en-GB" sz="1600" baseline="30000" dirty="0"/>
              <a:t>st</a:t>
            </a:r>
            <a:r>
              <a:rPr lang="en-GB" sz="1600" dirty="0"/>
              <a:t> business scenario in terms of model development</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difference is that we have removed around 400 observations that exceeded 2 hours of meal preparation considering them as outliers (statistical approach of how this cap is defined is described in the notebook)</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model has drastically improved performance as the testing RMSE is 0.2 compared to 0.37 – the lower the better</a:t>
            </a:r>
            <a:r>
              <a:rPr lang="en-GB" sz="1600" b="1" u="sng" dirty="0"/>
              <a:t> </a:t>
            </a:r>
            <a:endParaRPr lang="en-GB" sz="1600" dirty="0"/>
          </a:p>
        </p:txBody>
      </p:sp>
      <p:sp>
        <p:nvSpPr>
          <p:cNvPr id="6" name="Oval 5">
            <a:extLst>
              <a:ext uri="{FF2B5EF4-FFF2-40B4-BE49-F238E27FC236}">
                <a16:creationId xmlns:a16="http://schemas.microsoft.com/office/drawing/2014/main" id="{685D28D5-F056-4BC9-A3EB-D14C7D217E2B}"/>
              </a:ext>
            </a:extLst>
          </p:cNvPr>
          <p:cNvSpPr/>
          <p:nvPr/>
        </p:nvSpPr>
        <p:spPr>
          <a:xfrm rot="5400000" flipH="1">
            <a:off x="3809745" y="2841101"/>
            <a:ext cx="792088" cy="2268251"/>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455F049E-D557-4EFD-B3AB-50CB90BEB150}"/>
              </a:ext>
            </a:extLst>
          </p:cNvPr>
          <p:cNvCxnSpPr>
            <a:cxnSpLocks/>
            <a:stCxn id="6" idx="2"/>
            <a:endCxn id="8" idx="3"/>
          </p:cNvCxnSpPr>
          <p:nvPr/>
        </p:nvCxnSpPr>
        <p:spPr>
          <a:xfrm>
            <a:off x="4205789" y="4371271"/>
            <a:ext cx="2754307" cy="154099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6BBB274-54BD-4F32-A4C3-89CB8845E49B}"/>
              </a:ext>
            </a:extLst>
          </p:cNvPr>
          <p:cNvSpPr/>
          <p:nvPr/>
        </p:nvSpPr>
        <p:spPr>
          <a:xfrm flipH="1">
            <a:off x="6960096" y="5458011"/>
            <a:ext cx="3141212" cy="908515"/>
          </a:xfrm>
          <a:prstGeom prst="rect">
            <a:avLst/>
          </a:prstGeom>
          <a:solidFill>
            <a:schemeClr val="accent6">
              <a:lumMod val="60000"/>
              <a:lumOff val="4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dirty="0"/>
              <a:t>Orders that in reality take more than an hour to prepare and we predict it took less than half an hour </a:t>
            </a:r>
          </a:p>
        </p:txBody>
      </p:sp>
      <p:sp>
        <p:nvSpPr>
          <p:cNvPr id="22" name="Rectangle 21">
            <a:extLst>
              <a:ext uri="{FF2B5EF4-FFF2-40B4-BE49-F238E27FC236}">
                <a16:creationId xmlns:a16="http://schemas.microsoft.com/office/drawing/2014/main" id="{24C7D2DE-BFC2-45EC-95E6-5A2EC0F6A38D}"/>
              </a:ext>
            </a:extLst>
          </p:cNvPr>
          <p:cNvSpPr/>
          <p:nvPr/>
        </p:nvSpPr>
        <p:spPr>
          <a:xfrm flipH="1">
            <a:off x="899076" y="2232569"/>
            <a:ext cx="1584176" cy="161722"/>
          </a:xfrm>
          <a:prstGeom prst="rect">
            <a:avLst/>
          </a:prstGeom>
          <a:solidFill>
            <a:schemeClr val="bg2"/>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850" dirty="0"/>
              <a:t>Test data</a:t>
            </a:r>
          </a:p>
        </p:txBody>
      </p:sp>
      <p:sp>
        <p:nvSpPr>
          <p:cNvPr id="23" name="Rectangle 22">
            <a:extLst>
              <a:ext uri="{FF2B5EF4-FFF2-40B4-BE49-F238E27FC236}">
                <a16:creationId xmlns:a16="http://schemas.microsoft.com/office/drawing/2014/main" id="{3CFBD040-314C-401A-8F65-79E4E5F87AE0}"/>
              </a:ext>
            </a:extLst>
          </p:cNvPr>
          <p:cNvSpPr/>
          <p:nvPr/>
        </p:nvSpPr>
        <p:spPr>
          <a:xfrm flipH="1">
            <a:off x="899076" y="1871288"/>
            <a:ext cx="1584176" cy="275782"/>
          </a:xfrm>
          <a:prstGeom prst="rect">
            <a:avLst/>
          </a:prstGeom>
          <a:solidFill>
            <a:schemeClr val="bg2"/>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Error: 0.20 </a:t>
            </a:r>
          </a:p>
        </p:txBody>
      </p:sp>
      <p:sp>
        <p:nvSpPr>
          <p:cNvPr id="24" name="Title 1">
            <a:extLst>
              <a:ext uri="{FF2B5EF4-FFF2-40B4-BE49-F238E27FC236}">
                <a16:creationId xmlns:a16="http://schemas.microsoft.com/office/drawing/2014/main" id="{7B038A4E-FEE7-4470-AFAD-D02CA8569C98}"/>
              </a:ext>
            </a:extLst>
          </p:cNvPr>
          <p:cNvSpPr txBox="1">
            <a:spLocks/>
          </p:cNvSpPr>
          <p:nvPr/>
        </p:nvSpPr>
        <p:spPr>
          <a:xfrm>
            <a:off x="280130" y="243368"/>
            <a:ext cx="4447718" cy="432048"/>
          </a:xfrm>
          <a:prstGeom prst="rect">
            <a:avLst/>
          </a:prstGeom>
        </p:spPr>
        <p:txBody>
          <a:bodyPr vert="horz" lIns="91440" tIns="45720" rIns="91440" bIns="45720" rtlCol="0" anchor="b">
            <a:normAutofit fontScale="90000" lnSpcReduction="20000"/>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200"/>
              <a:t>Our linear regression model</a:t>
            </a:r>
            <a:endParaRPr lang="en-US" sz="3200" dirty="0"/>
          </a:p>
        </p:txBody>
      </p:sp>
      <p:sp>
        <p:nvSpPr>
          <p:cNvPr id="28" name="TextBox 27">
            <a:extLst>
              <a:ext uri="{FF2B5EF4-FFF2-40B4-BE49-F238E27FC236}">
                <a16:creationId xmlns:a16="http://schemas.microsoft.com/office/drawing/2014/main" id="{3B1C4C9B-EBE3-44B0-96F9-B76E4B9A1E5A}"/>
              </a:ext>
            </a:extLst>
          </p:cNvPr>
          <p:cNvSpPr txBox="1"/>
          <p:nvPr/>
        </p:nvSpPr>
        <p:spPr>
          <a:xfrm>
            <a:off x="280130" y="773717"/>
            <a:ext cx="4303702" cy="369332"/>
          </a:xfrm>
          <a:prstGeom prst="rect">
            <a:avLst/>
          </a:prstGeom>
          <a:noFill/>
        </p:spPr>
        <p:txBody>
          <a:bodyPr wrap="square">
            <a:spAutoFit/>
          </a:bodyPr>
          <a:lstStyle/>
          <a:p>
            <a:pPr algn="ctr"/>
            <a:r>
              <a:rPr lang="en-GB" b="1" u="sng" dirty="0"/>
              <a:t>BUSINESS SCENARIO </a:t>
            </a:r>
            <a:r>
              <a:rPr lang="en-GB" dirty="0"/>
              <a:t>:  Only ASAP orders</a:t>
            </a:r>
          </a:p>
        </p:txBody>
      </p:sp>
      <p:graphicFrame>
        <p:nvGraphicFramePr>
          <p:cNvPr id="16" name="Table 17">
            <a:extLst>
              <a:ext uri="{FF2B5EF4-FFF2-40B4-BE49-F238E27FC236}">
                <a16:creationId xmlns:a16="http://schemas.microsoft.com/office/drawing/2014/main" id="{7718C142-FCEE-482E-B8BA-4429FEDC4CF5}"/>
              </a:ext>
            </a:extLst>
          </p:cNvPr>
          <p:cNvGraphicFramePr>
            <a:graphicFrameLocks noGrp="1"/>
          </p:cNvGraphicFramePr>
          <p:nvPr>
            <p:extLst>
              <p:ext uri="{D42A27DB-BD31-4B8C-83A1-F6EECF244321}">
                <p14:modId xmlns:p14="http://schemas.microsoft.com/office/powerpoint/2010/main" val="201446256"/>
              </p:ext>
            </p:extLst>
          </p:nvPr>
        </p:nvGraphicFramePr>
        <p:xfrm>
          <a:off x="6163206" y="958383"/>
          <a:ext cx="4734992" cy="1114748"/>
        </p:xfrm>
        <a:graphic>
          <a:graphicData uri="http://schemas.openxmlformats.org/drawingml/2006/table">
            <a:tbl>
              <a:tblPr firstRow="1" bandRow="1">
                <a:tableStyleId>{793D81CF-94F2-401A-BA57-92F5A7B2D0C5}</a:tableStyleId>
              </a:tblPr>
              <a:tblGrid>
                <a:gridCol w="2278167">
                  <a:extLst>
                    <a:ext uri="{9D8B030D-6E8A-4147-A177-3AD203B41FA5}">
                      <a16:colId xmlns:a16="http://schemas.microsoft.com/office/drawing/2014/main" val="2402865730"/>
                    </a:ext>
                  </a:extLst>
                </a:gridCol>
                <a:gridCol w="1179275">
                  <a:extLst>
                    <a:ext uri="{9D8B030D-6E8A-4147-A177-3AD203B41FA5}">
                      <a16:colId xmlns:a16="http://schemas.microsoft.com/office/drawing/2014/main" val="3813071318"/>
                    </a:ext>
                  </a:extLst>
                </a:gridCol>
                <a:gridCol w="1277550">
                  <a:extLst>
                    <a:ext uri="{9D8B030D-6E8A-4147-A177-3AD203B41FA5}">
                      <a16:colId xmlns:a16="http://schemas.microsoft.com/office/drawing/2014/main" val="72331331"/>
                    </a:ext>
                  </a:extLst>
                </a:gridCol>
              </a:tblGrid>
              <a:tr h="324684">
                <a:tc>
                  <a:txBody>
                    <a:bodyPr/>
                    <a:lstStyle/>
                    <a:p>
                      <a:r>
                        <a:rPr lang="en-GB" sz="1400" dirty="0"/>
                        <a:t>METRIC (RMSE)</a:t>
                      </a:r>
                    </a:p>
                  </a:txBody>
                  <a:tcPr/>
                </a:tc>
                <a:tc>
                  <a:txBody>
                    <a:bodyPr/>
                    <a:lstStyle/>
                    <a:p>
                      <a:r>
                        <a:rPr lang="en-GB" sz="1400" dirty="0"/>
                        <a:t>Testing</a:t>
                      </a:r>
                    </a:p>
                  </a:txBody>
                  <a:tcPr/>
                </a:tc>
                <a:tc>
                  <a:txBody>
                    <a:bodyPr/>
                    <a:lstStyle/>
                    <a:p>
                      <a:r>
                        <a:rPr lang="en-GB" sz="1400" dirty="0"/>
                        <a:t>Training</a:t>
                      </a:r>
                    </a:p>
                  </a:txBody>
                  <a:tcPr/>
                </a:tc>
                <a:extLst>
                  <a:ext uri="{0D108BD9-81ED-4DB2-BD59-A6C34878D82A}">
                    <a16:rowId xmlns:a16="http://schemas.microsoft.com/office/drawing/2014/main" val="1466654739"/>
                  </a:ext>
                </a:extLst>
              </a:tr>
              <a:tr h="395032">
                <a:tc>
                  <a:txBody>
                    <a:bodyPr/>
                    <a:lstStyle/>
                    <a:p>
                      <a:r>
                        <a:rPr lang="en-GB" sz="1400" dirty="0"/>
                        <a:t>Linear model</a:t>
                      </a:r>
                    </a:p>
                  </a:txBody>
                  <a:tcPr/>
                </a:tc>
                <a:tc>
                  <a:txBody>
                    <a:bodyPr/>
                    <a:lstStyle/>
                    <a:p>
                      <a:r>
                        <a:rPr lang="en-GB" sz="1400" dirty="0"/>
                        <a:t>0.20</a:t>
                      </a:r>
                    </a:p>
                  </a:txBody>
                  <a:tcPr/>
                </a:tc>
                <a:tc>
                  <a:txBody>
                    <a:bodyPr/>
                    <a:lstStyle/>
                    <a:p>
                      <a:r>
                        <a:rPr lang="en-GB" sz="1400" dirty="0"/>
                        <a:t>0.18</a:t>
                      </a:r>
                    </a:p>
                  </a:txBody>
                  <a:tcPr/>
                </a:tc>
                <a:extLst>
                  <a:ext uri="{0D108BD9-81ED-4DB2-BD59-A6C34878D82A}">
                    <a16:rowId xmlns:a16="http://schemas.microsoft.com/office/drawing/2014/main" val="3822251021"/>
                  </a:ext>
                </a:extLst>
              </a:tr>
              <a:tr h="395032">
                <a:tc>
                  <a:txBody>
                    <a:bodyPr/>
                    <a:lstStyle/>
                    <a:p>
                      <a:r>
                        <a:rPr lang="en-GB" sz="1400" dirty="0"/>
                        <a:t>Random forest</a:t>
                      </a:r>
                    </a:p>
                  </a:txBody>
                  <a:tcPr/>
                </a:tc>
                <a:tc>
                  <a:txBody>
                    <a:bodyPr/>
                    <a:lstStyle/>
                    <a:p>
                      <a:r>
                        <a:rPr lang="en-GB" sz="1400" dirty="0"/>
                        <a:t>0.20</a:t>
                      </a:r>
                    </a:p>
                  </a:txBody>
                  <a:tcPr/>
                </a:tc>
                <a:tc>
                  <a:txBody>
                    <a:bodyPr/>
                    <a:lstStyle/>
                    <a:p>
                      <a:r>
                        <a:rPr lang="en-GB" sz="1400" dirty="0"/>
                        <a:t>0.13</a:t>
                      </a:r>
                    </a:p>
                  </a:txBody>
                  <a:tcPr/>
                </a:tc>
                <a:extLst>
                  <a:ext uri="{0D108BD9-81ED-4DB2-BD59-A6C34878D82A}">
                    <a16:rowId xmlns:a16="http://schemas.microsoft.com/office/drawing/2014/main" val="3474995264"/>
                  </a:ext>
                </a:extLst>
              </a:tr>
            </a:tbl>
          </a:graphicData>
        </a:graphic>
      </p:graphicFrame>
    </p:spTree>
    <p:extLst>
      <p:ext uri="{BB962C8B-B14F-4D97-AF65-F5344CB8AC3E}">
        <p14:creationId xmlns:p14="http://schemas.microsoft.com/office/powerpoint/2010/main" val="3226332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30" y="243368"/>
            <a:ext cx="4159686" cy="432048"/>
          </a:xfrm>
        </p:spPr>
        <p:txBody>
          <a:bodyPr>
            <a:normAutofit fontScale="90000"/>
          </a:bodyPr>
          <a:lstStyle/>
          <a:p>
            <a:r>
              <a:rPr lang="en-US" sz="3200" dirty="0"/>
              <a:t>If I had more time I would:</a:t>
            </a:r>
          </a:p>
        </p:txBody>
      </p:sp>
      <p:sp>
        <p:nvSpPr>
          <p:cNvPr id="5" name="TextBox 4">
            <a:extLst>
              <a:ext uri="{FF2B5EF4-FFF2-40B4-BE49-F238E27FC236}">
                <a16:creationId xmlns:a16="http://schemas.microsoft.com/office/drawing/2014/main" id="{B6829FB0-B239-4BFB-B065-D6FD8F8872BF}"/>
              </a:ext>
            </a:extLst>
          </p:cNvPr>
          <p:cNvSpPr txBox="1"/>
          <p:nvPr/>
        </p:nvSpPr>
        <p:spPr>
          <a:xfrm>
            <a:off x="280130" y="3388346"/>
            <a:ext cx="10622312" cy="1569660"/>
          </a:xfrm>
          <a:prstGeom prst="rect">
            <a:avLst/>
          </a:prstGeom>
          <a:noFill/>
        </p:spPr>
        <p:txBody>
          <a:bodyPr wrap="square" rtlCol="0">
            <a:spAutoFit/>
          </a:bodyPr>
          <a:lstStyle/>
          <a:p>
            <a:pPr marL="285750" indent="-285750">
              <a:buFont typeface="Wingdings" panose="05000000000000000000" pitchFamily="2" charset="2"/>
              <a:buChar char="§"/>
            </a:pPr>
            <a:r>
              <a:rPr lang="en-GB" sz="1600" dirty="0"/>
              <a:t>Create an app which takes as input the data of a new order and outputs the estimated time</a:t>
            </a:r>
          </a:p>
          <a:p>
            <a:pPr marL="285750" indent="-285750">
              <a:buFont typeface="Wingdings" panose="05000000000000000000" pitchFamily="2" charset="2"/>
              <a:buChar char="§"/>
            </a:pPr>
            <a:r>
              <a:rPr lang="en-GB" sz="1600" dirty="0"/>
              <a:t>Application development and usage of the model as a service in a production system</a:t>
            </a:r>
          </a:p>
          <a:p>
            <a:pPr marL="285750" indent="-285750">
              <a:buFont typeface="Wingdings" panose="05000000000000000000" pitchFamily="2" charset="2"/>
              <a:buChar char="§"/>
            </a:pPr>
            <a:r>
              <a:rPr lang="en-GB" sz="1600" dirty="0"/>
              <a:t>Put the model to production and enable live streaming data processing </a:t>
            </a:r>
          </a:p>
          <a:p>
            <a:pPr marL="285750" indent="-285750">
              <a:buFont typeface="Wingdings" panose="05000000000000000000" pitchFamily="2" charset="2"/>
              <a:buChar char="§"/>
            </a:pPr>
            <a:r>
              <a:rPr lang="en-GB" sz="1600" dirty="0"/>
              <a:t>Build outlier detection machine to ensure data quality</a:t>
            </a:r>
          </a:p>
          <a:p>
            <a:pPr marL="285750" indent="-285750">
              <a:buFont typeface="Wingdings" panose="05000000000000000000" pitchFamily="2" charset="2"/>
              <a:buChar char="§"/>
            </a:pPr>
            <a:r>
              <a:rPr lang="en-GB" sz="1600" dirty="0"/>
              <a:t>If there is an app that the store inputs (flagging) whether a particular order is to be delivered ASAP or at a specific time in the future </a:t>
            </a:r>
          </a:p>
        </p:txBody>
      </p:sp>
      <p:sp>
        <p:nvSpPr>
          <p:cNvPr id="13" name="Title 1">
            <a:extLst>
              <a:ext uri="{FF2B5EF4-FFF2-40B4-BE49-F238E27FC236}">
                <a16:creationId xmlns:a16="http://schemas.microsoft.com/office/drawing/2014/main" id="{51DF3455-67A3-43EB-8977-351C9D2B3BEB}"/>
              </a:ext>
            </a:extLst>
          </p:cNvPr>
          <p:cNvSpPr txBox="1">
            <a:spLocks/>
          </p:cNvSpPr>
          <p:nvPr/>
        </p:nvSpPr>
        <p:spPr>
          <a:xfrm>
            <a:off x="280130" y="2852936"/>
            <a:ext cx="3079566" cy="432048"/>
          </a:xfrm>
          <a:prstGeom prst="rect">
            <a:avLst/>
          </a:prstGeom>
        </p:spPr>
        <p:txBody>
          <a:bodyPr vert="horz" lIns="91440" tIns="45720" rIns="91440" bIns="45720" rtlCol="0" anchor="b">
            <a:normAutofit fontScale="90000" lnSpcReduction="20000"/>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200"/>
              <a:t>Recommendations</a:t>
            </a:r>
            <a:endParaRPr lang="en-US" sz="3200" dirty="0"/>
          </a:p>
        </p:txBody>
      </p:sp>
      <p:sp>
        <p:nvSpPr>
          <p:cNvPr id="15" name="TextBox 14">
            <a:extLst>
              <a:ext uri="{FF2B5EF4-FFF2-40B4-BE49-F238E27FC236}">
                <a16:creationId xmlns:a16="http://schemas.microsoft.com/office/drawing/2014/main" id="{AF51C0E6-1E52-4C9A-B365-E43788DA2908}"/>
              </a:ext>
            </a:extLst>
          </p:cNvPr>
          <p:cNvSpPr txBox="1"/>
          <p:nvPr/>
        </p:nvSpPr>
        <p:spPr>
          <a:xfrm>
            <a:off x="280130" y="687471"/>
            <a:ext cx="10622312" cy="2062103"/>
          </a:xfrm>
          <a:prstGeom prst="rect">
            <a:avLst/>
          </a:prstGeom>
          <a:noFill/>
        </p:spPr>
        <p:txBody>
          <a:bodyPr wrap="square" rtlCol="0">
            <a:spAutoFit/>
          </a:bodyPr>
          <a:lstStyle/>
          <a:p>
            <a:pPr marL="285750" indent="-285750">
              <a:buFont typeface="Wingdings" panose="05000000000000000000" pitchFamily="2" charset="2"/>
              <a:buChar char="§"/>
            </a:pPr>
            <a:r>
              <a:rPr lang="en-GB" sz="1600" dirty="0"/>
              <a:t>Perform outlier analysis</a:t>
            </a:r>
          </a:p>
          <a:p>
            <a:pPr marL="285750" indent="-285750">
              <a:buFont typeface="Wingdings" panose="05000000000000000000" pitchFamily="2" charset="2"/>
              <a:buChar char="§"/>
            </a:pPr>
            <a:r>
              <a:rPr lang="en-GB" sz="1600" dirty="0"/>
              <a:t>Build more predictors  for the model (example: count how many concurrent orders are there for the restaurant,</a:t>
            </a:r>
          </a:p>
          <a:p>
            <a:r>
              <a:rPr lang="en-GB" sz="1600" dirty="0"/>
              <a:t>       clustering restaurants using k-means and use the group as a factor based on restaurant similarities)</a:t>
            </a:r>
          </a:p>
          <a:p>
            <a:pPr marL="285750" indent="-285750">
              <a:buFont typeface="Wingdings" panose="05000000000000000000" pitchFamily="2" charset="2"/>
              <a:buChar char="§"/>
            </a:pPr>
            <a:r>
              <a:rPr lang="en-GB" sz="1600" dirty="0"/>
              <a:t>Try more modelling techniques </a:t>
            </a:r>
          </a:p>
          <a:p>
            <a:pPr marL="285750" indent="-285750">
              <a:buFont typeface="Wingdings" panose="05000000000000000000" pitchFamily="2" charset="2"/>
              <a:buChar char="§"/>
            </a:pPr>
            <a:r>
              <a:rPr lang="en-GB" sz="1600" dirty="0"/>
              <a:t>Perform hyperparameter tuning to improve model’s performance</a:t>
            </a:r>
          </a:p>
          <a:p>
            <a:pPr marL="285750" indent="-285750">
              <a:buFont typeface="Wingdings" panose="05000000000000000000" pitchFamily="2" charset="2"/>
              <a:buChar char="§"/>
            </a:pPr>
            <a:r>
              <a:rPr lang="en-GB" sz="1600" dirty="0"/>
              <a:t>Examine feature importance and indicate drivers of estimation</a:t>
            </a:r>
          </a:p>
          <a:p>
            <a:pPr marL="285750" indent="-285750">
              <a:buFont typeface="Wingdings" panose="05000000000000000000" pitchFamily="2" charset="2"/>
              <a:buChar char="§"/>
            </a:pPr>
            <a:r>
              <a:rPr lang="en-GB" sz="1600" dirty="0"/>
              <a:t>Create a shiny app to showcase my model</a:t>
            </a:r>
          </a:p>
          <a:p>
            <a:endParaRPr lang="en-GB" sz="1600" dirty="0"/>
          </a:p>
        </p:txBody>
      </p:sp>
    </p:spTree>
    <p:extLst>
      <p:ext uri="{BB962C8B-B14F-4D97-AF65-F5344CB8AC3E}">
        <p14:creationId xmlns:p14="http://schemas.microsoft.com/office/powerpoint/2010/main" val="73674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260648"/>
            <a:ext cx="2160240" cy="618250"/>
          </a:xfrm>
        </p:spPr>
        <p:txBody>
          <a:bodyPr>
            <a:noAutofit/>
          </a:bodyPr>
          <a:lstStyle/>
          <a:p>
            <a:r>
              <a:rPr lang="en-US" sz="4000" dirty="0"/>
              <a:t>Agenda</a:t>
            </a:r>
          </a:p>
        </p:txBody>
      </p:sp>
      <p:sp>
        <p:nvSpPr>
          <p:cNvPr id="5" name="TextBox 4">
            <a:extLst>
              <a:ext uri="{FF2B5EF4-FFF2-40B4-BE49-F238E27FC236}">
                <a16:creationId xmlns:a16="http://schemas.microsoft.com/office/drawing/2014/main" id="{B6829FB0-B239-4BFB-B065-D6FD8F8872BF}"/>
              </a:ext>
            </a:extLst>
          </p:cNvPr>
          <p:cNvSpPr txBox="1"/>
          <p:nvPr/>
        </p:nvSpPr>
        <p:spPr>
          <a:xfrm>
            <a:off x="551384" y="1028343"/>
            <a:ext cx="4320480" cy="5078313"/>
          </a:xfrm>
          <a:prstGeom prst="rect">
            <a:avLst/>
          </a:prstGeom>
          <a:noFill/>
        </p:spPr>
        <p:txBody>
          <a:bodyPr wrap="square" rtlCol="0">
            <a:spAutoFit/>
          </a:bodyPr>
          <a:lstStyle/>
          <a:p>
            <a:pPr marL="285750" indent="-285750">
              <a:buFont typeface="Wingdings" panose="05000000000000000000" pitchFamily="2" charset="2"/>
              <a:buChar char="§"/>
            </a:pPr>
            <a:r>
              <a:rPr lang="en-GB" dirty="0"/>
              <a:t>Scope and problem definition</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Assumptions and summary stats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Data cleansing</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Answering question with data</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Data analysis conclusions </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Machine learning workflow</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Models and evaluation metrics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Model development and comparison</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If I had more time I would… Recommendations</a:t>
            </a:r>
          </a:p>
        </p:txBody>
      </p:sp>
      <p:pic>
        <p:nvPicPr>
          <p:cNvPr id="11" name="Picture 10">
            <a:extLst>
              <a:ext uri="{FF2B5EF4-FFF2-40B4-BE49-F238E27FC236}">
                <a16:creationId xmlns:a16="http://schemas.microsoft.com/office/drawing/2014/main" id="{3751A741-C1A7-45CA-9FB4-E58B91B86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864" y="1199482"/>
            <a:ext cx="6585749" cy="4464496"/>
          </a:xfrm>
          <a:prstGeom prst="rect">
            <a:avLst/>
          </a:prstGeom>
        </p:spPr>
      </p:pic>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1DF3455-67A3-43EB-8977-351C9D2B3BEB}"/>
              </a:ext>
            </a:extLst>
          </p:cNvPr>
          <p:cNvSpPr txBox="1">
            <a:spLocks/>
          </p:cNvSpPr>
          <p:nvPr/>
        </p:nvSpPr>
        <p:spPr>
          <a:xfrm>
            <a:off x="4556217" y="2132856"/>
            <a:ext cx="3079566" cy="576064"/>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4000" dirty="0"/>
              <a:t>Thank you!</a:t>
            </a:r>
          </a:p>
        </p:txBody>
      </p:sp>
      <p:sp>
        <p:nvSpPr>
          <p:cNvPr id="8" name="Title 1">
            <a:extLst>
              <a:ext uri="{FF2B5EF4-FFF2-40B4-BE49-F238E27FC236}">
                <a16:creationId xmlns:a16="http://schemas.microsoft.com/office/drawing/2014/main" id="{34458560-4905-4938-969B-B07F3CFD5EE2}"/>
              </a:ext>
            </a:extLst>
          </p:cNvPr>
          <p:cNvSpPr txBox="1">
            <a:spLocks/>
          </p:cNvSpPr>
          <p:nvPr/>
        </p:nvSpPr>
        <p:spPr>
          <a:xfrm>
            <a:off x="4571858" y="4149081"/>
            <a:ext cx="3079566" cy="432048"/>
          </a:xfrm>
          <a:prstGeom prst="rect">
            <a:avLst/>
          </a:prstGeom>
        </p:spPr>
        <p:txBody>
          <a:bodyPr vert="horz" lIns="91440" tIns="45720" rIns="91440" bIns="45720" rtlCol="0" anchor="b">
            <a:normAutofit fontScale="90000" lnSpcReduction="20000"/>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200" dirty="0"/>
              <a:t>Questions?</a:t>
            </a:r>
          </a:p>
        </p:txBody>
      </p:sp>
    </p:spTree>
    <p:extLst>
      <p:ext uri="{BB962C8B-B14F-4D97-AF65-F5344CB8AC3E}">
        <p14:creationId xmlns:p14="http://schemas.microsoft.com/office/powerpoint/2010/main" val="208339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425" y="2636912"/>
            <a:ext cx="9509760" cy="513368"/>
          </a:xfrm>
        </p:spPr>
        <p:txBody>
          <a:bodyPr>
            <a:normAutofit fontScale="90000"/>
          </a:bodyPr>
          <a:lstStyle/>
          <a:p>
            <a:r>
              <a:rPr lang="en-US" dirty="0"/>
              <a:t>Project Scope</a:t>
            </a:r>
          </a:p>
        </p:txBody>
      </p:sp>
      <p:sp>
        <p:nvSpPr>
          <p:cNvPr id="3" name="Content Placeholder 2"/>
          <p:cNvSpPr>
            <a:spLocks noGrp="1"/>
          </p:cNvSpPr>
          <p:nvPr>
            <p:ph idx="1"/>
          </p:nvPr>
        </p:nvSpPr>
        <p:spPr>
          <a:xfrm>
            <a:off x="351490" y="3258872"/>
            <a:ext cx="11577158" cy="2762416"/>
          </a:xfrm>
        </p:spPr>
        <p:txBody>
          <a:bodyPr>
            <a:normAutofit/>
          </a:bodyPr>
          <a:lstStyle/>
          <a:p>
            <a:r>
              <a:rPr lang="en-US" dirty="0"/>
              <a:t>Perform exploratory data analysis</a:t>
            </a:r>
          </a:p>
          <a:p>
            <a:r>
              <a:rPr lang="en-US" dirty="0"/>
              <a:t>Present insights to the business through visualization</a:t>
            </a:r>
          </a:p>
          <a:p>
            <a:r>
              <a:rPr lang="en-US" dirty="0"/>
              <a:t>Build a machine learning model estimating the time that a meal needs to be prepared based on historic data</a:t>
            </a:r>
          </a:p>
          <a:p>
            <a:r>
              <a:rPr lang="en-US" dirty="0"/>
              <a:t>Provide recommendations regarding potential applications in production</a:t>
            </a:r>
          </a:p>
        </p:txBody>
      </p:sp>
      <p:sp>
        <p:nvSpPr>
          <p:cNvPr id="6" name="Title 1">
            <a:extLst>
              <a:ext uri="{FF2B5EF4-FFF2-40B4-BE49-F238E27FC236}">
                <a16:creationId xmlns:a16="http://schemas.microsoft.com/office/drawing/2014/main" id="{06C009C3-E5CF-4B77-8A23-7314AF92479F}"/>
              </a:ext>
            </a:extLst>
          </p:cNvPr>
          <p:cNvSpPr txBox="1">
            <a:spLocks/>
          </p:cNvSpPr>
          <p:nvPr/>
        </p:nvSpPr>
        <p:spPr>
          <a:xfrm>
            <a:off x="343425" y="404664"/>
            <a:ext cx="9509760" cy="513368"/>
          </a:xfrm>
          <a:prstGeom prst="rect">
            <a:avLst/>
          </a:prstGeom>
        </p:spPr>
        <p:txBody>
          <a:bodyPr vert="horz" lIns="91440" tIns="45720" rIns="91440" bIns="45720" rtlCol="0" anchor="b">
            <a:normAutofit fontScale="90000"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Problem Definition</a:t>
            </a:r>
          </a:p>
        </p:txBody>
      </p:sp>
      <p:sp>
        <p:nvSpPr>
          <p:cNvPr id="7" name="Content Placeholder 2">
            <a:extLst>
              <a:ext uri="{FF2B5EF4-FFF2-40B4-BE49-F238E27FC236}">
                <a16:creationId xmlns:a16="http://schemas.microsoft.com/office/drawing/2014/main" id="{83B189DF-C770-47F4-84EA-E7214B8B40A7}"/>
              </a:ext>
            </a:extLst>
          </p:cNvPr>
          <p:cNvSpPr txBox="1">
            <a:spLocks/>
          </p:cNvSpPr>
          <p:nvPr/>
        </p:nvSpPr>
        <p:spPr>
          <a:xfrm>
            <a:off x="343425" y="1032551"/>
            <a:ext cx="9828781" cy="122523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None/>
            </a:pPr>
            <a:r>
              <a:rPr lang="en-GB" dirty="0"/>
              <a:t>A food delivery company is committed to providing a delivery experience that delights their customers while still being incredibly efficient. Thus it is critical that they have the best possible model of how long it takes for a food order to be prepared. This allows them to ensure that a rider arrives at a restaurant to pick up an order exactly when the food is ready.</a:t>
            </a:r>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470331" y="5031216"/>
            <a:ext cx="5746872" cy="1384995"/>
          </a:xfrm>
          <a:prstGeom prst="rect">
            <a:avLst/>
          </a:prstGeom>
          <a:noFill/>
        </p:spPr>
        <p:txBody>
          <a:bodyPr wrap="square">
            <a:spAutoFit/>
          </a:bodyPr>
          <a:lstStyle/>
          <a:p>
            <a:pPr marL="285750" indent="-285750">
              <a:buFont typeface="Arial" panose="020B0604020202020204" pitchFamily="34" charset="0"/>
              <a:buChar char="•"/>
            </a:pPr>
            <a:r>
              <a:rPr lang="en-GB" sz="1400" dirty="0"/>
              <a:t>4 countries at the same </a:t>
            </a:r>
            <a:r>
              <a:rPr lang="en-GB" sz="1400" dirty="0" err="1"/>
              <a:t>timezone</a:t>
            </a:r>
            <a:endParaRPr lang="en-GB" sz="1400" dirty="0"/>
          </a:p>
          <a:p>
            <a:pPr marL="285750" indent="-285750">
              <a:buFont typeface="Arial" panose="020B0604020202020204" pitchFamily="34" charset="0"/>
              <a:buChar char="•"/>
            </a:pPr>
            <a:r>
              <a:rPr lang="en-GB" sz="1400" dirty="0"/>
              <a:t>Same currency</a:t>
            </a:r>
          </a:p>
          <a:p>
            <a:pPr marL="285750" indent="-285750">
              <a:buFont typeface="Arial" panose="020B0604020202020204" pitchFamily="34" charset="0"/>
              <a:buChar char="•"/>
            </a:pPr>
            <a:r>
              <a:rPr lang="en-GB" sz="1400" dirty="0"/>
              <a:t>Orders are not only placed for the delivery at the same day</a:t>
            </a:r>
          </a:p>
          <a:p>
            <a:pPr marL="285750" indent="-285750">
              <a:buFont typeface="Arial" panose="020B0604020202020204" pitchFamily="34" charset="0"/>
              <a:buChar char="•"/>
            </a:pPr>
            <a:r>
              <a:rPr lang="en-GB" sz="1400" dirty="0"/>
              <a:t>People can order in the morning for their dinner so the this can explain very long preparation time</a:t>
            </a:r>
          </a:p>
          <a:p>
            <a:pPr marL="285750" indent="-285750">
              <a:buFont typeface="Arial" panose="020B0604020202020204" pitchFamily="34" charset="0"/>
              <a:buChar char="•"/>
            </a:pPr>
            <a:r>
              <a:rPr lang="en-GB" sz="1400" dirty="0"/>
              <a:t>Types of food are not overlapping </a:t>
            </a:r>
          </a:p>
        </p:txBody>
      </p:sp>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428248" y="188640"/>
            <a:ext cx="4299600" cy="648048"/>
          </a:xfrm>
        </p:spPr>
        <p:txBody>
          <a:bodyPr>
            <a:normAutofit/>
          </a:bodyPr>
          <a:lstStyle/>
          <a:p>
            <a:r>
              <a:rPr lang="en-US" sz="3100" dirty="0"/>
              <a:t>Summary statistics</a:t>
            </a:r>
          </a:p>
        </p:txBody>
      </p:sp>
      <p:sp>
        <p:nvSpPr>
          <p:cNvPr id="2" name="Rectangle: Rounded Corners 1">
            <a:extLst>
              <a:ext uri="{FF2B5EF4-FFF2-40B4-BE49-F238E27FC236}">
                <a16:creationId xmlns:a16="http://schemas.microsoft.com/office/drawing/2014/main" id="{8554149D-431E-44D8-826E-5C91E24E3FB4}"/>
              </a:ext>
            </a:extLst>
          </p:cNvPr>
          <p:cNvSpPr/>
          <p:nvPr/>
        </p:nvSpPr>
        <p:spPr>
          <a:xfrm>
            <a:off x="3020776" y="1435757"/>
            <a:ext cx="698960" cy="576345"/>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4</a:t>
            </a:r>
          </a:p>
        </p:txBody>
      </p:sp>
      <p:sp>
        <p:nvSpPr>
          <p:cNvPr id="3" name="Oval 2">
            <a:extLst>
              <a:ext uri="{FF2B5EF4-FFF2-40B4-BE49-F238E27FC236}">
                <a16:creationId xmlns:a16="http://schemas.microsoft.com/office/drawing/2014/main" id="{D8D67DB0-F44D-4DA5-9AFF-D0BBC45904D2}"/>
              </a:ext>
            </a:extLst>
          </p:cNvPr>
          <p:cNvSpPr/>
          <p:nvPr/>
        </p:nvSpPr>
        <p:spPr>
          <a:xfrm rot="20638855">
            <a:off x="793465" y="1802517"/>
            <a:ext cx="1008112" cy="85257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1697</a:t>
            </a:r>
          </a:p>
        </p:txBody>
      </p:sp>
      <p:pic>
        <p:nvPicPr>
          <p:cNvPr id="6" name="Picture 5">
            <a:extLst>
              <a:ext uri="{FF2B5EF4-FFF2-40B4-BE49-F238E27FC236}">
                <a16:creationId xmlns:a16="http://schemas.microsoft.com/office/drawing/2014/main" id="{01D48C4B-A4BA-4BC3-8AB8-5883C09A1C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601328" y="2760984"/>
            <a:ext cx="1303134" cy="605201"/>
          </a:xfrm>
          <a:prstGeom prst="rect">
            <a:avLst/>
          </a:prstGeom>
        </p:spPr>
      </p:pic>
      <p:sp>
        <p:nvSpPr>
          <p:cNvPr id="8" name="TextBox 7">
            <a:extLst>
              <a:ext uri="{FF2B5EF4-FFF2-40B4-BE49-F238E27FC236}">
                <a16:creationId xmlns:a16="http://schemas.microsoft.com/office/drawing/2014/main" id="{727B1FA0-D53C-4AE4-AA34-7E68D31F9B40}"/>
              </a:ext>
            </a:extLst>
          </p:cNvPr>
          <p:cNvSpPr txBox="1"/>
          <p:nvPr/>
        </p:nvSpPr>
        <p:spPr>
          <a:xfrm rot="19388866">
            <a:off x="149547" y="1495306"/>
            <a:ext cx="1512168" cy="369332"/>
          </a:xfrm>
          <a:prstGeom prst="rect">
            <a:avLst/>
          </a:prstGeom>
          <a:noFill/>
        </p:spPr>
        <p:txBody>
          <a:bodyPr wrap="square" rtlCol="0">
            <a:spAutoFit/>
          </a:bodyPr>
          <a:lstStyle/>
          <a:p>
            <a:r>
              <a:rPr lang="en-GB" dirty="0">
                <a:solidFill>
                  <a:schemeClr val="accent2">
                    <a:lumMod val="60000"/>
                    <a:lumOff val="40000"/>
                  </a:schemeClr>
                </a:solidFill>
              </a:rPr>
              <a:t>Restaurants</a:t>
            </a:r>
          </a:p>
        </p:txBody>
      </p:sp>
      <p:sp>
        <p:nvSpPr>
          <p:cNvPr id="13" name="TextBox 12">
            <a:extLst>
              <a:ext uri="{FF2B5EF4-FFF2-40B4-BE49-F238E27FC236}">
                <a16:creationId xmlns:a16="http://schemas.microsoft.com/office/drawing/2014/main" id="{D17243DE-D4DE-42EE-ABB1-380E6CD0D0E6}"/>
              </a:ext>
            </a:extLst>
          </p:cNvPr>
          <p:cNvSpPr txBox="1"/>
          <p:nvPr/>
        </p:nvSpPr>
        <p:spPr>
          <a:xfrm>
            <a:off x="2639616" y="1062941"/>
            <a:ext cx="1208727" cy="369332"/>
          </a:xfrm>
          <a:prstGeom prst="rect">
            <a:avLst/>
          </a:prstGeom>
          <a:noFill/>
        </p:spPr>
        <p:txBody>
          <a:bodyPr wrap="square" rtlCol="0">
            <a:spAutoFit/>
          </a:bodyPr>
          <a:lstStyle/>
          <a:p>
            <a:r>
              <a:rPr lang="en-GB" dirty="0">
                <a:solidFill>
                  <a:schemeClr val="accent6">
                    <a:lumMod val="60000"/>
                    <a:lumOff val="40000"/>
                  </a:schemeClr>
                </a:solidFill>
              </a:rPr>
              <a:t>Countries</a:t>
            </a:r>
          </a:p>
        </p:txBody>
      </p:sp>
      <p:sp>
        <p:nvSpPr>
          <p:cNvPr id="14" name="TextBox 13">
            <a:extLst>
              <a:ext uri="{FF2B5EF4-FFF2-40B4-BE49-F238E27FC236}">
                <a16:creationId xmlns:a16="http://schemas.microsoft.com/office/drawing/2014/main" id="{24A3E9CD-AF1D-42F6-93F6-18817AD34F5B}"/>
              </a:ext>
            </a:extLst>
          </p:cNvPr>
          <p:cNvSpPr txBox="1"/>
          <p:nvPr/>
        </p:nvSpPr>
        <p:spPr>
          <a:xfrm rot="869305">
            <a:off x="4060117" y="2511879"/>
            <a:ext cx="720080" cy="369332"/>
          </a:xfrm>
          <a:prstGeom prst="rect">
            <a:avLst/>
          </a:prstGeom>
          <a:noFill/>
        </p:spPr>
        <p:txBody>
          <a:bodyPr wrap="square" rtlCol="0">
            <a:spAutoFit/>
          </a:bodyPr>
          <a:lstStyle/>
          <a:p>
            <a:r>
              <a:rPr lang="en-GB" dirty="0">
                <a:solidFill>
                  <a:schemeClr val="accent1"/>
                </a:solidFill>
              </a:rPr>
              <a:t>Cities</a:t>
            </a:r>
          </a:p>
        </p:txBody>
      </p:sp>
      <p:sp>
        <p:nvSpPr>
          <p:cNvPr id="16" name="Rectangle 15">
            <a:extLst>
              <a:ext uri="{FF2B5EF4-FFF2-40B4-BE49-F238E27FC236}">
                <a16:creationId xmlns:a16="http://schemas.microsoft.com/office/drawing/2014/main" id="{EBCD4D9B-BAEB-42EB-BCA5-82E2878765F3}"/>
              </a:ext>
            </a:extLst>
          </p:cNvPr>
          <p:cNvSpPr/>
          <p:nvPr/>
        </p:nvSpPr>
        <p:spPr>
          <a:xfrm rot="788852">
            <a:off x="4098255" y="2872790"/>
            <a:ext cx="560655" cy="43204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22</a:t>
            </a:r>
          </a:p>
        </p:txBody>
      </p:sp>
      <p:sp>
        <p:nvSpPr>
          <p:cNvPr id="17" name="Rectangle: Diagonal Corners Rounded 16">
            <a:extLst>
              <a:ext uri="{FF2B5EF4-FFF2-40B4-BE49-F238E27FC236}">
                <a16:creationId xmlns:a16="http://schemas.microsoft.com/office/drawing/2014/main" id="{29190BB9-6CBC-4E1E-BB39-44CA3BA7F045}"/>
              </a:ext>
            </a:extLst>
          </p:cNvPr>
          <p:cNvSpPr/>
          <p:nvPr/>
        </p:nvSpPr>
        <p:spPr>
          <a:xfrm rot="21283902">
            <a:off x="905631" y="3620920"/>
            <a:ext cx="1080120" cy="545562"/>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83</a:t>
            </a:r>
          </a:p>
        </p:txBody>
      </p:sp>
      <p:sp>
        <p:nvSpPr>
          <p:cNvPr id="19" name="TextBox 18">
            <a:extLst>
              <a:ext uri="{FF2B5EF4-FFF2-40B4-BE49-F238E27FC236}">
                <a16:creationId xmlns:a16="http://schemas.microsoft.com/office/drawing/2014/main" id="{10DE6766-0E3D-4FAC-88A9-76C8D26E4692}"/>
              </a:ext>
            </a:extLst>
          </p:cNvPr>
          <p:cNvSpPr txBox="1"/>
          <p:nvPr/>
        </p:nvSpPr>
        <p:spPr>
          <a:xfrm rot="20871956">
            <a:off x="541438" y="3230854"/>
            <a:ext cx="1512168" cy="369332"/>
          </a:xfrm>
          <a:prstGeom prst="rect">
            <a:avLst/>
          </a:prstGeom>
          <a:noFill/>
        </p:spPr>
        <p:txBody>
          <a:bodyPr wrap="square" rtlCol="0">
            <a:spAutoFit/>
          </a:bodyPr>
          <a:lstStyle/>
          <a:p>
            <a:r>
              <a:rPr lang="en-GB" dirty="0">
                <a:solidFill>
                  <a:schemeClr val="accent4"/>
                </a:solidFill>
              </a:rPr>
              <a:t>Types of food</a:t>
            </a:r>
          </a:p>
        </p:txBody>
      </p:sp>
      <p:sp>
        <p:nvSpPr>
          <p:cNvPr id="20" name="TextBox 19">
            <a:extLst>
              <a:ext uri="{FF2B5EF4-FFF2-40B4-BE49-F238E27FC236}">
                <a16:creationId xmlns:a16="http://schemas.microsoft.com/office/drawing/2014/main" id="{A4DAB6BB-C7BB-4080-AB41-92ED54C18F9C}"/>
              </a:ext>
            </a:extLst>
          </p:cNvPr>
          <p:cNvSpPr txBox="1"/>
          <p:nvPr/>
        </p:nvSpPr>
        <p:spPr>
          <a:xfrm>
            <a:off x="3013281" y="3754990"/>
            <a:ext cx="6279260" cy="738664"/>
          </a:xfrm>
          <a:prstGeom prst="rect">
            <a:avLst/>
          </a:prstGeom>
          <a:noFill/>
        </p:spPr>
        <p:txBody>
          <a:bodyPr wrap="square">
            <a:spAutoFit/>
          </a:bodyPr>
          <a:lstStyle/>
          <a:p>
            <a:r>
              <a:rPr lang="en-GB" sz="1400" dirty="0"/>
              <a:t>31 days </a:t>
            </a:r>
          </a:p>
          <a:p>
            <a:r>
              <a:rPr lang="en-GB" sz="1400" dirty="0"/>
              <a:t>1</a:t>
            </a:r>
            <a:r>
              <a:rPr lang="en-GB" sz="1400" baseline="30000" dirty="0"/>
              <a:t>st</a:t>
            </a:r>
            <a:r>
              <a:rPr lang="en-GB" sz="1400" dirty="0"/>
              <a:t> June – 1</a:t>
            </a:r>
            <a:r>
              <a:rPr lang="en-GB" sz="1400" baseline="30000" dirty="0"/>
              <a:t>st</a:t>
            </a:r>
            <a:r>
              <a:rPr lang="en-GB" sz="1400" dirty="0"/>
              <a:t> July 2015</a:t>
            </a:r>
            <a:endParaRPr lang="en-GB" sz="1400" baseline="30000" dirty="0"/>
          </a:p>
          <a:p>
            <a:r>
              <a:rPr lang="en-GB" sz="1400" dirty="0"/>
              <a:t> </a:t>
            </a:r>
          </a:p>
        </p:txBody>
      </p:sp>
      <p:sp>
        <p:nvSpPr>
          <p:cNvPr id="21" name="Title 1">
            <a:extLst>
              <a:ext uri="{FF2B5EF4-FFF2-40B4-BE49-F238E27FC236}">
                <a16:creationId xmlns:a16="http://schemas.microsoft.com/office/drawing/2014/main" id="{F3E0AF63-6C25-4A50-A4AD-C6586234B99A}"/>
              </a:ext>
            </a:extLst>
          </p:cNvPr>
          <p:cNvSpPr txBox="1">
            <a:spLocks/>
          </p:cNvSpPr>
          <p:nvPr/>
        </p:nvSpPr>
        <p:spPr>
          <a:xfrm>
            <a:off x="5546" y="4387328"/>
            <a:ext cx="3247349" cy="648048"/>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100" dirty="0"/>
              <a:t>Assumptions</a:t>
            </a:r>
          </a:p>
        </p:txBody>
      </p:sp>
      <p:sp>
        <p:nvSpPr>
          <p:cNvPr id="22" name="Oval 21">
            <a:extLst>
              <a:ext uri="{FF2B5EF4-FFF2-40B4-BE49-F238E27FC236}">
                <a16:creationId xmlns:a16="http://schemas.microsoft.com/office/drawing/2014/main" id="{CB3AD34D-8B54-403A-B109-FC76D8A07893}"/>
              </a:ext>
            </a:extLst>
          </p:cNvPr>
          <p:cNvSpPr/>
          <p:nvPr/>
        </p:nvSpPr>
        <p:spPr>
          <a:xfrm>
            <a:off x="7147358" y="1052169"/>
            <a:ext cx="1008112" cy="852574"/>
          </a:xfrm>
          <a:prstGeom prst="ellipse">
            <a:avLst/>
          </a:prstGeom>
          <a:solidFill>
            <a:schemeClr val="tx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26.5 </a:t>
            </a:r>
            <a:r>
              <a:rPr lang="en-GB" sz="1200" dirty="0">
                <a:solidFill>
                  <a:schemeClr val="bg1"/>
                </a:solidFill>
              </a:rPr>
              <a:t>GBP</a:t>
            </a:r>
          </a:p>
        </p:txBody>
      </p:sp>
      <p:sp>
        <p:nvSpPr>
          <p:cNvPr id="23" name="TextBox 22">
            <a:extLst>
              <a:ext uri="{FF2B5EF4-FFF2-40B4-BE49-F238E27FC236}">
                <a16:creationId xmlns:a16="http://schemas.microsoft.com/office/drawing/2014/main" id="{39773D7F-F30F-41C5-BEE5-15C6BB8A17CF}"/>
              </a:ext>
            </a:extLst>
          </p:cNvPr>
          <p:cNvSpPr txBox="1"/>
          <p:nvPr/>
        </p:nvSpPr>
        <p:spPr>
          <a:xfrm>
            <a:off x="6528048" y="652022"/>
            <a:ext cx="2246732" cy="369332"/>
          </a:xfrm>
          <a:prstGeom prst="rect">
            <a:avLst/>
          </a:prstGeom>
          <a:noFill/>
        </p:spPr>
        <p:txBody>
          <a:bodyPr wrap="square" rtlCol="0">
            <a:spAutoFit/>
          </a:bodyPr>
          <a:lstStyle/>
          <a:p>
            <a:pPr algn="ctr"/>
            <a:r>
              <a:rPr lang="en-GB" dirty="0">
                <a:solidFill>
                  <a:schemeClr val="tx2"/>
                </a:solidFill>
              </a:rPr>
              <a:t>Average order price</a:t>
            </a:r>
          </a:p>
        </p:txBody>
      </p:sp>
      <p:sp>
        <p:nvSpPr>
          <p:cNvPr id="24" name="Oval 23">
            <a:extLst>
              <a:ext uri="{FF2B5EF4-FFF2-40B4-BE49-F238E27FC236}">
                <a16:creationId xmlns:a16="http://schemas.microsoft.com/office/drawing/2014/main" id="{DF45B04F-BE41-454D-907D-92C611A3842F}"/>
              </a:ext>
            </a:extLst>
          </p:cNvPr>
          <p:cNvSpPr/>
          <p:nvPr/>
        </p:nvSpPr>
        <p:spPr>
          <a:xfrm>
            <a:off x="7128982" y="2705348"/>
            <a:ext cx="1008112" cy="852574"/>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4</a:t>
            </a:r>
          </a:p>
        </p:txBody>
      </p:sp>
      <p:sp>
        <p:nvSpPr>
          <p:cNvPr id="25" name="TextBox 24">
            <a:extLst>
              <a:ext uri="{FF2B5EF4-FFF2-40B4-BE49-F238E27FC236}">
                <a16:creationId xmlns:a16="http://schemas.microsoft.com/office/drawing/2014/main" id="{0C6EF4D5-1F19-4B1A-96B5-B277478D56B8}"/>
              </a:ext>
            </a:extLst>
          </p:cNvPr>
          <p:cNvSpPr txBox="1"/>
          <p:nvPr/>
        </p:nvSpPr>
        <p:spPr>
          <a:xfrm>
            <a:off x="6266385" y="2257579"/>
            <a:ext cx="2770057" cy="369332"/>
          </a:xfrm>
          <a:prstGeom prst="rect">
            <a:avLst/>
          </a:prstGeom>
          <a:noFill/>
        </p:spPr>
        <p:txBody>
          <a:bodyPr wrap="square" rtlCol="0">
            <a:spAutoFit/>
          </a:bodyPr>
          <a:lstStyle/>
          <a:p>
            <a:pPr algn="ctr"/>
            <a:r>
              <a:rPr lang="en-GB" dirty="0">
                <a:solidFill>
                  <a:schemeClr val="accent1">
                    <a:lumMod val="60000"/>
                    <a:lumOff val="40000"/>
                  </a:schemeClr>
                </a:solidFill>
              </a:rPr>
              <a:t>Average number of items</a:t>
            </a:r>
          </a:p>
        </p:txBody>
      </p:sp>
      <p:sp>
        <p:nvSpPr>
          <p:cNvPr id="26" name="Oval 25">
            <a:extLst>
              <a:ext uri="{FF2B5EF4-FFF2-40B4-BE49-F238E27FC236}">
                <a16:creationId xmlns:a16="http://schemas.microsoft.com/office/drawing/2014/main" id="{AE7AFBB9-1E0E-47AC-8F2E-A41CA1A59791}"/>
              </a:ext>
            </a:extLst>
          </p:cNvPr>
          <p:cNvSpPr/>
          <p:nvPr/>
        </p:nvSpPr>
        <p:spPr>
          <a:xfrm>
            <a:off x="9911851" y="1050274"/>
            <a:ext cx="1008112" cy="852574"/>
          </a:xfrm>
          <a:prstGeom prst="ellipse">
            <a:avLst/>
          </a:prstGeom>
          <a:solidFill>
            <a:schemeClr val="tx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711 </a:t>
            </a:r>
            <a:r>
              <a:rPr lang="en-GB" sz="1200" dirty="0">
                <a:solidFill>
                  <a:schemeClr val="bg1"/>
                </a:solidFill>
              </a:rPr>
              <a:t>GBP</a:t>
            </a:r>
          </a:p>
        </p:txBody>
      </p:sp>
      <p:sp>
        <p:nvSpPr>
          <p:cNvPr id="27" name="TextBox 26">
            <a:extLst>
              <a:ext uri="{FF2B5EF4-FFF2-40B4-BE49-F238E27FC236}">
                <a16:creationId xmlns:a16="http://schemas.microsoft.com/office/drawing/2014/main" id="{5A0FE2C8-599A-49E8-B6A7-74A7C7FA1AFF}"/>
              </a:ext>
            </a:extLst>
          </p:cNvPr>
          <p:cNvSpPr txBox="1"/>
          <p:nvPr/>
        </p:nvSpPr>
        <p:spPr>
          <a:xfrm>
            <a:off x="9292541" y="650482"/>
            <a:ext cx="2246732" cy="369332"/>
          </a:xfrm>
          <a:prstGeom prst="rect">
            <a:avLst/>
          </a:prstGeom>
          <a:noFill/>
        </p:spPr>
        <p:txBody>
          <a:bodyPr wrap="square" rtlCol="0">
            <a:spAutoFit/>
          </a:bodyPr>
          <a:lstStyle/>
          <a:p>
            <a:pPr algn="ctr"/>
            <a:r>
              <a:rPr lang="en-GB" dirty="0">
                <a:solidFill>
                  <a:schemeClr val="tx2"/>
                </a:solidFill>
              </a:rPr>
              <a:t>Maximum order price</a:t>
            </a:r>
          </a:p>
        </p:txBody>
      </p:sp>
      <p:sp>
        <p:nvSpPr>
          <p:cNvPr id="28" name="Oval 27">
            <a:extLst>
              <a:ext uri="{FF2B5EF4-FFF2-40B4-BE49-F238E27FC236}">
                <a16:creationId xmlns:a16="http://schemas.microsoft.com/office/drawing/2014/main" id="{588E556B-DADE-4B0E-96A4-03251B58A7D9}"/>
              </a:ext>
            </a:extLst>
          </p:cNvPr>
          <p:cNvSpPr/>
          <p:nvPr/>
        </p:nvSpPr>
        <p:spPr>
          <a:xfrm>
            <a:off x="9868285" y="2705348"/>
            <a:ext cx="1008112" cy="852574"/>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38</a:t>
            </a:r>
          </a:p>
        </p:txBody>
      </p:sp>
      <p:sp>
        <p:nvSpPr>
          <p:cNvPr id="29" name="TextBox 28">
            <a:extLst>
              <a:ext uri="{FF2B5EF4-FFF2-40B4-BE49-F238E27FC236}">
                <a16:creationId xmlns:a16="http://schemas.microsoft.com/office/drawing/2014/main" id="{5A144E64-52FD-467C-8A88-280EBEA68387}"/>
              </a:ext>
            </a:extLst>
          </p:cNvPr>
          <p:cNvSpPr txBox="1"/>
          <p:nvPr/>
        </p:nvSpPr>
        <p:spPr>
          <a:xfrm>
            <a:off x="9036442" y="2263941"/>
            <a:ext cx="2770057" cy="369332"/>
          </a:xfrm>
          <a:prstGeom prst="rect">
            <a:avLst/>
          </a:prstGeom>
          <a:noFill/>
        </p:spPr>
        <p:txBody>
          <a:bodyPr wrap="square" rtlCol="0">
            <a:spAutoFit/>
          </a:bodyPr>
          <a:lstStyle/>
          <a:p>
            <a:pPr algn="ctr"/>
            <a:r>
              <a:rPr lang="en-GB" dirty="0">
                <a:solidFill>
                  <a:schemeClr val="accent1">
                    <a:lumMod val="60000"/>
                    <a:lumOff val="40000"/>
                  </a:schemeClr>
                </a:solidFill>
              </a:rPr>
              <a:t>Maximum number of items</a:t>
            </a:r>
          </a:p>
        </p:txBody>
      </p:sp>
      <p:sp>
        <p:nvSpPr>
          <p:cNvPr id="30" name="Oval 29">
            <a:extLst>
              <a:ext uri="{FF2B5EF4-FFF2-40B4-BE49-F238E27FC236}">
                <a16:creationId xmlns:a16="http://schemas.microsoft.com/office/drawing/2014/main" id="{7FA1EAC0-E3BB-48AD-96E4-00109812D4CC}"/>
              </a:ext>
            </a:extLst>
          </p:cNvPr>
          <p:cNvSpPr/>
          <p:nvPr/>
        </p:nvSpPr>
        <p:spPr>
          <a:xfrm>
            <a:off x="6343026" y="4339697"/>
            <a:ext cx="1008112" cy="852574"/>
          </a:xfrm>
          <a:prstGeom prst="ellipse">
            <a:avLst/>
          </a:prstGeom>
          <a:solidFill>
            <a:schemeClr val="accent3">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21.5 </a:t>
            </a:r>
            <a:r>
              <a:rPr lang="en-GB" sz="1200" dirty="0">
                <a:solidFill>
                  <a:schemeClr val="bg2"/>
                </a:solidFill>
              </a:rPr>
              <a:t>minutes</a:t>
            </a:r>
          </a:p>
        </p:txBody>
      </p:sp>
      <p:sp>
        <p:nvSpPr>
          <p:cNvPr id="31" name="TextBox 30">
            <a:extLst>
              <a:ext uri="{FF2B5EF4-FFF2-40B4-BE49-F238E27FC236}">
                <a16:creationId xmlns:a16="http://schemas.microsoft.com/office/drawing/2014/main" id="{BEB11D6F-A797-4615-9A95-91BBC9EA73C7}"/>
              </a:ext>
            </a:extLst>
          </p:cNvPr>
          <p:cNvSpPr txBox="1"/>
          <p:nvPr/>
        </p:nvSpPr>
        <p:spPr>
          <a:xfrm>
            <a:off x="5469488" y="3953085"/>
            <a:ext cx="2770057" cy="369332"/>
          </a:xfrm>
          <a:prstGeom prst="rect">
            <a:avLst/>
          </a:prstGeom>
          <a:noFill/>
        </p:spPr>
        <p:txBody>
          <a:bodyPr wrap="square" rtlCol="0">
            <a:spAutoFit/>
          </a:bodyPr>
          <a:lstStyle/>
          <a:p>
            <a:pPr algn="ctr"/>
            <a:r>
              <a:rPr lang="en-GB" dirty="0">
                <a:solidFill>
                  <a:schemeClr val="accent3">
                    <a:lumMod val="40000"/>
                    <a:lumOff val="60000"/>
                  </a:schemeClr>
                </a:solidFill>
              </a:rPr>
              <a:t>Average preparation time</a:t>
            </a:r>
          </a:p>
        </p:txBody>
      </p:sp>
      <p:sp>
        <p:nvSpPr>
          <p:cNvPr id="32" name="Oval 31">
            <a:extLst>
              <a:ext uri="{FF2B5EF4-FFF2-40B4-BE49-F238E27FC236}">
                <a16:creationId xmlns:a16="http://schemas.microsoft.com/office/drawing/2014/main" id="{149F7134-B102-4F0D-BE0B-B1F145075037}"/>
              </a:ext>
            </a:extLst>
          </p:cNvPr>
          <p:cNvSpPr/>
          <p:nvPr/>
        </p:nvSpPr>
        <p:spPr>
          <a:xfrm>
            <a:off x="10297305" y="4339697"/>
            <a:ext cx="1008112" cy="852574"/>
          </a:xfrm>
          <a:prstGeom prst="ellipse">
            <a:avLst/>
          </a:prstGeom>
          <a:solidFill>
            <a:schemeClr val="accent3">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4258 </a:t>
            </a:r>
            <a:r>
              <a:rPr lang="en-GB" sz="1200" dirty="0">
                <a:solidFill>
                  <a:schemeClr val="bg2"/>
                </a:solidFill>
              </a:rPr>
              <a:t>minutes</a:t>
            </a:r>
          </a:p>
        </p:txBody>
      </p:sp>
      <p:sp>
        <p:nvSpPr>
          <p:cNvPr id="33" name="TextBox 32">
            <a:extLst>
              <a:ext uri="{FF2B5EF4-FFF2-40B4-BE49-F238E27FC236}">
                <a16:creationId xmlns:a16="http://schemas.microsoft.com/office/drawing/2014/main" id="{7DE6C67C-0446-4E69-94A9-5FC3D5D80574}"/>
              </a:ext>
            </a:extLst>
          </p:cNvPr>
          <p:cNvSpPr txBox="1"/>
          <p:nvPr/>
        </p:nvSpPr>
        <p:spPr>
          <a:xfrm>
            <a:off x="9244309" y="3898308"/>
            <a:ext cx="2902187" cy="369332"/>
          </a:xfrm>
          <a:prstGeom prst="rect">
            <a:avLst/>
          </a:prstGeom>
          <a:noFill/>
        </p:spPr>
        <p:txBody>
          <a:bodyPr wrap="square" rtlCol="0">
            <a:spAutoFit/>
          </a:bodyPr>
          <a:lstStyle/>
          <a:p>
            <a:pPr algn="ctr"/>
            <a:r>
              <a:rPr lang="en-GB" dirty="0">
                <a:solidFill>
                  <a:schemeClr val="accent3">
                    <a:lumMod val="40000"/>
                    <a:lumOff val="60000"/>
                  </a:schemeClr>
                </a:solidFill>
              </a:rPr>
              <a:t>Maximum preparation time</a:t>
            </a:r>
          </a:p>
        </p:txBody>
      </p:sp>
      <p:sp>
        <p:nvSpPr>
          <p:cNvPr id="34" name="Oval 33">
            <a:extLst>
              <a:ext uri="{FF2B5EF4-FFF2-40B4-BE49-F238E27FC236}">
                <a16:creationId xmlns:a16="http://schemas.microsoft.com/office/drawing/2014/main" id="{BF376F68-ED18-4E3F-B997-F2F850CEA416}"/>
              </a:ext>
            </a:extLst>
          </p:cNvPr>
          <p:cNvSpPr/>
          <p:nvPr/>
        </p:nvSpPr>
        <p:spPr>
          <a:xfrm>
            <a:off x="8288888" y="4339697"/>
            <a:ext cx="1008112" cy="852574"/>
          </a:xfrm>
          <a:prstGeom prst="ellipse">
            <a:avLst/>
          </a:prstGeom>
          <a:solidFill>
            <a:schemeClr val="accent3">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13.5 </a:t>
            </a:r>
            <a:r>
              <a:rPr lang="en-GB" sz="1200" dirty="0">
                <a:solidFill>
                  <a:schemeClr val="bg2"/>
                </a:solidFill>
              </a:rPr>
              <a:t>minutes</a:t>
            </a:r>
          </a:p>
        </p:txBody>
      </p:sp>
      <p:sp>
        <p:nvSpPr>
          <p:cNvPr id="35" name="TextBox 34">
            <a:extLst>
              <a:ext uri="{FF2B5EF4-FFF2-40B4-BE49-F238E27FC236}">
                <a16:creationId xmlns:a16="http://schemas.microsoft.com/office/drawing/2014/main" id="{DFA09915-7E8C-4F5B-8732-8DA95E8F9C58}"/>
              </a:ext>
            </a:extLst>
          </p:cNvPr>
          <p:cNvSpPr txBox="1"/>
          <p:nvPr/>
        </p:nvSpPr>
        <p:spPr>
          <a:xfrm>
            <a:off x="7217508" y="5192271"/>
            <a:ext cx="2770057" cy="369332"/>
          </a:xfrm>
          <a:prstGeom prst="rect">
            <a:avLst/>
          </a:prstGeom>
          <a:noFill/>
        </p:spPr>
        <p:txBody>
          <a:bodyPr wrap="square" rtlCol="0">
            <a:spAutoFit/>
          </a:bodyPr>
          <a:lstStyle/>
          <a:p>
            <a:pPr algn="ctr"/>
            <a:r>
              <a:rPr lang="en-GB" dirty="0">
                <a:solidFill>
                  <a:schemeClr val="accent3">
                    <a:lumMod val="40000"/>
                    <a:lumOff val="60000"/>
                  </a:schemeClr>
                </a:solidFill>
              </a:rPr>
              <a:t>Median preparation time</a:t>
            </a:r>
          </a:p>
        </p:txBody>
      </p:sp>
      <p:sp>
        <p:nvSpPr>
          <p:cNvPr id="37" name="TextBox 36">
            <a:extLst>
              <a:ext uri="{FF2B5EF4-FFF2-40B4-BE49-F238E27FC236}">
                <a16:creationId xmlns:a16="http://schemas.microsoft.com/office/drawing/2014/main" id="{C158EBA6-E05F-4CD3-9FAF-74D52CF79C77}"/>
              </a:ext>
            </a:extLst>
          </p:cNvPr>
          <p:cNvSpPr txBox="1"/>
          <p:nvPr/>
        </p:nvSpPr>
        <p:spPr>
          <a:xfrm rot="20355234">
            <a:off x="4369786" y="1515943"/>
            <a:ext cx="2249495" cy="369332"/>
          </a:xfrm>
          <a:prstGeom prst="rect">
            <a:avLst/>
          </a:prstGeom>
          <a:noFill/>
        </p:spPr>
        <p:txBody>
          <a:bodyPr wrap="square">
            <a:spAutoFit/>
          </a:bodyPr>
          <a:lstStyle/>
          <a:p>
            <a:r>
              <a:rPr lang="en-GB" b="1" dirty="0">
                <a:solidFill>
                  <a:srgbClr val="FF0000"/>
                </a:solidFill>
              </a:rPr>
              <a:t>No missing values!!</a:t>
            </a:r>
          </a:p>
        </p:txBody>
      </p:sp>
    </p:spTree>
    <p:extLst>
      <p:ext uri="{BB962C8B-B14F-4D97-AF65-F5344CB8AC3E}">
        <p14:creationId xmlns:p14="http://schemas.microsoft.com/office/powerpoint/2010/main" val="315374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7216050" y="2515681"/>
            <a:ext cx="4724524" cy="3539430"/>
          </a:xfrm>
          <a:prstGeom prst="rect">
            <a:avLst/>
          </a:prstGeom>
          <a:noFill/>
        </p:spPr>
        <p:txBody>
          <a:bodyPr wrap="square">
            <a:spAutoFit/>
          </a:bodyPr>
          <a:lstStyle/>
          <a:p>
            <a:pPr marL="285750" indent="-285750">
              <a:buFont typeface="Wingdings" panose="05000000000000000000" pitchFamily="2" charset="2"/>
              <a:buChar char="§"/>
            </a:pPr>
            <a:r>
              <a:rPr lang="en-GB" sz="1600" dirty="0"/>
              <a:t>The plot illustrates the relationship between order cost in GBP and preparation time in hours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Red points represent orders that were acknowledged different day compared to the date that the order got ready (74 out of around 32 thousands observations)</a:t>
            </a:r>
          </a:p>
          <a:p>
            <a:endParaRPr lang="en-GB" sz="1600" dirty="0"/>
          </a:p>
          <a:p>
            <a:pPr marL="285750" indent="-285750">
              <a:buFont typeface="Wingdings" panose="05000000000000000000" pitchFamily="2" charset="2"/>
              <a:buChar char="§"/>
            </a:pPr>
            <a:r>
              <a:rPr lang="en-GB" sz="1600" dirty="0"/>
              <a:t>Extreme values can be called outliers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business assumption we make for the analysis is that we are analysing the same day orders (the ones depicted as blue in the </a:t>
            </a:r>
            <a:r>
              <a:rPr lang="en-GB" sz="1600" dirty="0" err="1"/>
              <a:t>grah</a:t>
            </a:r>
            <a:r>
              <a:rPr lang="en-GB" sz="1600" dirty="0"/>
              <a:t>) – 1</a:t>
            </a:r>
            <a:r>
              <a:rPr lang="en-GB" sz="1600" baseline="30000" dirty="0"/>
              <a:t>st</a:t>
            </a:r>
            <a:r>
              <a:rPr lang="en-GB" sz="1600" dirty="0"/>
              <a:t> BUSINESS SCENARIO</a:t>
            </a:r>
          </a:p>
        </p:txBody>
      </p:sp>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178255" y="1994253"/>
            <a:ext cx="2715424" cy="480647"/>
          </a:xfrm>
        </p:spPr>
        <p:txBody>
          <a:bodyPr>
            <a:normAutofit fontScale="90000"/>
          </a:bodyPr>
          <a:lstStyle/>
          <a:p>
            <a:r>
              <a:rPr lang="en-US" sz="3100" dirty="0"/>
              <a:t>Extreme values</a:t>
            </a:r>
          </a:p>
        </p:txBody>
      </p:sp>
      <p:pic>
        <p:nvPicPr>
          <p:cNvPr id="4" name="Picture 3">
            <a:extLst>
              <a:ext uri="{FF2B5EF4-FFF2-40B4-BE49-F238E27FC236}">
                <a16:creationId xmlns:a16="http://schemas.microsoft.com/office/drawing/2014/main" id="{7BDCBB6B-2200-4F5F-9122-5C1C369A7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2492896"/>
            <a:ext cx="6775877" cy="4176464"/>
          </a:xfrm>
          <a:prstGeom prst="rect">
            <a:avLst/>
          </a:prstGeom>
        </p:spPr>
      </p:pic>
      <p:sp>
        <p:nvSpPr>
          <p:cNvPr id="7" name="Oval 6">
            <a:extLst>
              <a:ext uri="{FF2B5EF4-FFF2-40B4-BE49-F238E27FC236}">
                <a16:creationId xmlns:a16="http://schemas.microsoft.com/office/drawing/2014/main" id="{F55C659B-F28D-43A2-8BFE-43B14AE1401C}"/>
              </a:ext>
            </a:extLst>
          </p:cNvPr>
          <p:cNvSpPr/>
          <p:nvPr/>
        </p:nvSpPr>
        <p:spPr>
          <a:xfrm>
            <a:off x="1247935" y="2816944"/>
            <a:ext cx="288032" cy="2160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7072D739-3C9F-4D48-B86B-675E4A82B55A}"/>
              </a:ext>
            </a:extLst>
          </p:cNvPr>
          <p:cNvCxnSpPr>
            <a:cxnSpLocks/>
            <a:endCxn id="10" idx="1"/>
          </p:cNvCxnSpPr>
          <p:nvPr/>
        </p:nvCxnSpPr>
        <p:spPr>
          <a:xfrm flipV="1">
            <a:off x="1521223" y="2852936"/>
            <a:ext cx="3617794" cy="72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E37F530-2194-4417-8475-2FC9038D5AD5}"/>
              </a:ext>
            </a:extLst>
          </p:cNvPr>
          <p:cNvSpPr/>
          <p:nvPr/>
        </p:nvSpPr>
        <p:spPr>
          <a:xfrm>
            <a:off x="5139017" y="2492896"/>
            <a:ext cx="1900212" cy="720080"/>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An order that took almost 3 days to be prepared and costed less than 100 GBP</a:t>
            </a:r>
          </a:p>
        </p:txBody>
      </p:sp>
      <p:sp>
        <p:nvSpPr>
          <p:cNvPr id="16" name="Title 1">
            <a:extLst>
              <a:ext uri="{FF2B5EF4-FFF2-40B4-BE49-F238E27FC236}">
                <a16:creationId xmlns:a16="http://schemas.microsoft.com/office/drawing/2014/main" id="{6678D8E7-2951-4EC3-A315-CC7636D6B051}"/>
              </a:ext>
            </a:extLst>
          </p:cNvPr>
          <p:cNvSpPr txBox="1">
            <a:spLocks/>
          </p:cNvSpPr>
          <p:nvPr/>
        </p:nvSpPr>
        <p:spPr>
          <a:xfrm>
            <a:off x="162038" y="62835"/>
            <a:ext cx="3168082" cy="648048"/>
          </a:xfrm>
          <a:prstGeom prst="rect">
            <a:avLst/>
          </a:prstGeom>
        </p:spPr>
        <p:txBody>
          <a:bodyPr vert="horz" lIns="91440" tIns="45720" rIns="91440" bIns="45720" rtlCol="0" anchor="b">
            <a:normAutofit fontScale="92500"/>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100" dirty="0"/>
              <a:t>Business scenarios</a:t>
            </a:r>
          </a:p>
        </p:txBody>
      </p:sp>
      <p:sp>
        <p:nvSpPr>
          <p:cNvPr id="18" name="TextBox 17">
            <a:extLst>
              <a:ext uri="{FF2B5EF4-FFF2-40B4-BE49-F238E27FC236}">
                <a16:creationId xmlns:a16="http://schemas.microsoft.com/office/drawing/2014/main" id="{67DEFBC4-2ABF-4801-AC04-A656516B00DD}"/>
              </a:ext>
            </a:extLst>
          </p:cNvPr>
          <p:cNvSpPr txBox="1"/>
          <p:nvPr/>
        </p:nvSpPr>
        <p:spPr>
          <a:xfrm>
            <a:off x="263352" y="746875"/>
            <a:ext cx="11544674" cy="1200329"/>
          </a:xfrm>
          <a:prstGeom prst="rect">
            <a:avLst/>
          </a:prstGeom>
          <a:noFill/>
        </p:spPr>
        <p:txBody>
          <a:bodyPr wrap="square">
            <a:spAutoFit/>
          </a:bodyPr>
          <a:lstStyle/>
          <a:p>
            <a:pPr marL="342900" indent="-342900">
              <a:buFont typeface="+mj-lt"/>
              <a:buAutoNum type="arabicPeriod"/>
            </a:pPr>
            <a:r>
              <a:rPr lang="en-GB" sz="1800" dirty="0"/>
              <a:t>An order can be placed to be delivered </a:t>
            </a:r>
            <a:r>
              <a:rPr lang="en-GB" dirty="0"/>
              <a:t>another day</a:t>
            </a:r>
          </a:p>
          <a:p>
            <a:pPr marL="342900" indent="-342900">
              <a:buFont typeface="+mj-lt"/>
              <a:buAutoNum type="arabicPeriod"/>
            </a:pPr>
            <a:r>
              <a:rPr lang="en-GB" dirty="0"/>
              <a:t>An order can be made to be delivered at specific time in the same day, so the preparation can take long</a:t>
            </a:r>
          </a:p>
          <a:p>
            <a:r>
              <a:rPr lang="en-GB" sz="1800" dirty="0"/>
              <a:t>The orders </a:t>
            </a:r>
            <a:r>
              <a:rPr lang="en-GB" dirty="0"/>
              <a:t>in 1</a:t>
            </a:r>
            <a:r>
              <a:rPr lang="en-GB" baseline="30000" dirty="0"/>
              <a:t>st</a:t>
            </a:r>
            <a:r>
              <a:rPr lang="en-GB" dirty="0"/>
              <a:t> scenario will be called ‘next day orders’ and in the second scenario will be called ‘asap orders’</a:t>
            </a:r>
          </a:p>
          <a:p>
            <a:r>
              <a:rPr lang="en-GB" sz="1800" dirty="0"/>
              <a:t>A model for each business scenario is created.</a:t>
            </a:r>
          </a:p>
        </p:txBody>
      </p:sp>
    </p:spTree>
    <p:extLst>
      <p:ext uri="{BB962C8B-B14F-4D97-AF65-F5344CB8AC3E}">
        <p14:creationId xmlns:p14="http://schemas.microsoft.com/office/powerpoint/2010/main" val="50073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7608168" y="1180096"/>
            <a:ext cx="4464496" cy="4031873"/>
          </a:xfrm>
          <a:prstGeom prst="rect">
            <a:avLst/>
          </a:prstGeom>
          <a:noFill/>
        </p:spPr>
        <p:txBody>
          <a:bodyPr wrap="square">
            <a:spAutoFit/>
          </a:bodyPr>
          <a:lstStyle/>
          <a:p>
            <a:pPr marL="285750" indent="-285750">
              <a:buFont typeface="Wingdings" panose="05000000000000000000" pitchFamily="2" charset="2"/>
              <a:buChar char="§"/>
            </a:pPr>
            <a:r>
              <a:rPr lang="en-GB" sz="1600" dirty="0"/>
              <a:t>The different </a:t>
            </a:r>
            <a:r>
              <a:rPr lang="en-GB" sz="1600" dirty="0" err="1"/>
              <a:t>colors</a:t>
            </a:r>
            <a:r>
              <a:rPr lang="en-GB" sz="1600" dirty="0"/>
              <a:t> show the country that the city belongs</a:t>
            </a:r>
          </a:p>
          <a:p>
            <a:endParaRPr lang="en-GB" sz="1600" dirty="0"/>
          </a:p>
          <a:p>
            <a:pPr marL="285750" indent="-285750">
              <a:buFont typeface="Wingdings" panose="05000000000000000000" pitchFamily="2" charset="2"/>
              <a:buChar char="§"/>
            </a:pPr>
            <a:r>
              <a:rPr lang="en-GB" sz="1600" dirty="0"/>
              <a:t>London seems to have the vast majority with more than 2.5k</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Paris is following with around 2k which is the only city from France</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Ireland is only represented with Dublin and around 350 orders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Germany has restaurants in </a:t>
            </a:r>
            <a:r>
              <a:rPr lang="en-GB" sz="1600" dirty="0" err="1"/>
              <a:t>Munchen</a:t>
            </a:r>
            <a:r>
              <a:rPr lang="en-GB" sz="1600" dirty="0"/>
              <a:t> and Berlin</a:t>
            </a:r>
          </a:p>
          <a:p>
            <a:pPr marL="285750" indent="-285750">
              <a:buFont typeface="Wingdings" panose="05000000000000000000" pitchFamily="2" charset="2"/>
              <a:buChar char="§"/>
            </a:pPr>
            <a:endParaRPr lang="en-GB" sz="1600" dirty="0"/>
          </a:p>
          <a:p>
            <a:endParaRPr lang="en-GB" sz="1600" dirty="0"/>
          </a:p>
        </p:txBody>
      </p:sp>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407368" y="215446"/>
            <a:ext cx="6336703" cy="648048"/>
          </a:xfrm>
        </p:spPr>
        <p:txBody>
          <a:bodyPr>
            <a:normAutofit/>
          </a:bodyPr>
          <a:lstStyle/>
          <a:p>
            <a:r>
              <a:rPr lang="en-US" sz="3100" dirty="0"/>
              <a:t>What is the city with the most orders?</a:t>
            </a:r>
          </a:p>
        </p:txBody>
      </p:sp>
      <p:pic>
        <p:nvPicPr>
          <p:cNvPr id="3" name="Picture 2">
            <a:extLst>
              <a:ext uri="{FF2B5EF4-FFF2-40B4-BE49-F238E27FC236}">
                <a16:creationId xmlns:a16="http://schemas.microsoft.com/office/drawing/2014/main" id="{C45C1B05-DA32-43CB-9C19-2C910EA56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58" y="1213247"/>
            <a:ext cx="7122472" cy="4431505"/>
          </a:xfrm>
          <a:prstGeom prst="rect">
            <a:avLst/>
          </a:prstGeom>
        </p:spPr>
      </p:pic>
    </p:spTree>
    <p:extLst>
      <p:ext uri="{BB962C8B-B14F-4D97-AF65-F5344CB8AC3E}">
        <p14:creationId xmlns:p14="http://schemas.microsoft.com/office/powerpoint/2010/main" val="223494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407368" y="1133343"/>
            <a:ext cx="11665296" cy="1077218"/>
          </a:xfrm>
          <a:prstGeom prst="rect">
            <a:avLst/>
          </a:prstGeom>
          <a:noFill/>
        </p:spPr>
        <p:txBody>
          <a:bodyPr wrap="square">
            <a:spAutoFit/>
          </a:bodyPr>
          <a:lstStyle/>
          <a:p>
            <a:pPr marL="285750" indent="-285750">
              <a:buFont typeface="Wingdings" panose="05000000000000000000" pitchFamily="2" charset="2"/>
              <a:buChar char="§"/>
            </a:pPr>
            <a:r>
              <a:rPr lang="en-GB" sz="1600" dirty="0"/>
              <a:t>Restaurant 408 has more than double orders in comparison with the second and has chicken as food type</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slowest in preparation restaurant is the one with id ‘2591’, has Spanish food and the median prep time is almost 3 hours </a:t>
            </a:r>
          </a:p>
          <a:p>
            <a:pPr marL="285750" indent="-285750">
              <a:buFont typeface="Wingdings" panose="05000000000000000000" pitchFamily="2" charset="2"/>
              <a:buChar char="§"/>
            </a:pPr>
            <a:endParaRPr lang="en-GB" sz="1600" dirty="0"/>
          </a:p>
        </p:txBody>
      </p:sp>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407368" y="215446"/>
            <a:ext cx="11305256" cy="648048"/>
          </a:xfrm>
        </p:spPr>
        <p:txBody>
          <a:bodyPr>
            <a:normAutofit/>
          </a:bodyPr>
          <a:lstStyle/>
          <a:p>
            <a:r>
              <a:rPr lang="en-US" sz="3100" dirty="0"/>
              <a:t>Famous restaurants / Slowest in preparation</a:t>
            </a:r>
          </a:p>
        </p:txBody>
      </p:sp>
      <p:pic>
        <p:nvPicPr>
          <p:cNvPr id="6" name="Picture 5">
            <a:extLst>
              <a:ext uri="{FF2B5EF4-FFF2-40B4-BE49-F238E27FC236}">
                <a16:creationId xmlns:a16="http://schemas.microsoft.com/office/drawing/2014/main" id="{E718AE4F-2D21-4EDB-A2A5-AD719712A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2492896"/>
            <a:ext cx="5258947" cy="3944211"/>
          </a:xfrm>
          <a:prstGeom prst="rect">
            <a:avLst/>
          </a:prstGeom>
        </p:spPr>
      </p:pic>
      <p:pic>
        <p:nvPicPr>
          <p:cNvPr id="8" name="Picture 7">
            <a:extLst>
              <a:ext uri="{FF2B5EF4-FFF2-40B4-BE49-F238E27FC236}">
                <a16:creationId xmlns:a16="http://schemas.microsoft.com/office/drawing/2014/main" id="{50E32149-1246-47E5-8D37-7970C5574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024" y="2492896"/>
            <a:ext cx="5244734" cy="3922890"/>
          </a:xfrm>
          <a:prstGeom prst="rect">
            <a:avLst/>
          </a:prstGeom>
        </p:spPr>
      </p:pic>
    </p:spTree>
    <p:extLst>
      <p:ext uri="{BB962C8B-B14F-4D97-AF65-F5344CB8AC3E}">
        <p14:creationId xmlns:p14="http://schemas.microsoft.com/office/powerpoint/2010/main" val="183098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50FB8B-A5FE-440B-B342-C0CC1D13EC55}"/>
              </a:ext>
            </a:extLst>
          </p:cNvPr>
          <p:cNvSpPr txBox="1">
            <a:spLocks/>
          </p:cNvSpPr>
          <p:nvPr/>
        </p:nvSpPr>
        <p:spPr>
          <a:xfrm>
            <a:off x="335360" y="332656"/>
            <a:ext cx="5760640" cy="513368"/>
          </a:xfrm>
          <a:prstGeom prst="rect">
            <a:avLst/>
          </a:prstGeom>
        </p:spPr>
        <p:txBody>
          <a:bodyPr vert="horz" lIns="91440" tIns="45720" rIns="91440" bIns="45720" rtlCol="0" anchor="b">
            <a:normAutofit fontScale="90000"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Most frequent type of food order?</a:t>
            </a:r>
          </a:p>
        </p:txBody>
      </p:sp>
      <p:pic>
        <p:nvPicPr>
          <p:cNvPr id="5" name="Picture 4">
            <a:extLst>
              <a:ext uri="{FF2B5EF4-FFF2-40B4-BE49-F238E27FC236}">
                <a16:creationId xmlns:a16="http://schemas.microsoft.com/office/drawing/2014/main" id="{2A78817A-B85C-4BCA-97D8-59E4D690E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1052736"/>
            <a:ext cx="8640960" cy="5184576"/>
          </a:xfrm>
          <a:prstGeom prst="rect">
            <a:avLst/>
          </a:prstGeom>
        </p:spPr>
      </p:pic>
      <p:pic>
        <p:nvPicPr>
          <p:cNvPr id="3" name="Picture 2">
            <a:extLst>
              <a:ext uri="{FF2B5EF4-FFF2-40B4-BE49-F238E27FC236}">
                <a16:creationId xmlns:a16="http://schemas.microsoft.com/office/drawing/2014/main" id="{08017C13-784D-4716-8387-EF00E3DFC7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2344" y="1166812"/>
            <a:ext cx="2022646" cy="1296144"/>
          </a:xfrm>
          <a:prstGeom prst="rect">
            <a:avLst/>
          </a:prstGeom>
        </p:spPr>
      </p:pic>
      <p:pic>
        <p:nvPicPr>
          <p:cNvPr id="6" name="Picture 5">
            <a:extLst>
              <a:ext uri="{FF2B5EF4-FFF2-40B4-BE49-F238E27FC236}">
                <a16:creationId xmlns:a16="http://schemas.microsoft.com/office/drawing/2014/main" id="{8D4735DE-3EB7-46C0-B52B-CAF454CDB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5471" y="2711132"/>
            <a:ext cx="1719038" cy="1296144"/>
          </a:xfrm>
          <a:prstGeom prst="rect">
            <a:avLst/>
          </a:prstGeom>
        </p:spPr>
      </p:pic>
      <p:pic>
        <p:nvPicPr>
          <p:cNvPr id="11" name="Picture 10">
            <a:extLst>
              <a:ext uri="{FF2B5EF4-FFF2-40B4-BE49-F238E27FC236}">
                <a16:creationId xmlns:a16="http://schemas.microsoft.com/office/drawing/2014/main" id="{92E5F435-8F67-48B0-B640-ED7057A72F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3737" y="4247373"/>
            <a:ext cx="1901469" cy="1416884"/>
          </a:xfrm>
          <a:prstGeom prst="rect">
            <a:avLst/>
          </a:prstGeom>
        </p:spPr>
      </p:pic>
    </p:spTree>
    <p:extLst>
      <p:ext uri="{BB962C8B-B14F-4D97-AF65-F5344CB8AC3E}">
        <p14:creationId xmlns:p14="http://schemas.microsoft.com/office/powerpoint/2010/main" val="174152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50FB8B-A5FE-440B-B342-C0CC1D13EC55}"/>
              </a:ext>
            </a:extLst>
          </p:cNvPr>
          <p:cNvSpPr txBox="1">
            <a:spLocks/>
          </p:cNvSpPr>
          <p:nvPr/>
        </p:nvSpPr>
        <p:spPr>
          <a:xfrm>
            <a:off x="567753" y="344442"/>
            <a:ext cx="13025631" cy="513368"/>
          </a:xfrm>
          <a:prstGeom prst="rect">
            <a:avLst/>
          </a:prstGeom>
        </p:spPr>
        <p:txBody>
          <a:bodyPr vert="horz" lIns="91440" tIns="45720" rIns="91440" bIns="45720" rtlCol="0" anchor="b">
            <a:normAutofit fontScale="90000"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Fastest and slowest prep time in hours by food type?</a:t>
            </a:r>
          </a:p>
        </p:txBody>
      </p:sp>
      <p:pic>
        <p:nvPicPr>
          <p:cNvPr id="4" name="Picture 3">
            <a:extLst>
              <a:ext uri="{FF2B5EF4-FFF2-40B4-BE49-F238E27FC236}">
                <a16:creationId xmlns:a16="http://schemas.microsoft.com/office/drawing/2014/main" id="{C06A499B-3CD7-4BFD-983B-4E90FA295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36" y="1052736"/>
            <a:ext cx="7351014" cy="5045043"/>
          </a:xfrm>
          <a:prstGeom prst="rect">
            <a:avLst/>
          </a:prstGeom>
        </p:spPr>
      </p:pic>
      <p:sp>
        <p:nvSpPr>
          <p:cNvPr id="9" name="Title 1">
            <a:extLst>
              <a:ext uri="{FF2B5EF4-FFF2-40B4-BE49-F238E27FC236}">
                <a16:creationId xmlns:a16="http://schemas.microsoft.com/office/drawing/2014/main" id="{38AA072B-CA78-429C-8905-5E5076AAC4D9}"/>
              </a:ext>
            </a:extLst>
          </p:cNvPr>
          <p:cNvSpPr txBox="1">
            <a:spLocks/>
          </p:cNvSpPr>
          <p:nvPr/>
        </p:nvSpPr>
        <p:spPr>
          <a:xfrm>
            <a:off x="5087888" y="1700808"/>
            <a:ext cx="5760640" cy="513368"/>
          </a:xfrm>
          <a:prstGeom prst="rect">
            <a:avLst/>
          </a:prstGeom>
        </p:spPr>
        <p:txBody>
          <a:bodyPr vert="horz" lIns="91440" tIns="45720" rIns="91440" bIns="45720" rtlCol="0" anchor="b">
            <a:normAutofit fontScale="90000"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pic>
        <p:nvPicPr>
          <p:cNvPr id="8" name="Picture 7">
            <a:extLst>
              <a:ext uri="{FF2B5EF4-FFF2-40B4-BE49-F238E27FC236}">
                <a16:creationId xmlns:a16="http://schemas.microsoft.com/office/drawing/2014/main" id="{4C44FD48-D295-4807-8EF4-04C476148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2975" y="3909760"/>
            <a:ext cx="1562847" cy="1468129"/>
          </a:xfrm>
          <a:prstGeom prst="rect">
            <a:avLst/>
          </a:prstGeom>
        </p:spPr>
      </p:pic>
      <p:pic>
        <p:nvPicPr>
          <p:cNvPr id="13" name="Picture 12">
            <a:extLst>
              <a:ext uri="{FF2B5EF4-FFF2-40B4-BE49-F238E27FC236}">
                <a16:creationId xmlns:a16="http://schemas.microsoft.com/office/drawing/2014/main" id="{9D6DE196-8502-4A62-9C6F-4922DA1AA5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8926" y="1480111"/>
            <a:ext cx="2070943" cy="1270706"/>
          </a:xfrm>
          <a:prstGeom prst="rect">
            <a:avLst/>
          </a:prstGeom>
        </p:spPr>
      </p:pic>
    </p:spTree>
    <p:extLst>
      <p:ext uri="{BB962C8B-B14F-4D97-AF65-F5344CB8AC3E}">
        <p14:creationId xmlns:p14="http://schemas.microsoft.com/office/powerpoint/2010/main" val="294151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1817</TotalTime>
  <Words>1848</Words>
  <Application>Microsoft Office PowerPoint</Application>
  <PresentationFormat>Widescreen</PresentationFormat>
  <Paragraphs>266</Paragraphs>
  <Slides>20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Corbel</vt:lpstr>
      <vt:lpstr>Euphemia</vt:lpstr>
      <vt:lpstr>Wingdings</vt:lpstr>
      <vt:lpstr>Banded Design Blue 16x9</vt:lpstr>
      <vt:lpstr>Meal Preparation Time</vt:lpstr>
      <vt:lpstr>Agenda</vt:lpstr>
      <vt:lpstr>Project Scope</vt:lpstr>
      <vt:lpstr>Summary statistics</vt:lpstr>
      <vt:lpstr>Extreme values</vt:lpstr>
      <vt:lpstr>What is the city with the most orders?</vt:lpstr>
      <vt:lpstr>Famous restaurants / Slowest in preparation</vt:lpstr>
      <vt:lpstr>PowerPoint Presentation</vt:lpstr>
      <vt:lpstr>PowerPoint Presentation</vt:lpstr>
      <vt:lpstr>PowerPoint Presentation</vt:lpstr>
      <vt:lpstr>Preparation time by day of the week</vt:lpstr>
      <vt:lpstr>Preparation time over the days of the month</vt:lpstr>
      <vt:lpstr>Conclusions of data analysis and exploration</vt:lpstr>
      <vt:lpstr>Machine Learning Workflow</vt:lpstr>
      <vt:lpstr>Develop two ml models</vt:lpstr>
      <vt:lpstr>Models’ evaluation and comparison</vt:lpstr>
      <vt:lpstr>PowerPoint Presentation</vt:lpstr>
      <vt:lpstr>PowerPoint Presentation</vt:lpstr>
      <vt:lpstr>If I had more time I would: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Charis</dc:creator>
  <cp:lastModifiedBy>Charis</cp:lastModifiedBy>
  <cp:revision>69</cp:revision>
  <dcterms:created xsi:type="dcterms:W3CDTF">2022-11-23T10:55:57Z</dcterms:created>
  <dcterms:modified xsi:type="dcterms:W3CDTF">2022-11-24T17:13:24Z</dcterms:modified>
</cp:coreProperties>
</file>