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300" r:id="rId2"/>
    <p:sldId id="274" r:id="rId3"/>
    <p:sldId id="289" r:id="rId4"/>
    <p:sldId id="314" r:id="rId5"/>
    <p:sldId id="313" r:id="rId6"/>
    <p:sldId id="317" r:id="rId7"/>
    <p:sldId id="318" r:id="rId8"/>
    <p:sldId id="307" r:id="rId9"/>
    <p:sldId id="308" r:id="rId10"/>
    <p:sldId id="306" r:id="rId11"/>
    <p:sldId id="309" r:id="rId12"/>
    <p:sldId id="315" r:id="rId13"/>
    <p:sldId id="324" r:id="rId14"/>
    <p:sldId id="322" r:id="rId15"/>
    <p:sldId id="311" r:id="rId16"/>
    <p:sldId id="316" r:id="rId17"/>
    <p:sldId id="304" r:id="rId18"/>
    <p:sldId id="303" r:id="rId19"/>
    <p:sldId id="323" r:id="rId20"/>
    <p:sldId id="305" r:id="rId21"/>
    <p:sldId id="31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7" autoAdjust="0"/>
    <p:restoredTop sz="79559" autoAdjust="0"/>
  </p:normalViewPr>
  <p:slideViewPr>
    <p:cSldViewPr>
      <p:cViewPr varScale="1">
        <p:scale>
          <a:sx n="72" d="100"/>
          <a:sy n="72" d="100"/>
        </p:scale>
        <p:origin x="486" y="72"/>
      </p:cViewPr>
      <p:guideLst>
        <p:guide pos="3840"/>
        <p:guide pos="6816"/>
        <p:guide pos="816"/>
        <p:guide orient="horz" pos="2160"/>
      </p:guideLst>
    </p:cSldViewPr>
  </p:slideViewPr>
  <p:notesTextViewPr>
    <p:cViewPr>
      <p:scale>
        <a:sx n="1" d="1"/>
        <a:sy n="1" d="1"/>
      </p:scale>
      <p:origin x="0" y="0"/>
    </p:cViewPr>
  </p:notesTextViewPr>
  <p:notesViewPr>
    <p:cSldViewPr>
      <p:cViewPr varScale="1">
        <p:scale>
          <a:sx n="95" d="100"/>
          <a:sy n="95" d="100"/>
        </p:scale>
        <p:origin x="357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11/24/2022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11/24/2022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1</a:t>
            </a:fld>
            <a:endParaRPr lang="en-US"/>
          </a:p>
        </p:txBody>
      </p:sp>
    </p:spTree>
    <p:extLst>
      <p:ext uri="{BB962C8B-B14F-4D97-AF65-F5344CB8AC3E}">
        <p14:creationId xmlns:p14="http://schemas.microsoft.com/office/powerpoint/2010/main" val="323514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20</a:t>
            </a:fld>
            <a:endParaRPr lang="en-US"/>
          </a:p>
        </p:txBody>
      </p:sp>
    </p:spTree>
    <p:extLst>
      <p:ext uri="{BB962C8B-B14F-4D97-AF65-F5344CB8AC3E}">
        <p14:creationId xmlns:p14="http://schemas.microsoft.com/office/powerpoint/2010/main" val="2490218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21</a:t>
            </a:fld>
            <a:endParaRPr lang="en-US"/>
          </a:p>
        </p:txBody>
      </p:sp>
    </p:spTree>
    <p:extLst>
      <p:ext uri="{BB962C8B-B14F-4D97-AF65-F5344CB8AC3E}">
        <p14:creationId xmlns:p14="http://schemas.microsoft.com/office/powerpoint/2010/main" val="3797537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a:p>
        </p:txBody>
      </p:sp>
    </p:spTree>
    <p:extLst>
      <p:ext uri="{BB962C8B-B14F-4D97-AF65-F5344CB8AC3E}">
        <p14:creationId xmlns:p14="http://schemas.microsoft.com/office/powerpoint/2010/main" val="2909310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3</a:t>
            </a:fld>
            <a:endParaRPr lang="en-US"/>
          </a:p>
        </p:txBody>
      </p:sp>
    </p:spTree>
    <p:extLst>
      <p:ext uri="{BB962C8B-B14F-4D97-AF65-F5344CB8AC3E}">
        <p14:creationId xmlns:p14="http://schemas.microsoft.com/office/powerpoint/2010/main" val="4265826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13</a:t>
            </a:fld>
            <a:endParaRPr lang="en-US"/>
          </a:p>
        </p:txBody>
      </p:sp>
    </p:spTree>
    <p:extLst>
      <p:ext uri="{BB962C8B-B14F-4D97-AF65-F5344CB8AC3E}">
        <p14:creationId xmlns:p14="http://schemas.microsoft.com/office/powerpoint/2010/main" val="2164655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14</a:t>
            </a:fld>
            <a:endParaRPr lang="en-US"/>
          </a:p>
        </p:txBody>
      </p:sp>
    </p:spTree>
    <p:extLst>
      <p:ext uri="{BB962C8B-B14F-4D97-AF65-F5344CB8AC3E}">
        <p14:creationId xmlns:p14="http://schemas.microsoft.com/office/powerpoint/2010/main" val="746179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16</a:t>
            </a:fld>
            <a:endParaRPr lang="en-US"/>
          </a:p>
        </p:txBody>
      </p:sp>
    </p:spTree>
    <p:extLst>
      <p:ext uri="{BB962C8B-B14F-4D97-AF65-F5344CB8AC3E}">
        <p14:creationId xmlns:p14="http://schemas.microsoft.com/office/powerpoint/2010/main" val="578546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17</a:t>
            </a:fld>
            <a:endParaRPr lang="en-US"/>
          </a:p>
        </p:txBody>
      </p:sp>
    </p:spTree>
    <p:extLst>
      <p:ext uri="{BB962C8B-B14F-4D97-AF65-F5344CB8AC3E}">
        <p14:creationId xmlns:p14="http://schemas.microsoft.com/office/powerpoint/2010/main" val="2730206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18</a:t>
            </a:fld>
            <a:endParaRPr lang="en-US"/>
          </a:p>
        </p:txBody>
      </p:sp>
    </p:spTree>
    <p:extLst>
      <p:ext uri="{BB962C8B-B14F-4D97-AF65-F5344CB8AC3E}">
        <p14:creationId xmlns:p14="http://schemas.microsoft.com/office/powerpoint/2010/main" val="840899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19</a:t>
            </a:fld>
            <a:endParaRPr lang="en-US"/>
          </a:p>
        </p:txBody>
      </p:sp>
    </p:spTree>
    <p:extLst>
      <p:ext uri="{BB962C8B-B14F-4D97-AF65-F5344CB8AC3E}">
        <p14:creationId xmlns:p14="http://schemas.microsoft.com/office/powerpoint/2010/main" val="34026289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Sun rising over grassy hil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3999" y="4800600"/>
            <a:ext cx="9144002" cy="1143000"/>
          </a:xfrm>
        </p:spPr>
        <p:txBody>
          <a:bodyPr anchor="b">
            <a:normAutofit/>
          </a:bodyPr>
          <a:lstStyle>
            <a:lvl1pPr algn="ctr">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11/24/2022</a:t>
            </a:fld>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11/24/2022</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11/24/2022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11/24/2022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E583DDF-CA54-461A-A486-592D2374C532}" type="datetimeFigureOut">
              <a:rPr lang="en-US"/>
              <a:t>11/24/2022</a:t>
            </a:fld>
            <a:endParaRPr dirty="0"/>
          </a:p>
        </p:txBody>
      </p:sp>
      <p:sp>
        <p:nvSpPr>
          <p:cNvPr id="6" name="Slide Number Placeholder 5"/>
          <p:cNvSpPr>
            <a:spLocks noGrp="1"/>
          </p:cNvSpPr>
          <p:nvPr>
            <p:ph type="sldNum" sz="quarter" idx="12"/>
          </p:nvPr>
        </p:nvSpPr>
        <p:spPr/>
        <p:txBody>
          <a:bodyPr/>
          <a:lstStyle/>
          <a:p>
            <a:fld id="{CA8D9AD5-F248-4919-864A-CFD76CC027D6}" type="slidenum">
              <a:rPr/>
              <a:t>‹#›</a:t>
            </a:fld>
            <a:endParaRPr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11/24/2022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11/24/2022</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DD7D43D-6574-4C7B-808D-C6C12215A4D4}" type="datetimeFigureOut">
              <a:rPr lang="en-US"/>
              <a:t>11/24/2022</a:t>
            </a:fld>
            <a:endParaRPr/>
          </a:p>
        </p:txBody>
      </p:sp>
      <p:sp>
        <p:nvSpPr>
          <p:cNvPr id="7" name="Slide Number Placeholder 6"/>
          <p:cNvSpPr>
            <a:spLocks noGrp="1"/>
          </p:cNvSpPr>
          <p:nvPr>
            <p:ph type="sldNum" sz="quarter" idx="12"/>
          </p:nvPr>
        </p:nvSpPr>
        <p:spPr/>
        <p:txBody>
          <a:bodyPr/>
          <a:lstStyle/>
          <a:p>
            <a:fld id="{A0ECE5F2-81AA-4605-B028-6FBA391056AF}" type="slidenum">
              <a:rPr/>
              <a:t>‹#›</a:t>
            </a:fld>
            <a:endParaRPr/>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E583DDF-CA54-461A-A486-592D2374C532}" type="datetimeFigureOut">
              <a:rPr lang="en-US"/>
              <a:t>11/24/2022</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E583DDF-CA54-461A-A486-592D2374C532}" type="datetimeFigureOut">
              <a:rPr lang="en-US"/>
              <a:t>11/24/2022</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solidFill>
                  <a:schemeClr val="tx2"/>
                </a:solidFill>
              </a:defRPr>
            </a:lvl1pPr>
          </a:lstStyle>
          <a:p>
            <a:endParaRPr/>
          </a:p>
        </p:txBody>
      </p:sp>
      <p:sp>
        <p:nvSpPr>
          <p:cNvPr id="2" name="Date Placeholder 1"/>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11/24/2022</a:t>
            </a:fld>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11/24/2022</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11/24/2022</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404664"/>
            <a:ext cx="9144000" cy="885056"/>
          </a:xfrm>
        </p:spPr>
        <p:txBody>
          <a:bodyPr/>
          <a:lstStyle/>
          <a:p>
            <a:r>
              <a:rPr lang="en-US" dirty="0"/>
              <a:t>Meal Preparation Time</a:t>
            </a:r>
          </a:p>
        </p:txBody>
      </p:sp>
      <p:sp>
        <p:nvSpPr>
          <p:cNvPr id="3" name="Content Placeholder 2"/>
          <p:cNvSpPr>
            <a:spLocks noGrp="1"/>
          </p:cNvSpPr>
          <p:nvPr>
            <p:ph type="body" idx="1"/>
          </p:nvPr>
        </p:nvSpPr>
        <p:spPr>
          <a:xfrm>
            <a:off x="3322613" y="1412776"/>
            <a:ext cx="5543600" cy="432048"/>
          </a:xfrm>
        </p:spPr>
        <p:txBody>
          <a:bodyPr/>
          <a:lstStyle/>
          <a:p>
            <a:pPr lvl="0"/>
            <a:r>
              <a:rPr lang="en-US" dirty="0"/>
              <a:t>Created by: </a:t>
            </a:r>
            <a:r>
              <a:rPr lang="en-US" dirty="0" err="1"/>
              <a:t>Charilaos</a:t>
            </a:r>
            <a:r>
              <a:rPr lang="en-US" dirty="0"/>
              <a:t> </a:t>
            </a:r>
            <a:r>
              <a:rPr lang="en-US" dirty="0" err="1"/>
              <a:t>Charalampopoulos</a:t>
            </a:r>
            <a:endParaRPr lang="en-US" dirty="0"/>
          </a:p>
        </p:txBody>
      </p:sp>
      <p:pic>
        <p:nvPicPr>
          <p:cNvPr id="11" name="Picture 10">
            <a:extLst>
              <a:ext uri="{FF2B5EF4-FFF2-40B4-BE49-F238E27FC236}">
                <a16:creationId xmlns:a16="http://schemas.microsoft.com/office/drawing/2014/main" id="{F65B471A-84A4-4729-8919-D7605C2E64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9806" y="2188363"/>
            <a:ext cx="6769213" cy="3283226"/>
          </a:xfrm>
          <a:prstGeom prst="rect">
            <a:avLst/>
          </a:prstGeom>
        </p:spPr>
      </p:pic>
    </p:spTree>
    <p:extLst>
      <p:ext uri="{BB962C8B-B14F-4D97-AF65-F5344CB8AC3E}">
        <p14:creationId xmlns:p14="http://schemas.microsoft.com/office/powerpoint/2010/main" val="2592533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796E2A-2747-4B06-8380-715DF0FF5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99" y="2132856"/>
            <a:ext cx="5832625" cy="4058216"/>
          </a:xfrm>
          <a:prstGeom prst="rect">
            <a:avLst/>
          </a:prstGeom>
        </p:spPr>
      </p:pic>
      <p:pic>
        <p:nvPicPr>
          <p:cNvPr id="9" name="Picture 8">
            <a:extLst>
              <a:ext uri="{FF2B5EF4-FFF2-40B4-BE49-F238E27FC236}">
                <a16:creationId xmlns:a16="http://schemas.microsoft.com/office/drawing/2014/main" id="{BE3443D2-1536-4248-8B12-3A5D655A65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2784" y="2132856"/>
            <a:ext cx="5744377" cy="4058216"/>
          </a:xfrm>
          <a:prstGeom prst="rect">
            <a:avLst/>
          </a:prstGeom>
        </p:spPr>
      </p:pic>
      <p:sp>
        <p:nvSpPr>
          <p:cNvPr id="10" name="Title 1">
            <a:extLst>
              <a:ext uri="{FF2B5EF4-FFF2-40B4-BE49-F238E27FC236}">
                <a16:creationId xmlns:a16="http://schemas.microsoft.com/office/drawing/2014/main" id="{6050FB8B-A5FE-440B-B342-C0CC1D13EC55}"/>
              </a:ext>
            </a:extLst>
          </p:cNvPr>
          <p:cNvSpPr txBox="1">
            <a:spLocks/>
          </p:cNvSpPr>
          <p:nvPr/>
        </p:nvSpPr>
        <p:spPr>
          <a:xfrm>
            <a:off x="335360" y="332656"/>
            <a:ext cx="9509760" cy="513368"/>
          </a:xfrm>
          <a:prstGeom prst="rect">
            <a:avLst/>
          </a:prstGeom>
        </p:spPr>
        <p:txBody>
          <a:bodyPr vert="horz" lIns="91440" tIns="45720" rIns="91440" bIns="45720" rtlCol="0" anchor="b">
            <a:normAutofit fontScale="90000" lnSpcReduction="100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r>
              <a:rPr lang="en-US" dirty="0"/>
              <a:t>Busiest day of the week - Busiest time of the day?</a:t>
            </a:r>
          </a:p>
        </p:txBody>
      </p:sp>
      <p:sp>
        <p:nvSpPr>
          <p:cNvPr id="12" name="TextBox 11">
            <a:extLst>
              <a:ext uri="{FF2B5EF4-FFF2-40B4-BE49-F238E27FC236}">
                <a16:creationId xmlns:a16="http://schemas.microsoft.com/office/drawing/2014/main" id="{728CE0D6-6A8D-4182-9454-72AC1F64A4BE}"/>
              </a:ext>
            </a:extLst>
          </p:cNvPr>
          <p:cNvSpPr txBox="1"/>
          <p:nvPr/>
        </p:nvSpPr>
        <p:spPr>
          <a:xfrm>
            <a:off x="335360" y="1027775"/>
            <a:ext cx="10553979" cy="923330"/>
          </a:xfrm>
          <a:prstGeom prst="rect">
            <a:avLst/>
          </a:prstGeom>
          <a:noFill/>
        </p:spPr>
        <p:txBody>
          <a:bodyPr wrap="square">
            <a:spAutoFit/>
          </a:bodyPr>
          <a:lstStyle/>
          <a:p>
            <a:pPr marL="285750" indent="-285750">
              <a:buFont typeface="Wingdings" panose="05000000000000000000" pitchFamily="2" charset="2"/>
              <a:buChar char="§"/>
            </a:pPr>
            <a:r>
              <a:rPr lang="en-GB" sz="1800" dirty="0"/>
              <a:t>The busiest time of the day seems to be from 7 to 11 pm while there are very little orders before 11 am</a:t>
            </a:r>
          </a:p>
          <a:p>
            <a:pPr marL="285750" indent="-285750">
              <a:buFont typeface="Wingdings" panose="05000000000000000000" pitchFamily="2" charset="2"/>
              <a:buChar char="§"/>
            </a:pPr>
            <a:endParaRPr lang="en-GB" sz="1800" dirty="0"/>
          </a:p>
          <a:p>
            <a:pPr marL="285750" indent="-285750">
              <a:buFont typeface="Wingdings" panose="05000000000000000000" pitchFamily="2" charset="2"/>
              <a:buChar char="§"/>
            </a:pPr>
            <a:r>
              <a:rPr lang="en-GB" sz="1800" dirty="0"/>
              <a:t>The busiest day of the week is Sunday and the most quiet is Thursday</a:t>
            </a:r>
          </a:p>
        </p:txBody>
      </p:sp>
    </p:spTree>
    <p:extLst>
      <p:ext uri="{BB962C8B-B14F-4D97-AF65-F5344CB8AC3E}">
        <p14:creationId xmlns:p14="http://schemas.microsoft.com/office/powerpoint/2010/main" val="2565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28CE0D6-6A8D-4182-9454-72AC1F64A4BE}"/>
              </a:ext>
            </a:extLst>
          </p:cNvPr>
          <p:cNvSpPr txBox="1"/>
          <p:nvPr/>
        </p:nvSpPr>
        <p:spPr>
          <a:xfrm>
            <a:off x="7608168" y="1027775"/>
            <a:ext cx="4464496" cy="2554545"/>
          </a:xfrm>
          <a:prstGeom prst="rect">
            <a:avLst/>
          </a:prstGeom>
          <a:noFill/>
        </p:spPr>
        <p:txBody>
          <a:bodyPr wrap="square">
            <a:spAutoFit/>
          </a:bodyPr>
          <a:lstStyle/>
          <a:p>
            <a:pPr marL="285750" indent="-285750">
              <a:buFont typeface="Wingdings" panose="05000000000000000000" pitchFamily="2" charset="2"/>
              <a:buChar char="§"/>
            </a:pPr>
            <a:r>
              <a:rPr lang="en-GB" sz="1600" dirty="0"/>
              <a:t>Red points represent average prep time</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Blue points represent median prep time</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The busiest time of the day seems to be from 7 to 11 pm while the are very little orders before 11 am</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The busiest day of the week is Sunday and the most quiet is Thursday</a:t>
            </a:r>
          </a:p>
        </p:txBody>
      </p:sp>
      <p:pic>
        <p:nvPicPr>
          <p:cNvPr id="3" name="Picture 2">
            <a:extLst>
              <a:ext uri="{FF2B5EF4-FFF2-40B4-BE49-F238E27FC236}">
                <a16:creationId xmlns:a16="http://schemas.microsoft.com/office/drawing/2014/main" id="{DA473F78-7CBA-4D82-B707-CA3FBBD72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360" y="1051258"/>
            <a:ext cx="7094403" cy="5099471"/>
          </a:xfrm>
          <a:prstGeom prst="rect">
            <a:avLst/>
          </a:prstGeom>
        </p:spPr>
      </p:pic>
      <p:sp>
        <p:nvSpPr>
          <p:cNvPr id="11" name="Title 1">
            <a:extLst>
              <a:ext uri="{FF2B5EF4-FFF2-40B4-BE49-F238E27FC236}">
                <a16:creationId xmlns:a16="http://schemas.microsoft.com/office/drawing/2014/main" id="{A65EB5DD-C819-4366-9CAD-28C87D8FBBBB}"/>
              </a:ext>
            </a:extLst>
          </p:cNvPr>
          <p:cNvSpPr>
            <a:spLocks noGrp="1"/>
          </p:cNvSpPr>
          <p:nvPr>
            <p:ph type="title"/>
          </p:nvPr>
        </p:nvSpPr>
        <p:spPr>
          <a:xfrm>
            <a:off x="119336" y="188640"/>
            <a:ext cx="6552728" cy="648048"/>
          </a:xfrm>
        </p:spPr>
        <p:txBody>
          <a:bodyPr>
            <a:normAutofit/>
          </a:bodyPr>
          <a:lstStyle/>
          <a:p>
            <a:r>
              <a:rPr lang="en-US" sz="3100" dirty="0"/>
              <a:t>Preparation time by day of the week</a:t>
            </a:r>
          </a:p>
        </p:txBody>
      </p:sp>
    </p:spTree>
    <p:extLst>
      <p:ext uri="{BB962C8B-B14F-4D97-AF65-F5344CB8AC3E}">
        <p14:creationId xmlns:p14="http://schemas.microsoft.com/office/powerpoint/2010/main" val="249959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28CE0D6-6A8D-4182-9454-72AC1F64A4BE}"/>
              </a:ext>
            </a:extLst>
          </p:cNvPr>
          <p:cNvSpPr txBox="1"/>
          <p:nvPr/>
        </p:nvSpPr>
        <p:spPr>
          <a:xfrm>
            <a:off x="7608168" y="887918"/>
            <a:ext cx="4464496" cy="4524315"/>
          </a:xfrm>
          <a:prstGeom prst="rect">
            <a:avLst/>
          </a:prstGeom>
          <a:noFill/>
        </p:spPr>
        <p:txBody>
          <a:bodyPr wrap="square">
            <a:spAutoFit/>
          </a:bodyPr>
          <a:lstStyle/>
          <a:p>
            <a:pPr marL="285750" indent="-285750">
              <a:buFont typeface="Wingdings" panose="05000000000000000000" pitchFamily="2" charset="2"/>
              <a:buChar char="§"/>
            </a:pPr>
            <a:r>
              <a:rPr lang="en-GB" sz="1600" dirty="0"/>
              <a:t>Red line indicates the mean daily preparation time in hours and the blue line the corresponding daily across the whole month</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The median is consistently lower meaning that there are always cases with high values that affect the average</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The average daily prep time (red line) ranges between 0.26 and 0.36 hours except for the last day that rockets up to 1,55 hours. The mean is steadily around 0.23 hours</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The last day includes only 4 observations</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In the report you can hover over the graph to check the daily values of the metrics interactively </a:t>
            </a:r>
          </a:p>
        </p:txBody>
      </p:sp>
      <p:sp>
        <p:nvSpPr>
          <p:cNvPr id="11" name="Title 1">
            <a:extLst>
              <a:ext uri="{FF2B5EF4-FFF2-40B4-BE49-F238E27FC236}">
                <a16:creationId xmlns:a16="http://schemas.microsoft.com/office/drawing/2014/main" id="{A65EB5DD-C819-4366-9CAD-28C87D8FBBBB}"/>
              </a:ext>
            </a:extLst>
          </p:cNvPr>
          <p:cNvSpPr>
            <a:spLocks noGrp="1"/>
          </p:cNvSpPr>
          <p:nvPr>
            <p:ph type="title"/>
          </p:nvPr>
        </p:nvSpPr>
        <p:spPr>
          <a:xfrm>
            <a:off x="335360" y="188640"/>
            <a:ext cx="7488832" cy="648048"/>
          </a:xfrm>
        </p:spPr>
        <p:txBody>
          <a:bodyPr>
            <a:normAutofit/>
          </a:bodyPr>
          <a:lstStyle/>
          <a:p>
            <a:r>
              <a:rPr lang="en-US" sz="3100" dirty="0"/>
              <a:t>Preparation time over the days of the month</a:t>
            </a:r>
          </a:p>
        </p:txBody>
      </p:sp>
      <p:pic>
        <p:nvPicPr>
          <p:cNvPr id="4" name="Picture 3">
            <a:extLst>
              <a:ext uri="{FF2B5EF4-FFF2-40B4-BE49-F238E27FC236}">
                <a16:creationId xmlns:a16="http://schemas.microsoft.com/office/drawing/2014/main" id="{C3C70D3E-93E8-4A65-AE88-3159D067A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117" y="1027774"/>
            <a:ext cx="6905744" cy="4777489"/>
          </a:xfrm>
          <a:prstGeom prst="rect">
            <a:avLst/>
          </a:prstGeom>
        </p:spPr>
      </p:pic>
    </p:spTree>
    <p:extLst>
      <p:ext uri="{BB962C8B-B14F-4D97-AF65-F5344CB8AC3E}">
        <p14:creationId xmlns:p14="http://schemas.microsoft.com/office/powerpoint/2010/main" val="1748706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352" y="404664"/>
            <a:ext cx="4968552" cy="432048"/>
          </a:xfrm>
        </p:spPr>
        <p:txBody>
          <a:bodyPr>
            <a:normAutofit fontScale="90000"/>
          </a:bodyPr>
          <a:lstStyle/>
          <a:p>
            <a:r>
              <a:rPr lang="en-US" sz="3200" dirty="0"/>
              <a:t>Distributions and correlations</a:t>
            </a:r>
          </a:p>
        </p:txBody>
      </p:sp>
      <p:pic>
        <p:nvPicPr>
          <p:cNvPr id="4" name="Picture 3">
            <a:extLst>
              <a:ext uri="{FF2B5EF4-FFF2-40B4-BE49-F238E27FC236}">
                <a16:creationId xmlns:a16="http://schemas.microsoft.com/office/drawing/2014/main" id="{4A69E22E-28A3-4943-BDAF-0233D97CC4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368" y="1052735"/>
            <a:ext cx="6997380" cy="4968553"/>
          </a:xfrm>
          <a:prstGeom prst="rect">
            <a:avLst/>
          </a:prstGeom>
        </p:spPr>
      </p:pic>
      <p:sp>
        <p:nvSpPr>
          <p:cNvPr id="6" name="TextBox 5">
            <a:extLst>
              <a:ext uri="{FF2B5EF4-FFF2-40B4-BE49-F238E27FC236}">
                <a16:creationId xmlns:a16="http://schemas.microsoft.com/office/drawing/2014/main" id="{34D341B0-D436-4C12-9544-1F07C76FD0E3}"/>
              </a:ext>
            </a:extLst>
          </p:cNvPr>
          <p:cNvSpPr txBox="1"/>
          <p:nvPr/>
        </p:nvSpPr>
        <p:spPr>
          <a:xfrm>
            <a:off x="7536160" y="1052735"/>
            <a:ext cx="4464496" cy="3539430"/>
          </a:xfrm>
          <a:prstGeom prst="rect">
            <a:avLst/>
          </a:prstGeom>
          <a:noFill/>
        </p:spPr>
        <p:txBody>
          <a:bodyPr wrap="square">
            <a:spAutoFit/>
          </a:bodyPr>
          <a:lstStyle/>
          <a:p>
            <a:pPr marL="285750" indent="-285750">
              <a:buFont typeface="Wingdings" panose="05000000000000000000" pitchFamily="2" charset="2"/>
              <a:buChar char="§"/>
            </a:pPr>
            <a:r>
              <a:rPr lang="en-GB" sz="1600" dirty="0"/>
              <a:t>Highly right skewed distributions indicating many little values and very sparse bad relatively huge values for all the three numeric variables</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The point plots show the relationship between the variables by pairs</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The </a:t>
            </a:r>
            <a:r>
              <a:rPr lang="en-GB" sz="1600" dirty="0" err="1"/>
              <a:t>corr</a:t>
            </a:r>
            <a:r>
              <a:rPr lang="en-GB" sz="1600" dirty="0"/>
              <a:t> on the three top right squares represent how strong the linear relationship between values is</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err="1"/>
              <a:t>Corr</a:t>
            </a:r>
            <a:r>
              <a:rPr lang="en-GB" sz="1600" dirty="0"/>
              <a:t> closer to zero implies no linear correlation while values closer to 1 indicate strong linear correlation</a:t>
            </a:r>
          </a:p>
        </p:txBody>
      </p:sp>
    </p:spTree>
    <p:extLst>
      <p:ext uri="{BB962C8B-B14F-4D97-AF65-F5344CB8AC3E}">
        <p14:creationId xmlns:p14="http://schemas.microsoft.com/office/powerpoint/2010/main" val="379110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352" y="404664"/>
            <a:ext cx="6967998" cy="432048"/>
          </a:xfrm>
        </p:spPr>
        <p:txBody>
          <a:bodyPr>
            <a:normAutofit fontScale="90000"/>
          </a:bodyPr>
          <a:lstStyle/>
          <a:p>
            <a:r>
              <a:rPr lang="en-US" sz="3200" dirty="0"/>
              <a:t>Conclusions of data analysis and exploration</a:t>
            </a:r>
          </a:p>
        </p:txBody>
      </p:sp>
      <p:sp>
        <p:nvSpPr>
          <p:cNvPr id="5" name="TextBox 4">
            <a:extLst>
              <a:ext uri="{FF2B5EF4-FFF2-40B4-BE49-F238E27FC236}">
                <a16:creationId xmlns:a16="http://schemas.microsoft.com/office/drawing/2014/main" id="{B6829FB0-B239-4BFB-B065-D6FD8F8872BF}"/>
              </a:ext>
            </a:extLst>
          </p:cNvPr>
          <p:cNvSpPr txBox="1"/>
          <p:nvPr/>
        </p:nvSpPr>
        <p:spPr>
          <a:xfrm>
            <a:off x="291233" y="1052736"/>
            <a:ext cx="11377264" cy="3908762"/>
          </a:xfrm>
          <a:prstGeom prst="rect">
            <a:avLst/>
          </a:prstGeom>
          <a:noFill/>
        </p:spPr>
        <p:txBody>
          <a:bodyPr wrap="square" rtlCol="0">
            <a:spAutoFit/>
          </a:bodyPr>
          <a:lstStyle/>
          <a:p>
            <a:pPr marL="285750" indent="-285750">
              <a:buFont typeface="Wingdings" panose="05000000000000000000" pitchFamily="2" charset="2"/>
              <a:buChar char="§"/>
            </a:pPr>
            <a:r>
              <a:rPr lang="en-GB" dirty="0"/>
              <a:t>Unknown if the outlier meant to be delivered next day, later in the day or ASAP so we created  business scenarios</a:t>
            </a:r>
          </a:p>
          <a:p>
            <a:pPr marL="285750" indent="-285750">
              <a:buFont typeface="Wingdings" panose="05000000000000000000" pitchFamily="2" charset="2"/>
              <a:buChar char="§"/>
            </a:pPr>
            <a:r>
              <a:rPr lang="en-GB" dirty="0"/>
              <a:t>Without removing extreme values, the average prep time is 22 minutes with a median value to be 14 minutes</a:t>
            </a:r>
          </a:p>
          <a:p>
            <a:pPr marL="285750" indent="-285750">
              <a:buFont typeface="Wingdings" panose="05000000000000000000" pitchFamily="2" charset="2"/>
              <a:buChar char="§"/>
            </a:pPr>
            <a:r>
              <a:rPr lang="en-GB" dirty="0"/>
              <a:t>UK has more than 90% of the orders and the vast majority regard London</a:t>
            </a:r>
          </a:p>
          <a:p>
            <a:pPr marL="285750" indent="-285750">
              <a:buFont typeface="Wingdings" panose="05000000000000000000" pitchFamily="2" charset="2"/>
              <a:buChar char="§"/>
            </a:pPr>
            <a:r>
              <a:rPr lang="en-GB" dirty="0"/>
              <a:t>Restaurant ‘408’ has the most orders placed having ‘chicken’ as type of food</a:t>
            </a:r>
          </a:p>
          <a:p>
            <a:pPr marL="285750" indent="-285750">
              <a:buFont typeface="Wingdings" panose="05000000000000000000" pitchFamily="2" charset="2"/>
              <a:buChar char="§"/>
            </a:pPr>
            <a:r>
              <a:rPr lang="en-GB" dirty="0"/>
              <a:t>Italian food is the most popular option followed by burgers and </a:t>
            </a:r>
            <a:r>
              <a:rPr lang="en-GB" dirty="0" err="1"/>
              <a:t>thai</a:t>
            </a:r>
            <a:endParaRPr lang="en-GB" dirty="0"/>
          </a:p>
          <a:p>
            <a:pPr marL="285750" indent="-285750">
              <a:buFont typeface="Wingdings" panose="05000000000000000000" pitchFamily="2" charset="2"/>
              <a:buChar char="§"/>
            </a:pPr>
            <a:r>
              <a:rPr lang="en-GB" dirty="0"/>
              <a:t>Crepes and soups seem to be the slowest in preparation</a:t>
            </a:r>
          </a:p>
          <a:p>
            <a:pPr marL="285750" indent="-285750">
              <a:buFont typeface="Wingdings" panose="05000000000000000000" pitchFamily="2" charset="2"/>
              <a:buChar char="§"/>
            </a:pPr>
            <a:r>
              <a:rPr lang="en-GB" dirty="0"/>
              <a:t>Delicatessen and kosher appear the fastest in preparation</a:t>
            </a:r>
          </a:p>
          <a:p>
            <a:pPr marL="285750" indent="-285750">
              <a:buFont typeface="Wingdings" panose="05000000000000000000" pitchFamily="2" charset="2"/>
              <a:buChar char="§"/>
            </a:pPr>
            <a:r>
              <a:rPr lang="en-GB" dirty="0"/>
              <a:t>The busiest time of the day seems to be from 7 to 11 pm while the are very little orders before 11 am</a:t>
            </a:r>
          </a:p>
          <a:p>
            <a:pPr marL="285750" indent="-285750">
              <a:buFont typeface="Wingdings" panose="05000000000000000000" pitchFamily="2" charset="2"/>
              <a:buChar char="§"/>
            </a:pPr>
            <a:r>
              <a:rPr lang="en-GB" dirty="0"/>
              <a:t>The busiest day of the week is Sunday and the most quiet is Thursday</a:t>
            </a:r>
          </a:p>
          <a:p>
            <a:pPr marL="285750" indent="-285750">
              <a:buFont typeface="Wingdings" panose="05000000000000000000" pitchFamily="2" charset="2"/>
              <a:buChar char="§"/>
            </a:pPr>
            <a:r>
              <a:rPr lang="en-GB" dirty="0"/>
              <a:t>Meals seem to get ready faster on Fridays and slower on Tuesdays</a:t>
            </a:r>
          </a:p>
          <a:p>
            <a:pPr marL="285750" indent="-285750">
              <a:buFont typeface="Wingdings" panose="05000000000000000000" pitchFamily="2" charset="2"/>
              <a:buChar char="§"/>
            </a:pPr>
            <a:r>
              <a:rPr lang="en-GB" dirty="0"/>
              <a:t>Higher number of items is not correlated with higher prep time</a:t>
            </a:r>
          </a:p>
          <a:p>
            <a:pPr marL="285750" indent="-285750">
              <a:buFont typeface="Wingdings" panose="05000000000000000000" pitchFamily="2" charset="2"/>
              <a:buChar char="§"/>
            </a:pPr>
            <a:r>
              <a:rPr lang="en-GB" dirty="0"/>
              <a:t>The higher the number of items the higher the price</a:t>
            </a:r>
          </a:p>
          <a:p>
            <a:pPr marL="285750" indent="-285750">
              <a:buFont typeface="Wingdings" panose="05000000000000000000" pitchFamily="2" charset="2"/>
              <a:buChar char="§"/>
            </a:pPr>
            <a:endParaRPr lang="en-GB" sz="1600" dirty="0"/>
          </a:p>
          <a:p>
            <a:endParaRPr lang="en-GB" sz="1600" dirty="0"/>
          </a:p>
        </p:txBody>
      </p:sp>
    </p:spTree>
    <p:extLst>
      <p:ext uri="{BB962C8B-B14F-4D97-AF65-F5344CB8AC3E}">
        <p14:creationId xmlns:p14="http://schemas.microsoft.com/office/powerpoint/2010/main" val="81422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298E4D-A298-4DEF-B4DE-321B78BFB084}"/>
              </a:ext>
            </a:extLst>
          </p:cNvPr>
          <p:cNvSpPr>
            <a:spLocks noGrp="1"/>
          </p:cNvSpPr>
          <p:nvPr>
            <p:ph type="title"/>
          </p:nvPr>
        </p:nvSpPr>
        <p:spPr>
          <a:xfrm>
            <a:off x="2639616" y="188640"/>
            <a:ext cx="6552728" cy="648048"/>
          </a:xfrm>
        </p:spPr>
        <p:txBody>
          <a:bodyPr>
            <a:normAutofit/>
          </a:bodyPr>
          <a:lstStyle/>
          <a:p>
            <a:r>
              <a:rPr lang="en-US" sz="3100" dirty="0"/>
              <a:t>Machine Learning Workflow</a:t>
            </a:r>
          </a:p>
        </p:txBody>
      </p:sp>
      <p:grpSp>
        <p:nvGrpSpPr>
          <p:cNvPr id="6" name="Group 5">
            <a:extLst>
              <a:ext uri="{FF2B5EF4-FFF2-40B4-BE49-F238E27FC236}">
                <a16:creationId xmlns:a16="http://schemas.microsoft.com/office/drawing/2014/main" id="{CA9404A2-0196-4F28-A1A2-AE3469C63C84}"/>
              </a:ext>
            </a:extLst>
          </p:cNvPr>
          <p:cNvGrpSpPr/>
          <p:nvPr/>
        </p:nvGrpSpPr>
        <p:grpSpPr>
          <a:xfrm>
            <a:off x="695400" y="1099132"/>
            <a:ext cx="1717678" cy="785160"/>
            <a:chOff x="2867628" y="779411"/>
            <a:chExt cx="1717678" cy="785160"/>
          </a:xfrm>
        </p:grpSpPr>
        <p:sp>
          <p:nvSpPr>
            <p:cNvPr id="7" name="Rectangle: Rounded Corners 6">
              <a:extLst>
                <a:ext uri="{FF2B5EF4-FFF2-40B4-BE49-F238E27FC236}">
                  <a16:creationId xmlns:a16="http://schemas.microsoft.com/office/drawing/2014/main" id="{83C63D62-761C-4094-81C5-A9BC098EA937}"/>
                </a:ext>
              </a:extLst>
            </p:cNvPr>
            <p:cNvSpPr/>
            <p:nvPr/>
          </p:nvSpPr>
          <p:spPr>
            <a:xfrm>
              <a:off x="2867628" y="779411"/>
              <a:ext cx="1717678" cy="785160"/>
            </a:xfrm>
            <a:prstGeom prst="roundRect">
              <a:avLst>
                <a:gd name="adj" fmla="val 10000"/>
              </a:avLst>
            </a:pr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8" name="Rectangle: Rounded Corners 4">
              <a:extLst>
                <a:ext uri="{FF2B5EF4-FFF2-40B4-BE49-F238E27FC236}">
                  <a16:creationId xmlns:a16="http://schemas.microsoft.com/office/drawing/2014/main" id="{1436C5A3-2ABA-4776-9A51-B0FFEA8E41EB}"/>
                </a:ext>
              </a:extLst>
            </p:cNvPr>
            <p:cNvSpPr txBox="1"/>
            <p:nvPr/>
          </p:nvSpPr>
          <p:spPr>
            <a:xfrm>
              <a:off x="2890625" y="802408"/>
              <a:ext cx="1671684" cy="73916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Data Cleansing</a:t>
              </a:r>
            </a:p>
          </p:txBody>
        </p:sp>
      </p:grpSp>
      <p:grpSp>
        <p:nvGrpSpPr>
          <p:cNvPr id="9" name="Group 8">
            <a:extLst>
              <a:ext uri="{FF2B5EF4-FFF2-40B4-BE49-F238E27FC236}">
                <a16:creationId xmlns:a16="http://schemas.microsoft.com/office/drawing/2014/main" id="{304D0B6A-7DAC-4642-8F3C-A821D651A513}"/>
              </a:ext>
            </a:extLst>
          </p:cNvPr>
          <p:cNvGrpSpPr/>
          <p:nvPr/>
        </p:nvGrpSpPr>
        <p:grpSpPr>
          <a:xfrm>
            <a:off x="2477219" y="1988840"/>
            <a:ext cx="1717678" cy="785160"/>
            <a:chOff x="2867628" y="779411"/>
            <a:chExt cx="1717678" cy="785160"/>
          </a:xfrm>
        </p:grpSpPr>
        <p:sp>
          <p:nvSpPr>
            <p:cNvPr id="11" name="Rectangle: Rounded Corners 10">
              <a:extLst>
                <a:ext uri="{FF2B5EF4-FFF2-40B4-BE49-F238E27FC236}">
                  <a16:creationId xmlns:a16="http://schemas.microsoft.com/office/drawing/2014/main" id="{8596475F-BCA5-4DD0-9143-97AA687C3429}"/>
                </a:ext>
              </a:extLst>
            </p:cNvPr>
            <p:cNvSpPr/>
            <p:nvPr/>
          </p:nvSpPr>
          <p:spPr>
            <a:xfrm>
              <a:off x="2867628" y="779411"/>
              <a:ext cx="1717678" cy="785160"/>
            </a:xfrm>
            <a:prstGeom prst="roundRect">
              <a:avLst>
                <a:gd name="adj" fmla="val 10000"/>
              </a:avLst>
            </a:pr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13" name="Rectangle: Rounded Corners 4">
              <a:extLst>
                <a:ext uri="{FF2B5EF4-FFF2-40B4-BE49-F238E27FC236}">
                  <a16:creationId xmlns:a16="http://schemas.microsoft.com/office/drawing/2014/main" id="{ADDECB15-D49F-4BEF-A791-3E2B7E367BF3}"/>
                </a:ext>
              </a:extLst>
            </p:cNvPr>
            <p:cNvSpPr txBox="1"/>
            <p:nvPr/>
          </p:nvSpPr>
          <p:spPr>
            <a:xfrm>
              <a:off x="2890625" y="802408"/>
              <a:ext cx="1671684" cy="73916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Feature Engineering </a:t>
              </a:r>
            </a:p>
          </p:txBody>
        </p:sp>
      </p:grpSp>
      <p:grpSp>
        <p:nvGrpSpPr>
          <p:cNvPr id="14" name="Group 13">
            <a:extLst>
              <a:ext uri="{FF2B5EF4-FFF2-40B4-BE49-F238E27FC236}">
                <a16:creationId xmlns:a16="http://schemas.microsoft.com/office/drawing/2014/main" id="{B83C1D23-E870-4524-9711-92B57CCB6709}"/>
              </a:ext>
            </a:extLst>
          </p:cNvPr>
          <p:cNvGrpSpPr/>
          <p:nvPr/>
        </p:nvGrpSpPr>
        <p:grpSpPr>
          <a:xfrm>
            <a:off x="9787107" y="5589240"/>
            <a:ext cx="1717678" cy="785160"/>
            <a:chOff x="2867628" y="779411"/>
            <a:chExt cx="1717678" cy="785160"/>
          </a:xfrm>
        </p:grpSpPr>
        <p:sp>
          <p:nvSpPr>
            <p:cNvPr id="15" name="Rectangle: Rounded Corners 14">
              <a:extLst>
                <a:ext uri="{FF2B5EF4-FFF2-40B4-BE49-F238E27FC236}">
                  <a16:creationId xmlns:a16="http://schemas.microsoft.com/office/drawing/2014/main" id="{6322BB79-904B-4D3C-ADC7-4FD995131F58}"/>
                </a:ext>
              </a:extLst>
            </p:cNvPr>
            <p:cNvSpPr/>
            <p:nvPr/>
          </p:nvSpPr>
          <p:spPr>
            <a:xfrm>
              <a:off x="2867628" y="779411"/>
              <a:ext cx="1717678" cy="785160"/>
            </a:xfrm>
            <a:prstGeom prst="roundRect">
              <a:avLst>
                <a:gd name="adj" fmla="val 10000"/>
              </a:avLst>
            </a:pr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16" name="Rectangle: Rounded Corners 4">
              <a:extLst>
                <a:ext uri="{FF2B5EF4-FFF2-40B4-BE49-F238E27FC236}">
                  <a16:creationId xmlns:a16="http://schemas.microsoft.com/office/drawing/2014/main" id="{2FCC64F4-0FFE-42B2-8548-AC0C6BA439BA}"/>
                </a:ext>
              </a:extLst>
            </p:cNvPr>
            <p:cNvSpPr txBox="1"/>
            <p:nvPr/>
          </p:nvSpPr>
          <p:spPr>
            <a:xfrm>
              <a:off x="2890625" y="820375"/>
              <a:ext cx="1671684" cy="73916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Predictions</a:t>
              </a:r>
            </a:p>
          </p:txBody>
        </p:sp>
      </p:grpSp>
      <p:grpSp>
        <p:nvGrpSpPr>
          <p:cNvPr id="17" name="Group 16">
            <a:extLst>
              <a:ext uri="{FF2B5EF4-FFF2-40B4-BE49-F238E27FC236}">
                <a16:creationId xmlns:a16="http://schemas.microsoft.com/office/drawing/2014/main" id="{8FA8C968-892E-4050-ADFA-90228D5410A3}"/>
              </a:ext>
            </a:extLst>
          </p:cNvPr>
          <p:cNvGrpSpPr/>
          <p:nvPr/>
        </p:nvGrpSpPr>
        <p:grpSpPr>
          <a:xfrm>
            <a:off x="6101009" y="3717032"/>
            <a:ext cx="1717678" cy="785160"/>
            <a:chOff x="2867628" y="779411"/>
            <a:chExt cx="1717678" cy="785160"/>
          </a:xfrm>
        </p:grpSpPr>
        <p:sp>
          <p:nvSpPr>
            <p:cNvPr id="18" name="Rectangle: Rounded Corners 17">
              <a:extLst>
                <a:ext uri="{FF2B5EF4-FFF2-40B4-BE49-F238E27FC236}">
                  <a16:creationId xmlns:a16="http://schemas.microsoft.com/office/drawing/2014/main" id="{C2E8EC16-9587-4931-B085-0412367B6685}"/>
                </a:ext>
              </a:extLst>
            </p:cNvPr>
            <p:cNvSpPr/>
            <p:nvPr/>
          </p:nvSpPr>
          <p:spPr>
            <a:xfrm>
              <a:off x="2867628" y="779411"/>
              <a:ext cx="1717678" cy="785160"/>
            </a:xfrm>
            <a:prstGeom prst="roundRect">
              <a:avLst>
                <a:gd name="adj" fmla="val 10000"/>
              </a:avLst>
            </a:pr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19" name="Rectangle: Rounded Corners 4">
              <a:extLst>
                <a:ext uri="{FF2B5EF4-FFF2-40B4-BE49-F238E27FC236}">
                  <a16:creationId xmlns:a16="http://schemas.microsoft.com/office/drawing/2014/main" id="{058E9B6C-6678-47C1-B892-1E4CBBC6D59A}"/>
                </a:ext>
              </a:extLst>
            </p:cNvPr>
            <p:cNvSpPr txBox="1"/>
            <p:nvPr/>
          </p:nvSpPr>
          <p:spPr>
            <a:xfrm>
              <a:off x="2890625" y="802408"/>
              <a:ext cx="1671684" cy="73916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Model development</a:t>
              </a:r>
            </a:p>
          </p:txBody>
        </p:sp>
      </p:grpSp>
      <p:grpSp>
        <p:nvGrpSpPr>
          <p:cNvPr id="20" name="Group 19">
            <a:extLst>
              <a:ext uri="{FF2B5EF4-FFF2-40B4-BE49-F238E27FC236}">
                <a16:creationId xmlns:a16="http://schemas.microsoft.com/office/drawing/2014/main" id="{8CFD4FF0-5211-49BF-96D1-B4AE79041938}"/>
              </a:ext>
            </a:extLst>
          </p:cNvPr>
          <p:cNvGrpSpPr/>
          <p:nvPr/>
        </p:nvGrpSpPr>
        <p:grpSpPr>
          <a:xfrm>
            <a:off x="4295800" y="2852936"/>
            <a:ext cx="1717678" cy="785160"/>
            <a:chOff x="2867628" y="779411"/>
            <a:chExt cx="1717678" cy="785160"/>
          </a:xfrm>
        </p:grpSpPr>
        <p:sp>
          <p:nvSpPr>
            <p:cNvPr id="21" name="Rectangle: Rounded Corners 20">
              <a:extLst>
                <a:ext uri="{FF2B5EF4-FFF2-40B4-BE49-F238E27FC236}">
                  <a16:creationId xmlns:a16="http://schemas.microsoft.com/office/drawing/2014/main" id="{2EF5E0CD-0919-4F19-8E68-05C43628B68C}"/>
                </a:ext>
              </a:extLst>
            </p:cNvPr>
            <p:cNvSpPr/>
            <p:nvPr/>
          </p:nvSpPr>
          <p:spPr>
            <a:xfrm>
              <a:off x="2867628" y="779411"/>
              <a:ext cx="1717678" cy="785160"/>
            </a:xfrm>
            <a:prstGeom prst="roundRect">
              <a:avLst>
                <a:gd name="adj" fmla="val 10000"/>
              </a:avLst>
            </a:pr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22" name="Rectangle: Rounded Corners 4">
              <a:extLst>
                <a:ext uri="{FF2B5EF4-FFF2-40B4-BE49-F238E27FC236}">
                  <a16:creationId xmlns:a16="http://schemas.microsoft.com/office/drawing/2014/main" id="{644754CC-C5B9-49E4-8668-012F146495CE}"/>
                </a:ext>
              </a:extLst>
            </p:cNvPr>
            <p:cNvSpPr txBox="1"/>
            <p:nvPr/>
          </p:nvSpPr>
          <p:spPr>
            <a:xfrm>
              <a:off x="2890625" y="802408"/>
              <a:ext cx="1671684" cy="73916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Data partitioning</a:t>
              </a:r>
            </a:p>
          </p:txBody>
        </p:sp>
      </p:grpSp>
      <p:grpSp>
        <p:nvGrpSpPr>
          <p:cNvPr id="23" name="Group 22">
            <a:extLst>
              <a:ext uri="{FF2B5EF4-FFF2-40B4-BE49-F238E27FC236}">
                <a16:creationId xmlns:a16="http://schemas.microsoft.com/office/drawing/2014/main" id="{60499F0A-372F-4038-BCA2-02A4BAA9DB49}"/>
              </a:ext>
            </a:extLst>
          </p:cNvPr>
          <p:cNvGrpSpPr/>
          <p:nvPr/>
        </p:nvGrpSpPr>
        <p:grpSpPr>
          <a:xfrm>
            <a:off x="7896200" y="4653136"/>
            <a:ext cx="1717678" cy="785160"/>
            <a:chOff x="2867628" y="779411"/>
            <a:chExt cx="1717678" cy="785160"/>
          </a:xfrm>
        </p:grpSpPr>
        <p:sp>
          <p:nvSpPr>
            <p:cNvPr id="24" name="Rectangle: Rounded Corners 23">
              <a:extLst>
                <a:ext uri="{FF2B5EF4-FFF2-40B4-BE49-F238E27FC236}">
                  <a16:creationId xmlns:a16="http://schemas.microsoft.com/office/drawing/2014/main" id="{48EBF5B1-52AD-4697-BA50-54632EA63B96}"/>
                </a:ext>
              </a:extLst>
            </p:cNvPr>
            <p:cNvSpPr/>
            <p:nvPr/>
          </p:nvSpPr>
          <p:spPr>
            <a:xfrm>
              <a:off x="2867628" y="779411"/>
              <a:ext cx="1717678" cy="785160"/>
            </a:xfrm>
            <a:prstGeom prst="roundRect">
              <a:avLst>
                <a:gd name="adj" fmla="val 10000"/>
              </a:avLst>
            </a:pr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sp>
        <p:sp>
          <p:nvSpPr>
            <p:cNvPr id="25" name="Rectangle: Rounded Corners 4">
              <a:extLst>
                <a:ext uri="{FF2B5EF4-FFF2-40B4-BE49-F238E27FC236}">
                  <a16:creationId xmlns:a16="http://schemas.microsoft.com/office/drawing/2014/main" id="{ABEAD291-D17C-47FF-908E-12EC4D953813}"/>
                </a:ext>
              </a:extLst>
            </p:cNvPr>
            <p:cNvSpPr txBox="1"/>
            <p:nvPr/>
          </p:nvSpPr>
          <p:spPr>
            <a:xfrm>
              <a:off x="2890625" y="802408"/>
              <a:ext cx="1671684" cy="73916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904" tIns="120904" rIns="120904" bIns="120904" numCol="1" spcCol="1270" anchor="ctr" anchorCtr="0">
              <a:noAutofit/>
            </a:bodyPr>
            <a:lstStyle/>
            <a:p>
              <a:pPr algn="ctr" defTabSz="755650">
                <a:lnSpc>
                  <a:spcPct val="90000"/>
                </a:lnSpc>
                <a:spcBef>
                  <a:spcPct val="0"/>
                </a:spcBef>
                <a:spcAft>
                  <a:spcPct val="35000"/>
                </a:spcAft>
              </a:pPr>
              <a:r>
                <a:rPr lang="en-US" sz="1700" kern="1200" dirty="0"/>
                <a:t>Model evaluation</a:t>
              </a:r>
            </a:p>
          </p:txBody>
        </p:sp>
      </p:grpSp>
      <p:sp>
        <p:nvSpPr>
          <p:cNvPr id="4" name="TextBox 3">
            <a:extLst>
              <a:ext uri="{FF2B5EF4-FFF2-40B4-BE49-F238E27FC236}">
                <a16:creationId xmlns:a16="http://schemas.microsoft.com/office/drawing/2014/main" id="{FB166D11-F6A9-49B7-9847-523F8E0638EF}"/>
              </a:ext>
            </a:extLst>
          </p:cNvPr>
          <p:cNvSpPr txBox="1"/>
          <p:nvPr/>
        </p:nvSpPr>
        <p:spPr>
          <a:xfrm>
            <a:off x="900144" y="2751003"/>
            <a:ext cx="1561179" cy="769441"/>
          </a:xfrm>
          <a:prstGeom prst="rect">
            <a:avLst/>
          </a:prstGeom>
          <a:noFill/>
        </p:spPr>
        <p:txBody>
          <a:bodyPr wrap="square" rtlCol="0">
            <a:spAutoFit/>
          </a:bodyPr>
          <a:lstStyle/>
          <a:p>
            <a:r>
              <a:rPr lang="en-GB" sz="1100" dirty="0"/>
              <a:t>Identify and treat: </a:t>
            </a:r>
          </a:p>
          <a:p>
            <a:pPr marL="171450" indent="-171450">
              <a:buFont typeface="Arial" panose="020B0604020202020204" pitchFamily="34" charset="0"/>
              <a:buChar char="•"/>
            </a:pPr>
            <a:r>
              <a:rPr lang="en-GB" sz="1100" dirty="0"/>
              <a:t>missing values </a:t>
            </a:r>
          </a:p>
          <a:p>
            <a:pPr marL="171450" indent="-171450">
              <a:buFont typeface="Arial" panose="020B0604020202020204" pitchFamily="34" charset="0"/>
              <a:buChar char="•"/>
            </a:pPr>
            <a:r>
              <a:rPr lang="en-GB" sz="1100" dirty="0"/>
              <a:t>outliers </a:t>
            </a:r>
          </a:p>
          <a:p>
            <a:pPr marL="171450" indent="-171450">
              <a:buFont typeface="Arial" panose="020B0604020202020204" pitchFamily="34" charset="0"/>
              <a:buChar char="•"/>
            </a:pPr>
            <a:r>
              <a:rPr lang="en-GB" sz="1100" dirty="0"/>
              <a:t>erroneous data</a:t>
            </a:r>
          </a:p>
        </p:txBody>
      </p:sp>
      <p:sp>
        <p:nvSpPr>
          <p:cNvPr id="26" name="TextBox 25">
            <a:extLst>
              <a:ext uri="{FF2B5EF4-FFF2-40B4-BE49-F238E27FC236}">
                <a16:creationId xmlns:a16="http://schemas.microsoft.com/office/drawing/2014/main" id="{8B8DD7B4-6EDF-41BD-883B-6A599BE40C7A}"/>
              </a:ext>
            </a:extLst>
          </p:cNvPr>
          <p:cNvSpPr txBox="1"/>
          <p:nvPr/>
        </p:nvSpPr>
        <p:spPr>
          <a:xfrm>
            <a:off x="2413078" y="3740029"/>
            <a:ext cx="1717679" cy="769441"/>
          </a:xfrm>
          <a:prstGeom prst="rect">
            <a:avLst/>
          </a:prstGeom>
          <a:noFill/>
        </p:spPr>
        <p:txBody>
          <a:bodyPr wrap="square" rtlCol="0">
            <a:spAutoFit/>
          </a:bodyPr>
          <a:lstStyle/>
          <a:p>
            <a:pPr marL="171450" indent="-171450">
              <a:buFont typeface="Arial" panose="020B0604020202020204" pitchFamily="34" charset="0"/>
              <a:buChar char="•"/>
            </a:pPr>
            <a:r>
              <a:rPr lang="en-GB" sz="1100" dirty="0"/>
              <a:t>Create new predictors</a:t>
            </a:r>
          </a:p>
          <a:p>
            <a:pPr marL="171450" indent="-171450">
              <a:buFont typeface="Arial" panose="020B0604020202020204" pitchFamily="34" charset="0"/>
              <a:buChar char="•"/>
            </a:pPr>
            <a:r>
              <a:rPr lang="en-GB" sz="1100" dirty="0"/>
              <a:t>Bring data to appropriate format</a:t>
            </a:r>
          </a:p>
          <a:p>
            <a:pPr marL="171450" indent="-171450">
              <a:buFont typeface="Arial" panose="020B0604020202020204" pitchFamily="34" charset="0"/>
              <a:buChar char="•"/>
            </a:pPr>
            <a:r>
              <a:rPr lang="en-GB" sz="1100" dirty="0"/>
              <a:t>Transform distributions</a:t>
            </a:r>
          </a:p>
        </p:txBody>
      </p:sp>
      <p:sp>
        <p:nvSpPr>
          <p:cNvPr id="27" name="TextBox 26">
            <a:extLst>
              <a:ext uri="{FF2B5EF4-FFF2-40B4-BE49-F238E27FC236}">
                <a16:creationId xmlns:a16="http://schemas.microsoft.com/office/drawing/2014/main" id="{0B8405F8-E4E1-4BFE-BF42-70820DE820AA}"/>
              </a:ext>
            </a:extLst>
          </p:cNvPr>
          <p:cNvSpPr txBox="1"/>
          <p:nvPr/>
        </p:nvSpPr>
        <p:spPr>
          <a:xfrm>
            <a:off x="4583832" y="4609584"/>
            <a:ext cx="1717679" cy="769441"/>
          </a:xfrm>
          <a:prstGeom prst="rect">
            <a:avLst/>
          </a:prstGeom>
          <a:noFill/>
        </p:spPr>
        <p:txBody>
          <a:bodyPr wrap="square" rtlCol="0">
            <a:spAutoFit/>
          </a:bodyPr>
          <a:lstStyle/>
          <a:p>
            <a:r>
              <a:rPr lang="en-GB" sz="1100" dirty="0"/>
              <a:t>Split data into:</a:t>
            </a:r>
          </a:p>
          <a:p>
            <a:pPr marL="171450" indent="-171450">
              <a:buFont typeface="Arial" panose="020B0604020202020204" pitchFamily="34" charset="0"/>
              <a:buChar char="•"/>
            </a:pPr>
            <a:r>
              <a:rPr lang="en-GB" sz="1100" dirty="0"/>
              <a:t>Training</a:t>
            </a:r>
          </a:p>
          <a:p>
            <a:pPr marL="171450" indent="-171450">
              <a:buFont typeface="Arial" panose="020B0604020202020204" pitchFamily="34" charset="0"/>
              <a:buChar char="•"/>
            </a:pPr>
            <a:r>
              <a:rPr lang="en-GB" sz="1100" dirty="0"/>
              <a:t>Testing</a:t>
            </a:r>
          </a:p>
          <a:p>
            <a:pPr marL="171450" indent="-171450">
              <a:buFont typeface="Arial" panose="020B0604020202020204" pitchFamily="34" charset="0"/>
              <a:buChar char="•"/>
            </a:pPr>
            <a:r>
              <a:rPr lang="en-GB" sz="1100" dirty="0"/>
              <a:t>Validation</a:t>
            </a:r>
          </a:p>
        </p:txBody>
      </p:sp>
      <p:sp>
        <p:nvSpPr>
          <p:cNvPr id="28" name="TextBox 27">
            <a:extLst>
              <a:ext uri="{FF2B5EF4-FFF2-40B4-BE49-F238E27FC236}">
                <a16:creationId xmlns:a16="http://schemas.microsoft.com/office/drawing/2014/main" id="{785E84E8-E7DF-4C3A-AD56-3CB53BA51147}"/>
              </a:ext>
            </a:extLst>
          </p:cNvPr>
          <p:cNvSpPr txBox="1"/>
          <p:nvPr/>
        </p:nvSpPr>
        <p:spPr>
          <a:xfrm>
            <a:off x="6029374" y="1160330"/>
            <a:ext cx="2010842" cy="1785104"/>
          </a:xfrm>
          <a:prstGeom prst="rect">
            <a:avLst/>
          </a:prstGeom>
          <a:noFill/>
        </p:spPr>
        <p:txBody>
          <a:bodyPr wrap="square" rtlCol="0">
            <a:spAutoFit/>
          </a:bodyPr>
          <a:lstStyle/>
          <a:p>
            <a:pPr marL="171450" indent="-171450">
              <a:buFont typeface="Arial" panose="020B0604020202020204" pitchFamily="34" charset="0"/>
              <a:buChar char="•"/>
            </a:pPr>
            <a:r>
              <a:rPr lang="en-GB" sz="1100" dirty="0"/>
              <a:t>Fit machine learning models in the training data using different techniques. </a:t>
            </a:r>
          </a:p>
          <a:p>
            <a:pPr marL="171450" indent="-171450">
              <a:buFont typeface="Arial" panose="020B0604020202020204" pitchFamily="34" charset="0"/>
              <a:buChar char="•"/>
            </a:pPr>
            <a:r>
              <a:rPr lang="en-GB" sz="1100" dirty="0"/>
              <a:t>Use cross validation using validation set and tune models’ parameters</a:t>
            </a:r>
          </a:p>
          <a:p>
            <a:pPr marL="171450" indent="-171450">
              <a:buFont typeface="Arial" panose="020B0604020202020204" pitchFamily="34" charset="0"/>
              <a:buChar char="•"/>
            </a:pPr>
            <a:r>
              <a:rPr lang="en-GB" sz="1100" dirty="0"/>
              <a:t>In this case we trained linear regression and random forest models without parameter tuning</a:t>
            </a:r>
          </a:p>
        </p:txBody>
      </p:sp>
      <p:sp>
        <p:nvSpPr>
          <p:cNvPr id="29" name="TextBox 28">
            <a:extLst>
              <a:ext uri="{FF2B5EF4-FFF2-40B4-BE49-F238E27FC236}">
                <a16:creationId xmlns:a16="http://schemas.microsoft.com/office/drawing/2014/main" id="{11A5406B-190D-4853-B480-F8585D6141DC}"/>
              </a:ext>
            </a:extLst>
          </p:cNvPr>
          <p:cNvSpPr txBox="1"/>
          <p:nvPr/>
        </p:nvSpPr>
        <p:spPr>
          <a:xfrm>
            <a:off x="7997794" y="2635294"/>
            <a:ext cx="1717679" cy="1277273"/>
          </a:xfrm>
          <a:prstGeom prst="rect">
            <a:avLst/>
          </a:prstGeom>
          <a:noFill/>
        </p:spPr>
        <p:txBody>
          <a:bodyPr wrap="square" rtlCol="0">
            <a:spAutoFit/>
          </a:bodyPr>
          <a:lstStyle/>
          <a:p>
            <a:r>
              <a:rPr lang="en-GB" sz="1100" dirty="0"/>
              <a:t>Identify appropriate performance metrics to evaluate how good the models are to predict new/ unseen data and decide what is the best model to proceed</a:t>
            </a:r>
          </a:p>
        </p:txBody>
      </p:sp>
      <p:sp>
        <p:nvSpPr>
          <p:cNvPr id="30" name="TextBox 29">
            <a:extLst>
              <a:ext uri="{FF2B5EF4-FFF2-40B4-BE49-F238E27FC236}">
                <a16:creationId xmlns:a16="http://schemas.microsoft.com/office/drawing/2014/main" id="{46F57001-C597-4EF0-AD65-4B7C89BEE667}"/>
              </a:ext>
            </a:extLst>
          </p:cNvPr>
          <p:cNvSpPr txBox="1"/>
          <p:nvPr/>
        </p:nvSpPr>
        <p:spPr>
          <a:xfrm>
            <a:off x="9813869" y="3840143"/>
            <a:ext cx="1912967" cy="769441"/>
          </a:xfrm>
          <a:prstGeom prst="rect">
            <a:avLst/>
          </a:prstGeom>
          <a:noFill/>
        </p:spPr>
        <p:txBody>
          <a:bodyPr wrap="square" rtlCol="0">
            <a:spAutoFit/>
          </a:bodyPr>
          <a:lstStyle/>
          <a:p>
            <a:r>
              <a:rPr lang="en-GB" sz="1100" dirty="0"/>
              <a:t>Create and API or an application to showcase the model and the predictions at new data</a:t>
            </a:r>
          </a:p>
        </p:txBody>
      </p:sp>
    </p:spTree>
    <p:extLst>
      <p:ext uri="{BB962C8B-B14F-4D97-AF65-F5344CB8AC3E}">
        <p14:creationId xmlns:p14="http://schemas.microsoft.com/office/powerpoint/2010/main" val="11633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123056"/>
            <a:ext cx="4399484" cy="562744"/>
          </a:xfrm>
        </p:spPr>
        <p:txBody>
          <a:bodyPr>
            <a:normAutofit/>
          </a:bodyPr>
          <a:lstStyle/>
          <a:p>
            <a:r>
              <a:rPr lang="en-US" sz="3200" dirty="0"/>
              <a:t>Develop two ml models</a:t>
            </a:r>
          </a:p>
        </p:txBody>
      </p:sp>
      <p:sp>
        <p:nvSpPr>
          <p:cNvPr id="9" name="TextBox 8">
            <a:extLst>
              <a:ext uri="{FF2B5EF4-FFF2-40B4-BE49-F238E27FC236}">
                <a16:creationId xmlns:a16="http://schemas.microsoft.com/office/drawing/2014/main" id="{230F7B66-B1AD-4537-ADCA-5DA01295B26F}"/>
              </a:ext>
            </a:extLst>
          </p:cNvPr>
          <p:cNvSpPr txBox="1"/>
          <p:nvPr/>
        </p:nvSpPr>
        <p:spPr>
          <a:xfrm>
            <a:off x="5087888" y="684067"/>
            <a:ext cx="6768752" cy="3970318"/>
          </a:xfrm>
          <a:prstGeom prst="rect">
            <a:avLst/>
          </a:prstGeom>
          <a:noFill/>
        </p:spPr>
        <p:txBody>
          <a:bodyPr wrap="square">
            <a:spAutoFit/>
          </a:bodyPr>
          <a:lstStyle/>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dirty="0"/>
              <a:t>We are dealing with a regression problem (the target is a continuous variable)</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dirty="0"/>
              <a:t>RMSE (Root mean squared error) is the metric we will consider to understand model’s performance</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dirty="0"/>
              <a:t>RMSE practically shows how far away the true values are from the model’s predictions</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dirty="0"/>
              <a:t>The lowest the RMSE the better in terms of mode’s performance</a:t>
            </a:r>
          </a:p>
          <a:p>
            <a:pPr marL="285750" indent="-285750">
              <a:buFont typeface="Wingdings" panose="05000000000000000000" pitchFamily="2" charset="2"/>
              <a:buChar char="§"/>
            </a:pPr>
            <a:endParaRPr lang="en-GB" dirty="0"/>
          </a:p>
          <a:p>
            <a:endParaRPr lang="en-GB" dirty="0"/>
          </a:p>
          <a:p>
            <a:endParaRPr lang="en-GB" dirty="0"/>
          </a:p>
        </p:txBody>
      </p:sp>
      <p:sp>
        <p:nvSpPr>
          <p:cNvPr id="10" name="TextBox 9">
            <a:extLst>
              <a:ext uri="{FF2B5EF4-FFF2-40B4-BE49-F238E27FC236}">
                <a16:creationId xmlns:a16="http://schemas.microsoft.com/office/drawing/2014/main" id="{F2F1137B-2169-4DC1-AA22-EEEBE5E0BF42}"/>
              </a:ext>
            </a:extLst>
          </p:cNvPr>
          <p:cNvSpPr txBox="1"/>
          <p:nvPr/>
        </p:nvSpPr>
        <p:spPr>
          <a:xfrm>
            <a:off x="191344" y="908720"/>
            <a:ext cx="4248472" cy="5355312"/>
          </a:xfrm>
          <a:prstGeom prst="rect">
            <a:avLst/>
          </a:prstGeom>
          <a:noFill/>
        </p:spPr>
        <p:txBody>
          <a:bodyPr wrap="square">
            <a:spAutoFit/>
          </a:bodyPr>
          <a:lstStyle/>
          <a:p>
            <a:pPr marL="285750" indent="-285750">
              <a:buFont typeface="Wingdings" panose="05000000000000000000" pitchFamily="2" charset="2"/>
              <a:buChar char="§"/>
            </a:pPr>
            <a:r>
              <a:rPr lang="en-GB" dirty="0">
                <a:solidFill>
                  <a:schemeClr val="bg1"/>
                </a:solidFill>
              </a:rPr>
              <a:t>Random forest</a:t>
            </a: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r>
              <a:rPr lang="en-GB" dirty="0">
                <a:solidFill>
                  <a:schemeClr val="bg1"/>
                </a:solidFill>
              </a:rPr>
              <a:t>A collection of decision trees </a:t>
            </a:r>
          </a:p>
          <a:p>
            <a:r>
              <a:rPr lang="en-GB" dirty="0">
                <a:solidFill>
                  <a:schemeClr val="bg1"/>
                </a:solidFill>
              </a:rPr>
              <a:t>Average the results of the decision trees predictions creating more accurate predictions</a:t>
            </a:r>
          </a:p>
          <a:p>
            <a:endParaRPr lang="en-GB" dirty="0">
              <a:solidFill>
                <a:schemeClr val="bg1"/>
              </a:solidFill>
            </a:endParaRPr>
          </a:p>
          <a:p>
            <a:pPr marL="285750" indent="-285750">
              <a:buFont typeface="Wingdings" panose="05000000000000000000" pitchFamily="2" charset="2"/>
              <a:buChar char="§"/>
            </a:pPr>
            <a:endParaRPr lang="en-GB" dirty="0">
              <a:solidFill>
                <a:schemeClr val="bg1"/>
              </a:solidFill>
            </a:endParaRPr>
          </a:p>
          <a:p>
            <a:pPr marL="285750" indent="-285750">
              <a:buFont typeface="Wingdings" panose="05000000000000000000" pitchFamily="2" charset="2"/>
              <a:buChar char="§"/>
            </a:pPr>
            <a:r>
              <a:rPr lang="en-GB" dirty="0">
                <a:solidFill>
                  <a:schemeClr val="bg1"/>
                </a:solidFill>
              </a:rPr>
              <a:t>Linear regression</a:t>
            </a:r>
          </a:p>
          <a:p>
            <a:endParaRPr lang="en-GB" dirty="0">
              <a:solidFill>
                <a:schemeClr val="bg1"/>
              </a:solidFill>
            </a:endParaRPr>
          </a:p>
          <a:p>
            <a:r>
              <a:rPr lang="en-GB" dirty="0">
                <a:solidFill>
                  <a:schemeClr val="bg1"/>
                </a:solidFill>
              </a:rPr>
              <a:t>Predicting the preparation time based on the linear combination of the predictors using a straight line</a:t>
            </a:r>
          </a:p>
        </p:txBody>
      </p:sp>
      <p:sp>
        <p:nvSpPr>
          <p:cNvPr id="11" name="Title 1">
            <a:extLst>
              <a:ext uri="{FF2B5EF4-FFF2-40B4-BE49-F238E27FC236}">
                <a16:creationId xmlns:a16="http://schemas.microsoft.com/office/drawing/2014/main" id="{5FDDB4DF-86EB-4A06-9054-05CED313C2B5}"/>
              </a:ext>
            </a:extLst>
          </p:cNvPr>
          <p:cNvSpPr txBox="1">
            <a:spLocks/>
          </p:cNvSpPr>
          <p:nvPr/>
        </p:nvSpPr>
        <p:spPr>
          <a:xfrm>
            <a:off x="5257416" y="153980"/>
            <a:ext cx="4399484" cy="56274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b="0" kern="1200">
                <a:solidFill>
                  <a:schemeClr val="bg1"/>
                </a:solidFill>
                <a:latin typeface="+mj-lt"/>
                <a:ea typeface="+mj-ea"/>
                <a:cs typeface="+mj-cs"/>
              </a:defRPr>
            </a:lvl1pPr>
          </a:lstStyle>
          <a:p>
            <a:r>
              <a:rPr lang="en-US" sz="3200" dirty="0">
                <a:solidFill>
                  <a:schemeClr val="tx1"/>
                </a:solidFill>
              </a:rPr>
              <a:t>Evaluation metrics</a:t>
            </a:r>
          </a:p>
        </p:txBody>
      </p:sp>
      <p:pic>
        <p:nvPicPr>
          <p:cNvPr id="13" name="Picture 12">
            <a:extLst>
              <a:ext uri="{FF2B5EF4-FFF2-40B4-BE49-F238E27FC236}">
                <a16:creationId xmlns:a16="http://schemas.microsoft.com/office/drawing/2014/main" id="{3ACA0F87-A0CC-47E2-B31B-0022EA87EB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76" y="1340768"/>
            <a:ext cx="2605492" cy="1569915"/>
          </a:xfrm>
          <a:prstGeom prst="rect">
            <a:avLst/>
          </a:prstGeom>
        </p:spPr>
      </p:pic>
    </p:spTree>
    <p:extLst>
      <p:ext uri="{BB962C8B-B14F-4D97-AF65-F5344CB8AC3E}">
        <p14:creationId xmlns:p14="http://schemas.microsoft.com/office/powerpoint/2010/main" val="33858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63" y="226088"/>
            <a:ext cx="5635458" cy="432048"/>
          </a:xfrm>
        </p:spPr>
        <p:txBody>
          <a:bodyPr>
            <a:normAutofit fontScale="90000"/>
          </a:bodyPr>
          <a:lstStyle/>
          <a:p>
            <a:r>
              <a:rPr lang="en-US" sz="3200" dirty="0"/>
              <a:t>Models’ evaluation and comparison</a:t>
            </a:r>
          </a:p>
        </p:txBody>
      </p:sp>
      <p:sp>
        <p:nvSpPr>
          <p:cNvPr id="5" name="TextBox 4">
            <a:extLst>
              <a:ext uri="{FF2B5EF4-FFF2-40B4-BE49-F238E27FC236}">
                <a16:creationId xmlns:a16="http://schemas.microsoft.com/office/drawing/2014/main" id="{B6829FB0-B239-4BFB-B065-D6FD8F8872BF}"/>
              </a:ext>
            </a:extLst>
          </p:cNvPr>
          <p:cNvSpPr txBox="1"/>
          <p:nvPr/>
        </p:nvSpPr>
        <p:spPr>
          <a:xfrm>
            <a:off x="6503368" y="551289"/>
            <a:ext cx="5688632" cy="5755422"/>
          </a:xfrm>
          <a:prstGeom prst="rect">
            <a:avLst/>
          </a:prstGeom>
          <a:noFill/>
        </p:spPr>
        <p:txBody>
          <a:bodyPr wrap="square" rtlCol="0">
            <a:spAutoFit/>
          </a:bodyPr>
          <a:lstStyle/>
          <a:p>
            <a:pPr marL="285750" indent="-285750">
              <a:buFont typeface="Wingdings" panose="05000000000000000000" pitchFamily="2" charset="2"/>
              <a:buChar char="§"/>
            </a:pPr>
            <a:r>
              <a:rPr lang="en-GB" sz="1600" dirty="0"/>
              <a:t>We care about performance on test set</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Models that predict accurately in the training data and not that well on the testing are ‘overfitting’ – learn too good the training data and do not generalise well </a:t>
            </a:r>
          </a:p>
          <a:p>
            <a:endParaRPr lang="en-GB" sz="1600" dirty="0"/>
          </a:p>
          <a:p>
            <a:pPr marL="285750" indent="-285750">
              <a:buFont typeface="Wingdings" panose="05000000000000000000" pitchFamily="2" charset="2"/>
              <a:buChar char="§"/>
            </a:pPr>
            <a:r>
              <a:rPr lang="en-GB" sz="1600" dirty="0"/>
              <a:t>Red  dots represent the linear model and the blue ones the random forest </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The graph shows predictions on the vertical and true preparation times in the horizontal axis for the training (right) and test (left) data. </a:t>
            </a:r>
          </a:p>
          <a:p>
            <a:endParaRPr lang="en-GB" sz="1600" dirty="0"/>
          </a:p>
          <a:p>
            <a:pPr marL="285750" indent="-285750">
              <a:buFont typeface="Wingdings" panose="05000000000000000000" pitchFamily="2" charset="2"/>
              <a:buChar char="§"/>
            </a:pPr>
            <a:r>
              <a:rPr lang="en-GB" sz="1600" dirty="0"/>
              <a:t>Points on the right hand side of the diagonal show that the model predict </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The closest the points to the diagonal line the more accurate the prediction – prediction meets truth</a:t>
            </a:r>
          </a:p>
          <a:p>
            <a:r>
              <a:rPr lang="en-GB" sz="1600" dirty="0"/>
              <a:t> </a:t>
            </a:r>
          </a:p>
          <a:p>
            <a:pPr marL="285750" indent="-285750">
              <a:buFont typeface="Wingdings" panose="05000000000000000000" pitchFamily="2" charset="2"/>
              <a:buChar char="§"/>
            </a:pPr>
            <a:r>
              <a:rPr lang="en-GB" sz="1600" dirty="0"/>
              <a:t>Random forest seems to outperform linear model in the training predictions but not in the testing (left) </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Non of the models can capture well the extreme values </a:t>
            </a:r>
          </a:p>
        </p:txBody>
      </p:sp>
      <p:pic>
        <p:nvPicPr>
          <p:cNvPr id="4" name="Picture 3">
            <a:extLst>
              <a:ext uri="{FF2B5EF4-FFF2-40B4-BE49-F238E27FC236}">
                <a16:creationId xmlns:a16="http://schemas.microsoft.com/office/drawing/2014/main" id="{32FE183A-A191-42A2-9030-FFAD01FC9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663" y="2852936"/>
            <a:ext cx="6049420" cy="3744416"/>
          </a:xfrm>
          <a:prstGeom prst="rect">
            <a:avLst/>
          </a:prstGeom>
        </p:spPr>
      </p:pic>
      <p:sp>
        <p:nvSpPr>
          <p:cNvPr id="7" name="Oval 6">
            <a:extLst>
              <a:ext uri="{FF2B5EF4-FFF2-40B4-BE49-F238E27FC236}">
                <a16:creationId xmlns:a16="http://schemas.microsoft.com/office/drawing/2014/main" id="{B7579DBA-B791-40AD-AA5F-82EA7F022AD1}"/>
              </a:ext>
            </a:extLst>
          </p:cNvPr>
          <p:cNvSpPr/>
          <p:nvPr/>
        </p:nvSpPr>
        <p:spPr>
          <a:xfrm>
            <a:off x="4878639" y="4437112"/>
            <a:ext cx="144016" cy="14401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60D30F63-BB81-4377-9E87-71A612263682}"/>
              </a:ext>
            </a:extLst>
          </p:cNvPr>
          <p:cNvSpPr/>
          <p:nvPr/>
        </p:nvSpPr>
        <p:spPr>
          <a:xfrm>
            <a:off x="4878639" y="5589240"/>
            <a:ext cx="144016" cy="14401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6CB3859B-49FA-471F-AFB3-FCD7E003896E}"/>
              </a:ext>
            </a:extLst>
          </p:cNvPr>
          <p:cNvCxnSpPr>
            <a:cxnSpLocks/>
          </p:cNvCxnSpPr>
          <p:nvPr/>
        </p:nvCxnSpPr>
        <p:spPr>
          <a:xfrm flipV="1">
            <a:off x="4950647" y="3717032"/>
            <a:ext cx="288032" cy="72008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EC7DDC6-AF49-4B58-A143-9BCFFEEC56D4}"/>
              </a:ext>
            </a:extLst>
          </p:cNvPr>
          <p:cNvCxnSpPr>
            <a:cxnSpLocks/>
          </p:cNvCxnSpPr>
          <p:nvPr/>
        </p:nvCxnSpPr>
        <p:spPr>
          <a:xfrm flipV="1">
            <a:off x="4950647" y="3717032"/>
            <a:ext cx="288032" cy="188948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1CAD720-F85C-43EE-BDB1-8D36385A3FB1}"/>
              </a:ext>
            </a:extLst>
          </p:cNvPr>
          <p:cNvSpPr/>
          <p:nvPr/>
        </p:nvSpPr>
        <p:spPr>
          <a:xfrm>
            <a:off x="4878639" y="2852936"/>
            <a:ext cx="1458444" cy="864096"/>
          </a:xfrm>
          <a:prstGeom prst="rect">
            <a:avLst/>
          </a:prstGeom>
          <a:solidFill>
            <a:schemeClr val="accent6">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850" dirty="0"/>
              <a:t>The actual value of this point is 10 hours (x-axis). The random forest estimates a little above 4 hours while the liner model estimates 1 hour  (y-axis)</a:t>
            </a:r>
          </a:p>
        </p:txBody>
      </p:sp>
      <p:graphicFrame>
        <p:nvGraphicFramePr>
          <p:cNvPr id="17" name="Table 17">
            <a:extLst>
              <a:ext uri="{FF2B5EF4-FFF2-40B4-BE49-F238E27FC236}">
                <a16:creationId xmlns:a16="http://schemas.microsoft.com/office/drawing/2014/main" id="{893FF669-BBB0-4B6F-9449-DD0C07569F15}"/>
              </a:ext>
            </a:extLst>
          </p:cNvPr>
          <p:cNvGraphicFramePr>
            <a:graphicFrameLocks noGrp="1"/>
          </p:cNvGraphicFramePr>
          <p:nvPr>
            <p:extLst>
              <p:ext uri="{D42A27DB-BD31-4B8C-83A1-F6EECF244321}">
                <p14:modId xmlns:p14="http://schemas.microsoft.com/office/powerpoint/2010/main" val="2525406506"/>
              </p:ext>
            </p:extLst>
          </p:nvPr>
        </p:nvGraphicFramePr>
        <p:xfrm>
          <a:off x="287663" y="1395496"/>
          <a:ext cx="4734992" cy="1114748"/>
        </p:xfrm>
        <a:graphic>
          <a:graphicData uri="http://schemas.openxmlformats.org/drawingml/2006/table">
            <a:tbl>
              <a:tblPr firstRow="1" bandRow="1">
                <a:tableStyleId>{793D81CF-94F2-401A-BA57-92F5A7B2D0C5}</a:tableStyleId>
              </a:tblPr>
              <a:tblGrid>
                <a:gridCol w="2278167">
                  <a:extLst>
                    <a:ext uri="{9D8B030D-6E8A-4147-A177-3AD203B41FA5}">
                      <a16:colId xmlns:a16="http://schemas.microsoft.com/office/drawing/2014/main" val="2402865730"/>
                    </a:ext>
                  </a:extLst>
                </a:gridCol>
                <a:gridCol w="1179275">
                  <a:extLst>
                    <a:ext uri="{9D8B030D-6E8A-4147-A177-3AD203B41FA5}">
                      <a16:colId xmlns:a16="http://schemas.microsoft.com/office/drawing/2014/main" val="3813071318"/>
                    </a:ext>
                  </a:extLst>
                </a:gridCol>
                <a:gridCol w="1277550">
                  <a:extLst>
                    <a:ext uri="{9D8B030D-6E8A-4147-A177-3AD203B41FA5}">
                      <a16:colId xmlns:a16="http://schemas.microsoft.com/office/drawing/2014/main" val="72331331"/>
                    </a:ext>
                  </a:extLst>
                </a:gridCol>
              </a:tblGrid>
              <a:tr h="324684">
                <a:tc>
                  <a:txBody>
                    <a:bodyPr/>
                    <a:lstStyle/>
                    <a:p>
                      <a:r>
                        <a:rPr lang="en-GB" sz="1400" dirty="0"/>
                        <a:t>METRIC (RMSE)</a:t>
                      </a:r>
                    </a:p>
                  </a:txBody>
                  <a:tcPr/>
                </a:tc>
                <a:tc>
                  <a:txBody>
                    <a:bodyPr/>
                    <a:lstStyle/>
                    <a:p>
                      <a:r>
                        <a:rPr lang="en-GB" sz="1400" dirty="0"/>
                        <a:t>Testing</a:t>
                      </a:r>
                    </a:p>
                  </a:txBody>
                  <a:tcPr/>
                </a:tc>
                <a:tc>
                  <a:txBody>
                    <a:bodyPr/>
                    <a:lstStyle/>
                    <a:p>
                      <a:r>
                        <a:rPr lang="en-GB" sz="1400" dirty="0"/>
                        <a:t>Training</a:t>
                      </a:r>
                    </a:p>
                  </a:txBody>
                  <a:tcPr/>
                </a:tc>
                <a:extLst>
                  <a:ext uri="{0D108BD9-81ED-4DB2-BD59-A6C34878D82A}">
                    <a16:rowId xmlns:a16="http://schemas.microsoft.com/office/drawing/2014/main" val="1466654739"/>
                  </a:ext>
                </a:extLst>
              </a:tr>
              <a:tr h="395032">
                <a:tc>
                  <a:txBody>
                    <a:bodyPr/>
                    <a:lstStyle/>
                    <a:p>
                      <a:r>
                        <a:rPr lang="en-GB" sz="1400" dirty="0"/>
                        <a:t>Linear model</a:t>
                      </a:r>
                    </a:p>
                  </a:txBody>
                  <a:tcPr/>
                </a:tc>
                <a:tc>
                  <a:txBody>
                    <a:bodyPr/>
                    <a:lstStyle/>
                    <a:p>
                      <a:r>
                        <a:rPr lang="en-GB" sz="1400" dirty="0"/>
                        <a:t>0.37</a:t>
                      </a:r>
                    </a:p>
                  </a:txBody>
                  <a:tcPr/>
                </a:tc>
                <a:tc>
                  <a:txBody>
                    <a:bodyPr/>
                    <a:lstStyle/>
                    <a:p>
                      <a:r>
                        <a:rPr lang="en-GB" sz="1400" dirty="0"/>
                        <a:t>0.34</a:t>
                      </a:r>
                    </a:p>
                  </a:txBody>
                  <a:tcPr/>
                </a:tc>
                <a:extLst>
                  <a:ext uri="{0D108BD9-81ED-4DB2-BD59-A6C34878D82A}">
                    <a16:rowId xmlns:a16="http://schemas.microsoft.com/office/drawing/2014/main" val="3822251021"/>
                  </a:ext>
                </a:extLst>
              </a:tr>
              <a:tr h="395032">
                <a:tc>
                  <a:txBody>
                    <a:bodyPr/>
                    <a:lstStyle/>
                    <a:p>
                      <a:r>
                        <a:rPr lang="en-GB" sz="1400" dirty="0"/>
                        <a:t>Random forest</a:t>
                      </a:r>
                    </a:p>
                  </a:txBody>
                  <a:tcPr/>
                </a:tc>
                <a:tc>
                  <a:txBody>
                    <a:bodyPr/>
                    <a:lstStyle/>
                    <a:p>
                      <a:r>
                        <a:rPr lang="en-GB" sz="1400" dirty="0"/>
                        <a:t>0.37</a:t>
                      </a:r>
                    </a:p>
                  </a:txBody>
                  <a:tcPr/>
                </a:tc>
                <a:tc>
                  <a:txBody>
                    <a:bodyPr/>
                    <a:lstStyle/>
                    <a:p>
                      <a:r>
                        <a:rPr lang="en-GB" sz="1400" dirty="0"/>
                        <a:t>0.23</a:t>
                      </a:r>
                    </a:p>
                  </a:txBody>
                  <a:tcPr/>
                </a:tc>
                <a:extLst>
                  <a:ext uri="{0D108BD9-81ED-4DB2-BD59-A6C34878D82A}">
                    <a16:rowId xmlns:a16="http://schemas.microsoft.com/office/drawing/2014/main" val="3474995264"/>
                  </a:ext>
                </a:extLst>
              </a:tr>
            </a:tbl>
          </a:graphicData>
        </a:graphic>
      </p:graphicFrame>
      <p:sp>
        <p:nvSpPr>
          <p:cNvPr id="20" name="TextBox 19">
            <a:extLst>
              <a:ext uri="{FF2B5EF4-FFF2-40B4-BE49-F238E27FC236}">
                <a16:creationId xmlns:a16="http://schemas.microsoft.com/office/drawing/2014/main" id="{55BA2E7B-2E66-49CE-82BF-CCEA1A7DE340}"/>
              </a:ext>
            </a:extLst>
          </p:cNvPr>
          <p:cNvSpPr txBox="1"/>
          <p:nvPr/>
        </p:nvSpPr>
        <p:spPr>
          <a:xfrm>
            <a:off x="119336" y="751741"/>
            <a:ext cx="5335710" cy="369332"/>
          </a:xfrm>
          <a:prstGeom prst="rect">
            <a:avLst/>
          </a:prstGeom>
          <a:noFill/>
        </p:spPr>
        <p:txBody>
          <a:bodyPr wrap="square">
            <a:spAutoFit/>
          </a:bodyPr>
          <a:lstStyle/>
          <a:p>
            <a:pPr algn="ctr"/>
            <a:r>
              <a:rPr lang="en-GB" b="1" u="sng" dirty="0"/>
              <a:t>BUSINESS SCENARIO </a:t>
            </a:r>
            <a:r>
              <a:rPr lang="en-GB" dirty="0"/>
              <a:t>:  All orders of the same day</a:t>
            </a:r>
          </a:p>
        </p:txBody>
      </p:sp>
      <p:sp>
        <p:nvSpPr>
          <p:cNvPr id="12" name="Oval 11">
            <a:extLst>
              <a:ext uri="{FF2B5EF4-FFF2-40B4-BE49-F238E27FC236}">
                <a16:creationId xmlns:a16="http://schemas.microsoft.com/office/drawing/2014/main" id="{366DD71B-8C25-4B7C-AC2D-F2B5325CF43D}"/>
              </a:ext>
            </a:extLst>
          </p:cNvPr>
          <p:cNvSpPr/>
          <p:nvPr/>
        </p:nvSpPr>
        <p:spPr>
          <a:xfrm rot="10800000" flipH="1">
            <a:off x="2279576" y="1214678"/>
            <a:ext cx="1152128" cy="1417867"/>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1740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829FB0-B239-4BFB-B065-D6FD8F8872BF}"/>
              </a:ext>
            </a:extLst>
          </p:cNvPr>
          <p:cNvSpPr txBox="1"/>
          <p:nvPr/>
        </p:nvSpPr>
        <p:spPr>
          <a:xfrm>
            <a:off x="5557275" y="1286332"/>
            <a:ext cx="6634725" cy="5262979"/>
          </a:xfrm>
          <a:prstGeom prst="rect">
            <a:avLst/>
          </a:prstGeom>
          <a:noFill/>
        </p:spPr>
        <p:txBody>
          <a:bodyPr wrap="square" rtlCol="0">
            <a:spAutoFit/>
          </a:bodyPr>
          <a:lstStyle/>
          <a:p>
            <a:pPr marL="285750" indent="-285750">
              <a:buFont typeface="Wingdings" panose="05000000000000000000" pitchFamily="2" charset="2"/>
              <a:buChar char="§"/>
            </a:pPr>
            <a:r>
              <a:rPr lang="en-GB" sz="1600" dirty="0"/>
              <a:t>Does not overfit and generalizes well on unseen data. Same performance on training and testing data shows a trustworthy model</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The vast majority of the points lies around the diagonal showing that predictions are close enough to the true values</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Difficulty  to correctly estimate extremely large values</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Further improvement by penalizing non predictive variables or include interaction terms among the variables</a:t>
            </a:r>
          </a:p>
          <a:p>
            <a:endParaRPr lang="en-GB" sz="1600" dirty="0"/>
          </a:p>
          <a:p>
            <a:pPr marL="285750" indent="-285750">
              <a:buFont typeface="Wingdings" panose="05000000000000000000" pitchFamily="2" charset="2"/>
              <a:buChar char="§"/>
            </a:pPr>
            <a:r>
              <a:rPr lang="en-GB" sz="1600" b="1" u="sng" dirty="0"/>
              <a:t>How good our model is:</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Error of 0.37 is close to zero but how close?  A way to understand if the RMSE is good enough is to normalize it</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RMSE / (max value – min value) = 0.37 / ( 9.41- 0) = 0.04 very close to zero  indicating good performance for data that ranges between 0 and 10 hours</a:t>
            </a:r>
          </a:p>
          <a:p>
            <a:pPr marL="285750" indent="-285750">
              <a:buFont typeface="Wingdings" panose="05000000000000000000" pitchFamily="2" charset="2"/>
              <a:buChar char="§"/>
            </a:pPr>
            <a:endParaRPr lang="en-GB" sz="1600" b="1" u="sng" dirty="0"/>
          </a:p>
          <a:p>
            <a:pPr marL="285750" indent="-285750">
              <a:buFont typeface="Wingdings" panose="05000000000000000000" pitchFamily="2" charset="2"/>
              <a:buChar char="§"/>
            </a:pPr>
            <a:endParaRPr lang="en-GB" sz="1600" b="1" u="sng" dirty="0"/>
          </a:p>
        </p:txBody>
      </p:sp>
      <p:pic>
        <p:nvPicPr>
          <p:cNvPr id="4" name="Picture 3">
            <a:extLst>
              <a:ext uri="{FF2B5EF4-FFF2-40B4-BE49-F238E27FC236}">
                <a16:creationId xmlns:a16="http://schemas.microsoft.com/office/drawing/2014/main" id="{CDE85186-3657-4111-A6F9-F4D857764F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130" y="1829591"/>
            <a:ext cx="5184576" cy="3198817"/>
          </a:xfrm>
          <a:prstGeom prst="rect">
            <a:avLst/>
          </a:prstGeom>
        </p:spPr>
      </p:pic>
      <p:sp>
        <p:nvSpPr>
          <p:cNvPr id="6" name="Oval 5">
            <a:extLst>
              <a:ext uri="{FF2B5EF4-FFF2-40B4-BE49-F238E27FC236}">
                <a16:creationId xmlns:a16="http://schemas.microsoft.com/office/drawing/2014/main" id="{685D28D5-F056-4BC9-A3EB-D14C7D217E2B}"/>
              </a:ext>
            </a:extLst>
          </p:cNvPr>
          <p:cNvSpPr/>
          <p:nvPr/>
        </p:nvSpPr>
        <p:spPr>
          <a:xfrm rot="5400000" flipH="1">
            <a:off x="2999022" y="2499303"/>
            <a:ext cx="792088" cy="3629127"/>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a:extLst>
              <a:ext uri="{FF2B5EF4-FFF2-40B4-BE49-F238E27FC236}">
                <a16:creationId xmlns:a16="http://schemas.microsoft.com/office/drawing/2014/main" id="{455F049E-D557-4EFD-B3AB-50CB90BEB150}"/>
              </a:ext>
            </a:extLst>
          </p:cNvPr>
          <p:cNvCxnSpPr>
            <a:cxnSpLocks/>
            <a:endCxn id="8" idx="0"/>
          </p:cNvCxnSpPr>
          <p:nvPr/>
        </p:nvCxnSpPr>
        <p:spPr>
          <a:xfrm>
            <a:off x="3484489" y="4709912"/>
            <a:ext cx="722190" cy="502184"/>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6BBB274-54BD-4F32-A4C3-89CB8845E49B}"/>
              </a:ext>
            </a:extLst>
          </p:cNvPr>
          <p:cNvSpPr/>
          <p:nvPr/>
        </p:nvSpPr>
        <p:spPr>
          <a:xfrm flipH="1">
            <a:off x="2948654" y="5212096"/>
            <a:ext cx="2516051" cy="824423"/>
          </a:xfrm>
          <a:prstGeom prst="rect">
            <a:avLst/>
          </a:prstGeom>
          <a:solidFill>
            <a:schemeClr val="accent6">
              <a:lumMod val="60000"/>
              <a:lumOff val="40000"/>
            </a:schemeClr>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There are orders that in reality took many hours to be prepared and our model predicted that less than ¾ of an hour was needed</a:t>
            </a:r>
          </a:p>
        </p:txBody>
      </p:sp>
      <p:sp>
        <p:nvSpPr>
          <p:cNvPr id="17" name="Rectangle 16">
            <a:extLst>
              <a:ext uri="{FF2B5EF4-FFF2-40B4-BE49-F238E27FC236}">
                <a16:creationId xmlns:a16="http://schemas.microsoft.com/office/drawing/2014/main" id="{53846D0F-60F8-45E4-8FB8-D588EEF8209D}"/>
              </a:ext>
            </a:extLst>
          </p:cNvPr>
          <p:cNvSpPr/>
          <p:nvPr/>
        </p:nvSpPr>
        <p:spPr>
          <a:xfrm flipH="1">
            <a:off x="280130" y="5212096"/>
            <a:ext cx="1956652" cy="824424"/>
          </a:xfrm>
          <a:prstGeom prst="rect">
            <a:avLst/>
          </a:prstGeom>
          <a:solidFill>
            <a:schemeClr val="accent6">
              <a:lumMod val="60000"/>
              <a:lumOff val="40000"/>
            </a:schemeClr>
          </a:solidFill>
          <a:ln>
            <a:solidFill>
              <a:srgbClr val="92D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Very few cases that the model predicts more time needed than was actually needed</a:t>
            </a:r>
          </a:p>
        </p:txBody>
      </p:sp>
      <p:sp>
        <p:nvSpPr>
          <p:cNvPr id="18" name="Oval 17">
            <a:extLst>
              <a:ext uri="{FF2B5EF4-FFF2-40B4-BE49-F238E27FC236}">
                <a16:creationId xmlns:a16="http://schemas.microsoft.com/office/drawing/2014/main" id="{135566F5-627D-484B-9D10-16355AF5595B}"/>
              </a:ext>
            </a:extLst>
          </p:cNvPr>
          <p:cNvSpPr/>
          <p:nvPr/>
        </p:nvSpPr>
        <p:spPr>
          <a:xfrm rot="5400000" flipH="1">
            <a:off x="856194" y="2837703"/>
            <a:ext cx="144016" cy="144016"/>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Arrow Connector 18">
            <a:extLst>
              <a:ext uri="{FF2B5EF4-FFF2-40B4-BE49-F238E27FC236}">
                <a16:creationId xmlns:a16="http://schemas.microsoft.com/office/drawing/2014/main" id="{31DCA11E-915D-4B9D-BD30-96B0E718ED31}"/>
              </a:ext>
            </a:extLst>
          </p:cNvPr>
          <p:cNvCxnSpPr>
            <a:cxnSpLocks/>
          </p:cNvCxnSpPr>
          <p:nvPr/>
        </p:nvCxnSpPr>
        <p:spPr>
          <a:xfrm flipH="1">
            <a:off x="459966" y="2981719"/>
            <a:ext cx="462337" cy="2230377"/>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24C7D2DE-BFC2-45EC-95E6-5A2EC0F6A38D}"/>
              </a:ext>
            </a:extLst>
          </p:cNvPr>
          <p:cNvSpPr/>
          <p:nvPr/>
        </p:nvSpPr>
        <p:spPr>
          <a:xfrm flipH="1">
            <a:off x="3808522" y="1865323"/>
            <a:ext cx="1584176" cy="161722"/>
          </a:xfrm>
          <a:prstGeom prst="rect">
            <a:avLst/>
          </a:prstGeom>
          <a:solidFill>
            <a:schemeClr val="bg2"/>
          </a:solidFill>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850" dirty="0"/>
              <a:t>Test data</a:t>
            </a:r>
          </a:p>
        </p:txBody>
      </p:sp>
      <p:sp>
        <p:nvSpPr>
          <p:cNvPr id="23" name="Rectangle 22">
            <a:extLst>
              <a:ext uri="{FF2B5EF4-FFF2-40B4-BE49-F238E27FC236}">
                <a16:creationId xmlns:a16="http://schemas.microsoft.com/office/drawing/2014/main" id="{3CFBD040-314C-401A-8F65-79E4E5F87AE0}"/>
              </a:ext>
            </a:extLst>
          </p:cNvPr>
          <p:cNvSpPr/>
          <p:nvPr/>
        </p:nvSpPr>
        <p:spPr>
          <a:xfrm flipH="1">
            <a:off x="3808522" y="2129873"/>
            <a:ext cx="1584176" cy="275782"/>
          </a:xfrm>
          <a:prstGeom prst="rect">
            <a:avLst/>
          </a:prstGeom>
          <a:solidFill>
            <a:schemeClr val="bg2"/>
          </a:solidFill>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Error: 0.37 </a:t>
            </a:r>
          </a:p>
        </p:txBody>
      </p:sp>
      <p:sp>
        <p:nvSpPr>
          <p:cNvPr id="24" name="Title 1">
            <a:extLst>
              <a:ext uri="{FF2B5EF4-FFF2-40B4-BE49-F238E27FC236}">
                <a16:creationId xmlns:a16="http://schemas.microsoft.com/office/drawing/2014/main" id="{7B038A4E-FEE7-4470-AFAD-D02CA8569C98}"/>
              </a:ext>
            </a:extLst>
          </p:cNvPr>
          <p:cNvSpPr txBox="1">
            <a:spLocks/>
          </p:cNvSpPr>
          <p:nvPr/>
        </p:nvSpPr>
        <p:spPr>
          <a:xfrm>
            <a:off x="-142471" y="340467"/>
            <a:ext cx="7976110" cy="432048"/>
          </a:xfrm>
          <a:prstGeom prst="rect">
            <a:avLst/>
          </a:prstGeom>
        </p:spPr>
        <p:txBody>
          <a:bodyPr vert="horz" lIns="91440" tIns="45720" rIns="91440" bIns="45720" rtlCol="0" anchor="b">
            <a:normAutofit fontScale="90000" lnSpcReduction="20000"/>
          </a:bodyPr>
          <a:lstStyle>
            <a:lvl1pPr marL="0" indent="0" algn="ctr" defTabSz="914400" rtl="0" eaLnBrk="1" latinLnBrk="0" hangingPunct="1">
              <a:lnSpc>
                <a:spcPct val="90000"/>
              </a:lnSpc>
              <a:spcBef>
                <a:spcPct val="0"/>
              </a:spcBef>
              <a:buFont typeface="Arial" pitchFamily="34" charset="0"/>
              <a:buNone/>
              <a:defRPr sz="5200" b="0" kern="1200">
                <a:solidFill>
                  <a:schemeClr val="tx1"/>
                </a:solidFill>
                <a:latin typeface="+mj-lt"/>
                <a:ea typeface="+mj-ea"/>
                <a:cs typeface="+mj-cs"/>
              </a:defRPr>
            </a:lvl1pPr>
          </a:lstStyle>
          <a:p>
            <a:r>
              <a:rPr lang="en-US" sz="3200" dirty="0"/>
              <a:t>Linear regression model for all same day orders</a:t>
            </a:r>
          </a:p>
        </p:txBody>
      </p:sp>
      <p:sp>
        <p:nvSpPr>
          <p:cNvPr id="28" name="TextBox 27">
            <a:extLst>
              <a:ext uri="{FF2B5EF4-FFF2-40B4-BE49-F238E27FC236}">
                <a16:creationId xmlns:a16="http://schemas.microsoft.com/office/drawing/2014/main" id="{3B1C4C9B-EBE3-44B0-96F9-B76E4B9A1E5A}"/>
              </a:ext>
            </a:extLst>
          </p:cNvPr>
          <p:cNvSpPr txBox="1"/>
          <p:nvPr/>
        </p:nvSpPr>
        <p:spPr>
          <a:xfrm>
            <a:off x="-312712" y="956203"/>
            <a:ext cx="6107906" cy="369332"/>
          </a:xfrm>
          <a:prstGeom prst="rect">
            <a:avLst/>
          </a:prstGeom>
          <a:noFill/>
        </p:spPr>
        <p:txBody>
          <a:bodyPr wrap="square">
            <a:spAutoFit/>
          </a:bodyPr>
          <a:lstStyle/>
          <a:p>
            <a:pPr algn="ctr"/>
            <a:r>
              <a:rPr lang="en-GB" b="1" u="sng" dirty="0"/>
              <a:t>BUSINESS SCENARIO </a:t>
            </a:r>
            <a:r>
              <a:rPr lang="en-GB" dirty="0"/>
              <a:t>:  All orders of the same day</a:t>
            </a:r>
          </a:p>
        </p:txBody>
      </p:sp>
    </p:spTree>
    <p:extLst>
      <p:ext uri="{BB962C8B-B14F-4D97-AF65-F5344CB8AC3E}">
        <p14:creationId xmlns:p14="http://schemas.microsoft.com/office/powerpoint/2010/main" val="300448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CD3346E-226D-41A0-ABCD-259AA10E56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157" y="1583927"/>
            <a:ext cx="5214376" cy="3204824"/>
          </a:xfrm>
          <a:prstGeom prst="rect">
            <a:avLst/>
          </a:prstGeom>
        </p:spPr>
      </p:pic>
      <p:sp>
        <p:nvSpPr>
          <p:cNvPr id="5" name="TextBox 4">
            <a:extLst>
              <a:ext uri="{FF2B5EF4-FFF2-40B4-BE49-F238E27FC236}">
                <a16:creationId xmlns:a16="http://schemas.microsoft.com/office/drawing/2014/main" id="{B6829FB0-B239-4BFB-B065-D6FD8F8872BF}"/>
              </a:ext>
            </a:extLst>
          </p:cNvPr>
          <p:cNvSpPr txBox="1"/>
          <p:nvPr/>
        </p:nvSpPr>
        <p:spPr>
          <a:xfrm>
            <a:off x="5582942" y="2452449"/>
            <a:ext cx="6373184" cy="2554545"/>
          </a:xfrm>
          <a:prstGeom prst="rect">
            <a:avLst/>
          </a:prstGeom>
          <a:noFill/>
        </p:spPr>
        <p:txBody>
          <a:bodyPr wrap="square" rtlCol="0">
            <a:spAutoFit/>
          </a:bodyPr>
          <a:lstStyle/>
          <a:p>
            <a:pPr marL="285750" indent="-285750">
              <a:buFont typeface="Wingdings" panose="05000000000000000000" pitchFamily="2" charset="2"/>
              <a:buChar char="§"/>
            </a:pPr>
            <a:r>
              <a:rPr lang="en-GB" sz="1600" dirty="0"/>
              <a:t>Same logic and comparison has been made with the 1</a:t>
            </a:r>
            <a:r>
              <a:rPr lang="en-GB" sz="1600" baseline="30000" dirty="0"/>
              <a:t>st</a:t>
            </a:r>
            <a:r>
              <a:rPr lang="en-GB" sz="1600" dirty="0"/>
              <a:t> business scenario in terms of model development</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The difference is that we have removed around 400 observations that exceeded 2 hours of meal preparation considering them as outliers (statistical approach of how this cap is defined is described in the notebook)</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The model has drastically improved performance as the testing RMSE is 0.2 compared to 0.37 – the lower the better</a:t>
            </a:r>
            <a:r>
              <a:rPr lang="en-GB" sz="1600" b="1" u="sng" dirty="0"/>
              <a:t> </a:t>
            </a:r>
            <a:endParaRPr lang="en-GB" sz="1600" dirty="0"/>
          </a:p>
        </p:txBody>
      </p:sp>
      <p:sp>
        <p:nvSpPr>
          <p:cNvPr id="6" name="Oval 5">
            <a:extLst>
              <a:ext uri="{FF2B5EF4-FFF2-40B4-BE49-F238E27FC236}">
                <a16:creationId xmlns:a16="http://schemas.microsoft.com/office/drawing/2014/main" id="{685D28D5-F056-4BC9-A3EB-D14C7D217E2B}"/>
              </a:ext>
            </a:extLst>
          </p:cNvPr>
          <p:cNvSpPr/>
          <p:nvPr/>
        </p:nvSpPr>
        <p:spPr>
          <a:xfrm rot="5400000" flipH="1">
            <a:off x="3809745" y="2906943"/>
            <a:ext cx="792088" cy="2268251"/>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a:extLst>
              <a:ext uri="{FF2B5EF4-FFF2-40B4-BE49-F238E27FC236}">
                <a16:creationId xmlns:a16="http://schemas.microsoft.com/office/drawing/2014/main" id="{455F049E-D557-4EFD-B3AB-50CB90BEB150}"/>
              </a:ext>
            </a:extLst>
          </p:cNvPr>
          <p:cNvCxnSpPr>
            <a:cxnSpLocks/>
            <a:stCxn id="6" idx="2"/>
            <a:endCxn id="8" idx="3"/>
          </p:cNvCxnSpPr>
          <p:nvPr/>
        </p:nvCxnSpPr>
        <p:spPr>
          <a:xfrm>
            <a:off x="4205789" y="4437113"/>
            <a:ext cx="2754307" cy="1475156"/>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6BBB274-54BD-4F32-A4C3-89CB8845E49B}"/>
              </a:ext>
            </a:extLst>
          </p:cNvPr>
          <p:cNvSpPr/>
          <p:nvPr/>
        </p:nvSpPr>
        <p:spPr>
          <a:xfrm flipH="1">
            <a:off x="6960096" y="5458011"/>
            <a:ext cx="3141212" cy="908515"/>
          </a:xfrm>
          <a:prstGeom prst="rect">
            <a:avLst/>
          </a:prstGeom>
          <a:solidFill>
            <a:schemeClr val="accent6">
              <a:lumMod val="60000"/>
              <a:lumOff val="40000"/>
            </a:schemeClr>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400" dirty="0"/>
              <a:t>Orders that in reality take more than an hour to prepare and we predict it took less than half an hour </a:t>
            </a:r>
          </a:p>
        </p:txBody>
      </p:sp>
      <p:sp>
        <p:nvSpPr>
          <p:cNvPr id="22" name="Rectangle 21">
            <a:extLst>
              <a:ext uri="{FF2B5EF4-FFF2-40B4-BE49-F238E27FC236}">
                <a16:creationId xmlns:a16="http://schemas.microsoft.com/office/drawing/2014/main" id="{24C7D2DE-BFC2-45EC-95E6-5A2EC0F6A38D}"/>
              </a:ext>
            </a:extLst>
          </p:cNvPr>
          <p:cNvSpPr/>
          <p:nvPr/>
        </p:nvSpPr>
        <p:spPr>
          <a:xfrm flipH="1">
            <a:off x="899076" y="2232569"/>
            <a:ext cx="1584176" cy="161722"/>
          </a:xfrm>
          <a:prstGeom prst="rect">
            <a:avLst/>
          </a:prstGeom>
          <a:solidFill>
            <a:schemeClr val="bg2"/>
          </a:solidFill>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850" dirty="0"/>
              <a:t>Test data</a:t>
            </a:r>
          </a:p>
        </p:txBody>
      </p:sp>
      <p:sp>
        <p:nvSpPr>
          <p:cNvPr id="23" name="Rectangle 22">
            <a:extLst>
              <a:ext uri="{FF2B5EF4-FFF2-40B4-BE49-F238E27FC236}">
                <a16:creationId xmlns:a16="http://schemas.microsoft.com/office/drawing/2014/main" id="{3CFBD040-314C-401A-8F65-79E4E5F87AE0}"/>
              </a:ext>
            </a:extLst>
          </p:cNvPr>
          <p:cNvSpPr/>
          <p:nvPr/>
        </p:nvSpPr>
        <p:spPr>
          <a:xfrm flipH="1">
            <a:off x="899076" y="1871288"/>
            <a:ext cx="1584176" cy="275782"/>
          </a:xfrm>
          <a:prstGeom prst="rect">
            <a:avLst/>
          </a:prstGeom>
          <a:solidFill>
            <a:schemeClr val="bg2"/>
          </a:solidFill>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Error: 0.20 </a:t>
            </a:r>
          </a:p>
        </p:txBody>
      </p:sp>
      <p:sp>
        <p:nvSpPr>
          <p:cNvPr id="28" name="TextBox 27">
            <a:extLst>
              <a:ext uri="{FF2B5EF4-FFF2-40B4-BE49-F238E27FC236}">
                <a16:creationId xmlns:a16="http://schemas.microsoft.com/office/drawing/2014/main" id="{3B1C4C9B-EBE3-44B0-96F9-B76E4B9A1E5A}"/>
              </a:ext>
            </a:extLst>
          </p:cNvPr>
          <p:cNvSpPr txBox="1"/>
          <p:nvPr/>
        </p:nvSpPr>
        <p:spPr>
          <a:xfrm>
            <a:off x="-303137" y="1014649"/>
            <a:ext cx="5455830" cy="369332"/>
          </a:xfrm>
          <a:prstGeom prst="rect">
            <a:avLst/>
          </a:prstGeom>
          <a:noFill/>
        </p:spPr>
        <p:txBody>
          <a:bodyPr wrap="square">
            <a:spAutoFit/>
          </a:bodyPr>
          <a:lstStyle/>
          <a:p>
            <a:pPr algn="ctr"/>
            <a:r>
              <a:rPr lang="en-GB" b="1" u="sng" dirty="0"/>
              <a:t>BUSINESS SCENARIO 2 </a:t>
            </a:r>
            <a:r>
              <a:rPr lang="en-GB" dirty="0"/>
              <a:t>:  Only ASAP orders  </a:t>
            </a:r>
          </a:p>
        </p:txBody>
      </p:sp>
      <p:graphicFrame>
        <p:nvGraphicFramePr>
          <p:cNvPr id="16" name="Table 17">
            <a:extLst>
              <a:ext uri="{FF2B5EF4-FFF2-40B4-BE49-F238E27FC236}">
                <a16:creationId xmlns:a16="http://schemas.microsoft.com/office/drawing/2014/main" id="{7718C142-FCEE-482E-B8BA-4429FEDC4CF5}"/>
              </a:ext>
            </a:extLst>
          </p:cNvPr>
          <p:cNvGraphicFramePr>
            <a:graphicFrameLocks noGrp="1"/>
          </p:cNvGraphicFramePr>
          <p:nvPr>
            <p:extLst>
              <p:ext uri="{D42A27DB-BD31-4B8C-83A1-F6EECF244321}">
                <p14:modId xmlns:p14="http://schemas.microsoft.com/office/powerpoint/2010/main" val="201446256"/>
              </p:ext>
            </p:extLst>
          </p:nvPr>
        </p:nvGraphicFramePr>
        <p:xfrm>
          <a:off x="6163206" y="958383"/>
          <a:ext cx="4734992" cy="1114748"/>
        </p:xfrm>
        <a:graphic>
          <a:graphicData uri="http://schemas.openxmlformats.org/drawingml/2006/table">
            <a:tbl>
              <a:tblPr firstRow="1" bandRow="1">
                <a:tableStyleId>{793D81CF-94F2-401A-BA57-92F5A7B2D0C5}</a:tableStyleId>
              </a:tblPr>
              <a:tblGrid>
                <a:gridCol w="2278167">
                  <a:extLst>
                    <a:ext uri="{9D8B030D-6E8A-4147-A177-3AD203B41FA5}">
                      <a16:colId xmlns:a16="http://schemas.microsoft.com/office/drawing/2014/main" val="2402865730"/>
                    </a:ext>
                  </a:extLst>
                </a:gridCol>
                <a:gridCol w="1179275">
                  <a:extLst>
                    <a:ext uri="{9D8B030D-6E8A-4147-A177-3AD203B41FA5}">
                      <a16:colId xmlns:a16="http://schemas.microsoft.com/office/drawing/2014/main" val="3813071318"/>
                    </a:ext>
                  </a:extLst>
                </a:gridCol>
                <a:gridCol w="1277550">
                  <a:extLst>
                    <a:ext uri="{9D8B030D-6E8A-4147-A177-3AD203B41FA5}">
                      <a16:colId xmlns:a16="http://schemas.microsoft.com/office/drawing/2014/main" val="72331331"/>
                    </a:ext>
                  </a:extLst>
                </a:gridCol>
              </a:tblGrid>
              <a:tr h="324684">
                <a:tc>
                  <a:txBody>
                    <a:bodyPr/>
                    <a:lstStyle/>
                    <a:p>
                      <a:r>
                        <a:rPr lang="en-GB" sz="1400" dirty="0"/>
                        <a:t>METRIC (RMSE)</a:t>
                      </a:r>
                    </a:p>
                  </a:txBody>
                  <a:tcPr/>
                </a:tc>
                <a:tc>
                  <a:txBody>
                    <a:bodyPr/>
                    <a:lstStyle/>
                    <a:p>
                      <a:r>
                        <a:rPr lang="en-GB" sz="1400" dirty="0"/>
                        <a:t>Testing</a:t>
                      </a:r>
                    </a:p>
                  </a:txBody>
                  <a:tcPr/>
                </a:tc>
                <a:tc>
                  <a:txBody>
                    <a:bodyPr/>
                    <a:lstStyle/>
                    <a:p>
                      <a:r>
                        <a:rPr lang="en-GB" sz="1400" dirty="0"/>
                        <a:t>Training</a:t>
                      </a:r>
                    </a:p>
                  </a:txBody>
                  <a:tcPr/>
                </a:tc>
                <a:extLst>
                  <a:ext uri="{0D108BD9-81ED-4DB2-BD59-A6C34878D82A}">
                    <a16:rowId xmlns:a16="http://schemas.microsoft.com/office/drawing/2014/main" val="1466654739"/>
                  </a:ext>
                </a:extLst>
              </a:tr>
              <a:tr h="395032">
                <a:tc>
                  <a:txBody>
                    <a:bodyPr/>
                    <a:lstStyle/>
                    <a:p>
                      <a:r>
                        <a:rPr lang="en-GB" sz="1400" dirty="0"/>
                        <a:t>Linear model</a:t>
                      </a:r>
                    </a:p>
                  </a:txBody>
                  <a:tcPr/>
                </a:tc>
                <a:tc>
                  <a:txBody>
                    <a:bodyPr/>
                    <a:lstStyle/>
                    <a:p>
                      <a:r>
                        <a:rPr lang="en-GB" sz="1400" dirty="0"/>
                        <a:t>0.20</a:t>
                      </a:r>
                    </a:p>
                  </a:txBody>
                  <a:tcPr/>
                </a:tc>
                <a:tc>
                  <a:txBody>
                    <a:bodyPr/>
                    <a:lstStyle/>
                    <a:p>
                      <a:r>
                        <a:rPr lang="en-GB" sz="1400" dirty="0"/>
                        <a:t>0.18</a:t>
                      </a:r>
                    </a:p>
                  </a:txBody>
                  <a:tcPr/>
                </a:tc>
                <a:extLst>
                  <a:ext uri="{0D108BD9-81ED-4DB2-BD59-A6C34878D82A}">
                    <a16:rowId xmlns:a16="http://schemas.microsoft.com/office/drawing/2014/main" val="3822251021"/>
                  </a:ext>
                </a:extLst>
              </a:tr>
              <a:tr h="395032">
                <a:tc>
                  <a:txBody>
                    <a:bodyPr/>
                    <a:lstStyle/>
                    <a:p>
                      <a:r>
                        <a:rPr lang="en-GB" sz="1400" dirty="0"/>
                        <a:t>Random forest</a:t>
                      </a:r>
                    </a:p>
                  </a:txBody>
                  <a:tcPr/>
                </a:tc>
                <a:tc>
                  <a:txBody>
                    <a:bodyPr/>
                    <a:lstStyle/>
                    <a:p>
                      <a:r>
                        <a:rPr lang="en-GB" sz="1400" dirty="0"/>
                        <a:t>0.20</a:t>
                      </a:r>
                    </a:p>
                  </a:txBody>
                  <a:tcPr/>
                </a:tc>
                <a:tc>
                  <a:txBody>
                    <a:bodyPr/>
                    <a:lstStyle/>
                    <a:p>
                      <a:r>
                        <a:rPr lang="en-GB" sz="1400" dirty="0"/>
                        <a:t>0.13</a:t>
                      </a:r>
                    </a:p>
                  </a:txBody>
                  <a:tcPr/>
                </a:tc>
                <a:extLst>
                  <a:ext uri="{0D108BD9-81ED-4DB2-BD59-A6C34878D82A}">
                    <a16:rowId xmlns:a16="http://schemas.microsoft.com/office/drawing/2014/main" val="3474995264"/>
                  </a:ext>
                </a:extLst>
              </a:tr>
            </a:tbl>
          </a:graphicData>
        </a:graphic>
      </p:graphicFrame>
      <p:sp>
        <p:nvSpPr>
          <p:cNvPr id="12" name="Title 1">
            <a:extLst>
              <a:ext uri="{FF2B5EF4-FFF2-40B4-BE49-F238E27FC236}">
                <a16:creationId xmlns:a16="http://schemas.microsoft.com/office/drawing/2014/main" id="{8D212228-BA5A-488F-B1BA-F7DA1B9639BB}"/>
              </a:ext>
            </a:extLst>
          </p:cNvPr>
          <p:cNvSpPr txBox="1">
            <a:spLocks/>
          </p:cNvSpPr>
          <p:nvPr/>
        </p:nvSpPr>
        <p:spPr>
          <a:xfrm>
            <a:off x="-672752" y="382655"/>
            <a:ext cx="7976110" cy="432048"/>
          </a:xfrm>
          <a:prstGeom prst="rect">
            <a:avLst/>
          </a:prstGeom>
        </p:spPr>
        <p:txBody>
          <a:bodyPr vert="horz" lIns="91440" tIns="45720" rIns="91440" bIns="45720" rtlCol="0" anchor="b">
            <a:normAutofit fontScale="90000" lnSpcReduction="20000"/>
          </a:bodyPr>
          <a:lstStyle>
            <a:lvl1pPr marL="0" indent="0" algn="ctr" defTabSz="914400" rtl="0" eaLnBrk="1" latinLnBrk="0" hangingPunct="1">
              <a:lnSpc>
                <a:spcPct val="90000"/>
              </a:lnSpc>
              <a:spcBef>
                <a:spcPct val="0"/>
              </a:spcBef>
              <a:buFont typeface="Arial" pitchFamily="34" charset="0"/>
              <a:buNone/>
              <a:defRPr sz="5200" b="0" kern="1200">
                <a:solidFill>
                  <a:schemeClr val="tx1"/>
                </a:solidFill>
                <a:latin typeface="+mj-lt"/>
                <a:ea typeface="+mj-ea"/>
                <a:cs typeface="+mj-cs"/>
              </a:defRPr>
            </a:lvl1pPr>
          </a:lstStyle>
          <a:p>
            <a:r>
              <a:rPr lang="en-US" sz="3200" dirty="0"/>
              <a:t>Linear regression model for ASAP orders</a:t>
            </a:r>
          </a:p>
        </p:txBody>
      </p:sp>
      <p:sp>
        <p:nvSpPr>
          <p:cNvPr id="15" name="Oval 14">
            <a:extLst>
              <a:ext uri="{FF2B5EF4-FFF2-40B4-BE49-F238E27FC236}">
                <a16:creationId xmlns:a16="http://schemas.microsoft.com/office/drawing/2014/main" id="{C5D1CD1B-5EBB-4E49-90BC-53CC951E5B98}"/>
              </a:ext>
            </a:extLst>
          </p:cNvPr>
          <p:cNvSpPr/>
          <p:nvPr/>
        </p:nvSpPr>
        <p:spPr>
          <a:xfrm rot="10800000" flipH="1">
            <a:off x="8184232" y="814699"/>
            <a:ext cx="1152128" cy="1417867"/>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26332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260648"/>
            <a:ext cx="2160240" cy="618250"/>
          </a:xfrm>
        </p:spPr>
        <p:txBody>
          <a:bodyPr>
            <a:noAutofit/>
          </a:bodyPr>
          <a:lstStyle/>
          <a:p>
            <a:r>
              <a:rPr lang="en-US" sz="4000" dirty="0"/>
              <a:t>Agenda</a:t>
            </a:r>
          </a:p>
        </p:txBody>
      </p:sp>
      <p:sp>
        <p:nvSpPr>
          <p:cNvPr id="5" name="TextBox 4">
            <a:extLst>
              <a:ext uri="{FF2B5EF4-FFF2-40B4-BE49-F238E27FC236}">
                <a16:creationId xmlns:a16="http://schemas.microsoft.com/office/drawing/2014/main" id="{B6829FB0-B239-4BFB-B065-D6FD8F8872BF}"/>
              </a:ext>
            </a:extLst>
          </p:cNvPr>
          <p:cNvSpPr txBox="1"/>
          <p:nvPr/>
        </p:nvSpPr>
        <p:spPr>
          <a:xfrm>
            <a:off x="551384" y="1028343"/>
            <a:ext cx="4320480" cy="5078313"/>
          </a:xfrm>
          <a:prstGeom prst="rect">
            <a:avLst/>
          </a:prstGeom>
          <a:noFill/>
        </p:spPr>
        <p:txBody>
          <a:bodyPr wrap="square" rtlCol="0">
            <a:spAutoFit/>
          </a:bodyPr>
          <a:lstStyle/>
          <a:p>
            <a:pPr marL="285750" indent="-285750">
              <a:buFont typeface="Wingdings" panose="05000000000000000000" pitchFamily="2" charset="2"/>
              <a:buChar char="§"/>
            </a:pPr>
            <a:r>
              <a:rPr lang="en-GB" dirty="0"/>
              <a:t>Scope and problem definition</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dirty="0"/>
              <a:t>Assumptions and summary stats</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dirty="0"/>
              <a:t>Data cleansing</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dirty="0"/>
              <a:t>Answering question with data</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dirty="0"/>
              <a:t>Data analysis conclusions </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dirty="0"/>
              <a:t>Machine learning workflow</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dirty="0"/>
              <a:t>Models and evaluation metrics</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dirty="0"/>
              <a:t>Model development and results</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dirty="0"/>
              <a:t>If I had more time I would… Recommendations</a:t>
            </a:r>
          </a:p>
        </p:txBody>
      </p:sp>
      <p:pic>
        <p:nvPicPr>
          <p:cNvPr id="11" name="Picture 10">
            <a:extLst>
              <a:ext uri="{FF2B5EF4-FFF2-40B4-BE49-F238E27FC236}">
                <a16:creationId xmlns:a16="http://schemas.microsoft.com/office/drawing/2014/main" id="{3751A741-C1A7-45CA-9FB4-E58B91B868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1864" y="1199482"/>
            <a:ext cx="6585749" cy="4464496"/>
          </a:xfrm>
          <a:prstGeom prst="rect">
            <a:avLst/>
          </a:prstGeom>
        </p:spPr>
      </p:pic>
    </p:spTree>
    <p:extLst>
      <p:ext uri="{BB962C8B-B14F-4D97-AF65-F5344CB8AC3E}">
        <p14:creationId xmlns:p14="http://schemas.microsoft.com/office/powerpoint/2010/main" val="333281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130" y="243368"/>
            <a:ext cx="4159686" cy="432048"/>
          </a:xfrm>
        </p:spPr>
        <p:txBody>
          <a:bodyPr>
            <a:normAutofit fontScale="90000"/>
          </a:bodyPr>
          <a:lstStyle/>
          <a:p>
            <a:r>
              <a:rPr lang="en-US" sz="3200" dirty="0"/>
              <a:t>If I had more time I would:</a:t>
            </a:r>
          </a:p>
        </p:txBody>
      </p:sp>
      <p:sp>
        <p:nvSpPr>
          <p:cNvPr id="5" name="TextBox 4">
            <a:extLst>
              <a:ext uri="{FF2B5EF4-FFF2-40B4-BE49-F238E27FC236}">
                <a16:creationId xmlns:a16="http://schemas.microsoft.com/office/drawing/2014/main" id="{B6829FB0-B239-4BFB-B065-D6FD8F8872BF}"/>
              </a:ext>
            </a:extLst>
          </p:cNvPr>
          <p:cNvSpPr txBox="1"/>
          <p:nvPr/>
        </p:nvSpPr>
        <p:spPr>
          <a:xfrm>
            <a:off x="280130" y="3388346"/>
            <a:ext cx="10622312" cy="1815882"/>
          </a:xfrm>
          <a:prstGeom prst="rect">
            <a:avLst/>
          </a:prstGeom>
          <a:noFill/>
        </p:spPr>
        <p:txBody>
          <a:bodyPr wrap="square" rtlCol="0">
            <a:spAutoFit/>
          </a:bodyPr>
          <a:lstStyle/>
          <a:p>
            <a:pPr marL="285750" indent="-285750">
              <a:buFont typeface="Wingdings" panose="05000000000000000000" pitchFamily="2" charset="2"/>
              <a:buChar char="§"/>
            </a:pPr>
            <a:r>
              <a:rPr lang="en-GB" sz="1600" dirty="0"/>
              <a:t>Create an app which takes as input the data of a new order and outputs the estimated time</a:t>
            </a:r>
          </a:p>
          <a:p>
            <a:pPr marL="285750" indent="-285750">
              <a:buFont typeface="Wingdings" panose="05000000000000000000" pitchFamily="2" charset="2"/>
              <a:buChar char="§"/>
            </a:pPr>
            <a:r>
              <a:rPr lang="en-GB" sz="1600" dirty="0"/>
              <a:t>Application development and usage of the </a:t>
            </a:r>
            <a:r>
              <a:rPr lang="en-GB" sz="1600" b="1" dirty="0"/>
              <a:t>model as a service</a:t>
            </a:r>
            <a:r>
              <a:rPr lang="en-GB" sz="1600" dirty="0"/>
              <a:t> in a production system</a:t>
            </a:r>
          </a:p>
          <a:p>
            <a:pPr marL="285750" indent="-285750">
              <a:buFont typeface="Wingdings" panose="05000000000000000000" pitchFamily="2" charset="2"/>
              <a:buChar char="§"/>
            </a:pPr>
            <a:r>
              <a:rPr lang="en-GB" sz="1600" dirty="0"/>
              <a:t>Put the model to production and enable live streaming data processing </a:t>
            </a:r>
          </a:p>
          <a:p>
            <a:pPr marL="285750" indent="-285750">
              <a:buFont typeface="Wingdings" panose="05000000000000000000" pitchFamily="2" charset="2"/>
              <a:buChar char="§"/>
            </a:pPr>
            <a:r>
              <a:rPr lang="en-GB" sz="1600" dirty="0"/>
              <a:t>Using cloud and computational power this model can be retrained and adjusted constantly with the latest data</a:t>
            </a:r>
          </a:p>
          <a:p>
            <a:pPr marL="285750" indent="-285750">
              <a:buFont typeface="Wingdings" panose="05000000000000000000" pitchFamily="2" charset="2"/>
              <a:buChar char="§"/>
            </a:pPr>
            <a:r>
              <a:rPr lang="en-GB" sz="1600" dirty="0"/>
              <a:t>Build outlier detection machine to ensure data quality</a:t>
            </a:r>
          </a:p>
          <a:p>
            <a:pPr marL="285750" indent="-285750">
              <a:buFont typeface="Wingdings" panose="05000000000000000000" pitchFamily="2" charset="2"/>
              <a:buChar char="§"/>
            </a:pPr>
            <a:r>
              <a:rPr lang="en-GB" sz="1600" dirty="0"/>
              <a:t>If there is an app that the store inputs (flagging) whether a particular order is to be delivered ASAP or at a specific time in the future </a:t>
            </a:r>
          </a:p>
        </p:txBody>
      </p:sp>
      <p:sp>
        <p:nvSpPr>
          <p:cNvPr id="13" name="Title 1">
            <a:extLst>
              <a:ext uri="{FF2B5EF4-FFF2-40B4-BE49-F238E27FC236}">
                <a16:creationId xmlns:a16="http://schemas.microsoft.com/office/drawing/2014/main" id="{51DF3455-67A3-43EB-8977-351C9D2B3BEB}"/>
              </a:ext>
            </a:extLst>
          </p:cNvPr>
          <p:cNvSpPr txBox="1">
            <a:spLocks/>
          </p:cNvSpPr>
          <p:nvPr/>
        </p:nvSpPr>
        <p:spPr>
          <a:xfrm>
            <a:off x="280130" y="2852936"/>
            <a:ext cx="3079566" cy="432048"/>
          </a:xfrm>
          <a:prstGeom prst="rect">
            <a:avLst/>
          </a:prstGeom>
        </p:spPr>
        <p:txBody>
          <a:bodyPr vert="horz" lIns="91440" tIns="45720" rIns="91440" bIns="45720" rtlCol="0" anchor="b">
            <a:normAutofit fontScale="90000" lnSpcReduction="20000"/>
          </a:bodyPr>
          <a:lstStyle>
            <a:lvl1pPr marL="0" indent="0" algn="ctr" defTabSz="914400" rtl="0" eaLnBrk="1" latinLnBrk="0" hangingPunct="1">
              <a:lnSpc>
                <a:spcPct val="90000"/>
              </a:lnSpc>
              <a:spcBef>
                <a:spcPct val="0"/>
              </a:spcBef>
              <a:buFont typeface="Arial" pitchFamily="34" charset="0"/>
              <a:buNone/>
              <a:defRPr sz="5200" b="0" kern="1200">
                <a:solidFill>
                  <a:schemeClr val="tx1"/>
                </a:solidFill>
                <a:latin typeface="+mj-lt"/>
                <a:ea typeface="+mj-ea"/>
                <a:cs typeface="+mj-cs"/>
              </a:defRPr>
            </a:lvl1pPr>
          </a:lstStyle>
          <a:p>
            <a:r>
              <a:rPr lang="en-US" sz="3200"/>
              <a:t>Recommendations</a:t>
            </a:r>
            <a:endParaRPr lang="en-US" sz="3200" dirty="0"/>
          </a:p>
        </p:txBody>
      </p:sp>
      <p:sp>
        <p:nvSpPr>
          <p:cNvPr id="15" name="TextBox 14">
            <a:extLst>
              <a:ext uri="{FF2B5EF4-FFF2-40B4-BE49-F238E27FC236}">
                <a16:creationId xmlns:a16="http://schemas.microsoft.com/office/drawing/2014/main" id="{AF51C0E6-1E52-4C9A-B365-E43788DA2908}"/>
              </a:ext>
            </a:extLst>
          </p:cNvPr>
          <p:cNvSpPr txBox="1"/>
          <p:nvPr/>
        </p:nvSpPr>
        <p:spPr>
          <a:xfrm>
            <a:off x="280130" y="687471"/>
            <a:ext cx="10622312" cy="2062103"/>
          </a:xfrm>
          <a:prstGeom prst="rect">
            <a:avLst/>
          </a:prstGeom>
          <a:noFill/>
        </p:spPr>
        <p:txBody>
          <a:bodyPr wrap="square" rtlCol="0">
            <a:spAutoFit/>
          </a:bodyPr>
          <a:lstStyle/>
          <a:p>
            <a:pPr marL="285750" indent="-285750">
              <a:buFont typeface="Wingdings" panose="05000000000000000000" pitchFamily="2" charset="2"/>
              <a:buChar char="§"/>
            </a:pPr>
            <a:r>
              <a:rPr lang="en-GB" sz="1600" dirty="0"/>
              <a:t>Perform outlier analysis</a:t>
            </a:r>
          </a:p>
          <a:p>
            <a:pPr marL="285750" indent="-285750">
              <a:buFont typeface="Wingdings" panose="05000000000000000000" pitchFamily="2" charset="2"/>
              <a:buChar char="§"/>
            </a:pPr>
            <a:r>
              <a:rPr lang="en-GB" sz="1600" dirty="0"/>
              <a:t>Build more predictors  for the model (example: count how many concurrent orders are there for the restaurant,</a:t>
            </a:r>
          </a:p>
          <a:p>
            <a:r>
              <a:rPr lang="en-GB" sz="1600" dirty="0"/>
              <a:t>       clustering restaurants using k-means and use the group as a factor based on restaurant similarities)</a:t>
            </a:r>
          </a:p>
          <a:p>
            <a:pPr marL="285750" indent="-285750">
              <a:buFont typeface="Wingdings" panose="05000000000000000000" pitchFamily="2" charset="2"/>
              <a:buChar char="§"/>
            </a:pPr>
            <a:r>
              <a:rPr lang="en-GB" sz="1600" dirty="0"/>
              <a:t>Try more modelling techniques </a:t>
            </a:r>
          </a:p>
          <a:p>
            <a:pPr marL="285750" indent="-285750">
              <a:buFont typeface="Wingdings" panose="05000000000000000000" pitchFamily="2" charset="2"/>
              <a:buChar char="§"/>
            </a:pPr>
            <a:r>
              <a:rPr lang="en-GB" sz="1600" dirty="0"/>
              <a:t>Perform hyperparameter tuning to improve model’s performance</a:t>
            </a:r>
          </a:p>
          <a:p>
            <a:pPr marL="285750" indent="-285750">
              <a:buFont typeface="Wingdings" panose="05000000000000000000" pitchFamily="2" charset="2"/>
              <a:buChar char="§"/>
            </a:pPr>
            <a:r>
              <a:rPr lang="en-GB" sz="1600" dirty="0"/>
              <a:t>Examine feature importance and indicate drivers of estimation</a:t>
            </a:r>
          </a:p>
          <a:p>
            <a:pPr marL="285750" indent="-285750">
              <a:buFont typeface="Wingdings" panose="05000000000000000000" pitchFamily="2" charset="2"/>
              <a:buChar char="§"/>
            </a:pPr>
            <a:r>
              <a:rPr lang="en-GB" sz="1600" dirty="0"/>
              <a:t>Create a shiny app to showcase my model</a:t>
            </a:r>
          </a:p>
          <a:p>
            <a:endParaRPr lang="en-GB" sz="1600" dirty="0"/>
          </a:p>
        </p:txBody>
      </p:sp>
    </p:spTree>
    <p:extLst>
      <p:ext uri="{BB962C8B-B14F-4D97-AF65-F5344CB8AC3E}">
        <p14:creationId xmlns:p14="http://schemas.microsoft.com/office/powerpoint/2010/main" val="736745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51DF3455-67A3-43EB-8977-351C9D2B3BEB}"/>
              </a:ext>
            </a:extLst>
          </p:cNvPr>
          <p:cNvSpPr txBox="1">
            <a:spLocks/>
          </p:cNvSpPr>
          <p:nvPr/>
        </p:nvSpPr>
        <p:spPr>
          <a:xfrm>
            <a:off x="4556217" y="2132856"/>
            <a:ext cx="3079566" cy="576064"/>
          </a:xfrm>
          <a:prstGeom prst="rect">
            <a:avLst/>
          </a:prstGeom>
        </p:spPr>
        <p:txBody>
          <a:bodyPr vert="horz" lIns="91440" tIns="45720" rIns="91440" bIns="45720" rtlCol="0" anchor="b">
            <a:noAutofit/>
          </a:bodyPr>
          <a:lstStyle>
            <a:lvl1pPr marL="0" indent="0" algn="ctr" defTabSz="914400" rtl="0" eaLnBrk="1" latinLnBrk="0" hangingPunct="1">
              <a:lnSpc>
                <a:spcPct val="90000"/>
              </a:lnSpc>
              <a:spcBef>
                <a:spcPct val="0"/>
              </a:spcBef>
              <a:buFont typeface="Arial" pitchFamily="34" charset="0"/>
              <a:buNone/>
              <a:defRPr sz="5200" b="0" kern="1200">
                <a:solidFill>
                  <a:schemeClr val="tx1"/>
                </a:solidFill>
                <a:latin typeface="+mj-lt"/>
                <a:ea typeface="+mj-ea"/>
                <a:cs typeface="+mj-cs"/>
              </a:defRPr>
            </a:lvl1pPr>
          </a:lstStyle>
          <a:p>
            <a:r>
              <a:rPr lang="en-US" sz="4000" dirty="0"/>
              <a:t>Thank you!</a:t>
            </a:r>
          </a:p>
        </p:txBody>
      </p:sp>
      <p:sp>
        <p:nvSpPr>
          <p:cNvPr id="8" name="Title 1">
            <a:extLst>
              <a:ext uri="{FF2B5EF4-FFF2-40B4-BE49-F238E27FC236}">
                <a16:creationId xmlns:a16="http://schemas.microsoft.com/office/drawing/2014/main" id="{34458560-4905-4938-969B-B07F3CFD5EE2}"/>
              </a:ext>
            </a:extLst>
          </p:cNvPr>
          <p:cNvSpPr txBox="1">
            <a:spLocks/>
          </p:cNvSpPr>
          <p:nvPr/>
        </p:nvSpPr>
        <p:spPr>
          <a:xfrm>
            <a:off x="4571858" y="4149081"/>
            <a:ext cx="3079566" cy="432048"/>
          </a:xfrm>
          <a:prstGeom prst="rect">
            <a:avLst/>
          </a:prstGeom>
        </p:spPr>
        <p:txBody>
          <a:bodyPr vert="horz" lIns="91440" tIns="45720" rIns="91440" bIns="45720" rtlCol="0" anchor="b">
            <a:normAutofit fontScale="90000" lnSpcReduction="20000"/>
          </a:bodyPr>
          <a:lstStyle>
            <a:lvl1pPr marL="0" indent="0" algn="ctr" defTabSz="914400" rtl="0" eaLnBrk="1" latinLnBrk="0" hangingPunct="1">
              <a:lnSpc>
                <a:spcPct val="90000"/>
              </a:lnSpc>
              <a:spcBef>
                <a:spcPct val="0"/>
              </a:spcBef>
              <a:buFont typeface="Arial" pitchFamily="34" charset="0"/>
              <a:buNone/>
              <a:defRPr sz="5200" b="0" kern="1200">
                <a:solidFill>
                  <a:schemeClr val="tx1"/>
                </a:solidFill>
                <a:latin typeface="+mj-lt"/>
                <a:ea typeface="+mj-ea"/>
                <a:cs typeface="+mj-cs"/>
              </a:defRPr>
            </a:lvl1pPr>
          </a:lstStyle>
          <a:p>
            <a:r>
              <a:rPr lang="en-US" sz="3200" dirty="0"/>
              <a:t>Questions?</a:t>
            </a:r>
          </a:p>
        </p:txBody>
      </p:sp>
    </p:spTree>
    <p:extLst>
      <p:ext uri="{BB962C8B-B14F-4D97-AF65-F5344CB8AC3E}">
        <p14:creationId xmlns:p14="http://schemas.microsoft.com/office/powerpoint/2010/main" val="2083397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425" y="2636912"/>
            <a:ext cx="9509760" cy="513368"/>
          </a:xfrm>
        </p:spPr>
        <p:txBody>
          <a:bodyPr>
            <a:normAutofit fontScale="90000"/>
          </a:bodyPr>
          <a:lstStyle/>
          <a:p>
            <a:r>
              <a:rPr lang="en-US" dirty="0"/>
              <a:t>Project Scope</a:t>
            </a:r>
          </a:p>
        </p:txBody>
      </p:sp>
      <p:sp>
        <p:nvSpPr>
          <p:cNvPr id="3" name="Content Placeholder 2"/>
          <p:cNvSpPr>
            <a:spLocks noGrp="1"/>
          </p:cNvSpPr>
          <p:nvPr>
            <p:ph idx="1"/>
          </p:nvPr>
        </p:nvSpPr>
        <p:spPr>
          <a:xfrm>
            <a:off x="351490" y="3258872"/>
            <a:ext cx="11577158" cy="2762416"/>
          </a:xfrm>
        </p:spPr>
        <p:txBody>
          <a:bodyPr>
            <a:normAutofit/>
          </a:bodyPr>
          <a:lstStyle/>
          <a:p>
            <a:r>
              <a:rPr lang="en-US" dirty="0"/>
              <a:t>Perform exploratory data analysis</a:t>
            </a:r>
          </a:p>
          <a:p>
            <a:r>
              <a:rPr lang="en-US" dirty="0"/>
              <a:t>Present insights to the business through visualization</a:t>
            </a:r>
          </a:p>
          <a:p>
            <a:r>
              <a:rPr lang="en-US" dirty="0"/>
              <a:t>Build a machine learning model estimating the time that a meal needs to be prepared based on historic data</a:t>
            </a:r>
          </a:p>
          <a:p>
            <a:r>
              <a:rPr lang="en-US" dirty="0"/>
              <a:t>Provide recommendations regarding potential applications in production</a:t>
            </a:r>
          </a:p>
        </p:txBody>
      </p:sp>
      <p:sp>
        <p:nvSpPr>
          <p:cNvPr id="6" name="Title 1">
            <a:extLst>
              <a:ext uri="{FF2B5EF4-FFF2-40B4-BE49-F238E27FC236}">
                <a16:creationId xmlns:a16="http://schemas.microsoft.com/office/drawing/2014/main" id="{06C009C3-E5CF-4B77-8A23-7314AF92479F}"/>
              </a:ext>
            </a:extLst>
          </p:cNvPr>
          <p:cNvSpPr txBox="1">
            <a:spLocks/>
          </p:cNvSpPr>
          <p:nvPr/>
        </p:nvSpPr>
        <p:spPr>
          <a:xfrm>
            <a:off x="343425" y="404664"/>
            <a:ext cx="9509760" cy="513368"/>
          </a:xfrm>
          <a:prstGeom prst="rect">
            <a:avLst/>
          </a:prstGeom>
        </p:spPr>
        <p:txBody>
          <a:bodyPr vert="horz" lIns="91440" tIns="45720" rIns="91440" bIns="45720" rtlCol="0" anchor="b">
            <a:normAutofit fontScale="90000" lnSpcReduction="100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r>
              <a:rPr lang="en-US" dirty="0"/>
              <a:t>Problem Definition</a:t>
            </a:r>
          </a:p>
        </p:txBody>
      </p:sp>
      <p:sp>
        <p:nvSpPr>
          <p:cNvPr id="7" name="Content Placeholder 2">
            <a:extLst>
              <a:ext uri="{FF2B5EF4-FFF2-40B4-BE49-F238E27FC236}">
                <a16:creationId xmlns:a16="http://schemas.microsoft.com/office/drawing/2014/main" id="{83B189DF-C770-47F4-84EA-E7214B8B40A7}"/>
              </a:ext>
            </a:extLst>
          </p:cNvPr>
          <p:cNvSpPr txBox="1">
            <a:spLocks/>
          </p:cNvSpPr>
          <p:nvPr/>
        </p:nvSpPr>
        <p:spPr>
          <a:xfrm>
            <a:off x="343425" y="1032551"/>
            <a:ext cx="9828781" cy="1225239"/>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45720" indent="0">
              <a:buNone/>
            </a:pPr>
            <a:r>
              <a:rPr lang="en-GB" dirty="0"/>
              <a:t>A food delivery company is committed to providing a delivery experience that delights their customers while still being incredibly efficient. Thus it is critical that they have the best possible model of how long it takes for a food order to be prepared. This allows them to ensure that a rider arrives at a restaurant to pick up an order exactly when the food is ready.</a:t>
            </a:r>
          </a:p>
        </p:txBody>
      </p:sp>
    </p:spTree>
    <p:extLst>
      <p:ext uri="{BB962C8B-B14F-4D97-AF65-F5344CB8AC3E}">
        <p14:creationId xmlns:p14="http://schemas.microsoft.com/office/powerpoint/2010/main" val="57663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28CE0D6-6A8D-4182-9454-72AC1F64A4BE}"/>
              </a:ext>
            </a:extLst>
          </p:cNvPr>
          <p:cNvSpPr txBox="1"/>
          <p:nvPr/>
        </p:nvSpPr>
        <p:spPr>
          <a:xfrm>
            <a:off x="470331" y="5031216"/>
            <a:ext cx="5746872" cy="1384995"/>
          </a:xfrm>
          <a:prstGeom prst="rect">
            <a:avLst/>
          </a:prstGeom>
          <a:noFill/>
        </p:spPr>
        <p:txBody>
          <a:bodyPr wrap="square">
            <a:spAutoFit/>
          </a:bodyPr>
          <a:lstStyle/>
          <a:p>
            <a:pPr marL="285750" indent="-285750">
              <a:buFont typeface="Arial" panose="020B0604020202020204" pitchFamily="34" charset="0"/>
              <a:buChar char="•"/>
            </a:pPr>
            <a:r>
              <a:rPr lang="en-GB" sz="1400" dirty="0"/>
              <a:t>4 countries at the same </a:t>
            </a:r>
            <a:r>
              <a:rPr lang="en-GB" sz="1400" dirty="0" err="1"/>
              <a:t>timezone</a:t>
            </a:r>
            <a:endParaRPr lang="en-GB" sz="1400" dirty="0"/>
          </a:p>
          <a:p>
            <a:pPr marL="285750" indent="-285750">
              <a:buFont typeface="Arial" panose="020B0604020202020204" pitchFamily="34" charset="0"/>
              <a:buChar char="•"/>
            </a:pPr>
            <a:r>
              <a:rPr lang="en-GB" sz="1400" dirty="0"/>
              <a:t>Same currency</a:t>
            </a:r>
          </a:p>
          <a:p>
            <a:pPr marL="285750" indent="-285750">
              <a:buFont typeface="Arial" panose="020B0604020202020204" pitchFamily="34" charset="0"/>
              <a:buChar char="•"/>
            </a:pPr>
            <a:r>
              <a:rPr lang="en-GB" sz="1400" dirty="0"/>
              <a:t>Orders are not only placed for the delivery at the same day</a:t>
            </a:r>
          </a:p>
          <a:p>
            <a:pPr marL="285750" indent="-285750">
              <a:buFont typeface="Arial" panose="020B0604020202020204" pitchFamily="34" charset="0"/>
              <a:buChar char="•"/>
            </a:pPr>
            <a:r>
              <a:rPr lang="en-GB" sz="1400" dirty="0"/>
              <a:t>People can order in the morning for their dinner so the this can explain very long preparation time</a:t>
            </a:r>
          </a:p>
          <a:p>
            <a:pPr marL="285750" indent="-285750">
              <a:buFont typeface="Arial" panose="020B0604020202020204" pitchFamily="34" charset="0"/>
              <a:buChar char="•"/>
            </a:pPr>
            <a:r>
              <a:rPr lang="en-GB" sz="1400" dirty="0"/>
              <a:t>Types of food are not overlapping </a:t>
            </a:r>
          </a:p>
        </p:txBody>
      </p:sp>
      <p:sp>
        <p:nvSpPr>
          <p:cNvPr id="11" name="Title 1">
            <a:extLst>
              <a:ext uri="{FF2B5EF4-FFF2-40B4-BE49-F238E27FC236}">
                <a16:creationId xmlns:a16="http://schemas.microsoft.com/office/drawing/2014/main" id="{A65EB5DD-C819-4366-9CAD-28C87D8FBBBB}"/>
              </a:ext>
            </a:extLst>
          </p:cNvPr>
          <p:cNvSpPr>
            <a:spLocks noGrp="1"/>
          </p:cNvSpPr>
          <p:nvPr>
            <p:ph type="title"/>
          </p:nvPr>
        </p:nvSpPr>
        <p:spPr>
          <a:xfrm>
            <a:off x="428248" y="188640"/>
            <a:ext cx="4299600" cy="648048"/>
          </a:xfrm>
        </p:spPr>
        <p:txBody>
          <a:bodyPr>
            <a:normAutofit/>
          </a:bodyPr>
          <a:lstStyle/>
          <a:p>
            <a:r>
              <a:rPr lang="en-US" sz="3100" dirty="0"/>
              <a:t>Summary statistics</a:t>
            </a:r>
          </a:p>
        </p:txBody>
      </p:sp>
      <p:sp>
        <p:nvSpPr>
          <p:cNvPr id="2" name="Rectangle: Rounded Corners 1">
            <a:extLst>
              <a:ext uri="{FF2B5EF4-FFF2-40B4-BE49-F238E27FC236}">
                <a16:creationId xmlns:a16="http://schemas.microsoft.com/office/drawing/2014/main" id="{8554149D-431E-44D8-826E-5C91E24E3FB4}"/>
              </a:ext>
            </a:extLst>
          </p:cNvPr>
          <p:cNvSpPr/>
          <p:nvPr/>
        </p:nvSpPr>
        <p:spPr>
          <a:xfrm>
            <a:off x="3020776" y="1435757"/>
            <a:ext cx="698960" cy="576345"/>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4</a:t>
            </a:r>
          </a:p>
        </p:txBody>
      </p:sp>
      <p:sp>
        <p:nvSpPr>
          <p:cNvPr id="3" name="Oval 2">
            <a:extLst>
              <a:ext uri="{FF2B5EF4-FFF2-40B4-BE49-F238E27FC236}">
                <a16:creationId xmlns:a16="http://schemas.microsoft.com/office/drawing/2014/main" id="{D8D67DB0-F44D-4DA5-9AFF-D0BBC45904D2}"/>
              </a:ext>
            </a:extLst>
          </p:cNvPr>
          <p:cNvSpPr/>
          <p:nvPr/>
        </p:nvSpPr>
        <p:spPr>
          <a:xfrm rot="20638855">
            <a:off x="793465" y="1802517"/>
            <a:ext cx="1008112" cy="852574"/>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1697</a:t>
            </a:r>
          </a:p>
        </p:txBody>
      </p:sp>
      <p:pic>
        <p:nvPicPr>
          <p:cNvPr id="6" name="Picture 5">
            <a:extLst>
              <a:ext uri="{FF2B5EF4-FFF2-40B4-BE49-F238E27FC236}">
                <a16:creationId xmlns:a16="http://schemas.microsoft.com/office/drawing/2014/main" id="{01D48C4B-A4BA-4BC3-8AB8-5883C09A1C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601328" y="2760984"/>
            <a:ext cx="1303134" cy="605201"/>
          </a:xfrm>
          <a:prstGeom prst="rect">
            <a:avLst/>
          </a:prstGeom>
        </p:spPr>
      </p:pic>
      <p:sp>
        <p:nvSpPr>
          <p:cNvPr id="8" name="TextBox 7">
            <a:extLst>
              <a:ext uri="{FF2B5EF4-FFF2-40B4-BE49-F238E27FC236}">
                <a16:creationId xmlns:a16="http://schemas.microsoft.com/office/drawing/2014/main" id="{727B1FA0-D53C-4AE4-AA34-7E68D31F9B40}"/>
              </a:ext>
            </a:extLst>
          </p:cNvPr>
          <p:cNvSpPr txBox="1"/>
          <p:nvPr/>
        </p:nvSpPr>
        <p:spPr>
          <a:xfrm rot="19388866">
            <a:off x="149547" y="1495306"/>
            <a:ext cx="1512168" cy="369332"/>
          </a:xfrm>
          <a:prstGeom prst="rect">
            <a:avLst/>
          </a:prstGeom>
          <a:noFill/>
        </p:spPr>
        <p:txBody>
          <a:bodyPr wrap="square" rtlCol="0">
            <a:spAutoFit/>
          </a:bodyPr>
          <a:lstStyle/>
          <a:p>
            <a:r>
              <a:rPr lang="en-GB" dirty="0">
                <a:solidFill>
                  <a:schemeClr val="accent2">
                    <a:lumMod val="60000"/>
                    <a:lumOff val="40000"/>
                  </a:schemeClr>
                </a:solidFill>
              </a:rPr>
              <a:t>Restaurants</a:t>
            </a:r>
          </a:p>
        </p:txBody>
      </p:sp>
      <p:sp>
        <p:nvSpPr>
          <p:cNvPr id="13" name="TextBox 12">
            <a:extLst>
              <a:ext uri="{FF2B5EF4-FFF2-40B4-BE49-F238E27FC236}">
                <a16:creationId xmlns:a16="http://schemas.microsoft.com/office/drawing/2014/main" id="{D17243DE-D4DE-42EE-ABB1-380E6CD0D0E6}"/>
              </a:ext>
            </a:extLst>
          </p:cNvPr>
          <p:cNvSpPr txBox="1"/>
          <p:nvPr/>
        </p:nvSpPr>
        <p:spPr>
          <a:xfrm>
            <a:off x="2639616" y="1062941"/>
            <a:ext cx="1208727" cy="369332"/>
          </a:xfrm>
          <a:prstGeom prst="rect">
            <a:avLst/>
          </a:prstGeom>
          <a:noFill/>
        </p:spPr>
        <p:txBody>
          <a:bodyPr wrap="square" rtlCol="0">
            <a:spAutoFit/>
          </a:bodyPr>
          <a:lstStyle/>
          <a:p>
            <a:r>
              <a:rPr lang="en-GB" dirty="0">
                <a:solidFill>
                  <a:schemeClr val="accent6">
                    <a:lumMod val="60000"/>
                    <a:lumOff val="40000"/>
                  </a:schemeClr>
                </a:solidFill>
              </a:rPr>
              <a:t>Countries</a:t>
            </a:r>
          </a:p>
        </p:txBody>
      </p:sp>
      <p:sp>
        <p:nvSpPr>
          <p:cNvPr id="14" name="TextBox 13">
            <a:extLst>
              <a:ext uri="{FF2B5EF4-FFF2-40B4-BE49-F238E27FC236}">
                <a16:creationId xmlns:a16="http://schemas.microsoft.com/office/drawing/2014/main" id="{24A3E9CD-AF1D-42F6-93F6-18817AD34F5B}"/>
              </a:ext>
            </a:extLst>
          </p:cNvPr>
          <p:cNvSpPr txBox="1"/>
          <p:nvPr/>
        </p:nvSpPr>
        <p:spPr>
          <a:xfrm rot="869305">
            <a:off x="4060117" y="2511879"/>
            <a:ext cx="720080" cy="369332"/>
          </a:xfrm>
          <a:prstGeom prst="rect">
            <a:avLst/>
          </a:prstGeom>
          <a:noFill/>
        </p:spPr>
        <p:txBody>
          <a:bodyPr wrap="square" rtlCol="0">
            <a:spAutoFit/>
          </a:bodyPr>
          <a:lstStyle/>
          <a:p>
            <a:r>
              <a:rPr lang="en-GB" dirty="0">
                <a:solidFill>
                  <a:schemeClr val="accent1"/>
                </a:solidFill>
              </a:rPr>
              <a:t>Cities</a:t>
            </a:r>
          </a:p>
        </p:txBody>
      </p:sp>
      <p:sp>
        <p:nvSpPr>
          <p:cNvPr id="16" name="Rectangle 15">
            <a:extLst>
              <a:ext uri="{FF2B5EF4-FFF2-40B4-BE49-F238E27FC236}">
                <a16:creationId xmlns:a16="http://schemas.microsoft.com/office/drawing/2014/main" id="{EBCD4D9B-BAEB-42EB-BCA5-82E2878765F3}"/>
              </a:ext>
            </a:extLst>
          </p:cNvPr>
          <p:cNvSpPr/>
          <p:nvPr/>
        </p:nvSpPr>
        <p:spPr>
          <a:xfrm rot="788852">
            <a:off x="4098255" y="2872790"/>
            <a:ext cx="560655" cy="432048"/>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22</a:t>
            </a:r>
          </a:p>
        </p:txBody>
      </p:sp>
      <p:sp>
        <p:nvSpPr>
          <p:cNvPr id="17" name="Rectangle: Diagonal Corners Rounded 16">
            <a:extLst>
              <a:ext uri="{FF2B5EF4-FFF2-40B4-BE49-F238E27FC236}">
                <a16:creationId xmlns:a16="http://schemas.microsoft.com/office/drawing/2014/main" id="{29190BB9-6CBC-4E1E-BB39-44CA3BA7F045}"/>
              </a:ext>
            </a:extLst>
          </p:cNvPr>
          <p:cNvSpPr/>
          <p:nvPr/>
        </p:nvSpPr>
        <p:spPr>
          <a:xfrm rot="21283902">
            <a:off x="905631" y="3620920"/>
            <a:ext cx="1080120" cy="545562"/>
          </a:xfrm>
          <a:prstGeom prst="round2Diag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83</a:t>
            </a:r>
          </a:p>
        </p:txBody>
      </p:sp>
      <p:sp>
        <p:nvSpPr>
          <p:cNvPr id="19" name="TextBox 18">
            <a:extLst>
              <a:ext uri="{FF2B5EF4-FFF2-40B4-BE49-F238E27FC236}">
                <a16:creationId xmlns:a16="http://schemas.microsoft.com/office/drawing/2014/main" id="{10DE6766-0E3D-4FAC-88A9-76C8D26E4692}"/>
              </a:ext>
            </a:extLst>
          </p:cNvPr>
          <p:cNvSpPr txBox="1"/>
          <p:nvPr/>
        </p:nvSpPr>
        <p:spPr>
          <a:xfrm rot="20871956">
            <a:off x="541438" y="3230854"/>
            <a:ext cx="1512168" cy="369332"/>
          </a:xfrm>
          <a:prstGeom prst="rect">
            <a:avLst/>
          </a:prstGeom>
          <a:noFill/>
        </p:spPr>
        <p:txBody>
          <a:bodyPr wrap="square" rtlCol="0">
            <a:spAutoFit/>
          </a:bodyPr>
          <a:lstStyle/>
          <a:p>
            <a:r>
              <a:rPr lang="en-GB" dirty="0">
                <a:solidFill>
                  <a:schemeClr val="accent4"/>
                </a:solidFill>
              </a:rPr>
              <a:t>Types of food</a:t>
            </a:r>
          </a:p>
        </p:txBody>
      </p:sp>
      <p:sp>
        <p:nvSpPr>
          <p:cNvPr id="20" name="TextBox 19">
            <a:extLst>
              <a:ext uri="{FF2B5EF4-FFF2-40B4-BE49-F238E27FC236}">
                <a16:creationId xmlns:a16="http://schemas.microsoft.com/office/drawing/2014/main" id="{A4DAB6BB-C7BB-4080-AB41-92ED54C18F9C}"/>
              </a:ext>
            </a:extLst>
          </p:cNvPr>
          <p:cNvSpPr txBox="1"/>
          <p:nvPr/>
        </p:nvSpPr>
        <p:spPr>
          <a:xfrm>
            <a:off x="3013281" y="3754990"/>
            <a:ext cx="6279260" cy="738664"/>
          </a:xfrm>
          <a:prstGeom prst="rect">
            <a:avLst/>
          </a:prstGeom>
          <a:noFill/>
        </p:spPr>
        <p:txBody>
          <a:bodyPr wrap="square">
            <a:spAutoFit/>
          </a:bodyPr>
          <a:lstStyle/>
          <a:p>
            <a:r>
              <a:rPr lang="en-GB" sz="1400" dirty="0"/>
              <a:t>31 days </a:t>
            </a:r>
          </a:p>
          <a:p>
            <a:r>
              <a:rPr lang="en-GB" sz="1400" dirty="0"/>
              <a:t>1</a:t>
            </a:r>
            <a:r>
              <a:rPr lang="en-GB" sz="1400" baseline="30000" dirty="0"/>
              <a:t>st</a:t>
            </a:r>
            <a:r>
              <a:rPr lang="en-GB" sz="1400" dirty="0"/>
              <a:t> June – 1</a:t>
            </a:r>
            <a:r>
              <a:rPr lang="en-GB" sz="1400" baseline="30000" dirty="0"/>
              <a:t>st</a:t>
            </a:r>
            <a:r>
              <a:rPr lang="en-GB" sz="1400" dirty="0"/>
              <a:t> July 2015</a:t>
            </a:r>
            <a:endParaRPr lang="en-GB" sz="1400" baseline="30000" dirty="0"/>
          </a:p>
          <a:p>
            <a:r>
              <a:rPr lang="en-GB" sz="1400" dirty="0"/>
              <a:t> </a:t>
            </a:r>
          </a:p>
        </p:txBody>
      </p:sp>
      <p:sp>
        <p:nvSpPr>
          <p:cNvPr id="21" name="Title 1">
            <a:extLst>
              <a:ext uri="{FF2B5EF4-FFF2-40B4-BE49-F238E27FC236}">
                <a16:creationId xmlns:a16="http://schemas.microsoft.com/office/drawing/2014/main" id="{F3E0AF63-6C25-4A50-A4AD-C6586234B99A}"/>
              </a:ext>
            </a:extLst>
          </p:cNvPr>
          <p:cNvSpPr txBox="1">
            <a:spLocks/>
          </p:cNvSpPr>
          <p:nvPr/>
        </p:nvSpPr>
        <p:spPr>
          <a:xfrm>
            <a:off x="5546" y="4387328"/>
            <a:ext cx="3247349" cy="648048"/>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ct val="0"/>
              </a:spcBef>
              <a:buFont typeface="Arial" pitchFamily="34" charset="0"/>
              <a:buNone/>
              <a:defRPr sz="5200" b="0" kern="1200">
                <a:solidFill>
                  <a:schemeClr val="tx1"/>
                </a:solidFill>
                <a:latin typeface="+mj-lt"/>
                <a:ea typeface="+mj-ea"/>
                <a:cs typeface="+mj-cs"/>
              </a:defRPr>
            </a:lvl1pPr>
          </a:lstStyle>
          <a:p>
            <a:r>
              <a:rPr lang="en-US" sz="3100" dirty="0"/>
              <a:t>Assumptions</a:t>
            </a:r>
          </a:p>
        </p:txBody>
      </p:sp>
      <p:sp>
        <p:nvSpPr>
          <p:cNvPr id="22" name="Oval 21">
            <a:extLst>
              <a:ext uri="{FF2B5EF4-FFF2-40B4-BE49-F238E27FC236}">
                <a16:creationId xmlns:a16="http://schemas.microsoft.com/office/drawing/2014/main" id="{CB3AD34D-8B54-403A-B109-FC76D8A07893}"/>
              </a:ext>
            </a:extLst>
          </p:cNvPr>
          <p:cNvSpPr/>
          <p:nvPr/>
        </p:nvSpPr>
        <p:spPr>
          <a:xfrm>
            <a:off x="7147358" y="1052169"/>
            <a:ext cx="1008112" cy="852574"/>
          </a:xfrm>
          <a:prstGeom prst="ellipse">
            <a:avLst/>
          </a:prstGeom>
          <a:solidFill>
            <a:schemeClr val="tx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26.5 </a:t>
            </a:r>
            <a:r>
              <a:rPr lang="en-GB" sz="1200" dirty="0">
                <a:solidFill>
                  <a:schemeClr val="bg1"/>
                </a:solidFill>
              </a:rPr>
              <a:t>GBP</a:t>
            </a:r>
          </a:p>
        </p:txBody>
      </p:sp>
      <p:sp>
        <p:nvSpPr>
          <p:cNvPr id="23" name="TextBox 22">
            <a:extLst>
              <a:ext uri="{FF2B5EF4-FFF2-40B4-BE49-F238E27FC236}">
                <a16:creationId xmlns:a16="http://schemas.microsoft.com/office/drawing/2014/main" id="{39773D7F-F30F-41C5-BEE5-15C6BB8A17CF}"/>
              </a:ext>
            </a:extLst>
          </p:cNvPr>
          <p:cNvSpPr txBox="1"/>
          <p:nvPr/>
        </p:nvSpPr>
        <p:spPr>
          <a:xfrm>
            <a:off x="6528048" y="652022"/>
            <a:ext cx="2246732" cy="369332"/>
          </a:xfrm>
          <a:prstGeom prst="rect">
            <a:avLst/>
          </a:prstGeom>
          <a:noFill/>
        </p:spPr>
        <p:txBody>
          <a:bodyPr wrap="square" rtlCol="0">
            <a:spAutoFit/>
          </a:bodyPr>
          <a:lstStyle/>
          <a:p>
            <a:pPr algn="ctr"/>
            <a:r>
              <a:rPr lang="en-GB" dirty="0">
                <a:solidFill>
                  <a:schemeClr val="tx2"/>
                </a:solidFill>
              </a:rPr>
              <a:t>Average order price</a:t>
            </a:r>
          </a:p>
        </p:txBody>
      </p:sp>
      <p:sp>
        <p:nvSpPr>
          <p:cNvPr id="24" name="Oval 23">
            <a:extLst>
              <a:ext uri="{FF2B5EF4-FFF2-40B4-BE49-F238E27FC236}">
                <a16:creationId xmlns:a16="http://schemas.microsoft.com/office/drawing/2014/main" id="{DF45B04F-BE41-454D-907D-92C611A3842F}"/>
              </a:ext>
            </a:extLst>
          </p:cNvPr>
          <p:cNvSpPr/>
          <p:nvPr/>
        </p:nvSpPr>
        <p:spPr>
          <a:xfrm>
            <a:off x="7128982" y="2705348"/>
            <a:ext cx="1008112" cy="852574"/>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4</a:t>
            </a:r>
          </a:p>
        </p:txBody>
      </p:sp>
      <p:sp>
        <p:nvSpPr>
          <p:cNvPr id="25" name="TextBox 24">
            <a:extLst>
              <a:ext uri="{FF2B5EF4-FFF2-40B4-BE49-F238E27FC236}">
                <a16:creationId xmlns:a16="http://schemas.microsoft.com/office/drawing/2014/main" id="{0C6EF4D5-1F19-4B1A-96B5-B277478D56B8}"/>
              </a:ext>
            </a:extLst>
          </p:cNvPr>
          <p:cNvSpPr txBox="1"/>
          <p:nvPr/>
        </p:nvSpPr>
        <p:spPr>
          <a:xfrm>
            <a:off x="6266385" y="2257579"/>
            <a:ext cx="2770057" cy="369332"/>
          </a:xfrm>
          <a:prstGeom prst="rect">
            <a:avLst/>
          </a:prstGeom>
          <a:noFill/>
        </p:spPr>
        <p:txBody>
          <a:bodyPr wrap="square" rtlCol="0">
            <a:spAutoFit/>
          </a:bodyPr>
          <a:lstStyle/>
          <a:p>
            <a:pPr algn="ctr"/>
            <a:r>
              <a:rPr lang="en-GB" dirty="0">
                <a:solidFill>
                  <a:schemeClr val="accent1">
                    <a:lumMod val="60000"/>
                    <a:lumOff val="40000"/>
                  </a:schemeClr>
                </a:solidFill>
              </a:rPr>
              <a:t>Average number of items</a:t>
            </a:r>
          </a:p>
        </p:txBody>
      </p:sp>
      <p:sp>
        <p:nvSpPr>
          <p:cNvPr id="26" name="Oval 25">
            <a:extLst>
              <a:ext uri="{FF2B5EF4-FFF2-40B4-BE49-F238E27FC236}">
                <a16:creationId xmlns:a16="http://schemas.microsoft.com/office/drawing/2014/main" id="{AE7AFBB9-1E0E-47AC-8F2E-A41CA1A59791}"/>
              </a:ext>
            </a:extLst>
          </p:cNvPr>
          <p:cNvSpPr/>
          <p:nvPr/>
        </p:nvSpPr>
        <p:spPr>
          <a:xfrm>
            <a:off x="9911851" y="1050274"/>
            <a:ext cx="1008112" cy="852574"/>
          </a:xfrm>
          <a:prstGeom prst="ellipse">
            <a:avLst/>
          </a:prstGeom>
          <a:solidFill>
            <a:schemeClr val="tx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711 </a:t>
            </a:r>
            <a:r>
              <a:rPr lang="en-GB" sz="1200" dirty="0">
                <a:solidFill>
                  <a:schemeClr val="bg1"/>
                </a:solidFill>
              </a:rPr>
              <a:t>GBP</a:t>
            </a:r>
          </a:p>
        </p:txBody>
      </p:sp>
      <p:sp>
        <p:nvSpPr>
          <p:cNvPr id="27" name="TextBox 26">
            <a:extLst>
              <a:ext uri="{FF2B5EF4-FFF2-40B4-BE49-F238E27FC236}">
                <a16:creationId xmlns:a16="http://schemas.microsoft.com/office/drawing/2014/main" id="{5A0FE2C8-599A-49E8-B6A7-74A7C7FA1AFF}"/>
              </a:ext>
            </a:extLst>
          </p:cNvPr>
          <p:cNvSpPr txBox="1"/>
          <p:nvPr/>
        </p:nvSpPr>
        <p:spPr>
          <a:xfrm>
            <a:off x="9292541" y="650482"/>
            <a:ext cx="2246732" cy="369332"/>
          </a:xfrm>
          <a:prstGeom prst="rect">
            <a:avLst/>
          </a:prstGeom>
          <a:noFill/>
        </p:spPr>
        <p:txBody>
          <a:bodyPr wrap="square" rtlCol="0">
            <a:spAutoFit/>
          </a:bodyPr>
          <a:lstStyle/>
          <a:p>
            <a:pPr algn="ctr"/>
            <a:r>
              <a:rPr lang="en-GB" dirty="0">
                <a:solidFill>
                  <a:schemeClr val="tx2"/>
                </a:solidFill>
              </a:rPr>
              <a:t>Maximum order price</a:t>
            </a:r>
          </a:p>
        </p:txBody>
      </p:sp>
      <p:sp>
        <p:nvSpPr>
          <p:cNvPr id="28" name="Oval 27">
            <a:extLst>
              <a:ext uri="{FF2B5EF4-FFF2-40B4-BE49-F238E27FC236}">
                <a16:creationId xmlns:a16="http://schemas.microsoft.com/office/drawing/2014/main" id="{588E556B-DADE-4B0E-96A4-03251B58A7D9}"/>
              </a:ext>
            </a:extLst>
          </p:cNvPr>
          <p:cNvSpPr/>
          <p:nvPr/>
        </p:nvSpPr>
        <p:spPr>
          <a:xfrm>
            <a:off x="9868285" y="2705348"/>
            <a:ext cx="1008112" cy="852574"/>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38</a:t>
            </a:r>
          </a:p>
        </p:txBody>
      </p:sp>
      <p:sp>
        <p:nvSpPr>
          <p:cNvPr id="29" name="TextBox 28">
            <a:extLst>
              <a:ext uri="{FF2B5EF4-FFF2-40B4-BE49-F238E27FC236}">
                <a16:creationId xmlns:a16="http://schemas.microsoft.com/office/drawing/2014/main" id="{5A144E64-52FD-467C-8A88-280EBEA68387}"/>
              </a:ext>
            </a:extLst>
          </p:cNvPr>
          <p:cNvSpPr txBox="1"/>
          <p:nvPr/>
        </p:nvSpPr>
        <p:spPr>
          <a:xfrm>
            <a:off x="9036442" y="2263941"/>
            <a:ext cx="2770057" cy="369332"/>
          </a:xfrm>
          <a:prstGeom prst="rect">
            <a:avLst/>
          </a:prstGeom>
          <a:noFill/>
        </p:spPr>
        <p:txBody>
          <a:bodyPr wrap="square" rtlCol="0">
            <a:spAutoFit/>
          </a:bodyPr>
          <a:lstStyle/>
          <a:p>
            <a:pPr algn="ctr"/>
            <a:r>
              <a:rPr lang="en-GB" dirty="0">
                <a:solidFill>
                  <a:schemeClr val="accent1">
                    <a:lumMod val="60000"/>
                    <a:lumOff val="40000"/>
                  </a:schemeClr>
                </a:solidFill>
              </a:rPr>
              <a:t>Maximum number of items</a:t>
            </a:r>
          </a:p>
        </p:txBody>
      </p:sp>
      <p:sp>
        <p:nvSpPr>
          <p:cNvPr id="30" name="Oval 29">
            <a:extLst>
              <a:ext uri="{FF2B5EF4-FFF2-40B4-BE49-F238E27FC236}">
                <a16:creationId xmlns:a16="http://schemas.microsoft.com/office/drawing/2014/main" id="{7FA1EAC0-E3BB-48AD-96E4-00109812D4CC}"/>
              </a:ext>
            </a:extLst>
          </p:cNvPr>
          <p:cNvSpPr/>
          <p:nvPr/>
        </p:nvSpPr>
        <p:spPr>
          <a:xfrm>
            <a:off x="6343026" y="4339697"/>
            <a:ext cx="1008112" cy="852574"/>
          </a:xfrm>
          <a:prstGeom prst="ellipse">
            <a:avLst/>
          </a:prstGeom>
          <a:solidFill>
            <a:schemeClr val="accent3">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21.5 </a:t>
            </a:r>
            <a:r>
              <a:rPr lang="en-GB" sz="1200" dirty="0">
                <a:solidFill>
                  <a:schemeClr val="bg2"/>
                </a:solidFill>
              </a:rPr>
              <a:t>minutes</a:t>
            </a:r>
          </a:p>
        </p:txBody>
      </p:sp>
      <p:sp>
        <p:nvSpPr>
          <p:cNvPr id="31" name="TextBox 30">
            <a:extLst>
              <a:ext uri="{FF2B5EF4-FFF2-40B4-BE49-F238E27FC236}">
                <a16:creationId xmlns:a16="http://schemas.microsoft.com/office/drawing/2014/main" id="{BEB11D6F-A797-4615-9A95-91BBC9EA73C7}"/>
              </a:ext>
            </a:extLst>
          </p:cNvPr>
          <p:cNvSpPr txBox="1"/>
          <p:nvPr/>
        </p:nvSpPr>
        <p:spPr>
          <a:xfrm>
            <a:off x="5469488" y="3953085"/>
            <a:ext cx="2770057" cy="369332"/>
          </a:xfrm>
          <a:prstGeom prst="rect">
            <a:avLst/>
          </a:prstGeom>
          <a:noFill/>
        </p:spPr>
        <p:txBody>
          <a:bodyPr wrap="square" rtlCol="0">
            <a:spAutoFit/>
          </a:bodyPr>
          <a:lstStyle/>
          <a:p>
            <a:pPr algn="ctr"/>
            <a:r>
              <a:rPr lang="en-GB" dirty="0">
                <a:solidFill>
                  <a:schemeClr val="accent3">
                    <a:lumMod val="40000"/>
                    <a:lumOff val="60000"/>
                  </a:schemeClr>
                </a:solidFill>
              </a:rPr>
              <a:t>Average preparation time</a:t>
            </a:r>
          </a:p>
        </p:txBody>
      </p:sp>
      <p:sp>
        <p:nvSpPr>
          <p:cNvPr id="32" name="Oval 31">
            <a:extLst>
              <a:ext uri="{FF2B5EF4-FFF2-40B4-BE49-F238E27FC236}">
                <a16:creationId xmlns:a16="http://schemas.microsoft.com/office/drawing/2014/main" id="{149F7134-B102-4F0D-BE0B-B1F145075037}"/>
              </a:ext>
            </a:extLst>
          </p:cNvPr>
          <p:cNvSpPr/>
          <p:nvPr/>
        </p:nvSpPr>
        <p:spPr>
          <a:xfrm>
            <a:off x="10297305" y="4339697"/>
            <a:ext cx="1008112" cy="852574"/>
          </a:xfrm>
          <a:prstGeom prst="ellipse">
            <a:avLst/>
          </a:prstGeom>
          <a:solidFill>
            <a:schemeClr val="accent3">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4258 </a:t>
            </a:r>
            <a:r>
              <a:rPr lang="en-GB" sz="1200" dirty="0">
                <a:solidFill>
                  <a:schemeClr val="bg2"/>
                </a:solidFill>
              </a:rPr>
              <a:t>minutes</a:t>
            </a:r>
          </a:p>
        </p:txBody>
      </p:sp>
      <p:sp>
        <p:nvSpPr>
          <p:cNvPr id="33" name="TextBox 32">
            <a:extLst>
              <a:ext uri="{FF2B5EF4-FFF2-40B4-BE49-F238E27FC236}">
                <a16:creationId xmlns:a16="http://schemas.microsoft.com/office/drawing/2014/main" id="{7DE6C67C-0446-4E69-94A9-5FC3D5D80574}"/>
              </a:ext>
            </a:extLst>
          </p:cNvPr>
          <p:cNvSpPr txBox="1"/>
          <p:nvPr/>
        </p:nvSpPr>
        <p:spPr>
          <a:xfrm>
            <a:off x="9244309" y="3898308"/>
            <a:ext cx="2902187" cy="369332"/>
          </a:xfrm>
          <a:prstGeom prst="rect">
            <a:avLst/>
          </a:prstGeom>
          <a:noFill/>
        </p:spPr>
        <p:txBody>
          <a:bodyPr wrap="square" rtlCol="0">
            <a:spAutoFit/>
          </a:bodyPr>
          <a:lstStyle/>
          <a:p>
            <a:pPr algn="ctr"/>
            <a:r>
              <a:rPr lang="en-GB" dirty="0">
                <a:solidFill>
                  <a:schemeClr val="accent3">
                    <a:lumMod val="40000"/>
                    <a:lumOff val="60000"/>
                  </a:schemeClr>
                </a:solidFill>
              </a:rPr>
              <a:t>Maximum preparation time</a:t>
            </a:r>
          </a:p>
        </p:txBody>
      </p:sp>
      <p:sp>
        <p:nvSpPr>
          <p:cNvPr id="34" name="Oval 33">
            <a:extLst>
              <a:ext uri="{FF2B5EF4-FFF2-40B4-BE49-F238E27FC236}">
                <a16:creationId xmlns:a16="http://schemas.microsoft.com/office/drawing/2014/main" id="{BF376F68-ED18-4E3F-B997-F2F850CEA416}"/>
              </a:ext>
            </a:extLst>
          </p:cNvPr>
          <p:cNvSpPr/>
          <p:nvPr/>
        </p:nvSpPr>
        <p:spPr>
          <a:xfrm>
            <a:off x="8288888" y="4339697"/>
            <a:ext cx="1008112" cy="852574"/>
          </a:xfrm>
          <a:prstGeom prst="ellipse">
            <a:avLst/>
          </a:prstGeom>
          <a:solidFill>
            <a:schemeClr val="accent3">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13.5 </a:t>
            </a:r>
            <a:r>
              <a:rPr lang="en-GB" sz="1200" dirty="0">
                <a:solidFill>
                  <a:schemeClr val="bg2"/>
                </a:solidFill>
              </a:rPr>
              <a:t>minutes</a:t>
            </a:r>
          </a:p>
        </p:txBody>
      </p:sp>
      <p:sp>
        <p:nvSpPr>
          <p:cNvPr id="35" name="TextBox 34">
            <a:extLst>
              <a:ext uri="{FF2B5EF4-FFF2-40B4-BE49-F238E27FC236}">
                <a16:creationId xmlns:a16="http://schemas.microsoft.com/office/drawing/2014/main" id="{DFA09915-7E8C-4F5B-8732-8DA95E8F9C58}"/>
              </a:ext>
            </a:extLst>
          </p:cNvPr>
          <p:cNvSpPr txBox="1"/>
          <p:nvPr/>
        </p:nvSpPr>
        <p:spPr>
          <a:xfrm>
            <a:off x="7217508" y="5192271"/>
            <a:ext cx="2770057" cy="369332"/>
          </a:xfrm>
          <a:prstGeom prst="rect">
            <a:avLst/>
          </a:prstGeom>
          <a:noFill/>
        </p:spPr>
        <p:txBody>
          <a:bodyPr wrap="square" rtlCol="0">
            <a:spAutoFit/>
          </a:bodyPr>
          <a:lstStyle/>
          <a:p>
            <a:pPr algn="ctr"/>
            <a:r>
              <a:rPr lang="en-GB" dirty="0">
                <a:solidFill>
                  <a:schemeClr val="accent3">
                    <a:lumMod val="40000"/>
                    <a:lumOff val="60000"/>
                  </a:schemeClr>
                </a:solidFill>
              </a:rPr>
              <a:t>Median preparation time</a:t>
            </a:r>
          </a:p>
        </p:txBody>
      </p:sp>
      <p:sp>
        <p:nvSpPr>
          <p:cNvPr id="37" name="TextBox 36">
            <a:extLst>
              <a:ext uri="{FF2B5EF4-FFF2-40B4-BE49-F238E27FC236}">
                <a16:creationId xmlns:a16="http://schemas.microsoft.com/office/drawing/2014/main" id="{C158EBA6-E05F-4CD3-9FAF-74D52CF79C77}"/>
              </a:ext>
            </a:extLst>
          </p:cNvPr>
          <p:cNvSpPr txBox="1"/>
          <p:nvPr/>
        </p:nvSpPr>
        <p:spPr>
          <a:xfrm rot="20355234">
            <a:off x="4369786" y="1515943"/>
            <a:ext cx="2249495" cy="369332"/>
          </a:xfrm>
          <a:prstGeom prst="rect">
            <a:avLst/>
          </a:prstGeom>
          <a:noFill/>
        </p:spPr>
        <p:txBody>
          <a:bodyPr wrap="square">
            <a:spAutoFit/>
          </a:bodyPr>
          <a:lstStyle/>
          <a:p>
            <a:r>
              <a:rPr lang="en-GB" b="1" dirty="0">
                <a:solidFill>
                  <a:srgbClr val="FF0000"/>
                </a:solidFill>
              </a:rPr>
              <a:t>No missing values!!</a:t>
            </a:r>
          </a:p>
        </p:txBody>
      </p:sp>
    </p:spTree>
    <p:extLst>
      <p:ext uri="{BB962C8B-B14F-4D97-AF65-F5344CB8AC3E}">
        <p14:creationId xmlns:p14="http://schemas.microsoft.com/office/powerpoint/2010/main" val="3153746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28CE0D6-6A8D-4182-9454-72AC1F64A4BE}"/>
              </a:ext>
            </a:extLst>
          </p:cNvPr>
          <p:cNvSpPr txBox="1"/>
          <p:nvPr/>
        </p:nvSpPr>
        <p:spPr>
          <a:xfrm>
            <a:off x="7216050" y="2515681"/>
            <a:ext cx="4724524" cy="3539430"/>
          </a:xfrm>
          <a:prstGeom prst="rect">
            <a:avLst/>
          </a:prstGeom>
          <a:noFill/>
        </p:spPr>
        <p:txBody>
          <a:bodyPr wrap="square">
            <a:spAutoFit/>
          </a:bodyPr>
          <a:lstStyle/>
          <a:p>
            <a:pPr marL="285750" indent="-285750">
              <a:buFont typeface="Wingdings" panose="05000000000000000000" pitchFamily="2" charset="2"/>
              <a:buChar char="§"/>
            </a:pPr>
            <a:r>
              <a:rPr lang="en-GB" sz="1600" dirty="0"/>
              <a:t>The plot illustrates the relationship between order cost in GBP and preparation time in hours</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Red points represent orders that were acknowledged different day compared to the date that the order got ready (74 out of around 32 thousands observations)</a:t>
            </a:r>
          </a:p>
          <a:p>
            <a:endParaRPr lang="en-GB" sz="1600" dirty="0"/>
          </a:p>
          <a:p>
            <a:pPr marL="285750" indent="-285750">
              <a:buFont typeface="Wingdings" panose="05000000000000000000" pitchFamily="2" charset="2"/>
              <a:buChar char="§"/>
            </a:pPr>
            <a:r>
              <a:rPr lang="en-GB" sz="1600" dirty="0"/>
              <a:t>Extreme values can be called outliers</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The business assumption we make for the analysis is that we are analysing the same day orders (the ones depicted as blue in the </a:t>
            </a:r>
            <a:r>
              <a:rPr lang="en-GB" sz="1600" dirty="0" err="1"/>
              <a:t>grah</a:t>
            </a:r>
            <a:r>
              <a:rPr lang="en-GB" sz="1600" dirty="0"/>
              <a:t>) – 1</a:t>
            </a:r>
            <a:r>
              <a:rPr lang="en-GB" sz="1600" baseline="30000" dirty="0"/>
              <a:t>st</a:t>
            </a:r>
            <a:r>
              <a:rPr lang="en-GB" sz="1600" dirty="0"/>
              <a:t> BUSINESS SCENARIO</a:t>
            </a:r>
          </a:p>
        </p:txBody>
      </p:sp>
      <p:sp>
        <p:nvSpPr>
          <p:cNvPr id="11" name="Title 1">
            <a:extLst>
              <a:ext uri="{FF2B5EF4-FFF2-40B4-BE49-F238E27FC236}">
                <a16:creationId xmlns:a16="http://schemas.microsoft.com/office/drawing/2014/main" id="{A65EB5DD-C819-4366-9CAD-28C87D8FBBBB}"/>
              </a:ext>
            </a:extLst>
          </p:cNvPr>
          <p:cNvSpPr>
            <a:spLocks noGrp="1"/>
          </p:cNvSpPr>
          <p:nvPr>
            <p:ph type="title"/>
          </p:nvPr>
        </p:nvSpPr>
        <p:spPr>
          <a:xfrm>
            <a:off x="178255" y="1994253"/>
            <a:ext cx="2715424" cy="480647"/>
          </a:xfrm>
        </p:spPr>
        <p:txBody>
          <a:bodyPr>
            <a:normAutofit fontScale="90000"/>
          </a:bodyPr>
          <a:lstStyle/>
          <a:p>
            <a:r>
              <a:rPr lang="en-US" sz="3100" dirty="0"/>
              <a:t>Extreme values</a:t>
            </a:r>
          </a:p>
        </p:txBody>
      </p:sp>
      <p:pic>
        <p:nvPicPr>
          <p:cNvPr id="4" name="Picture 3">
            <a:extLst>
              <a:ext uri="{FF2B5EF4-FFF2-40B4-BE49-F238E27FC236}">
                <a16:creationId xmlns:a16="http://schemas.microsoft.com/office/drawing/2014/main" id="{7BDCBB6B-2200-4F5F-9122-5C1C369A7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352" y="2492896"/>
            <a:ext cx="6775877" cy="4176464"/>
          </a:xfrm>
          <a:prstGeom prst="rect">
            <a:avLst/>
          </a:prstGeom>
        </p:spPr>
      </p:pic>
      <p:sp>
        <p:nvSpPr>
          <p:cNvPr id="7" name="Oval 6">
            <a:extLst>
              <a:ext uri="{FF2B5EF4-FFF2-40B4-BE49-F238E27FC236}">
                <a16:creationId xmlns:a16="http://schemas.microsoft.com/office/drawing/2014/main" id="{F55C659B-F28D-43A2-8BFE-43B14AE1401C}"/>
              </a:ext>
            </a:extLst>
          </p:cNvPr>
          <p:cNvSpPr/>
          <p:nvPr/>
        </p:nvSpPr>
        <p:spPr>
          <a:xfrm>
            <a:off x="1247935" y="2816944"/>
            <a:ext cx="288032" cy="2160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a:extLst>
              <a:ext uri="{FF2B5EF4-FFF2-40B4-BE49-F238E27FC236}">
                <a16:creationId xmlns:a16="http://schemas.microsoft.com/office/drawing/2014/main" id="{7072D739-3C9F-4D48-B86B-675E4A82B55A}"/>
              </a:ext>
            </a:extLst>
          </p:cNvPr>
          <p:cNvCxnSpPr>
            <a:cxnSpLocks/>
            <a:endCxn id="10" idx="1"/>
          </p:cNvCxnSpPr>
          <p:nvPr/>
        </p:nvCxnSpPr>
        <p:spPr>
          <a:xfrm flipV="1">
            <a:off x="1521223" y="2852936"/>
            <a:ext cx="3617794" cy="7200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E37F530-2194-4417-8475-2FC9038D5AD5}"/>
              </a:ext>
            </a:extLst>
          </p:cNvPr>
          <p:cNvSpPr/>
          <p:nvPr/>
        </p:nvSpPr>
        <p:spPr>
          <a:xfrm>
            <a:off x="5139017" y="2492896"/>
            <a:ext cx="1900212" cy="720080"/>
          </a:xfrm>
          <a:prstGeom prst="rect">
            <a:avLst/>
          </a:prstGeom>
          <a:solidFill>
            <a:schemeClr val="accent6">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An order that took almost 3 days to be prepared and costed less than 100 GBP</a:t>
            </a:r>
          </a:p>
        </p:txBody>
      </p:sp>
      <p:sp>
        <p:nvSpPr>
          <p:cNvPr id="16" name="Title 1">
            <a:extLst>
              <a:ext uri="{FF2B5EF4-FFF2-40B4-BE49-F238E27FC236}">
                <a16:creationId xmlns:a16="http://schemas.microsoft.com/office/drawing/2014/main" id="{6678D8E7-2951-4EC3-A315-CC7636D6B051}"/>
              </a:ext>
            </a:extLst>
          </p:cNvPr>
          <p:cNvSpPr txBox="1">
            <a:spLocks/>
          </p:cNvSpPr>
          <p:nvPr/>
        </p:nvSpPr>
        <p:spPr>
          <a:xfrm>
            <a:off x="162038" y="62835"/>
            <a:ext cx="3168082" cy="648048"/>
          </a:xfrm>
          <a:prstGeom prst="rect">
            <a:avLst/>
          </a:prstGeom>
        </p:spPr>
        <p:txBody>
          <a:bodyPr vert="horz" lIns="91440" tIns="45720" rIns="91440" bIns="45720" rtlCol="0" anchor="b">
            <a:normAutofit fontScale="92500"/>
          </a:bodyPr>
          <a:lstStyle>
            <a:lvl1pPr marL="0" indent="0" algn="ctr" defTabSz="914400" rtl="0" eaLnBrk="1" latinLnBrk="0" hangingPunct="1">
              <a:lnSpc>
                <a:spcPct val="90000"/>
              </a:lnSpc>
              <a:spcBef>
                <a:spcPct val="0"/>
              </a:spcBef>
              <a:buFont typeface="Arial" pitchFamily="34" charset="0"/>
              <a:buNone/>
              <a:defRPr sz="5200" b="0" kern="1200">
                <a:solidFill>
                  <a:schemeClr val="tx1"/>
                </a:solidFill>
                <a:latin typeface="+mj-lt"/>
                <a:ea typeface="+mj-ea"/>
                <a:cs typeface="+mj-cs"/>
              </a:defRPr>
            </a:lvl1pPr>
          </a:lstStyle>
          <a:p>
            <a:r>
              <a:rPr lang="en-US" sz="3100" dirty="0"/>
              <a:t>Business scenarios</a:t>
            </a:r>
          </a:p>
        </p:txBody>
      </p:sp>
      <p:sp>
        <p:nvSpPr>
          <p:cNvPr id="18" name="TextBox 17">
            <a:extLst>
              <a:ext uri="{FF2B5EF4-FFF2-40B4-BE49-F238E27FC236}">
                <a16:creationId xmlns:a16="http://schemas.microsoft.com/office/drawing/2014/main" id="{67DEFBC4-2ABF-4801-AC04-A656516B00DD}"/>
              </a:ext>
            </a:extLst>
          </p:cNvPr>
          <p:cNvSpPr txBox="1"/>
          <p:nvPr/>
        </p:nvSpPr>
        <p:spPr>
          <a:xfrm>
            <a:off x="263352" y="746875"/>
            <a:ext cx="11544674" cy="1200329"/>
          </a:xfrm>
          <a:prstGeom prst="rect">
            <a:avLst/>
          </a:prstGeom>
          <a:noFill/>
        </p:spPr>
        <p:txBody>
          <a:bodyPr wrap="square">
            <a:spAutoFit/>
          </a:bodyPr>
          <a:lstStyle/>
          <a:p>
            <a:pPr marL="342900" indent="-342900">
              <a:buFont typeface="+mj-lt"/>
              <a:buAutoNum type="arabicPeriod"/>
            </a:pPr>
            <a:r>
              <a:rPr lang="en-GB" sz="1800" dirty="0"/>
              <a:t>An order can be placed to be delivered </a:t>
            </a:r>
            <a:r>
              <a:rPr lang="en-GB" dirty="0"/>
              <a:t>another day</a:t>
            </a:r>
          </a:p>
          <a:p>
            <a:pPr marL="342900" indent="-342900">
              <a:buFont typeface="+mj-lt"/>
              <a:buAutoNum type="arabicPeriod"/>
            </a:pPr>
            <a:r>
              <a:rPr lang="en-GB" dirty="0"/>
              <a:t>An order can be made to be delivered at specific time in the same day, so the preparation can take long</a:t>
            </a:r>
          </a:p>
          <a:p>
            <a:r>
              <a:rPr lang="en-GB" sz="1800" dirty="0"/>
              <a:t>The orders </a:t>
            </a:r>
            <a:r>
              <a:rPr lang="en-GB" dirty="0"/>
              <a:t>in 1</a:t>
            </a:r>
            <a:r>
              <a:rPr lang="en-GB" baseline="30000" dirty="0"/>
              <a:t>st</a:t>
            </a:r>
            <a:r>
              <a:rPr lang="en-GB" dirty="0"/>
              <a:t> scenario will be called ‘next day orders’ and in the second scenario will be called ‘asap orders’</a:t>
            </a:r>
          </a:p>
          <a:p>
            <a:r>
              <a:rPr lang="en-GB" sz="1800" dirty="0"/>
              <a:t>A model for each business scenario is created.</a:t>
            </a:r>
          </a:p>
        </p:txBody>
      </p:sp>
    </p:spTree>
    <p:extLst>
      <p:ext uri="{BB962C8B-B14F-4D97-AF65-F5344CB8AC3E}">
        <p14:creationId xmlns:p14="http://schemas.microsoft.com/office/powerpoint/2010/main" val="500736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28CE0D6-6A8D-4182-9454-72AC1F64A4BE}"/>
              </a:ext>
            </a:extLst>
          </p:cNvPr>
          <p:cNvSpPr txBox="1"/>
          <p:nvPr/>
        </p:nvSpPr>
        <p:spPr>
          <a:xfrm>
            <a:off x="7608168" y="1180096"/>
            <a:ext cx="4464496" cy="4031873"/>
          </a:xfrm>
          <a:prstGeom prst="rect">
            <a:avLst/>
          </a:prstGeom>
          <a:noFill/>
        </p:spPr>
        <p:txBody>
          <a:bodyPr wrap="square">
            <a:spAutoFit/>
          </a:bodyPr>
          <a:lstStyle/>
          <a:p>
            <a:pPr marL="285750" indent="-285750">
              <a:buFont typeface="Wingdings" panose="05000000000000000000" pitchFamily="2" charset="2"/>
              <a:buChar char="§"/>
            </a:pPr>
            <a:r>
              <a:rPr lang="en-GB" sz="1600" dirty="0"/>
              <a:t>The different </a:t>
            </a:r>
            <a:r>
              <a:rPr lang="en-GB" sz="1600" dirty="0" err="1"/>
              <a:t>colors</a:t>
            </a:r>
            <a:r>
              <a:rPr lang="en-GB" sz="1600" dirty="0"/>
              <a:t> show the country that the city belongs</a:t>
            </a:r>
          </a:p>
          <a:p>
            <a:endParaRPr lang="en-GB" sz="1600" dirty="0"/>
          </a:p>
          <a:p>
            <a:pPr marL="285750" indent="-285750">
              <a:buFont typeface="Wingdings" panose="05000000000000000000" pitchFamily="2" charset="2"/>
              <a:buChar char="§"/>
            </a:pPr>
            <a:r>
              <a:rPr lang="en-GB" sz="1600" dirty="0"/>
              <a:t>London seems to have the vast majority with more than 2.5k</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Paris is following with around 2k which is the only city from France</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Ireland is only represented with Dublin and around 350 orders</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Germany has restaurants in </a:t>
            </a:r>
            <a:r>
              <a:rPr lang="en-GB" sz="1600" dirty="0" err="1"/>
              <a:t>Munchen</a:t>
            </a:r>
            <a:r>
              <a:rPr lang="en-GB" sz="1600" dirty="0"/>
              <a:t> and Berlin</a:t>
            </a:r>
          </a:p>
          <a:p>
            <a:pPr marL="285750" indent="-285750">
              <a:buFont typeface="Wingdings" panose="05000000000000000000" pitchFamily="2" charset="2"/>
              <a:buChar char="§"/>
            </a:pPr>
            <a:endParaRPr lang="en-GB" sz="1600" dirty="0"/>
          </a:p>
          <a:p>
            <a:endParaRPr lang="en-GB" sz="1600" dirty="0"/>
          </a:p>
        </p:txBody>
      </p:sp>
      <p:sp>
        <p:nvSpPr>
          <p:cNvPr id="11" name="Title 1">
            <a:extLst>
              <a:ext uri="{FF2B5EF4-FFF2-40B4-BE49-F238E27FC236}">
                <a16:creationId xmlns:a16="http://schemas.microsoft.com/office/drawing/2014/main" id="{A65EB5DD-C819-4366-9CAD-28C87D8FBBBB}"/>
              </a:ext>
            </a:extLst>
          </p:cNvPr>
          <p:cNvSpPr>
            <a:spLocks noGrp="1"/>
          </p:cNvSpPr>
          <p:nvPr>
            <p:ph type="title"/>
          </p:nvPr>
        </p:nvSpPr>
        <p:spPr>
          <a:xfrm>
            <a:off x="407368" y="215446"/>
            <a:ext cx="6336703" cy="648048"/>
          </a:xfrm>
        </p:spPr>
        <p:txBody>
          <a:bodyPr>
            <a:normAutofit/>
          </a:bodyPr>
          <a:lstStyle/>
          <a:p>
            <a:r>
              <a:rPr lang="en-US" sz="3100" dirty="0"/>
              <a:t>What is the city with the most orders?</a:t>
            </a:r>
          </a:p>
        </p:txBody>
      </p:sp>
      <p:pic>
        <p:nvPicPr>
          <p:cNvPr id="3" name="Picture 2">
            <a:extLst>
              <a:ext uri="{FF2B5EF4-FFF2-40B4-BE49-F238E27FC236}">
                <a16:creationId xmlns:a16="http://schemas.microsoft.com/office/drawing/2014/main" id="{C45C1B05-DA32-43CB-9C19-2C910EA56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558" y="1213247"/>
            <a:ext cx="7122472" cy="4431505"/>
          </a:xfrm>
          <a:prstGeom prst="rect">
            <a:avLst/>
          </a:prstGeom>
        </p:spPr>
      </p:pic>
    </p:spTree>
    <p:extLst>
      <p:ext uri="{BB962C8B-B14F-4D97-AF65-F5344CB8AC3E}">
        <p14:creationId xmlns:p14="http://schemas.microsoft.com/office/powerpoint/2010/main" val="2234944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28CE0D6-6A8D-4182-9454-72AC1F64A4BE}"/>
              </a:ext>
            </a:extLst>
          </p:cNvPr>
          <p:cNvSpPr txBox="1"/>
          <p:nvPr/>
        </p:nvSpPr>
        <p:spPr>
          <a:xfrm>
            <a:off x="407368" y="1133343"/>
            <a:ext cx="11665296" cy="1077218"/>
          </a:xfrm>
          <a:prstGeom prst="rect">
            <a:avLst/>
          </a:prstGeom>
          <a:noFill/>
        </p:spPr>
        <p:txBody>
          <a:bodyPr wrap="square">
            <a:spAutoFit/>
          </a:bodyPr>
          <a:lstStyle/>
          <a:p>
            <a:pPr marL="285750" indent="-285750">
              <a:buFont typeface="Wingdings" panose="05000000000000000000" pitchFamily="2" charset="2"/>
              <a:buChar char="§"/>
            </a:pPr>
            <a:r>
              <a:rPr lang="en-GB" sz="1600" dirty="0"/>
              <a:t>Restaurant 408 has more than double orders in comparison with the second and has chicken as food type</a:t>
            </a:r>
          </a:p>
          <a:p>
            <a:pPr marL="285750" indent="-285750">
              <a:buFont typeface="Wingdings" panose="05000000000000000000" pitchFamily="2" charset="2"/>
              <a:buChar char="§"/>
            </a:pPr>
            <a:endParaRPr lang="en-GB" sz="1600" dirty="0"/>
          </a:p>
          <a:p>
            <a:pPr marL="285750" indent="-285750">
              <a:buFont typeface="Wingdings" panose="05000000000000000000" pitchFamily="2" charset="2"/>
              <a:buChar char="§"/>
            </a:pPr>
            <a:r>
              <a:rPr lang="en-GB" sz="1600" dirty="0"/>
              <a:t>The slowest in preparation restaurant is the one with id ‘2591’, has Spanish food and the median prep time is almost 3 hours </a:t>
            </a:r>
          </a:p>
          <a:p>
            <a:pPr marL="285750" indent="-285750">
              <a:buFont typeface="Wingdings" panose="05000000000000000000" pitchFamily="2" charset="2"/>
              <a:buChar char="§"/>
            </a:pPr>
            <a:endParaRPr lang="en-GB" sz="1600" dirty="0"/>
          </a:p>
        </p:txBody>
      </p:sp>
      <p:sp>
        <p:nvSpPr>
          <p:cNvPr id="11" name="Title 1">
            <a:extLst>
              <a:ext uri="{FF2B5EF4-FFF2-40B4-BE49-F238E27FC236}">
                <a16:creationId xmlns:a16="http://schemas.microsoft.com/office/drawing/2014/main" id="{A65EB5DD-C819-4366-9CAD-28C87D8FBBBB}"/>
              </a:ext>
            </a:extLst>
          </p:cNvPr>
          <p:cNvSpPr>
            <a:spLocks noGrp="1"/>
          </p:cNvSpPr>
          <p:nvPr>
            <p:ph type="title"/>
          </p:nvPr>
        </p:nvSpPr>
        <p:spPr>
          <a:xfrm>
            <a:off x="407368" y="215446"/>
            <a:ext cx="11305256" cy="648048"/>
          </a:xfrm>
        </p:spPr>
        <p:txBody>
          <a:bodyPr>
            <a:normAutofit/>
          </a:bodyPr>
          <a:lstStyle/>
          <a:p>
            <a:r>
              <a:rPr lang="en-US" sz="3100" dirty="0"/>
              <a:t>Famous restaurants / Slowest in preparation</a:t>
            </a:r>
          </a:p>
        </p:txBody>
      </p:sp>
      <p:pic>
        <p:nvPicPr>
          <p:cNvPr id="6" name="Picture 5">
            <a:extLst>
              <a:ext uri="{FF2B5EF4-FFF2-40B4-BE49-F238E27FC236}">
                <a16:creationId xmlns:a16="http://schemas.microsoft.com/office/drawing/2014/main" id="{E718AE4F-2D21-4EDB-A2A5-AD719712A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68" y="2492896"/>
            <a:ext cx="5258947" cy="3944211"/>
          </a:xfrm>
          <a:prstGeom prst="rect">
            <a:avLst/>
          </a:prstGeom>
        </p:spPr>
      </p:pic>
      <p:pic>
        <p:nvPicPr>
          <p:cNvPr id="8" name="Picture 7">
            <a:extLst>
              <a:ext uri="{FF2B5EF4-FFF2-40B4-BE49-F238E27FC236}">
                <a16:creationId xmlns:a16="http://schemas.microsoft.com/office/drawing/2014/main" id="{50E32149-1246-47E5-8D37-7970C5574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2024" y="2492896"/>
            <a:ext cx="5244734" cy="3922890"/>
          </a:xfrm>
          <a:prstGeom prst="rect">
            <a:avLst/>
          </a:prstGeom>
        </p:spPr>
      </p:pic>
    </p:spTree>
    <p:extLst>
      <p:ext uri="{BB962C8B-B14F-4D97-AF65-F5344CB8AC3E}">
        <p14:creationId xmlns:p14="http://schemas.microsoft.com/office/powerpoint/2010/main" val="183098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050FB8B-A5FE-440B-B342-C0CC1D13EC55}"/>
              </a:ext>
            </a:extLst>
          </p:cNvPr>
          <p:cNvSpPr txBox="1">
            <a:spLocks/>
          </p:cNvSpPr>
          <p:nvPr/>
        </p:nvSpPr>
        <p:spPr>
          <a:xfrm>
            <a:off x="335360" y="332656"/>
            <a:ext cx="5760640" cy="513368"/>
          </a:xfrm>
          <a:prstGeom prst="rect">
            <a:avLst/>
          </a:prstGeom>
        </p:spPr>
        <p:txBody>
          <a:bodyPr vert="horz" lIns="91440" tIns="45720" rIns="91440" bIns="45720" rtlCol="0" anchor="b">
            <a:normAutofit fontScale="90000" lnSpcReduction="100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r>
              <a:rPr lang="en-US" dirty="0"/>
              <a:t>Most frequent type of food order?</a:t>
            </a:r>
          </a:p>
        </p:txBody>
      </p:sp>
      <p:pic>
        <p:nvPicPr>
          <p:cNvPr id="5" name="Picture 4">
            <a:extLst>
              <a:ext uri="{FF2B5EF4-FFF2-40B4-BE49-F238E27FC236}">
                <a16:creationId xmlns:a16="http://schemas.microsoft.com/office/drawing/2014/main" id="{2A78817A-B85C-4BCA-97D8-59E4D690EA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360" y="1052736"/>
            <a:ext cx="8640960" cy="5184576"/>
          </a:xfrm>
          <a:prstGeom prst="rect">
            <a:avLst/>
          </a:prstGeom>
        </p:spPr>
      </p:pic>
      <p:pic>
        <p:nvPicPr>
          <p:cNvPr id="3" name="Picture 2">
            <a:extLst>
              <a:ext uri="{FF2B5EF4-FFF2-40B4-BE49-F238E27FC236}">
                <a16:creationId xmlns:a16="http://schemas.microsoft.com/office/drawing/2014/main" id="{08017C13-784D-4716-8387-EF00E3DFC7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92344" y="1166812"/>
            <a:ext cx="2022646" cy="1296144"/>
          </a:xfrm>
          <a:prstGeom prst="rect">
            <a:avLst/>
          </a:prstGeom>
        </p:spPr>
      </p:pic>
      <p:pic>
        <p:nvPicPr>
          <p:cNvPr id="6" name="Picture 5">
            <a:extLst>
              <a:ext uri="{FF2B5EF4-FFF2-40B4-BE49-F238E27FC236}">
                <a16:creationId xmlns:a16="http://schemas.microsoft.com/office/drawing/2014/main" id="{8D4735DE-3EB7-46C0-B52B-CAF454CDB5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55471" y="2711132"/>
            <a:ext cx="1719038" cy="1296144"/>
          </a:xfrm>
          <a:prstGeom prst="rect">
            <a:avLst/>
          </a:prstGeom>
        </p:spPr>
      </p:pic>
      <p:pic>
        <p:nvPicPr>
          <p:cNvPr id="11" name="Picture 10">
            <a:extLst>
              <a:ext uri="{FF2B5EF4-FFF2-40B4-BE49-F238E27FC236}">
                <a16:creationId xmlns:a16="http://schemas.microsoft.com/office/drawing/2014/main" id="{92E5F435-8F67-48B0-B640-ED7057A72F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3737" y="4247373"/>
            <a:ext cx="1901469" cy="1416884"/>
          </a:xfrm>
          <a:prstGeom prst="rect">
            <a:avLst/>
          </a:prstGeom>
        </p:spPr>
      </p:pic>
    </p:spTree>
    <p:extLst>
      <p:ext uri="{BB962C8B-B14F-4D97-AF65-F5344CB8AC3E}">
        <p14:creationId xmlns:p14="http://schemas.microsoft.com/office/powerpoint/2010/main" val="1741522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050FB8B-A5FE-440B-B342-C0CC1D13EC55}"/>
              </a:ext>
            </a:extLst>
          </p:cNvPr>
          <p:cNvSpPr txBox="1">
            <a:spLocks/>
          </p:cNvSpPr>
          <p:nvPr/>
        </p:nvSpPr>
        <p:spPr>
          <a:xfrm>
            <a:off x="567753" y="344442"/>
            <a:ext cx="13025631" cy="513368"/>
          </a:xfrm>
          <a:prstGeom prst="rect">
            <a:avLst/>
          </a:prstGeom>
        </p:spPr>
        <p:txBody>
          <a:bodyPr vert="horz" lIns="91440" tIns="45720" rIns="91440" bIns="45720" rtlCol="0" anchor="b">
            <a:normAutofit fontScale="90000" lnSpcReduction="100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r>
              <a:rPr lang="en-US" dirty="0"/>
              <a:t>Fastest and slowest prep time in hours by food type?</a:t>
            </a:r>
          </a:p>
        </p:txBody>
      </p:sp>
      <p:pic>
        <p:nvPicPr>
          <p:cNvPr id="4" name="Picture 3">
            <a:extLst>
              <a:ext uri="{FF2B5EF4-FFF2-40B4-BE49-F238E27FC236}">
                <a16:creationId xmlns:a16="http://schemas.microsoft.com/office/drawing/2014/main" id="{C06A499B-3CD7-4BFD-983B-4E90FA295B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36" y="1052736"/>
            <a:ext cx="7351014" cy="5045043"/>
          </a:xfrm>
          <a:prstGeom prst="rect">
            <a:avLst/>
          </a:prstGeom>
        </p:spPr>
      </p:pic>
      <p:sp>
        <p:nvSpPr>
          <p:cNvPr id="9" name="Title 1">
            <a:extLst>
              <a:ext uri="{FF2B5EF4-FFF2-40B4-BE49-F238E27FC236}">
                <a16:creationId xmlns:a16="http://schemas.microsoft.com/office/drawing/2014/main" id="{38AA072B-CA78-429C-8905-5E5076AAC4D9}"/>
              </a:ext>
            </a:extLst>
          </p:cNvPr>
          <p:cNvSpPr txBox="1">
            <a:spLocks/>
          </p:cNvSpPr>
          <p:nvPr/>
        </p:nvSpPr>
        <p:spPr>
          <a:xfrm>
            <a:off x="5087888" y="1700808"/>
            <a:ext cx="5760640" cy="513368"/>
          </a:xfrm>
          <a:prstGeom prst="rect">
            <a:avLst/>
          </a:prstGeom>
        </p:spPr>
        <p:txBody>
          <a:bodyPr vert="horz" lIns="91440" tIns="45720" rIns="91440" bIns="45720" rtlCol="0" anchor="b">
            <a:normAutofit fontScale="90000" lnSpcReduction="100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endParaRPr lang="en-US" dirty="0"/>
          </a:p>
        </p:txBody>
      </p:sp>
      <p:pic>
        <p:nvPicPr>
          <p:cNvPr id="8" name="Picture 7">
            <a:extLst>
              <a:ext uri="{FF2B5EF4-FFF2-40B4-BE49-F238E27FC236}">
                <a16:creationId xmlns:a16="http://schemas.microsoft.com/office/drawing/2014/main" id="{4C44FD48-D295-4807-8EF4-04C4761480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2975" y="3909760"/>
            <a:ext cx="1562847" cy="1468129"/>
          </a:xfrm>
          <a:prstGeom prst="rect">
            <a:avLst/>
          </a:prstGeom>
        </p:spPr>
      </p:pic>
      <p:pic>
        <p:nvPicPr>
          <p:cNvPr id="13" name="Picture 12">
            <a:extLst>
              <a:ext uri="{FF2B5EF4-FFF2-40B4-BE49-F238E27FC236}">
                <a16:creationId xmlns:a16="http://schemas.microsoft.com/office/drawing/2014/main" id="{9D6DE196-8502-4A62-9C6F-4922DA1AA5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8926" y="1480111"/>
            <a:ext cx="2070943" cy="1270706"/>
          </a:xfrm>
          <a:prstGeom prst="rect">
            <a:avLst/>
          </a:prstGeom>
        </p:spPr>
      </p:pic>
    </p:spTree>
    <p:extLst>
      <p:ext uri="{BB962C8B-B14F-4D97-AF65-F5344CB8AC3E}">
        <p14:creationId xmlns:p14="http://schemas.microsoft.com/office/powerpoint/2010/main" val="294151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 presentation (widescreen)</Template>
  <TotalTime>1841</TotalTime>
  <Words>1940</Words>
  <Application>Microsoft Office PowerPoint</Application>
  <PresentationFormat>Widescreen</PresentationFormat>
  <Paragraphs>276</Paragraphs>
  <Slides>21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Corbel</vt:lpstr>
      <vt:lpstr>Euphemia</vt:lpstr>
      <vt:lpstr>Wingdings</vt:lpstr>
      <vt:lpstr>Banded Design Blue 16x9</vt:lpstr>
      <vt:lpstr>Meal Preparation Time</vt:lpstr>
      <vt:lpstr>Agenda</vt:lpstr>
      <vt:lpstr>Project Scope</vt:lpstr>
      <vt:lpstr>Summary statistics</vt:lpstr>
      <vt:lpstr>Extreme values</vt:lpstr>
      <vt:lpstr>What is the city with the most orders?</vt:lpstr>
      <vt:lpstr>Famous restaurants / Slowest in preparation</vt:lpstr>
      <vt:lpstr>PowerPoint Presentation</vt:lpstr>
      <vt:lpstr>PowerPoint Presentation</vt:lpstr>
      <vt:lpstr>PowerPoint Presentation</vt:lpstr>
      <vt:lpstr>Preparation time by day of the week</vt:lpstr>
      <vt:lpstr>Preparation time over the days of the month</vt:lpstr>
      <vt:lpstr>Distributions and correlations</vt:lpstr>
      <vt:lpstr>Conclusions of data analysis and exploration</vt:lpstr>
      <vt:lpstr>Machine Learning Workflow</vt:lpstr>
      <vt:lpstr>Develop two ml models</vt:lpstr>
      <vt:lpstr>Models’ evaluation and comparison</vt:lpstr>
      <vt:lpstr>PowerPoint Presentation</vt:lpstr>
      <vt:lpstr>PowerPoint Presentation</vt:lpstr>
      <vt:lpstr>If I had more time I would: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Project Plan</dc:title>
  <dc:creator>Charis</dc:creator>
  <cp:lastModifiedBy>Charis</cp:lastModifiedBy>
  <cp:revision>77</cp:revision>
  <dcterms:created xsi:type="dcterms:W3CDTF">2022-11-23T10:55:57Z</dcterms:created>
  <dcterms:modified xsi:type="dcterms:W3CDTF">2022-11-24T18:02:26Z</dcterms:modified>
</cp:coreProperties>
</file>