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>
      <p:cViewPr varScale="1">
        <p:scale>
          <a:sx n="87" d="100"/>
          <a:sy n="87" d="100"/>
        </p:scale>
        <p:origin x="100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83B58-3D58-43BB-AB09-87D385A63BEE}" type="datetimeFigureOut">
              <a:rPr lang="el-GR" smtClean="0"/>
              <a:t>20/3/20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574AD-C884-4C71-80F6-4BECF524B5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697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683D11-32EF-4677-BE52-F4C76D8A4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D7F4F2F-A9E8-45D0-B06A-B8327AA10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4EEA926-E2D7-47C4-ACED-91CE9BB7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3821-E962-4457-B000-5979112C6C03}" type="datetime1">
              <a:rPr lang="el-GR" smtClean="0"/>
              <a:t>20/3/20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3A941EB-9216-4780-81E9-7CB9F039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C007FE-DCE9-49E4-BF8F-9D6BC2B7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247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1882A0-2E2D-4754-BE79-6D5B420E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F61BD26-3980-4EB7-B3A9-C5799D2E8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2D1DD01-2A96-46EB-9D82-9F984264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1987-0C67-4BC2-B3AA-47CF4A6E1D28}" type="datetime1">
              <a:rPr lang="el-GR" smtClean="0"/>
              <a:t>20/3/20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B0D307-7FE3-44C7-959D-FCC2DD4F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217B6CF-91A0-401C-B8B7-00791A3C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171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C3FD4E4-6AD1-425D-9BEA-E2E071AD9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4CE6084-FF57-41E9-9656-57DBCB31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4FFE79E-B4FE-4BBA-BB08-EA0349F1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12B2-7154-45F9-B15C-5479B3F87F8A}" type="datetime1">
              <a:rPr lang="el-GR" smtClean="0"/>
              <a:t>20/3/20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5041E35-9184-44FF-8D36-4D276A59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C91BF89-CDA0-4932-A7CA-A1E62B60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87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6EED28-BD3C-46E4-BCFB-869A4498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10651C-4CF4-4182-8388-EC4F0965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16303F-5363-4D68-90F0-DF586852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F77E-8C3D-41E0-9ADD-DCAC2762F4A2}" type="datetime1">
              <a:rPr lang="el-GR" smtClean="0"/>
              <a:t>20/3/20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754A911-8B18-40CD-AF16-CE8A500D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4F0A889-BCB5-4A4B-A59F-2736E35C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95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3454CE-7A47-49D7-9A63-33A66715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FEAAFB2-149D-41C7-81FF-26B5927A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90C83D1-35E3-4689-A257-08D28599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88F-6F28-4D43-A349-E3BB91357353}" type="datetime1">
              <a:rPr lang="el-GR" smtClean="0"/>
              <a:t>20/3/20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C57686D-B384-4DFC-9298-36E14E7B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D40B14A-50AC-4980-8349-862F39A0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518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C7BE81-7770-4CC5-BB1A-EA0E960F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F2DD03-C8AE-442F-8228-A1346DE4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19CF3A1-22D3-42EA-8EDC-E145F801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39E040B-424B-4B86-9882-5083CDA2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9252-95D1-4F7B-B26A-601845186621}" type="datetime1">
              <a:rPr lang="el-GR" smtClean="0"/>
              <a:t>20/3/20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CF484B1-88A0-4B9E-86D2-9F174A4B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6AC9B8E-820D-4EAF-8CE3-28197243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845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C5E974-06CC-4AE8-9944-FD35A83A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5794D4F-FBD2-41C1-B889-457D0D5D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CB5E6ED-8EF5-4497-A5C3-77188AA38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FDFC0920-BDB3-4FBC-AB3F-1CE030146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2270358A-8E55-49DD-9483-5C8B95ECE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B2DC74D-9726-4EDA-9B17-1776C6AA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F0E5-9BC4-4EA4-8D8E-DDECA5F07A62}" type="datetime1">
              <a:rPr lang="el-GR" smtClean="0"/>
              <a:t>20/3/20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F8CA9A9-EDFA-48F3-BCCE-A1A0C2DB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C72DEA2-24AD-4677-89CA-A0599F1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85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F3384B-B268-4993-844C-4227CC1E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207BF29-CB46-4E84-B5F1-68740BF5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4791-291F-40A6-B0AC-41E2443BDF19}" type="datetime1">
              <a:rPr lang="el-GR" smtClean="0"/>
              <a:t>20/3/20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A14BF53-82F4-4988-85FA-E73599A6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307CFB8-5044-4C64-903E-CD14CB8B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88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4D6D7B7-370D-442B-89F1-CB7A28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BE3-E869-4F5D-88CB-8A713474BCE3}" type="datetime1">
              <a:rPr lang="el-GR" smtClean="0"/>
              <a:t>20/3/20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451A9CAE-5BF1-4C93-91F1-82976D35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0FBC136-7501-4A91-AC3A-C02CA2AC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42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B5DE43-8FD2-4A85-8794-0E363B7B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03B93C-783D-4EBA-B824-663FB116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0EA4757-6AD5-42BC-9CF0-A1336EFAE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1CD97C5-7B3C-43C5-87F3-7A4AC149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620C-FC2E-4322-9BB2-0F50CB80E763}" type="datetime1">
              <a:rPr lang="el-GR" smtClean="0"/>
              <a:t>20/3/20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77721A0-5A25-4728-BE76-A60D3AF7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BB53DDF-785A-42AA-9EBB-E130A293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111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12B593-2D5E-4D38-9894-D8D79CB9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DF9627D5-E1E3-44D2-8D58-E538B14FC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4911356-9D79-4CD0-B2B6-38CD796F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E44A539-5F67-486C-9284-0F87CB84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84E4-7ABE-47EE-884F-22D6F6AF7103}" type="datetime1">
              <a:rPr lang="el-GR" smtClean="0"/>
              <a:t>20/3/20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E1B23FC-A051-4684-BD5D-FC69EFAD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6E31FD-4F20-4C7D-A1E2-C0CDEE26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86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DC0B460-6BBA-4F67-A0C0-9B0A24BB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E78C48F-7C29-4459-88D4-5C8E6698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BF41B78-FD06-4883-875C-ADAA2602D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6F01-7353-4BD9-9029-B59E96B218AF}" type="datetime1">
              <a:rPr lang="el-GR" smtClean="0"/>
              <a:t>20/3/20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FE2C3BF-4C8E-4971-920B-7D32AF3CC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2F6F71A-717C-4268-BF07-90CBB6FAD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1C276-65E1-49F4-92C1-B7E9B327FBF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94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oop/tree/master/various/COP3330/sample1" TargetMode="External"/><Relationship Id="rId2" Type="http://schemas.openxmlformats.org/officeDocument/2006/relationships/hyperlink" Target="https://github.com/chgogos/oop/blob/master/various/COP3330/sample1.c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fsu.edu/~xyuan/cop333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76DE1-E75C-4E82-8C4E-5CCCAE1F0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Εισαγωγή στον </a:t>
            </a:r>
            <a:r>
              <a:rPr lang="el-GR" dirty="0" err="1"/>
              <a:t>Αντικειμενοστρεφή</a:t>
            </a:r>
            <a:r>
              <a:rPr lang="el-GR" dirty="0"/>
              <a:t> Προγραμματισμό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761EA06-A60D-4B48-A419-763BF1A20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#1</a:t>
            </a:r>
            <a:endParaRPr lang="el-GR" dirty="0"/>
          </a:p>
          <a:p>
            <a:r>
              <a:rPr lang="el-GR" dirty="0"/>
              <a:t>Τμήμα Πληροφορικής και Τηλεπικοινωνιών</a:t>
            </a:r>
          </a:p>
          <a:p>
            <a:r>
              <a:rPr lang="el-GR" dirty="0"/>
              <a:t>Πανεπιστήμιο Ιωαννίνων (Άρτα)</a:t>
            </a:r>
          </a:p>
          <a:p>
            <a:r>
              <a:rPr lang="el-GR" dirty="0"/>
              <a:t>Γκόγκος Χρήστος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761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C93688-754C-440E-B9E4-EF2CECE1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Αντικείμενα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ED82A2F-0332-4064-9383-19EA43711FD4}"/>
              </a:ext>
            </a:extLst>
          </p:cNvPr>
          <p:cNvSpPr/>
          <p:nvPr/>
        </p:nvSpPr>
        <p:spPr>
          <a:xfrm>
            <a:off x="838200" y="2117543"/>
            <a:ext cx="104236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Circle C1;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Circle C2;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C1.SetRadius(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C2.SetRadius(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area of C1 is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&lt;&lt;C1.AreaOf()&lt;&lt;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area of C2 is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&lt;&lt;C2.AreaOf()&lt;&lt;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C1.SetRadius(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C2.SetRadius(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area of C1 is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&lt;&lt;C1.AreaOf()&lt;&lt;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area of C2 is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&lt;&lt;C2.AreaOf()&lt;&lt;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FB7CDBB2-CCDF-402B-8C5E-8527A2B4536C}"/>
              </a:ext>
            </a:extLst>
          </p:cNvPr>
          <p:cNvSpPr/>
          <p:nvPr/>
        </p:nvSpPr>
        <p:spPr>
          <a:xfrm>
            <a:off x="8384627" y="3136264"/>
            <a:ext cx="261970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The </a:t>
            </a:r>
            <a:r>
              <a:rPr lang="el-GR" dirty="0" err="1"/>
              <a:t>area</a:t>
            </a:r>
            <a:r>
              <a:rPr lang="el-GR" dirty="0"/>
              <a:t> of C1 </a:t>
            </a:r>
            <a:r>
              <a:rPr lang="el-GR" dirty="0" err="1"/>
              <a:t>is</a:t>
            </a:r>
            <a:r>
              <a:rPr lang="el-GR" dirty="0"/>
              <a:t> 3.14</a:t>
            </a:r>
          </a:p>
          <a:p>
            <a:r>
              <a:rPr lang="el-GR" dirty="0"/>
              <a:t>The </a:t>
            </a:r>
            <a:r>
              <a:rPr lang="el-GR" dirty="0" err="1"/>
              <a:t>area</a:t>
            </a:r>
            <a:r>
              <a:rPr lang="el-GR" dirty="0"/>
              <a:t> of C2 </a:t>
            </a:r>
            <a:r>
              <a:rPr lang="el-GR" dirty="0" err="1"/>
              <a:t>is</a:t>
            </a:r>
            <a:r>
              <a:rPr lang="el-GR" dirty="0"/>
              <a:t> 314</a:t>
            </a:r>
          </a:p>
          <a:p>
            <a:r>
              <a:rPr lang="el-GR" dirty="0"/>
              <a:t>The </a:t>
            </a:r>
            <a:r>
              <a:rPr lang="el-GR" dirty="0" err="1"/>
              <a:t>area</a:t>
            </a:r>
            <a:r>
              <a:rPr lang="el-GR" dirty="0"/>
              <a:t> of C1 </a:t>
            </a:r>
            <a:r>
              <a:rPr lang="el-GR" dirty="0" err="1"/>
              <a:t>is</a:t>
            </a:r>
            <a:r>
              <a:rPr lang="el-GR" dirty="0"/>
              <a:t> 12.56</a:t>
            </a:r>
          </a:p>
          <a:p>
            <a:r>
              <a:rPr lang="el-GR" dirty="0"/>
              <a:t>The </a:t>
            </a:r>
            <a:r>
              <a:rPr lang="el-GR" dirty="0" err="1"/>
              <a:t>area</a:t>
            </a:r>
            <a:r>
              <a:rPr lang="el-GR" dirty="0"/>
              <a:t> of C2 </a:t>
            </a:r>
            <a:r>
              <a:rPr lang="el-GR" dirty="0" err="1"/>
              <a:t>is</a:t>
            </a:r>
            <a:r>
              <a:rPr lang="el-GR" dirty="0"/>
              <a:t> 28.26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349A740-EF06-495C-8B86-754E983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514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FABE48-A2FA-478D-93CA-39FE88AF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 κώδικας συνολικά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8A7B84-A9A7-43DC-9FBD-4E9D5B11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κώδικας του </a:t>
            </a:r>
            <a:r>
              <a:rPr lang="en-US" dirty="0"/>
              <a:t>sample1.cpp</a:t>
            </a:r>
          </a:p>
          <a:p>
            <a:pPr lvl="1"/>
            <a:r>
              <a:rPr lang="el-GR" dirty="0"/>
              <a:t>Δηλώνει την κλάση </a:t>
            </a:r>
            <a:r>
              <a:rPr lang="en-US" dirty="0"/>
              <a:t>Circle </a:t>
            </a:r>
            <a:r>
              <a:rPr lang="el-GR" dirty="0"/>
              <a:t>και ορίζει τα μέλη της και τη </a:t>
            </a:r>
            <a:r>
              <a:rPr lang="el-GR" dirty="0" err="1"/>
              <a:t>διεπαφή</a:t>
            </a:r>
            <a:r>
              <a:rPr lang="el-GR" dirty="0"/>
              <a:t> της.</a:t>
            </a:r>
          </a:p>
          <a:p>
            <a:pPr lvl="1"/>
            <a:r>
              <a:rPr lang="el-GR" dirty="0"/>
              <a:t>Ορίζει την υλοποίηση των συναρτήσεων μελών της κλάσης </a:t>
            </a:r>
            <a:r>
              <a:rPr lang="en-US" dirty="0"/>
              <a:t>Circle</a:t>
            </a:r>
            <a:r>
              <a:rPr lang="el-GR" dirty="0"/>
              <a:t>.</a:t>
            </a:r>
            <a:endParaRPr lang="en-US" dirty="0"/>
          </a:p>
          <a:p>
            <a:pPr lvl="1"/>
            <a:r>
              <a:rPr lang="el-GR" dirty="0"/>
              <a:t>Δηλώνει 2 αντικείμενα της κλάσης </a:t>
            </a:r>
            <a:r>
              <a:rPr lang="en-US" dirty="0"/>
              <a:t>Circle</a:t>
            </a:r>
            <a:r>
              <a:rPr lang="el-GR" dirty="0"/>
              <a:t> με ονόματα </a:t>
            </a:r>
            <a:r>
              <a:rPr lang="en-US" dirty="0"/>
              <a:t>C1 </a:t>
            </a:r>
            <a:r>
              <a:rPr lang="el-GR" dirty="0"/>
              <a:t>και </a:t>
            </a:r>
            <a:r>
              <a:rPr lang="en-US" dirty="0"/>
              <a:t>C2</a:t>
            </a:r>
            <a:r>
              <a:rPr lang="el-GR" dirty="0"/>
              <a:t>.</a:t>
            </a:r>
            <a:endParaRPr lang="en-US" dirty="0"/>
          </a:p>
          <a:p>
            <a:pPr lvl="1"/>
            <a:r>
              <a:rPr lang="el-GR" dirty="0"/>
              <a:t>Χρησιμοποιεί τις </a:t>
            </a:r>
            <a:r>
              <a:rPr lang="el-GR" dirty="0" err="1"/>
              <a:t>διεπαφές</a:t>
            </a:r>
            <a:r>
              <a:rPr lang="el-GR" dirty="0"/>
              <a:t> των </a:t>
            </a:r>
            <a:r>
              <a:rPr lang="en-US" dirty="0"/>
              <a:t>C1 </a:t>
            </a:r>
            <a:r>
              <a:rPr lang="el-GR" dirty="0"/>
              <a:t>και </a:t>
            </a:r>
            <a:r>
              <a:rPr lang="en-US" dirty="0"/>
              <a:t>C2 </a:t>
            </a:r>
            <a:r>
              <a:rPr lang="el-GR" dirty="0"/>
              <a:t>για να αποθηκεύσει τις ακτίνες των 2 κύκλων και στη συνέχεια για να υπολογίσει το εμβαδό τους.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ACFCFE2-6BE2-4680-9065-56779642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11</a:t>
            </a:fld>
            <a:endParaRPr lang="el-GR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DBC4FC6E-1DDA-459A-A237-8D5BC01202E3}"/>
              </a:ext>
            </a:extLst>
          </p:cNvPr>
          <p:cNvSpPr/>
          <p:nvPr/>
        </p:nvSpPr>
        <p:spPr>
          <a:xfrm>
            <a:off x="838199" y="4776616"/>
            <a:ext cx="10259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https://github.com/chgogos/oop/blob/master/various/COP3330/sample1.cpp</a:t>
            </a:r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7C931-98AC-2D44-A705-682ED7765CCF}"/>
              </a:ext>
            </a:extLst>
          </p:cNvPr>
          <p:cNvSpPr/>
          <p:nvPr/>
        </p:nvSpPr>
        <p:spPr>
          <a:xfrm>
            <a:off x="838199" y="5710019"/>
            <a:ext cx="8438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https://github.com/chgogos/oop/tree/master/various/COP3330/sample1</a:t>
            </a:r>
            <a:endParaRPr lang="en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7F69C-B48F-E54D-BEB8-BC99B383C88A}"/>
              </a:ext>
            </a:extLst>
          </p:cNvPr>
          <p:cNvSpPr txBox="1"/>
          <p:nvPr/>
        </p:nvSpPr>
        <p:spPr>
          <a:xfrm>
            <a:off x="8037871" y="5710019"/>
            <a:ext cx="306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έ</a:t>
            </a:r>
            <a:r>
              <a:rPr lang="el-GR" dirty="0" err="1"/>
              <a:t>κδοση</a:t>
            </a:r>
            <a:r>
              <a:rPr lang="el-GR" dirty="0"/>
              <a:t> με </a:t>
            </a:r>
            <a:r>
              <a:rPr lang="el-GR" dirty="0" err="1"/>
              <a:t>διαμέριση</a:t>
            </a:r>
            <a:r>
              <a:rPr lang="el-GR" dirty="0"/>
              <a:t> κώδικα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125925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CBDF55-D565-4804-AC2C-214CA030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Σύνοψη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01C921-4674-4D12-8CA3-9A40107C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Ένα αντικείμενο είναι μια μονάδα που ενθυλακώνει δεδομένα και συναρτήσεις. Έχει 4 στοιχεία: όνομα, μέλη δεδομένα, μέλη συναρτήσεις και </a:t>
            </a:r>
            <a:r>
              <a:rPr lang="el-GR" dirty="0" err="1"/>
              <a:t>διεπαφή</a:t>
            </a:r>
            <a:r>
              <a:rPr lang="el-GR" dirty="0"/>
              <a:t>.</a:t>
            </a:r>
          </a:p>
          <a:p>
            <a:r>
              <a:rPr lang="el-GR" dirty="0"/>
              <a:t>Μια κλάση καθορίζει την ορισμένη από το χρήστη μορφή των αντικειμένων.</a:t>
            </a:r>
          </a:p>
          <a:p>
            <a:r>
              <a:rPr lang="el-GR" dirty="0"/>
              <a:t>Η χρήση των αντικειμένων σε ένα </a:t>
            </a:r>
            <a:r>
              <a:rPr lang="en-US" dirty="0"/>
              <a:t>C++ </a:t>
            </a:r>
            <a:r>
              <a:rPr lang="el-GR" dirty="0"/>
              <a:t>πρόγραμμα ακολουθεί τη σειρά: δήλωση, ορισμός και χρήση.</a:t>
            </a:r>
          </a:p>
          <a:p>
            <a:r>
              <a:rPr lang="el-GR" dirty="0"/>
              <a:t>Ο τελεστής :: χρησιμοποιείται έτσι ώστε να οριστούν οι συναρτήσεις μιας κλάσης εκτός της κλάσης.</a:t>
            </a:r>
          </a:p>
          <a:p>
            <a:r>
              <a:rPr lang="el-GR" dirty="0"/>
              <a:t>Ο τελεστής .  χρησιμοποιείται για να κληθεί μια συνάρτηση μέλος ή να </a:t>
            </a:r>
            <a:r>
              <a:rPr lang="el-GR" dirty="0" err="1"/>
              <a:t>προσπελαστούν</a:t>
            </a:r>
            <a:r>
              <a:rPr lang="el-GR" dirty="0"/>
              <a:t> τα μέλη δεδομένων ενός αντικειμένου.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4FEAB4A-2D5A-4434-91FC-9643E6B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11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C46CA4-43A5-4F58-9A6A-7085A524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Αναφορές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510ACDB-DB92-4990-8FA2-B619B52F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http://www.cs.fsu.edu/~xyuan/cop3330/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2FEFB8-A251-4B76-8B3A-CB328258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56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94098D-5746-4D95-B06F-8AD00CC4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Δομημένος προγραμματισμός και </a:t>
            </a:r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56AA633-4A1C-4CD9-A5AC-DA9B0E8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Δομημένος προγραμματισμός (</a:t>
            </a:r>
            <a:r>
              <a:rPr lang="el-GR" dirty="0" err="1"/>
              <a:t>διαδικασιακός</a:t>
            </a:r>
            <a:r>
              <a:rPr lang="el-GR" dirty="0"/>
              <a:t> προγραμματισμός)</a:t>
            </a:r>
          </a:p>
          <a:p>
            <a:pPr lvl="1"/>
            <a:r>
              <a:rPr lang="el-GR" dirty="0"/>
              <a:t>Ο προγραμματισμός στηρίζεται σε καλά ορισμένες δομές ελέγχου</a:t>
            </a:r>
          </a:p>
          <a:p>
            <a:pPr lvl="2"/>
            <a:r>
              <a:rPr lang="el-GR" dirty="0"/>
              <a:t>Δομή ακολουθίας, δομές ελέγχου (</a:t>
            </a:r>
            <a:r>
              <a:rPr lang="en-US" dirty="0"/>
              <a:t>if</a:t>
            </a:r>
            <a:r>
              <a:rPr lang="el-GR" dirty="0"/>
              <a:t>, </a:t>
            </a:r>
            <a:r>
              <a:rPr lang="en-US" dirty="0"/>
              <a:t>switch</a:t>
            </a:r>
            <a:r>
              <a:rPr lang="el-GR" dirty="0"/>
              <a:t>), δομές επανάληψης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while), </a:t>
            </a:r>
            <a:r>
              <a:rPr lang="el-GR" dirty="0"/>
              <a:t>εκφράσεις και εκχωρήσεις</a:t>
            </a:r>
          </a:p>
          <a:p>
            <a:pPr lvl="2"/>
            <a:r>
              <a:rPr lang="el-GR" dirty="0"/>
              <a:t>Δεδομένα (μεταβλητές, πίνακες, εγγραφές) είναι ξεχωριστά από τις λειτουργίες σε αυτά</a:t>
            </a:r>
          </a:p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</a:p>
          <a:p>
            <a:pPr lvl="1"/>
            <a:r>
              <a:rPr lang="el-GR" dirty="0"/>
              <a:t>Αναπτύχθηκε ως μια επέκταση του δομημένου προγραμματισμού</a:t>
            </a:r>
          </a:p>
          <a:p>
            <a:pPr lvl="1"/>
            <a:r>
              <a:rPr lang="el-GR" dirty="0"/>
              <a:t>Ο </a:t>
            </a:r>
            <a:r>
              <a:rPr lang="el-GR" dirty="0" err="1"/>
              <a:t>αντικειμενοστρεφής</a:t>
            </a:r>
            <a:r>
              <a:rPr lang="el-GR" dirty="0"/>
              <a:t> προγραμματισμός βασίζεται στην έννοια του </a:t>
            </a:r>
            <a:r>
              <a:rPr lang="el-GR" b="1" dirty="0"/>
              <a:t>αντικειμένου</a:t>
            </a:r>
          </a:p>
          <a:p>
            <a:pPr lvl="2"/>
            <a:r>
              <a:rPr lang="el-GR" dirty="0"/>
              <a:t>Τα αντικείμενα ομαδοποιούν δεδομένα και τις λειτουργίες πάνω σε αυτά τα δεδομένα</a:t>
            </a:r>
          </a:p>
          <a:p>
            <a:pPr lvl="2"/>
            <a:r>
              <a:rPr lang="el-GR" dirty="0"/>
              <a:t>Επιτρέπουν την </a:t>
            </a:r>
            <a:r>
              <a:rPr lang="el-GR" b="1" dirty="0"/>
              <a:t>απόκρυψη πληροφορίας</a:t>
            </a:r>
            <a:r>
              <a:rPr lang="el-GR" dirty="0"/>
              <a:t> (</a:t>
            </a:r>
            <a:r>
              <a:rPr lang="en-US" dirty="0"/>
              <a:t>information hiding</a:t>
            </a:r>
            <a:r>
              <a:rPr lang="el-GR" dirty="0"/>
              <a:t>) που οδηγεί σε προγράμματα</a:t>
            </a:r>
            <a:r>
              <a:rPr lang="en-US" dirty="0"/>
              <a:t> </a:t>
            </a:r>
            <a:r>
              <a:rPr lang="el-GR" dirty="0"/>
              <a:t>που είναι ευκολότερο να αναπτυχθούν και να συντηρηθούν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1CC6436-74EB-4A16-ACEA-E339DDB0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609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49CAF5-AF4F-453B-ACBA-0A0E889D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Βασικές έννοιες </a:t>
            </a:r>
            <a:r>
              <a:rPr lang="el-GR" dirty="0" err="1"/>
              <a:t>Αντικειμενοστρεφούς</a:t>
            </a:r>
            <a:r>
              <a:rPr lang="el-GR" dirty="0"/>
              <a:t> Προγραμματισμού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15420E-F200-41BA-91E4-0200ADB9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Μια βασική έννοια των </a:t>
            </a:r>
            <a:r>
              <a:rPr lang="el-GR" dirty="0" err="1"/>
              <a:t>αντικειμενοστρεφών</a:t>
            </a:r>
            <a:r>
              <a:rPr lang="el-GR" dirty="0"/>
              <a:t> γλωσσών είναι η </a:t>
            </a:r>
            <a:r>
              <a:rPr lang="el-GR" b="1" dirty="0"/>
              <a:t>ενθυλάκωση</a:t>
            </a:r>
            <a:r>
              <a:rPr lang="el-GR" dirty="0"/>
              <a:t> δεδομένων και συναρτήσεων μαζί σε μονάδες που ονομάζονται </a:t>
            </a:r>
            <a:r>
              <a:rPr lang="el-GR" b="1" dirty="0"/>
              <a:t>αντικείμενα.</a:t>
            </a:r>
          </a:p>
          <a:p>
            <a:r>
              <a:rPr lang="el-GR" dirty="0"/>
              <a:t>Ένα αντικείμενο αποτελείται από:</a:t>
            </a:r>
          </a:p>
          <a:p>
            <a:pPr lvl="1"/>
            <a:r>
              <a:rPr lang="el-GR" b="1" dirty="0"/>
              <a:t>Όνομα</a:t>
            </a:r>
            <a:r>
              <a:rPr lang="en-US" dirty="0"/>
              <a:t>: </a:t>
            </a:r>
            <a:r>
              <a:rPr lang="el-GR" dirty="0"/>
              <a:t>αποτελεί τον τρόπο με τον οποίο γίνεται η αναφορά στα αντικείμενα μέσα στο πρόγραμμα.</a:t>
            </a:r>
          </a:p>
          <a:p>
            <a:pPr lvl="1"/>
            <a:r>
              <a:rPr lang="el-GR" b="1" dirty="0"/>
              <a:t>Μέλη δεδομένα</a:t>
            </a:r>
            <a:r>
              <a:rPr lang="en-US" b="1" dirty="0"/>
              <a:t> (member data)</a:t>
            </a:r>
            <a:r>
              <a:rPr lang="en-US" dirty="0"/>
              <a:t>: </a:t>
            </a:r>
            <a:r>
              <a:rPr lang="el-GR" dirty="0"/>
              <a:t>τα δεδομένα που περιέχονται σε ένα αντικείμενο.</a:t>
            </a:r>
          </a:p>
          <a:p>
            <a:pPr lvl="1"/>
            <a:r>
              <a:rPr lang="el-GR" b="1" dirty="0"/>
              <a:t>Μέλη συναρτήσεις </a:t>
            </a:r>
            <a:r>
              <a:rPr lang="en-US" b="1" dirty="0"/>
              <a:t>(member functions)</a:t>
            </a:r>
            <a:r>
              <a:rPr lang="en-US" dirty="0"/>
              <a:t>: </a:t>
            </a:r>
            <a:r>
              <a:rPr lang="el-GR" dirty="0"/>
              <a:t>συναρτήσεις που επιδρούν στα δεδομένα του αντικειμένου.</a:t>
            </a:r>
          </a:p>
          <a:p>
            <a:pPr lvl="1"/>
            <a:r>
              <a:rPr lang="el-GR" b="1" dirty="0" err="1"/>
              <a:t>Διεπαφή</a:t>
            </a:r>
            <a:r>
              <a:rPr lang="el-GR" b="1" dirty="0"/>
              <a:t> (</a:t>
            </a:r>
            <a:r>
              <a:rPr lang="en-US" b="1" dirty="0"/>
              <a:t>interface</a:t>
            </a:r>
            <a:r>
              <a:rPr lang="el-GR" b="1" dirty="0"/>
              <a:t>)</a:t>
            </a:r>
            <a:r>
              <a:rPr lang="en-US" dirty="0"/>
              <a:t>: </a:t>
            </a:r>
            <a:r>
              <a:rPr lang="el-GR" dirty="0"/>
              <a:t>Καθορίζει τους τρόπους με τους οποίους ο προγραμματιστής μπορεί απευθείας να </a:t>
            </a:r>
            <a:r>
              <a:rPr lang="el-GR" dirty="0" err="1"/>
              <a:t>προσπελαύνει</a:t>
            </a:r>
            <a:r>
              <a:rPr lang="el-GR" dirty="0"/>
              <a:t> μέλη δεδομένα και μέλη συναρτήσεις ενός αντικειμένου.</a:t>
            </a:r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42F663D-2BFA-4A35-A80E-7BAD16E3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907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16F7A9-AD28-49D0-872D-818E8A1C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Κλάσεις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FF836C3-87A7-452F-8A77-CA87A78B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b="1" dirty="0"/>
              <a:t>κλάση</a:t>
            </a:r>
            <a:r>
              <a:rPr lang="el-GR" dirty="0"/>
              <a:t> είναι μια ακόμα θεμελιώδης έννοια στον </a:t>
            </a:r>
            <a:r>
              <a:rPr lang="el-GR" dirty="0" err="1"/>
              <a:t>αντικειμενοστρεφή</a:t>
            </a:r>
            <a:r>
              <a:rPr lang="el-GR" dirty="0"/>
              <a:t> προγραμματισμό και μπορεί να </a:t>
            </a:r>
            <a:r>
              <a:rPr lang="el-GR" dirty="0" err="1"/>
              <a:t>περιγραφεί</a:t>
            </a:r>
            <a:r>
              <a:rPr lang="el-GR" dirty="0"/>
              <a:t> ως το «αρχιτεκτονικό σχέδιο» που προσδιορίζει ένα νέο τύπο αντικειμένων. </a:t>
            </a:r>
          </a:p>
          <a:p>
            <a:r>
              <a:rPr lang="el-GR" dirty="0"/>
              <a:t>Η κλάση καθορίζει: </a:t>
            </a:r>
          </a:p>
          <a:p>
            <a:pPr lvl="1"/>
            <a:r>
              <a:rPr lang="el-GR" dirty="0"/>
              <a:t>τα δεδομένα, τις συναρτήσεις και τη </a:t>
            </a:r>
            <a:r>
              <a:rPr lang="el-GR" dirty="0" err="1"/>
              <a:t>διεπαφή</a:t>
            </a:r>
            <a:r>
              <a:rPr lang="el-GR" dirty="0"/>
              <a:t> των αντικειμένων της κλάσης.</a:t>
            </a:r>
          </a:p>
          <a:p>
            <a:pPr lvl="1"/>
            <a:r>
              <a:rPr lang="el-GR" dirty="0"/>
              <a:t>το πως τα αντικείμενα μιας κλάσης συμπεριφέρονται παρέχοντας κώδικα που υλοποιεί τις συναρτήσεις που σχετίζονται με την κλάση.</a:t>
            </a:r>
          </a:p>
          <a:p>
            <a:r>
              <a:rPr lang="el-GR" dirty="0"/>
              <a:t>Ο προγραμματιστής μπορεί να δημιουργεί ένα ή περισσότερα αντικείμενα μιας κλάσης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70D2082-0F67-4E8C-8F45-3837E4FE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223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B4A241-BE2E-49C8-A3AD-575E22A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ορίζεται και χρησιμοποιείται μια κλάση σε ένα πρόγραμμα;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1EF881-76BE-406F-858F-F31F8753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Δήλωση της κλάσης</a:t>
            </a:r>
            <a:r>
              <a:rPr lang="el-GR" dirty="0"/>
              <a:t>: επιλογή του τι θα αποθηκεύουν (μέλη δεδομένων) και πως θα συμπεριφέρονται (μέλη συναρτήσεων) τα αντικείμενα της κλάσης.</a:t>
            </a:r>
          </a:p>
          <a:p>
            <a:r>
              <a:rPr lang="el-GR" b="1" dirty="0"/>
              <a:t>Ορισμός των μελών συναρτήσεων</a:t>
            </a:r>
            <a:r>
              <a:rPr lang="el-GR" dirty="0"/>
              <a:t>: παρέχεται υλοποίηση για κάθε μέλος συνάρτηση της κλάσης.</a:t>
            </a:r>
          </a:p>
          <a:p>
            <a:r>
              <a:rPr lang="el-GR" b="1" dirty="0"/>
              <a:t>Χρήση της κλάσης για τη δημιουργία αντικειμένων</a:t>
            </a:r>
            <a:r>
              <a:rPr lang="el-GR" dirty="0"/>
              <a:t>: δήλωση νέων </a:t>
            </a:r>
            <a:r>
              <a:rPr lang="el-GR" dirty="0" err="1"/>
              <a:t>στιγμιοτύπων</a:t>
            </a:r>
            <a:r>
              <a:rPr lang="el-GR" dirty="0"/>
              <a:t> αντικειμένων της κλάσης όπως δηλώνονται και οι απλές μεταβλητές.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C2C43BC-8A0F-4FDB-8293-FC353441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846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A8BCF2-1381-48F6-96E4-54296E9D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Παράδειγμα: Δήλωση κλάσης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BA33073-E609-4B39-BE2E-888053798CA5}"/>
              </a:ext>
            </a:extLst>
          </p:cNvPr>
          <p:cNvSpPr/>
          <p:nvPr/>
        </p:nvSpPr>
        <p:spPr>
          <a:xfrm>
            <a:off x="980089" y="2063189"/>
            <a:ext cx="102318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    // </a:t>
            </a:r>
            <a:r>
              <a:rPr lang="el-G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διεπαφή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interface)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θέτει το μέλος δεδομένων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radius 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στην τιμή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// 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επιστρέφει το εμβαδόν του κύκλου</a:t>
            </a:r>
            <a:endParaRPr lang="el-G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radius;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ακτίνα του κύκλου</a:t>
            </a:r>
            <a:endParaRPr lang="el-G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l-G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F8AA3DD-2BA6-4072-A21B-E6223E9A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89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848E15-B0BE-41A4-B2A8-74B8568E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Ορισμός των συναρτήσεων μελών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C4E182-EB1D-42F9-B78C-C6C45DB6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Υπάρχουν 2 τρόποι με τους οποίους μπορεί να καθοριστεί ο κώδικας που περιέχουν οι συναρτήσεις μέλη μιας κλάσης:</a:t>
            </a:r>
          </a:p>
          <a:p>
            <a:pPr lvl="1"/>
            <a:r>
              <a:rPr lang="el-GR" dirty="0"/>
              <a:t>Μέσα στη δήλωση της κλάσης</a:t>
            </a:r>
          </a:p>
          <a:p>
            <a:pPr lvl="1"/>
            <a:r>
              <a:rPr lang="el-GR" dirty="0"/>
              <a:t>Μετά τη δήλωση της κλάσης</a:t>
            </a:r>
          </a:p>
          <a:p>
            <a:r>
              <a:rPr lang="el-GR" dirty="0"/>
              <a:t>Η αναφορά σε μια συνάρτηση μέλος γίνεται ως εξής</a:t>
            </a:r>
            <a:r>
              <a:rPr lang="en-US" dirty="0"/>
              <a:t>: </a:t>
            </a:r>
            <a:r>
              <a:rPr lang="el-GR" b="1" dirty="0" err="1"/>
              <a:t>όνομαΚλάσης</a:t>
            </a:r>
            <a:r>
              <a:rPr lang="el-GR" b="1" dirty="0"/>
              <a:t>::</a:t>
            </a:r>
            <a:r>
              <a:rPr lang="el-GR" b="1" dirty="0" err="1"/>
              <a:t>όνομαΣυνάρτησηςΜέλους</a:t>
            </a:r>
            <a:r>
              <a:rPr lang="el-GR" b="1" dirty="0"/>
              <a:t> </a:t>
            </a:r>
          </a:p>
          <a:p>
            <a:r>
              <a:rPr lang="el-GR" dirty="0"/>
              <a:t>Το αναγνωριστικό </a:t>
            </a:r>
            <a:r>
              <a:rPr lang="el-GR" b="1" dirty="0" err="1"/>
              <a:t>όνομαΚλάσης</a:t>
            </a:r>
            <a:r>
              <a:rPr lang="el-GR" b="1" dirty="0"/>
              <a:t>::</a:t>
            </a:r>
            <a:r>
              <a:rPr lang="el-GR" b="1" dirty="0" err="1"/>
              <a:t>όνομαΣυνάρτησηςΜέλους</a:t>
            </a:r>
            <a:r>
              <a:rPr lang="el-GR" b="1" dirty="0"/>
              <a:t> </a:t>
            </a:r>
            <a:r>
              <a:rPr lang="el-GR" dirty="0"/>
              <a:t>αναφέρεται στη συνάρτηση μέλος </a:t>
            </a:r>
            <a:r>
              <a:rPr lang="el-GR" b="1" dirty="0" err="1"/>
              <a:t>όνομαΣυνάρτησηςΜέλους</a:t>
            </a:r>
            <a:r>
              <a:rPr lang="el-GR" b="1" dirty="0"/>
              <a:t> </a:t>
            </a:r>
            <a:r>
              <a:rPr lang="el-GR" dirty="0"/>
              <a:t>της κλάσης </a:t>
            </a:r>
            <a:r>
              <a:rPr lang="el-GR" b="1" dirty="0" err="1"/>
              <a:t>όνομαΚλάσης</a:t>
            </a:r>
            <a:endParaRPr lang="el-GR" b="1" dirty="0"/>
          </a:p>
          <a:p>
            <a:r>
              <a:rPr lang="el-GR" dirty="0"/>
              <a:t>Ο τελεστής :: ονομάζεται τελετής προσδιορισμού εμβέλειας (</a:t>
            </a:r>
            <a:r>
              <a:rPr lang="en-US" dirty="0"/>
              <a:t>scope resolution</a:t>
            </a:r>
            <a:r>
              <a:rPr lang="el-GR" dirty="0"/>
              <a:t> </a:t>
            </a:r>
            <a:r>
              <a:rPr lang="en-US" dirty="0"/>
              <a:t>operator)</a:t>
            </a:r>
          </a:p>
          <a:p>
            <a:r>
              <a:rPr lang="el-GR" dirty="0"/>
              <a:t>Μετά τη δήλωση της κλάσης, οι συναρτήσεις μέλη ορίζονται όπως οποιαδήποτε άλλη συνάρτηση.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80121D0-0149-4A94-93C2-D9B32675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18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42CAAA-2005-4C3C-8249-94A5D763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  <a:r>
              <a:rPr lang="en-US" dirty="0"/>
              <a:t>:</a:t>
            </a:r>
            <a:r>
              <a:rPr lang="el-GR" dirty="0"/>
              <a:t> ορισμός υλοποιήσεων συναρτήσεων μελών εκτός της κλάσης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AAEDBAE4-A877-4D4B-A803-F819AFB5DFCE}"/>
              </a:ext>
            </a:extLst>
          </p:cNvPr>
          <p:cNvSpPr/>
          <p:nvPr/>
        </p:nvSpPr>
        <p:spPr>
          <a:xfrm>
            <a:off x="1102272" y="1840460"/>
            <a:ext cx="99874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      // </a:t>
            </a:r>
            <a:r>
              <a:rPr lang="el-G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διεπαφή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interface)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θέτει το μέλος δεδομένων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radius 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στην τιμή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// 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επιστρέφει το εμβαδόν του κύκλου</a:t>
            </a:r>
            <a:endParaRPr lang="el-G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radius;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ακτίνα του κύκλου</a:t>
            </a:r>
            <a:endParaRPr lang="el-G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l-G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υλοποιήσεις συναρτήσεων μελών</a:t>
            </a:r>
            <a:endParaRPr lang="el-G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r)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radius = r;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Circle::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radius * radius);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C046A7A-76BF-489F-9E9E-C8DE4D49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812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5E20CC-33B8-49E0-9771-3E5EB333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Αντικείμενα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4E0EB96-4224-4AF2-A799-A067C3FB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Από τη στιγμή που μια κλάση έχει δηλωθεί και οριστεί, μπορούν να δηλώνονται και να χρησιμοποιούνται αντικείμενα της κλάσης όπως οποιοσδήποτε άλλος τύπος δεδομένων</a:t>
            </a:r>
          </a:p>
          <a:p>
            <a:r>
              <a:rPr lang="el-GR" dirty="0"/>
              <a:t>Ο προγραμματιστής μπορεί να δηλώνει ένα αντικείμενο με τον ακόλουθο τρόπο:</a:t>
            </a:r>
          </a:p>
          <a:p>
            <a:pPr lvl="1"/>
            <a:r>
              <a:rPr lang="el-GR" b="1" dirty="0" err="1"/>
              <a:t>ΌνομαΚλάσης</a:t>
            </a:r>
            <a:r>
              <a:rPr lang="el-GR" b="1" dirty="0"/>
              <a:t> </a:t>
            </a:r>
            <a:r>
              <a:rPr lang="el-GR" b="1" dirty="0" err="1"/>
              <a:t>όνομαΑντικειμένου</a:t>
            </a:r>
            <a:r>
              <a:rPr lang="el-GR" b="1" dirty="0"/>
              <a:t>;</a:t>
            </a:r>
          </a:p>
          <a:p>
            <a:r>
              <a:rPr lang="el-GR" dirty="0"/>
              <a:t>Η παραπάνω δήλωση δημιουργεί ένα αντικείμενο βάσει των «οδηγιών» που περιέχονται στην κλάση </a:t>
            </a:r>
            <a:r>
              <a:rPr lang="el-GR" b="1" dirty="0" err="1"/>
              <a:t>ΌνομαΚλάσης</a:t>
            </a:r>
            <a:r>
              <a:rPr lang="el-GR" dirty="0"/>
              <a:t> και το αντικείμενο μπορεί να αναφερθεί με το αναγνωριστικό </a:t>
            </a:r>
            <a:r>
              <a:rPr lang="el-GR" b="1" dirty="0" err="1"/>
              <a:t>όνομαΑντικειμένου</a:t>
            </a:r>
            <a:endParaRPr lang="el-GR" b="1" dirty="0"/>
          </a:p>
          <a:p>
            <a:r>
              <a:rPr lang="el-GR" dirty="0"/>
              <a:t>Ο τελεστής . (</a:t>
            </a:r>
            <a:r>
              <a:rPr lang="en-US" dirty="0"/>
              <a:t>dot operator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μπορεί να χρησιμοποιηθεί για να </a:t>
            </a:r>
            <a:r>
              <a:rPr lang="el-GR" dirty="0" err="1"/>
              <a:t>προσπελαστούν</a:t>
            </a:r>
            <a:r>
              <a:rPr lang="el-GR" dirty="0"/>
              <a:t> τα δημόσια μέλη ενός αντικειμένου.</a:t>
            </a:r>
          </a:p>
          <a:p>
            <a:r>
              <a:rPr lang="el-GR" dirty="0"/>
              <a:t>Η μορφή με την οποία γίνεται η αναφορά στα μέλη ενός αντικειμένου είναι:</a:t>
            </a:r>
          </a:p>
          <a:p>
            <a:pPr lvl="1"/>
            <a:r>
              <a:rPr lang="el-GR" b="1" dirty="0" err="1"/>
              <a:t>όνομαΑντικειμένου.ΜέλοςΣυνάρτηση</a:t>
            </a:r>
            <a:r>
              <a:rPr lang="el-GR" b="1" dirty="0"/>
              <a:t>() </a:t>
            </a:r>
          </a:p>
          <a:p>
            <a:pPr lvl="1"/>
            <a:r>
              <a:rPr lang="el-GR" b="1" dirty="0" err="1"/>
              <a:t>όνομαΑντικειμένου.ΜέλοςΔεδομένων</a:t>
            </a:r>
            <a:endParaRPr lang="el-GR" dirty="0"/>
          </a:p>
          <a:p>
            <a:pPr lvl="1"/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0F7E09D-EB15-4996-9720-50B1D9A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C276-65E1-49F4-92C1-B7E9B327FBFC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0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1107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Θέμα του Office</vt:lpstr>
      <vt:lpstr>Εισαγωγή στον Αντικειμενοστρεφή Προγραμματισμό</vt:lpstr>
      <vt:lpstr>Δομημένος προγραμματισμός και αντικειμενοστρεφής προγραμματισμός</vt:lpstr>
      <vt:lpstr>Βασικές έννοιες Αντικειμενοστρεφούς Προγραμματισμού</vt:lpstr>
      <vt:lpstr>Κλάσεις</vt:lpstr>
      <vt:lpstr>Πως ορίζεται και χρησιμοποιείται μια κλάση σε ένα πρόγραμμα;</vt:lpstr>
      <vt:lpstr>Παράδειγμα: Δήλωση κλάσης</vt:lpstr>
      <vt:lpstr>Ορισμός των συναρτήσεων μελών</vt:lpstr>
      <vt:lpstr>Παράδειγμα: ορισμός υλοποιήσεων συναρτήσεων μελών εκτός της κλάσης</vt:lpstr>
      <vt:lpstr>Αντικείμενα</vt:lpstr>
      <vt:lpstr>Αντικείμενα</vt:lpstr>
      <vt:lpstr>Ο κώδικας συνολικά</vt:lpstr>
      <vt:lpstr>Σύνοψη</vt:lpstr>
      <vt:lpstr>Αναφορές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στον Αντικειμενοστρεφή Προγραμματισμό</dc:title>
  <dc:creator>Christos Gogos</dc:creator>
  <cp:lastModifiedBy>Γκόγκος Χρήστος</cp:lastModifiedBy>
  <cp:revision>21</cp:revision>
  <dcterms:created xsi:type="dcterms:W3CDTF">2020-03-19T20:53:08Z</dcterms:created>
  <dcterms:modified xsi:type="dcterms:W3CDTF">2020-03-20T10:39:17Z</dcterms:modified>
</cp:coreProperties>
</file>