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7" r:id="rId5"/>
    <p:sldId id="392" r:id="rId6"/>
    <p:sldId id="384" r:id="rId7"/>
    <p:sldId id="390" r:id="rId8"/>
    <p:sldId id="389" r:id="rId9"/>
    <p:sldId id="329" r:id="rId10"/>
    <p:sldId id="385" r:id="rId11"/>
    <p:sldId id="386" r:id="rId12"/>
    <p:sldId id="387" r:id="rId13"/>
    <p:sldId id="388" r:id="rId14"/>
    <p:sldId id="393" r:id="rId15"/>
    <p:sldId id="394" r:id="rId16"/>
    <p:sldId id="395" r:id="rId17"/>
    <p:sldId id="396" r:id="rId18"/>
    <p:sldId id="397" r:id="rId19"/>
    <p:sldId id="399" r:id="rId20"/>
    <p:sldId id="398" r:id="rId21"/>
    <p:sldId id="356" r:id="rId22"/>
    <p:sldId id="363" r:id="rId23"/>
    <p:sldId id="391" r:id="rId2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77"/>
            <p14:sldId id="392"/>
            <p14:sldId id="384"/>
            <p14:sldId id="390"/>
            <p14:sldId id="389"/>
            <p14:sldId id="329"/>
            <p14:sldId id="385"/>
            <p14:sldId id="386"/>
            <p14:sldId id="387"/>
            <p14:sldId id="388"/>
            <p14:sldId id="393"/>
            <p14:sldId id="394"/>
            <p14:sldId id="395"/>
            <p14:sldId id="396"/>
            <p14:sldId id="397"/>
            <p14:sldId id="399"/>
            <p14:sldId id="398"/>
            <p14:sldId id="356"/>
            <p14:sldId id="363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6E6E6"/>
    <a:srgbClr val="DC5924"/>
    <a:srgbClr val="B7472A"/>
    <a:srgbClr val="000000"/>
    <a:srgbClr val="FFFFFF"/>
    <a:srgbClr val="75D1FF"/>
    <a:srgbClr val="11161C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52763" autoAdjust="0"/>
  </p:normalViewPr>
  <p:slideViewPr>
    <p:cSldViewPr snapToGrid="0">
      <p:cViewPr varScale="1">
        <p:scale>
          <a:sx n="59" d="100"/>
          <a:sy n="59" d="100"/>
        </p:scale>
        <p:origin x="102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100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88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6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380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27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12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61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7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65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5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5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7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0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UT BAS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pangan.pom.go.id/dokumen/pedoman/Pedoman-Cara-Pengolahan-dan-Penanganan-Pangan-Olahan-Beku-Yang-Baik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waweb.com/blog/panduan-platform-blog-terbaik/#6_Penzu" TargetMode="External"/><Relationship Id="rId13" Type="http://schemas.openxmlformats.org/officeDocument/2006/relationships/hyperlink" Target="https://www.dewaweb.com/blog/panduan-platform-blog-terbaik/#11_Tumblr" TargetMode="External"/><Relationship Id="rId3" Type="http://schemas.openxmlformats.org/officeDocument/2006/relationships/hyperlink" Target="https://www.dewaweb.com/blog/panduan-platform-blog-terbaik/#1_WordPress" TargetMode="External"/><Relationship Id="rId7" Type="http://schemas.openxmlformats.org/officeDocument/2006/relationships/hyperlink" Target="https://www.dewaweb.com/blog/panduan-platform-blog-terbaik/#5_Ghost" TargetMode="External"/><Relationship Id="rId12" Type="http://schemas.openxmlformats.org/officeDocument/2006/relationships/hyperlink" Target="https://www.dewaweb.com/blog/panduan-platform-blog-terbaik/#10_Posta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dewaweb.com/blog/panduan-platform-blog-terbaik/#4_Weebly" TargetMode="External"/><Relationship Id="rId11" Type="http://schemas.openxmlformats.org/officeDocument/2006/relationships/hyperlink" Target="https://www.dewaweb.com/blog/panduan-platform-blog-terbaik/#9_Joomla" TargetMode="External"/><Relationship Id="rId5" Type="http://schemas.openxmlformats.org/officeDocument/2006/relationships/hyperlink" Target="https://www.dewaweb.com/blog/panduan-platform-blog-terbaik/#3_Blogger" TargetMode="External"/><Relationship Id="rId15" Type="http://schemas.openxmlformats.org/officeDocument/2006/relationships/hyperlink" Target="https://www.dewaweb.com/blog/panduan-platform-blog-terbaik/#13_Substack" TargetMode="External"/><Relationship Id="rId10" Type="http://schemas.openxmlformats.org/officeDocument/2006/relationships/hyperlink" Target="https://www.dewaweb.com/blog/panduan-platform-blog-terbaik/#8_Medium" TargetMode="External"/><Relationship Id="rId4" Type="http://schemas.openxmlformats.org/officeDocument/2006/relationships/hyperlink" Target="https://www.dewaweb.com/blog/panduan-platform-blog-terbaik/#2_Wix" TargetMode="External"/><Relationship Id="rId9" Type="http://schemas.openxmlformats.org/officeDocument/2006/relationships/hyperlink" Target="https://www.dewaweb.com/blog/panduan-platform-blog-terbaik/#7_Webs" TargetMode="External"/><Relationship Id="rId14" Type="http://schemas.openxmlformats.org/officeDocument/2006/relationships/hyperlink" Target="https://www.dewaweb.com/blog/panduan-platform-blog-terbaik/#12_LiveJourna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93509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6896413" y="4270130"/>
            <a:ext cx="4869478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</a:pPr>
            <a:r>
              <a:rPr lang="en-US" sz="2800" dirty="0" err="1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Luaran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KKN </a:t>
            </a:r>
            <a:r>
              <a:rPr lang="en-US" sz="2800" dirty="0" err="1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Untag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Surabaya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TEKNIS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187" y="1327807"/>
            <a:ext cx="9461500" cy="1006429"/>
          </a:xfrm>
        </p:spPr>
        <p:txBody>
          <a:bodyPr/>
          <a:lstStyle/>
          <a:p>
            <a:r>
              <a:rPr lang="en-US" dirty="0"/>
              <a:t>PETUNJU</a:t>
            </a:r>
            <a:r>
              <a:rPr lang="en-US" sz="6600" dirty="0"/>
              <a:t>K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6261328" y="4413993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Video 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638548" y="947057"/>
            <a:ext cx="6998208" cy="569386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wajib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membuat</a:t>
            </a:r>
            <a:r>
              <a:rPr lang="en-US" sz="1400" b="0" dirty="0">
                <a:solidFill>
                  <a:srgbClr val="002060"/>
                </a:solidFill>
              </a:rPr>
              <a:t> video </a:t>
            </a:r>
            <a:r>
              <a:rPr lang="en-US" sz="1400" b="0" dirty="0" err="1">
                <a:solidFill>
                  <a:srgbClr val="002060"/>
                </a:solidFill>
              </a:rPr>
              <a:t>kegiatan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sesuai</a:t>
            </a:r>
            <a:r>
              <a:rPr lang="en-US" sz="1400" b="0" dirty="0">
                <a:solidFill>
                  <a:srgbClr val="002060"/>
                </a:solidFill>
              </a:rPr>
              <a:t> program </a:t>
            </a:r>
            <a:r>
              <a:rPr lang="en-US" sz="1400" b="0" dirty="0" err="1">
                <a:solidFill>
                  <a:srgbClr val="002060"/>
                </a:solidFill>
              </a:rPr>
              <a:t>kerja</a:t>
            </a:r>
            <a:r>
              <a:rPr lang="en-US" sz="14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>
                <a:solidFill>
                  <a:srgbClr val="002060"/>
                </a:solidFill>
              </a:rPr>
              <a:t>Video </a:t>
            </a:r>
            <a:r>
              <a:rPr lang="en-US" sz="1400" b="0" dirty="0" err="1">
                <a:solidFill>
                  <a:srgbClr val="002060"/>
                </a:solidFill>
              </a:rPr>
              <a:t>tidak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boleh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berupa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kumpulan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foto</a:t>
            </a:r>
            <a:r>
              <a:rPr lang="en-US" sz="14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Kapasitas</a:t>
            </a:r>
            <a:r>
              <a:rPr lang="en-US" sz="1400" b="0" dirty="0">
                <a:solidFill>
                  <a:srgbClr val="002060"/>
                </a:solidFill>
              </a:rPr>
              <a:t> video </a:t>
            </a:r>
            <a:r>
              <a:rPr lang="en-US" sz="1400" b="0" dirty="0" err="1">
                <a:solidFill>
                  <a:srgbClr val="002060"/>
                </a:solidFill>
              </a:rPr>
              <a:t>dibawah</a:t>
            </a:r>
            <a:r>
              <a:rPr lang="en-US" sz="1400" b="0" dirty="0">
                <a:solidFill>
                  <a:srgbClr val="002060"/>
                </a:solidFill>
              </a:rPr>
              <a:t> 5 mb,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Durasi</a:t>
            </a:r>
            <a:r>
              <a:rPr lang="en-US" sz="1400" b="0" dirty="0">
                <a:solidFill>
                  <a:srgbClr val="002060"/>
                </a:solidFill>
              </a:rPr>
              <a:t> video minimal 5 </a:t>
            </a:r>
            <a:r>
              <a:rPr lang="en-US" sz="1400" b="0" dirty="0" err="1">
                <a:solidFill>
                  <a:srgbClr val="002060"/>
                </a:solidFill>
              </a:rPr>
              <a:t>menit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maksimal</a:t>
            </a:r>
            <a:r>
              <a:rPr lang="en-US" sz="1400" b="0" dirty="0">
                <a:solidFill>
                  <a:srgbClr val="002060"/>
                </a:solidFill>
              </a:rPr>
              <a:t> 10 </a:t>
            </a:r>
            <a:r>
              <a:rPr lang="en-US" sz="1400" b="0" dirty="0" err="1">
                <a:solidFill>
                  <a:srgbClr val="002060"/>
                </a:solidFill>
              </a:rPr>
              <a:t>menit</a:t>
            </a:r>
            <a:r>
              <a:rPr lang="en-US" sz="14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wajib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menyertakan</a:t>
            </a:r>
            <a:r>
              <a:rPr lang="en-US" sz="1400" b="0" dirty="0">
                <a:solidFill>
                  <a:srgbClr val="002060"/>
                </a:solidFill>
              </a:rPr>
              <a:t> logo </a:t>
            </a:r>
            <a:r>
              <a:rPr lang="en-US" sz="1400" b="0" dirty="0" err="1">
                <a:solidFill>
                  <a:srgbClr val="002060"/>
                </a:solidFill>
              </a:rPr>
              <a:t>atau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atribut</a:t>
            </a:r>
            <a:r>
              <a:rPr lang="en-US" sz="1400" b="0" dirty="0">
                <a:solidFill>
                  <a:srgbClr val="002060"/>
                </a:solidFill>
              </a:rPr>
              <a:t> Universitas 17 </a:t>
            </a:r>
            <a:r>
              <a:rPr lang="en-US" sz="1400" b="0" dirty="0" err="1">
                <a:solidFill>
                  <a:srgbClr val="002060"/>
                </a:solidFill>
              </a:rPr>
              <a:t>Agustus</a:t>
            </a:r>
            <a:r>
              <a:rPr lang="en-US" sz="1400" b="0" dirty="0">
                <a:solidFill>
                  <a:srgbClr val="002060"/>
                </a:solidFill>
              </a:rPr>
              <a:t> 1945 Surabaya 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video;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>
                <a:solidFill>
                  <a:srgbClr val="002060"/>
                </a:solidFill>
              </a:rPr>
              <a:t>Video </a:t>
            </a:r>
            <a:r>
              <a:rPr lang="en-US" sz="1400" b="0" dirty="0" err="1">
                <a:solidFill>
                  <a:srgbClr val="002060"/>
                </a:solidFill>
              </a:rPr>
              <a:t>wajib</a:t>
            </a:r>
            <a:r>
              <a:rPr lang="en-US" sz="1400" b="0" dirty="0">
                <a:solidFill>
                  <a:srgbClr val="002060"/>
                </a:solidFill>
              </a:rPr>
              <a:t> di upload di </a:t>
            </a:r>
            <a:r>
              <a:rPr lang="en-US" sz="1400" b="0" dirty="0" err="1">
                <a:solidFill>
                  <a:srgbClr val="002060"/>
                </a:solidFill>
              </a:rPr>
              <a:t>youtube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menggunakan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akun</a:t>
            </a:r>
            <a:r>
              <a:rPr lang="en-US" sz="1400" b="0" dirty="0">
                <a:solidFill>
                  <a:srgbClr val="002060"/>
                </a:solidFill>
              </a:rPr>
              <a:t> email </a:t>
            </a: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KKN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hastag</a:t>
            </a:r>
            <a:r>
              <a:rPr lang="en-US" sz="1400" b="0" dirty="0">
                <a:solidFill>
                  <a:srgbClr val="002060"/>
                </a:solidFill>
              </a:rPr>
              <a:t> #untagSby </a:t>
            </a:r>
            <a:r>
              <a:rPr lang="en-US" sz="1400" b="0" dirty="0" err="1">
                <a:solidFill>
                  <a:srgbClr val="002060"/>
                </a:solidFill>
              </a:rPr>
              <a:t>diakhiri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nama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 (#kknuntagsby2024_nama </a:t>
            </a: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Mengupload</a:t>
            </a:r>
            <a:r>
              <a:rPr lang="en-US" sz="1400" b="0" dirty="0">
                <a:solidFill>
                  <a:srgbClr val="002060"/>
                </a:solidFill>
              </a:rPr>
              <a:t> link URL </a:t>
            </a:r>
            <a:r>
              <a:rPr lang="en-US" sz="1400" b="0" dirty="0" err="1">
                <a:solidFill>
                  <a:srgbClr val="002060"/>
                </a:solidFill>
              </a:rPr>
              <a:t>youtube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ke</a:t>
            </a:r>
            <a:r>
              <a:rPr lang="en-US" sz="1400" b="0" dirty="0">
                <a:solidFill>
                  <a:srgbClr val="002060"/>
                </a:solidFill>
              </a:rPr>
              <a:t> simkkn.untag-sby.ac.id </a:t>
            </a:r>
            <a:r>
              <a:rPr lang="en-US" sz="1400" b="0" dirty="0" err="1">
                <a:solidFill>
                  <a:srgbClr val="002060"/>
                </a:solidFill>
              </a:rPr>
              <a:t>bersama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laporan</a:t>
            </a:r>
            <a:r>
              <a:rPr lang="en-US" sz="1400" b="0" dirty="0">
                <a:solidFill>
                  <a:srgbClr val="002060"/>
                </a:solidFill>
              </a:rPr>
              <a:t> KKN;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Deskripsi</a:t>
            </a:r>
            <a:r>
              <a:rPr lang="en-US" sz="1400" b="0" dirty="0">
                <a:solidFill>
                  <a:srgbClr val="002060"/>
                </a:solidFill>
              </a:rPr>
              <a:t> video </a:t>
            </a:r>
            <a:r>
              <a:rPr lang="en-US" sz="1400" b="0" dirty="0" err="1">
                <a:solidFill>
                  <a:srgbClr val="002060"/>
                </a:solidFill>
              </a:rPr>
              <a:t>diisi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sesuai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kegiatan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dibagian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akhir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deskripsi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wajib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mencantumkan</a:t>
            </a:r>
            <a:r>
              <a:rPr lang="en-US" sz="1400" b="0" dirty="0">
                <a:solidFill>
                  <a:srgbClr val="002060"/>
                </a:solidFill>
              </a:rPr>
              <a:t> website untag-sby.ac.id;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>
                <a:solidFill>
                  <a:srgbClr val="002060"/>
                </a:solidFill>
              </a:rPr>
              <a:t>Universitas 17 </a:t>
            </a:r>
            <a:r>
              <a:rPr lang="en-US" sz="1400" b="0" dirty="0" err="1">
                <a:solidFill>
                  <a:srgbClr val="002060"/>
                </a:solidFill>
              </a:rPr>
              <a:t>Agustus</a:t>
            </a:r>
            <a:r>
              <a:rPr lang="en-US" sz="1400" b="0" dirty="0">
                <a:solidFill>
                  <a:srgbClr val="002060"/>
                </a:solidFill>
              </a:rPr>
              <a:t> 1945 Surabaya </a:t>
            </a:r>
            <a:r>
              <a:rPr lang="en-US" sz="1400" b="0" dirty="0" err="1">
                <a:solidFill>
                  <a:srgbClr val="002060"/>
                </a:solidFill>
              </a:rPr>
              <a:t>berhak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menggunakan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mempublikasikanvideo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telah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dikirimkan</a:t>
            </a:r>
            <a:r>
              <a:rPr lang="en-US" sz="1400" b="0" dirty="0">
                <a:solidFill>
                  <a:srgbClr val="002060"/>
                </a:solidFill>
              </a:rPr>
              <a:t> oleh </a:t>
            </a: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 KKN </a:t>
            </a:r>
            <a:r>
              <a:rPr lang="en-US" sz="1400" b="0" dirty="0" err="1">
                <a:solidFill>
                  <a:srgbClr val="002060"/>
                </a:solidFill>
              </a:rPr>
              <a:t>sebagai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bagian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publikasi,promosi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keperluan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lainnya</a:t>
            </a:r>
            <a:r>
              <a:rPr lang="en-US" sz="1400" b="0" dirty="0">
                <a:solidFill>
                  <a:srgbClr val="002060"/>
                </a:solidFill>
              </a:rPr>
              <a:t> (non </a:t>
            </a:r>
            <a:r>
              <a:rPr lang="en-US" sz="1400" b="0" dirty="0" err="1">
                <a:solidFill>
                  <a:srgbClr val="002060"/>
                </a:solidFill>
              </a:rPr>
              <a:t>komersial</a:t>
            </a:r>
            <a:r>
              <a:rPr lang="en-US" sz="1400" b="0" dirty="0">
                <a:solidFill>
                  <a:srgbClr val="002060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Objek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atau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video </a:t>
            </a:r>
            <a:r>
              <a:rPr lang="en-US" sz="1400" b="0" dirty="0" err="1">
                <a:solidFill>
                  <a:srgbClr val="002060"/>
                </a:solidFill>
              </a:rPr>
              <a:t>mutlak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menjadi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tanggung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jawab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Panitia</a:t>
            </a:r>
            <a:r>
              <a:rPr lang="en-US" sz="1400" b="0" dirty="0">
                <a:solidFill>
                  <a:srgbClr val="002060"/>
                </a:solidFill>
              </a:rPr>
              <a:t> KKN </a:t>
            </a:r>
            <a:r>
              <a:rPr lang="en-US" sz="1400" b="0" dirty="0" err="1">
                <a:solidFill>
                  <a:srgbClr val="002060"/>
                </a:solidFill>
              </a:rPr>
              <a:t>tidak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melayani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segala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bentuk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tuntutan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pihak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manapun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terkait</a:t>
            </a:r>
            <a:r>
              <a:rPr lang="en-US" sz="1400" b="0" dirty="0">
                <a:solidFill>
                  <a:srgbClr val="002060"/>
                </a:solidFill>
              </a:rPr>
              <a:t> video yang </a:t>
            </a:r>
            <a:r>
              <a:rPr lang="en-US" sz="1400" b="0" dirty="0" err="1">
                <a:solidFill>
                  <a:srgbClr val="002060"/>
                </a:solidFill>
              </a:rPr>
              <a:t>dibuat</a:t>
            </a:r>
            <a:r>
              <a:rPr lang="en-US" sz="14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boleh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mengunggah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foto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kegiatan</a:t>
            </a:r>
            <a:r>
              <a:rPr lang="en-US" sz="1400" b="0" dirty="0">
                <a:solidFill>
                  <a:srgbClr val="002060"/>
                </a:solidFill>
              </a:rPr>
              <a:t> KKN (</a:t>
            </a:r>
            <a:r>
              <a:rPr lang="en-US" sz="1400" b="0" dirty="0" err="1">
                <a:solidFill>
                  <a:srgbClr val="002060"/>
                </a:solidFill>
              </a:rPr>
              <a:t>bukan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foto</a:t>
            </a:r>
            <a:r>
              <a:rPr lang="en-US" sz="1400" b="0" dirty="0">
                <a:solidFill>
                  <a:srgbClr val="002060"/>
                </a:solidFill>
              </a:rPr>
              <a:t> selfie) dan video </a:t>
            </a:r>
            <a:r>
              <a:rPr lang="en-US" sz="1400" b="0" dirty="0" err="1">
                <a:solidFill>
                  <a:srgbClr val="002060"/>
                </a:solidFill>
              </a:rPr>
              <a:t>kegiatan</a:t>
            </a:r>
            <a:r>
              <a:rPr lang="en-US" sz="1400" b="0" dirty="0">
                <a:solidFill>
                  <a:srgbClr val="002060"/>
                </a:solidFill>
              </a:rPr>
              <a:t> di </a:t>
            </a:r>
            <a:r>
              <a:rPr lang="en-US" sz="1400" b="0" dirty="0" err="1">
                <a:solidFill>
                  <a:srgbClr val="002060"/>
                </a:solidFill>
              </a:rPr>
              <a:t>akun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instagram</a:t>
            </a:r>
            <a:r>
              <a:rPr lang="en-US" sz="1400" b="0" dirty="0">
                <a:solidFill>
                  <a:srgbClr val="002060"/>
                </a:solidFill>
              </a:rPr>
              <a:t> masing-masing </a:t>
            </a: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menandai</a:t>
            </a:r>
            <a:r>
              <a:rPr lang="en-US" sz="1400" b="0" dirty="0">
                <a:solidFill>
                  <a:srgbClr val="002060"/>
                </a:solidFill>
              </a:rPr>
              <a:t>/tag </a:t>
            </a:r>
            <a:r>
              <a:rPr lang="en-US" sz="1400" b="0" dirty="0" err="1">
                <a:solidFill>
                  <a:srgbClr val="002060"/>
                </a:solidFill>
              </a:rPr>
              <a:t>akun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instagram</a:t>
            </a:r>
            <a:r>
              <a:rPr lang="en-US" sz="1400" b="0" dirty="0">
                <a:solidFill>
                  <a:srgbClr val="002060"/>
                </a:solidFill>
              </a:rPr>
              <a:t> unit </a:t>
            </a:r>
            <a:r>
              <a:rPr lang="en-US" sz="1400" b="0" dirty="0" err="1">
                <a:solidFill>
                  <a:srgbClr val="002060"/>
                </a:solidFill>
              </a:rPr>
              <a:t>kkn</a:t>
            </a:r>
            <a:r>
              <a:rPr lang="en-US" sz="1400" b="0" dirty="0">
                <a:solidFill>
                  <a:srgbClr val="002060"/>
                </a:solidFill>
              </a:rPr>
              <a:t> untagsby2024 (#untagsby) dan (#kita-untag);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boleh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menggunggah</a:t>
            </a:r>
            <a:r>
              <a:rPr lang="en-US" sz="1400" b="0" dirty="0">
                <a:solidFill>
                  <a:srgbClr val="002060"/>
                </a:solidFill>
              </a:rPr>
              <a:t> poster KKN yang </a:t>
            </a:r>
            <a:r>
              <a:rPr lang="en-US" sz="1400" b="0" dirty="0" err="1">
                <a:solidFill>
                  <a:srgbClr val="002060"/>
                </a:solidFill>
              </a:rPr>
              <a:t>dibuat</a:t>
            </a:r>
            <a:r>
              <a:rPr lang="en-US" sz="1400" b="0" dirty="0">
                <a:solidFill>
                  <a:srgbClr val="002060"/>
                </a:solidFill>
              </a:rPr>
              <a:t> oleh </a:t>
            </a: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KKN </a:t>
            </a:r>
            <a:r>
              <a:rPr lang="en-US" sz="1400" b="0" dirty="0" err="1">
                <a:solidFill>
                  <a:srgbClr val="002060"/>
                </a:solidFill>
              </a:rPr>
              <a:t>melalui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akun</a:t>
            </a:r>
            <a:r>
              <a:rPr lang="en-US" sz="1400" b="0" dirty="0">
                <a:solidFill>
                  <a:srgbClr val="002060"/>
                </a:solidFill>
              </a:rPr>
              <a:t> Instagram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menyertakan</a:t>
            </a:r>
            <a:r>
              <a:rPr lang="en-US" sz="1400" b="0" dirty="0">
                <a:solidFill>
                  <a:srgbClr val="002060"/>
                </a:solidFill>
              </a:rPr>
              <a:t> #untagsby dan #kknuntagnr2024.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400" b="0" dirty="0">
              <a:solidFill>
                <a:srgbClr val="002060"/>
              </a:solidFill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 Video</a:t>
            </a:r>
          </a:p>
        </p:txBody>
      </p:sp>
    </p:spTree>
    <p:extLst>
      <p:ext uri="{BB962C8B-B14F-4D97-AF65-F5344CB8AC3E}">
        <p14:creationId xmlns:p14="http://schemas.microsoft.com/office/powerpoint/2010/main" val="2594435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2.70833E-6 -2.22222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Poster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961272" y="359228"/>
            <a:ext cx="7230727" cy="6109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b="0" dirty="0">
                <a:solidFill>
                  <a:srgbClr val="002060"/>
                </a:solidFill>
              </a:rPr>
              <a:t>Poster </a:t>
            </a:r>
            <a:r>
              <a:rPr lang="en-US" sz="1700" b="0" dirty="0" err="1">
                <a:solidFill>
                  <a:srgbClr val="002060"/>
                </a:solidFill>
              </a:rPr>
              <a:t>Luaran</a:t>
            </a:r>
            <a:r>
              <a:rPr lang="en-US" sz="1700" b="0" dirty="0">
                <a:solidFill>
                  <a:srgbClr val="002060"/>
                </a:solidFill>
              </a:rPr>
              <a:t> KKN Semester </a:t>
            </a:r>
            <a:r>
              <a:rPr lang="en-US" sz="1700" b="0" dirty="0" err="1">
                <a:solidFill>
                  <a:srgbClr val="002060"/>
                </a:solidFill>
              </a:rPr>
              <a:t>Genap</a:t>
            </a:r>
            <a:r>
              <a:rPr lang="en-US" sz="1700" b="0" dirty="0">
                <a:solidFill>
                  <a:srgbClr val="002060"/>
                </a:solidFill>
              </a:rPr>
              <a:t> 2023/2024 </a:t>
            </a:r>
            <a:r>
              <a:rPr lang="en-US" sz="1700" b="0" dirty="0" err="1">
                <a:solidFill>
                  <a:srgbClr val="002060"/>
                </a:solidFill>
              </a:rPr>
              <a:t>dibuat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dengan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memperhatikan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ketentuan</a:t>
            </a:r>
            <a:r>
              <a:rPr lang="en-US" sz="1700" b="0" dirty="0">
                <a:solidFill>
                  <a:srgbClr val="002060"/>
                </a:solidFill>
              </a:rPr>
              <a:t>- </a:t>
            </a:r>
            <a:r>
              <a:rPr lang="en-US" sz="1700" b="0" dirty="0" err="1">
                <a:solidFill>
                  <a:srgbClr val="002060"/>
                </a:solidFill>
              </a:rPr>
              <a:t>ketentuan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sebagai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berikut</a:t>
            </a:r>
            <a:r>
              <a:rPr lang="en-US" sz="1700" b="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>
                <a:solidFill>
                  <a:srgbClr val="002060"/>
                </a:solidFill>
              </a:rPr>
              <a:t>Poster </a:t>
            </a:r>
            <a:r>
              <a:rPr lang="en-US" sz="1700" b="0" dirty="0" err="1">
                <a:solidFill>
                  <a:srgbClr val="002060"/>
                </a:solidFill>
              </a:rPr>
              <a:t>berjumlah</a:t>
            </a:r>
            <a:r>
              <a:rPr lang="en-US" sz="1700" b="0" dirty="0">
                <a:solidFill>
                  <a:srgbClr val="002060"/>
                </a:solidFill>
              </a:rPr>
              <a:t> 1 (</a:t>
            </a:r>
            <a:r>
              <a:rPr lang="en-US" sz="1700" b="0" dirty="0" err="1">
                <a:solidFill>
                  <a:srgbClr val="002060"/>
                </a:solidFill>
              </a:rPr>
              <a:t>satu</a:t>
            </a:r>
            <a:r>
              <a:rPr lang="en-US" sz="1700" b="0" dirty="0">
                <a:solidFill>
                  <a:srgbClr val="002060"/>
                </a:solidFill>
              </a:rPr>
              <a:t>) </a:t>
            </a:r>
            <a:r>
              <a:rPr lang="en-US" sz="1700" b="0" dirty="0" err="1">
                <a:solidFill>
                  <a:srgbClr val="002060"/>
                </a:solidFill>
              </a:rPr>
              <a:t>lembar</a:t>
            </a:r>
            <a:r>
              <a:rPr lang="en-US" sz="1700" b="0" dirty="0">
                <a:solidFill>
                  <a:srgbClr val="002060"/>
                </a:solidFill>
              </a:rPr>
              <a:t> per </a:t>
            </a:r>
            <a:r>
              <a:rPr lang="en-US" sz="1700" b="0" dirty="0" err="1">
                <a:solidFill>
                  <a:srgbClr val="002060"/>
                </a:solidFill>
              </a:rPr>
              <a:t>kegiatan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dengan</a:t>
            </a:r>
            <a:r>
              <a:rPr lang="en-US" sz="1700" b="0" dirty="0">
                <a:solidFill>
                  <a:srgbClr val="002060"/>
                </a:solidFill>
              </a:rPr>
              <a:t>  </a:t>
            </a:r>
            <a:r>
              <a:rPr lang="en-US" sz="1700" b="0" dirty="0" err="1">
                <a:solidFill>
                  <a:srgbClr val="002060"/>
                </a:solidFill>
              </a:rPr>
              <a:t>ukuran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tinggi</a:t>
            </a:r>
            <a:r>
              <a:rPr lang="en-US" sz="1700" b="0" dirty="0">
                <a:solidFill>
                  <a:srgbClr val="002060"/>
                </a:solidFill>
              </a:rPr>
              <a:t> x </a:t>
            </a:r>
            <a:r>
              <a:rPr lang="en-US" sz="1700" b="0" dirty="0" err="1">
                <a:solidFill>
                  <a:srgbClr val="002060"/>
                </a:solidFill>
              </a:rPr>
              <a:t>lebar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adalah</a:t>
            </a:r>
            <a:r>
              <a:rPr lang="en-US" sz="1700" b="0" dirty="0">
                <a:solidFill>
                  <a:srgbClr val="002060"/>
                </a:solidFill>
              </a:rPr>
              <a:t> 80 cm x 60 cm </a:t>
            </a:r>
            <a:r>
              <a:rPr lang="en-US" sz="1700" b="0" dirty="0" err="1">
                <a:solidFill>
                  <a:srgbClr val="002060"/>
                </a:solidFill>
              </a:rPr>
              <a:t>atau</a:t>
            </a:r>
            <a:r>
              <a:rPr lang="en-US" sz="1700" b="0" dirty="0">
                <a:solidFill>
                  <a:srgbClr val="002060"/>
                </a:solidFill>
              </a:rPr>
              <a:t> 90 cm x 75 cm </a:t>
            </a:r>
            <a:r>
              <a:rPr lang="en-US" sz="1700" b="0" dirty="0" err="1">
                <a:solidFill>
                  <a:srgbClr val="002060"/>
                </a:solidFill>
              </a:rPr>
              <a:t>dipasang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vertikal</a:t>
            </a:r>
            <a:r>
              <a:rPr lang="en-US" sz="17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>
                <a:solidFill>
                  <a:srgbClr val="002060"/>
                </a:solidFill>
              </a:rPr>
              <a:t>Poster </a:t>
            </a:r>
            <a:r>
              <a:rPr lang="en-US" sz="1700" b="0" dirty="0" err="1">
                <a:solidFill>
                  <a:srgbClr val="002060"/>
                </a:solidFill>
              </a:rPr>
              <a:t>hendaknya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terbaca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dengan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baik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dalam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jarak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maksimum</a:t>
            </a:r>
            <a:r>
              <a:rPr lang="en-US" sz="1700" b="0" dirty="0">
                <a:solidFill>
                  <a:srgbClr val="002060"/>
                </a:solidFill>
              </a:rPr>
              <a:t> 7 kaki </a:t>
            </a:r>
            <a:r>
              <a:rPr lang="en-US" sz="1700" b="0" dirty="0" err="1">
                <a:solidFill>
                  <a:srgbClr val="002060"/>
                </a:solidFill>
              </a:rPr>
              <a:t>atau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sekitar</a:t>
            </a:r>
            <a:r>
              <a:rPr lang="en-US" sz="1700" b="0" dirty="0">
                <a:solidFill>
                  <a:srgbClr val="002060"/>
                </a:solidFill>
              </a:rPr>
              <a:t> 2 meter;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 err="1">
                <a:solidFill>
                  <a:srgbClr val="002060"/>
                </a:solidFill>
              </a:rPr>
              <a:t>Jumlah</a:t>
            </a:r>
            <a:r>
              <a:rPr lang="en-US" sz="1700" b="0" dirty="0">
                <a:solidFill>
                  <a:srgbClr val="002060"/>
                </a:solidFill>
              </a:rPr>
              <a:t> kata </a:t>
            </a:r>
            <a:r>
              <a:rPr lang="en-US" sz="1700" b="0" dirty="0" err="1">
                <a:solidFill>
                  <a:srgbClr val="002060"/>
                </a:solidFill>
              </a:rPr>
              <a:t>maksimum</a:t>
            </a:r>
            <a:r>
              <a:rPr lang="en-US" sz="1700" b="0" dirty="0">
                <a:solidFill>
                  <a:srgbClr val="002060"/>
                </a:solidFill>
              </a:rPr>
              <a:t> 500 kata;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 err="1">
                <a:solidFill>
                  <a:srgbClr val="002060"/>
                </a:solidFill>
              </a:rPr>
              <a:t>Pedoman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tipografi</a:t>
            </a:r>
            <a:r>
              <a:rPr lang="en-US" sz="1700" b="0" dirty="0">
                <a:solidFill>
                  <a:srgbClr val="002060"/>
                </a:solidFill>
              </a:rPr>
              <a:t>: </a:t>
            </a:r>
            <a:r>
              <a:rPr lang="en-US" sz="1700" b="0" dirty="0" err="1">
                <a:solidFill>
                  <a:srgbClr val="002060"/>
                </a:solidFill>
              </a:rPr>
              <a:t>disarankan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teks</a:t>
            </a:r>
            <a:r>
              <a:rPr lang="en-US" sz="1700" b="0" dirty="0">
                <a:solidFill>
                  <a:srgbClr val="002060"/>
                </a:solidFill>
              </a:rPr>
              <a:t> rata </a:t>
            </a:r>
            <a:r>
              <a:rPr lang="en-US" sz="1700" b="0" dirty="0" err="1">
                <a:solidFill>
                  <a:srgbClr val="002060"/>
                </a:solidFill>
              </a:rPr>
              <a:t>kiri</a:t>
            </a:r>
            <a:r>
              <a:rPr lang="en-US" sz="1700" b="0" dirty="0">
                <a:solidFill>
                  <a:srgbClr val="002060"/>
                </a:solidFill>
              </a:rPr>
              <a:t> (justified –</a:t>
            </a:r>
            <a:r>
              <a:rPr lang="en-US" sz="1700" b="0" dirty="0" err="1">
                <a:solidFill>
                  <a:srgbClr val="002060"/>
                </a:solidFill>
              </a:rPr>
              <a:t>akan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menyulitkan</a:t>
            </a:r>
            <a:r>
              <a:rPr lang="en-US" sz="1700" b="0" dirty="0">
                <a:solidFill>
                  <a:srgbClr val="002060"/>
                </a:solidFill>
              </a:rPr>
              <a:t>/ </a:t>
            </a:r>
            <a:r>
              <a:rPr lang="en-US" sz="1700" b="0" dirty="0" err="1">
                <a:solidFill>
                  <a:srgbClr val="002060"/>
                </a:solidFill>
              </a:rPr>
              <a:t>meletihkan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pembaca</a:t>
            </a:r>
            <a:r>
              <a:rPr lang="en-US" sz="1700" b="0" dirty="0">
                <a:solidFill>
                  <a:srgbClr val="002060"/>
                </a:solidFill>
              </a:rPr>
              <a:t>, </a:t>
            </a:r>
            <a:r>
              <a:rPr lang="en-US" sz="1700" b="0" dirty="0" err="1">
                <a:solidFill>
                  <a:srgbClr val="002060"/>
                </a:solidFill>
              </a:rPr>
              <a:t>kecuali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ada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pengaturan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ruang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antar</a:t>
            </a:r>
            <a:r>
              <a:rPr lang="en-US" sz="1700" b="0" dirty="0">
                <a:solidFill>
                  <a:srgbClr val="002060"/>
                </a:solidFill>
              </a:rPr>
              <a:t> kata); linespacing 1.2 </a:t>
            </a:r>
            <a:r>
              <a:rPr lang="en-US" sz="1700" b="0" dirty="0" err="1">
                <a:solidFill>
                  <a:srgbClr val="002060"/>
                </a:solidFill>
              </a:rPr>
              <a:t>spasi</a:t>
            </a:r>
            <a:r>
              <a:rPr lang="en-US" sz="17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 err="1">
                <a:solidFill>
                  <a:srgbClr val="002060"/>
                </a:solidFill>
              </a:rPr>
              <a:t>Gunakan</a:t>
            </a:r>
            <a:r>
              <a:rPr lang="en-US" sz="1700" b="0" dirty="0">
                <a:solidFill>
                  <a:srgbClr val="002060"/>
                </a:solidFill>
              </a:rPr>
              <a:t> sub-</a:t>
            </a:r>
            <a:r>
              <a:rPr lang="en-US" sz="1700" b="0" dirty="0" err="1">
                <a:solidFill>
                  <a:srgbClr val="002060"/>
                </a:solidFill>
              </a:rPr>
              <a:t>judul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dengan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ukuran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lebih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besar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dari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teks</a:t>
            </a:r>
            <a:r>
              <a:rPr lang="en-US" sz="1700" b="0" dirty="0">
                <a:solidFill>
                  <a:srgbClr val="002060"/>
                </a:solidFill>
              </a:rPr>
              <a:t> (</a:t>
            </a:r>
            <a:r>
              <a:rPr lang="en-US" sz="1700" b="0" dirty="0" err="1">
                <a:solidFill>
                  <a:srgbClr val="002060"/>
                </a:solidFill>
              </a:rPr>
              <a:t>dapat</a:t>
            </a:r>
            <a:r>
              <a:rPr lang="en-US" sz="1700" b="0" dirty="0">
                <a:solidFill>
                  <a:srgbClr val="002060"/>
                </a:solidFill>
              </a:rPr>
              <a:t> juga </a:t>
            </a:r>
            <a:r>
              <a:rPr lang="en-US" sz="1700" b="0" dirty="0" err="1">
                <a:solidFill>
                  <a:srgbClr val="002060"/>
                </a:solidFill>
              </a:rPr>
              <a:t>memberi</a:t>
            </a:r>
            <a:r>
              <a:rPr lang="en-US" sz="1700" b="0" dirty="0">
                <a:solidFill>
                  <a:srgbClr val="002060"/>
                </a:solidFill>
              </a:rPr>
              <a:t> garis </a:t>
            </a:r>
            <a:r>
              <a:rPr lang="en-US" sz="1700" b="0" dirty="0" err="1">
                <a:solidFill>
                  <a:srgbClr val="002060"/>
                </a:solidFill>
              </a:rPr>
              <a:t>bawah</a:t>
            </a:r>
            <a:r>
              <a:rPr lang="en-US" sz="1700" b="0" dirty="0">
                <a:solidFill>
                  <a:srgbClr val="002060"/>
                </a:solidFill>
              </a:rPr>
              <a:t>/</a:t>
            </a:r>
            <a:r>
              <a:rPr lang="en-US" sz="1700" b="0" dirty="0" err="1">
                <a:solidFill>
                  <a:srgbClr val="002060"/>
                </a:solidFill>
              </a:rPr>
              <a:t>menggunakan</a:t>
            </a:r>
            <a:r>
              <a:rPr lang="en-US" sz="1700" b="0" dirty="0">
                <a:solidFill>
                  <a:srgbClr val="002060"/>
                </a:solidFill>
              </a:rPr>
              <a:t> bold);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>
                <a:solidFill>
                  <a:srgbClr val="002060"/>
                </a:solidFill>
              </a:rPr>
              <a:t>Batasi </a:t>
            </a:r>
            <a:r>
              <a:rPr lang="en-US" sz="1700" b="0" dirty="0" err="1">
                <a:solidFill>
                  <a:srgbClr val="002060"/>
                </a:solidFill>
              </a:rPr>
              <a:t>panjang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kolom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tidak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lebih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dari</a:t>
            </a:r>
            <a:r>
              <a:rPr lang="en-US" sz="1700" b="0" dirty="0">
                <a:solidFill>
                  <a:srgbClr val="002060"/>
                </a:solidFill>
              </a:rPr>
              <a:t> 11 kata. </a:t>
            </a:r>
            <a:r>
              <a:rPr lang="en-US" sz="1700" b="0" dirty="0" err="1">
                <a:solidFill>
                  <a:srgbClr val="002060"/>
                </a:solidFill>
              </a:rPr>
              <a:t>Gunakan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tidak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lebih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dari</a:t>
            </a:r>
            <a:r>
              <a:rPr lang="en-US" sz="1700" b="0" dirty="0">
                <a:solidFill>
                  <a:srgbClr val="002060"/>
                </a:solidFill>
              </a:rPr>
              <a:t> 2 </a:t>
            </a:r>
            <a:r>
              <a:rPr lang="en-US" sz="1700" b="0" dirty="0" err="1">
                <a:solidFill>
                  <a:srgbClr val="002060"/>
                </a:solidFill>
              </a:rPr>
              <a:t>jenis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huruf</a:t>
            </a:r>
            <a:r>
              <a:rPr lang="en-US" sz="1700" b="0" dirty="0">
                <a:solidFill>
                  <a:srgbClr val="002060"/>
                </a:solidFill>
              </a:rPr>
              <a:t> / font; </a:t>
            </a:r>
            <a:r>
              <a:rPr lang="en-US" sz="1700" b="0" dirty="0" err="1">
                <a:solidFill>
                  <a:srgbClr val="002060"/>
                </a:solidFill>
              </a:rPr>
              <a:t>jangan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menggunakan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huruf</a:t>
            </a:r>
            <a:r>
              <a:rPr lang="en-US" sz="1700" b="0" dirty="0">
                <a:solidFill>
                  <a:srgbClr val="002060"/>
                </a:solidFill>
              </a:rPr>
              <a:t> capital </a:t>
            </a:r>
            <a:r>
              <a:rPr lang="en-US" sz="1700" b="0" dirty="0" err="1">
                <a:solidFill>
                  <a:srgbClr val="002060"/>
                </a:solidFill>
              </a:rPr>
              <a:t>semua</a:t>
            </a:r>
            <a:r>
              <a:rPr lang="en-US" sz="1700" b="0" dirty="0">
                <a:solidFill>
                  <a:srgbClr val="002060"/>
                </a:solidFill>
              </a:rPr>
              <a:t>; Margin </a:t>
            </a:r>
            <a:r>
              <a:rPr lang="en-US" sz="1700" b="0" dirty="0" err="1">
                <a:solidFill>
                  <a:srgbClr val="002060"/>
                </a:solidFill>
              </a:rPr>
              <a:t>harus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sesuai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dengan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besar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kolom</a:t>
            </a:r>
            <a:r>
              <a:rPr lang="en-US" sz="17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>
                <a:solidFill>
                  <a:srgbClr val="002060"/>
                </a:solidFill>
              </a:rPr>
              <a:t>Desain lay-out poster </a:t>
            </a:r>
            <a:r>
              <a:rPr lang="en-US" sz="1700" b="0" dirty="0" err="1">
                <a:solidFill>
                  <a:srgbClr val="002060"/>
                </a:solidFill>
              </a:rPr>
              <a:t>harus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memperhatikan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prinsip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keseimbangan</a:t>
            </a:r>
            <a:r>
              <a:rPr lang="en-US" sz="1700" b="0" dirty="0">
                <a:solidFill>
                  <a:srgbClr val="002060"/>
                </a:solidFill>
              </a:rPr>
              <a:t> formal-non formal,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 err="1">
                <a:solidFill>
                  <a:srgbClr val="002060"/>
                </a:solidFill>
              </a:rPr>
              <a:t>Pertimbangkan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hirarki</a:t>
            </a:r>
            <a:r>
              <a:rPr lang="en-US" sz="1700" b="0" dirty="0">
                <a:solidFill>
                  <a:srgbClr val="002060"/>
                </a:solidFill>
              </a:rPr>
              <a:t> dan </a:t>
            </a:r>
            <a:r>
              <a:rPr lang="en-US" sz="1700" b="0" dirty="0" err="1">
                <a:solidFill>
                  <a:srgbClr val="002060"/>
                </a:solidFill>
              </a:rPr>
              <a:t>kontras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untuk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menunjukkan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penekanan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objek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atau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hal</a:t>
            </a:r>
            <a:r>
              <a:rPr lang="en-US" sz="1700" b="0" dirty="0">
                <a:solidFill>
                  <a:srgbClr val="002060"/>
                </a:solidFill>
              </a:rPr>
              <a:t> mana yang </a:t>
            </a:r>
            <a:r>
              <a:rPr lang="en-US" sz="1700" b="0" dirty="0" err="1">
                <a:solidFill>
                  <a:srgbClr val="002060"/>
                </a:solidFill>
              </a:rPr>
              <a:t>diutamakan</a:t>
            </a:r>
            <a:r>
              <a:rPr lang="en-US" sz="17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700" b="0" dirty="0">
                <a:solidFill>
                  <a:srgbClr val="002060"/>
                </a:solidFill>
              </a:rPr>
              <a:t>Poster </a:t>
            </a:r>
            <a:r>
              <a:rPr lang="en-US" sz="1700" b="0" dirty="0" err="1">
                <a:solidFill>
                  <a:srgbClr val="002060"/>
                </a:solidFill>
              </a:rPr>
              <a:t>wajib</a:t>
            </a:r>
            <a:r>
              <a:rPr lang="en-US" sz="1700" b="0" dirty="0">
                <a:solidFill>
                  <a:srgbClr val="002060"/>
                </a:solidFill>
              </a:rPr>
              <a:t> </a:t>
            </a:r>
            <a:r>
              <a:rPr lang="en-US" sz="1700" b="0" dirty="0" err="1">
                <a:solidFill>
                  <a:srgbClr val="002060"/>
                </a:solidFill>
              </a:rPr>
              <a:t>mencantumkan</a:t>
            </a:r>
            <a:r>
              <a:rPr lang="en-US" sz="1700" b="0" dirty="0">
                <a:solidFill>
                  <a:srgbClr val="002060"/>
                </a:solidFill>
              </a:rPr>
              <a:t> logo Universitas 17 </a:t>
            </a:r>
            <a:r>
              <a:rPr lang="en-US" sz="1700" b="0" dirty="0" err="1">
                <a:solidFill>
                  <a:srgbClr val="002060"/>
                </a:solidFill>
              </a:rPr>
              <a:t>Agustus</a:t>
            </a:r>
            <a:r>
              <a:rPr lang="en-US" sz="1700" b="0" dirty="0">
                <a:solidFill>
                  <a:srgbClr val="002060"/>
                </a:solidFill>
              </a:rPr>
              <a:t> 1945 Surabaya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700" b="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700" b="0" dirty="0">
              <a:solidFill>
                <a:srgbClr val="002060"/>
              </a:solidFill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 Poster</a:t>
            </a:r>
          </a:p>
        </p:txBody>
      </p:sp>
    </p:spTree>
    <p:extLst>
      <p:ext uri="{BB962C8B-B14F-4D97-AF65-F5344CB8AC3E}">
        <p14:creationId xmlns:p14="http://schemas.microsoft.com/office/powerpoint/2010/main" val="2922765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-6.25E-7 -2.22222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Poster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752849" y="394692"/>
            <a:ext cx="6998208" cy="646330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b="0" dirty="0">
                <a:solidFill>
                  <a:srgbClr val="002060"/>
                </a:solidFill>
              </a:rPr>
              <a:t>Isi poster </a:t>
            </a:r>
            <a:r>
              <a:rPr lang="en-US" sz="1800" b="0" dirty="0" err="1">
                <a:solidFill>
                  <a:srgbClr val="002060"/>
                </a:solidFill>
              </a:rPr>
              <a:t>harus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dapat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terbaca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secara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terstruktur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untuk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kemudahan</a:t>
            </a:r>
            <a:r>
              <a:rPr lang="en-US" sz="1800" b="0" dirty="0">
                <a:solidFill>
                  <a:srgbClr val="002060"/>
                </a:solidFill>
              </a:rPr>
              <a:t> '</a:t>
            </a:r>
            <a:r>
              <a:rPr lang="en-US" sz="1800" b="0" dirty="0" err="1">
                <a:solidFill>
                  <a:srgbClr val="002060"/>
                </a:solidFill>
              </a:rPr>
              <a:t>navigasi'nya</a:t>
            </a:r>
            <a:r>
              <a:rPr lang="en-US" sz="1800" b="0" dirty="0">
                <a:solidFill>
                  <a:srgbClr val="002060"/>
                </a:solidFill>
              </a:rPr>
              <a:t>; poster </a:t>
            </a:r>
            <a:r>
              <a:rPr lang="en-US" sz="1800" b="0" dirty="0" err="1">
                <a:solidFill>
                  <a:srgbClr val="002060"/>
                </a:solidFill>
              </a:rPr>
              <a:t>harus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memuat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judul</a:t>
            </a:r>
            <a:r>
              <a:rPr lang="en-US" sz="1800" b="0" dirty="0">
                <a:solidFill>
                  <a:srgbClr val="002060"/>
                </a:solidFill>
              </a:rPr>
              <a:t>, </a:t>
            </a:r>
            <a:r>
              <a:rPr lang="en-US" sz="1800" b="0" dirty="0" err="1">
                <a:solidFill>
                  <a:srgbClr val="002060"/>
                </a:solidFill>
              </a:rPr>
              <a:t>nama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pelaksana</a:t>
            </a:r>
            <a:r>
              <a:rPr lang="en-US" sz="1800" b="0" dirty="0">
                <a:solidFill>
                  <a:srgbClr val="002060"/>
                </a:solidFill>
              </a:rPr>
              <a:t> dan logo </a:t>
            </a:r>
            <a:r>
              <a:rPr lang="en-US" sz="1800" b="0" dirty="0" err="1">
                <a:solidFill>
                  <a:srgbClr val="002060"/>
                </a:solidFill>
              </a:rPr>
              <a:t>Perguruan</a:t>
            </a:r>
            <a:r>
              <a:rPr lang="en-US" sz="1800" b="0" dirty="0">
                <a:solidFill>
                  <a:srgbClr val="002060"/>
                </a:solidFill>
              </a:rPr>
              <a:t> Tinggi, </a:t>
            </a:r>
            <a:r>
              <a:rPr lang="en-US" sz="1800" b="0" dirty="0" err="1">
                <a:solidFill>
                  <a:srgbClr val="002060"/>
                </a:solidFill>
              </a:rPr>
              <a:t>latar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belakang</a:t>
            </a:r>
            <a:r>
              <a:rPr lang="en-US" sz="1800" b="0" dirty="0">
                <a:solidFill>
                  <a:srgbClr val="002060"/>
                </a:solidFill>
              </a:rPr>
              <a:t> /</a:t>
            </a:r>
            <a:r>
              <a:rPr lang="en-US" sz="1800" b="0" dirty="0" err="1">
                <a:solidFill>
                  <a:srgbClr val="002060"/>
                </a:solidFill>
              </a:rPr>
              <a:t>introduksi</a:t>
            </a:r>
            <a:r>
              <a:rPr lang="en-US" sz="1800" b="0" dirty="0">
                <a:solidFill>
                  <a:srgbClr val="002060"/>
                </a:solidFill>
              </a:rPr>
              <a:t>/</a:t>
            </a:r>
            <a:r>
              <a:rPr lang="en-US" sz="1800" b="0" dirty="0" err="1">
                <a:solidFill>
                  <a:srgbClr val="002060"/>
                </a:solidFill>
              </a:rPr>
              <a:t>abstrak</a:t>
            </a:r>
            <a:r>
              <a:rPr lang="en-US" sz="1800" b="0" dirty="0">
                <a:solidFill>
                  <a:srgbClr val="002060"/>
                </a:solidFill>
              </a:rPr>
              <a:t>, </a:t>
            </a:r>
            <a:r>
              <a:rPr lang="en-US" sz="1800" b="0" dirty="0" err="1">
                <a:solidFill>
                  <a:srgbClr val="002060"/>
                </a:solidFill>
              </a:rPr>
              <a:t>Metode</a:t>
            </a:r>
            <a:r>
              <a:rPr lang="en-US" sz="1800" b="0" dirty="0">
                <a:solidFill>
                  <a:srgbClr val="002060"/>
                </a:solidFill>
              </a:rPr>
              <a:t>, Hasil (</a:t>
            </a:r>
            <a:r>
              <a:rPr lang="en-US" sz="1800" b="0" dirty="0" err="1">
                <a:solidFill>
                  <a:srgbClr val="002060"/>
                </a:solidFill>
              </a:rPr>
              <a:t>teks</a:t>
            </a:r>
            <a:r>
              <a:rPr lang="en-US" sz="1800" b="0" dirty="0">
                <a:solidFill>
                  <a:srgbClr val="002060"/>
                </a:solidFill>
              </a:rPr>
              <a:t> dan </a:t>
            </a:r>
            <a:r>
              <a:rPr lang="en-US" sz="1800" b="0" dirty="0" err="1">
                <a:solidFill>
                  <a:srgbClr val="002060"/>
                </a:solidFill>
              </a:rPr>
              <a:t>gambar</a:t>
            </a:r>
            <a:r>
              <a:rPr lang="en-US" sz="1800" b="0" dirty="0">
                <a:solidFill>
                  <a:srgbClr val="002060"/>
                </a:solidFill>
              </a:rPr>
              <a:t>/</a:t>
            </a:r>
            <a:r>
              <a:rPr lang="en-US" sz="1800" b="0" dirty="0" err="1">
                <a:solidFill>
                  <a:srgbClr val="002060"/>
                </a:solidFill>
              </a:rPr>
              <a:t>fotografi</a:t>
            </a:r>
            <a:r>
              <a:rPr lang="en-US" sz="1800" b="0" dirty="0">
                <a:solidFill>
                  <a:srgbClr val="002060"/>
                </a:solidFill>
              </a:rPr>
              <a:t>/ </a:t>
            </a:r>
            <a:r>
              <a:rPr lang="en-US" sz="1800" b="0" dirty="0" err="1">
                <a:solidFill>
                  <a:srgbClr val="002060"/>
                </a:solidFill>
              </a:rPr>
              <a:t>skema</a:t>
            </a:r>
            <a:r>
              <a:rPr lang="en-US" sz="1800" b="0" dirty="0">
                <a:solidFill>
                  <a:srgbClr val="002060"/>
                </a:solidFill>
              </a:rPr>
              <a:t>), </a:t>
            </a:r>
            <a:r>
              <a:rPr lang="en-US" sz="1800" b="0" dirty="0" err="1">
                <a:solidFill>
                  <a:srgbClr val="002060"/>
                </a:solidFill>
              </a:rPr>
              <a:t>Simpulan</a:t>
            </a:r>
            <a:r>
              <a:rPr lang="en-US" sz="1800" b="0" dirty="0">
                <a:solidFill>
                  <a:srgbClr val="002060"/>
                </a:solidFill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b="0" dirty="0" err="1">
                <a:solidFill>
                  <a:srgbClr val="002060"/>
                </a:solidFill>
              </a:rPr>
              <a:t>Referensi</a:t>
            </a:r>
            <a:r>
              <a:rPr lang="en-US" sz="1800" b="0" dirty="0">
                <a:solidFill>
                  <a:srgbClr val="002060"/>
                </a:solidFill>
              </a:rPr>
              <a:t> (</a:t>
            </a:r>
            <a:r>
              <a:rPr lang="en-US" sz="1800" b="0" dirty="0" err="1">
                <a:solidFill>
                  <a:srgbClr val="002060"/>
                </a:solidFill>
              </a:rPr>
              <a:t>tambahan</a:t>
            </a:r>
            <a:r>
              <a:rPr lang="en-US" sz="1800" b="0" dirty="0">
                <a:solidFill>
                  <a:srgbClr val="002060"/>
                </a:solidFill>
              </a:rPr>
              <a:t>), Sponsor/</a:t>
            </a:r>
            <a:r>
              <a:rPr lang="en-US" sz="1800" b="0" dirty="0" err="1">
                <a:solidFill>
                  <a:srgbClr val="002060"/>
                </a:solidFill>
              </a:rPr>
              <a:t>lembaga</a:t>
            </a:r>
            <a:r>
              <a:rPr lang="en-US" sz="1800" b="0" dirty="0">
                <a:solidFill>
                  <a:srgbClr val="002060"/>
                </a:solidFill>
              </a:rPr>
              <a:t> (+logo), Detail </a:t>
            </a:r>
            <a:r>
              <a:rPr lang="en-US" sz="1800" b="0" dirty="0" err="1">
                <a:solidFill>
                  <a:srgbClr val="002060"/>
                </a:solidFill>
              </a:rPr>
              <a:t>kontak</a:t>
            </a:r>
            <a:r>
              <a:rPr lang="en-US" sz="1800" b="0" dirty="0">
                <a:solidFill>
                  <a:srgbClr val="002060"/>
                </a:solidFill>
              </a:rPr>
              <a:t>, </a:t>
            </a:r>
            <a:r>
              <a:rPr lang="en-US" sz="1800" b="0" dirty="0" err="1">
                <a:solidFill>
                  <a:srgbClr val="002060"/>
                </a:solidFill>
              </a:rPr>
              <a:t>Tanggal</a:t>
            </a:r>
            <a:r>
              <a:rPr lang="en-US" sz="1800" b="0" dirty="0">
                <a:solidFill>
                  <a:srgbClr val="002060"/>
                </a:solidFill>
              </a:rPr>
              <a:t> dan </a:t>
            </a:r>
            <a:r>
              <a:rPr lang="en-US" sz="1800" b="0" dirty="0" err="1">
                <a:solidFill>
                  <a:srgbClr val="002060"/>
                </a:solidFill>
              </a:rPr>
              <a:t>waktu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penelitian</a:t>
            </a:r>
            <a:r>
              <a:rPr lang="en-US" sz="1800" b="0" dirty="0">
                <a:solidFill>
                  <a:srgbClr val="002060"/>
                </a:solidFill>
              </a:rPr>
              <a:t>, </a:t>
            </a:r>
            <a:r>
              <a:rPr lang="en-US" sz="1800" b="0" dirty="0" err="1">
                <a:solidFill>
                  <a:srgbClr val="002060"/>
                </a:solidFill>
              </a:rPr>
              <a:t>Keterangan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Latar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belakang</a:t>
            </a:r>
            <a:r>
              <a:rPr lang="en-US" sz="1800" b="0" dirty="0">
                <a:solidFill>
                  <a:srgbClr val="002060"/>
                </a:solidFill>
              </a:rPr>
              <a:t>, </a:t>
            </a:r>
            <a:r>
              <a:rPr lang="en-US" sz="1800" b="0" dirty="0" err="1">
                <a:solidFill>
                  <a:srgbClr val="002060"/>
                </a:solidFill>
              </a:rPr>
              <a:t>hendaknya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singkat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langsung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kepada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tujuan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permasalahan</a:t>
            </a:r>
            <a:r>
              <a:rPr lang="en-US" sz="1800" b="0" dirty="0">
                <a:solidFill>
                  <a:srgbClr val="002060"/>
                </a:solidFill>
              </a:rPr>
              <a:t> (</a:t>
            </a:r>
            <a:r>
              <a:rPr lang="en-US" sz="1800" b="0" dirty="0" err="1">
                <a:solidFill>
                  <a:srgbClr val="002060"/>
                </a:solidFill>
              </a:rPr>
              <a:t>Tujuan</a:t>
            </a:r>
            <a:r>
              <a:rPr lang="en-US" sz="1800" b="0" dirty="0">
                <a:solidFill>
                  <a:srgbClr val="002060"/>
                </a:solidFill>
              </a:rPr>
              <a:t> – </a:t>
            </a:r>
            <a:r>
              <a:rPr lang="en-US" sz="1800" b="0" dirty="0" err="1">
                <a:solidFill>
                  <a:srgbClr val="002060"/>
                </a:solidFill>
              </a:rPr>
              <a:t>Metode</a:t>
            </a:r>
            <a:r>
              <a:rPr lang="en-US" sz="1800" b="0" dirty="0">
                <a:solidFill>
                  <a:srgbClr val="002060"/>
                </a:solidFill>
              </a:rPr>
              <a:t> – Hasil </a:t>
            </a:r>
            <a:r>
              <a:rPr lang="en-US" sz="1800" b="0" dirty="0" err="1">
                <a:solidFill>
                  <a:srgbClr val="002060"/>
                </a:solidFill>
              </a:rPr>
              <a:t>Temuan</a:t>
            </a:r>
            <a:r>
              <a:rPr lang="en-US" sz="1800" b="0" dirty="0">
                <a:solidFill>
                  <a:srgbClr val="002060"/>
                </a:solidFill>
              </a:rPr>
              <a:t> – </a:t>
            </a:r>
            <a:r>
              <a:rPr lang="en-US" sz="1800" b="0" dirty="0" err="1">
                <a:solidFill>
                  <a:srgbClr val="002060"/>
                </a:solidFill>
              </a:rPr>
              <a:t>Simpulan</a:t>
            </a:r>
            <a:r>
              <a:rPr lang="en-US" sz="1800" b="0" dirty="0">
                <a:solidFill>
                  <a:srgbClr val="002060"/>
                </a:solidFill>
              </a:rPr>
              <a:t> dan Saran);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 startAt="13"/>
            </a:pPr>
            <a:r>
              <a:rPr lang="en-US" sz="1800" b="0" dirty="0" err="1">
                <a:solidFill>
                  <a:srgbClr val="002060"/>
                </a:solidFill>
              </a:rPr>
              <a:t>Lengkapi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rencana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usaha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atau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aktivitas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usaha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secara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kuantitatif</a:t>
            </a:r>
            <a:r>
              <a:rPr lang="en-US" sz="1800" b="0" dirty="0">
                <a:solidFill>
                  <a:srgbClr val="002060"/>
                </a:solidFill>
              </a:rPr>
              <a:t> (nominal) </a:t>
            </a:r>
            <a:r>
              <a:rPr lang="en-US" sz="1800" b="0" dirty="0" err="1">
                <a:solidFill>
                  <a:srgbClr val="002060"/>
                </a:solidFill>
              </a:rPr>
              <a:t>untuk</a:t>
            </a:r>
            <a:r>
              <a:rPr lang="en-US" sz="1800" b="0" dirty="0">
                <a:solidFill>
                  <a:srgbClr val="002060"/>
                </a:solidFill>
              </a:rPr>
              <a:t> program </a:t>
            </a:r>
            <a:r>
              <a:rPr lang="en-US" sz="1800" b="0" dirty="0" err="1">
                <a:solidFill>
                  <a:srgbClr val="002060"/>
                </a:solidFill>
              </a:rPr>
              <a:t>kegiatan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ekonomi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kreatif</a:t>
            </a:r>
            <a:r>
              <a:rPr lang="en-US" sz="1800" b="0" dirty="0">
                <a:solidFill>
                  <a:srgbClr val="002060"/>
                </a:solidFill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 startAt="13"/>
            </a:pPr>
            <a:r>
              <a:rPr lang="en-US" sz="1800" b="0" dirty="0" err="1">
                <a:solidFill>
                  <a:srgbClr val="002060"/>
                </a:solidFill>
              </a:rPr>
              <a:t>Penjelasan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teknologi</a:t>
            </a:r>
            <a:r>
              <a:rPr lang="en-US" sz="1800" b="0" dirty="0">
                <a:solidFill>
                  <a:srgbClr val="002060"/>
                </a:solidFill>
              </a:rPr>
              <a:t> yang </a:t>
            </a:r>
            <a:r>
              <a:rPr lang="en-US" sz="1800" b="0" dirty="0" err="1">
                <a:solidFill>
                  <a:srgbClr val="002060"/>
                </a:solidFill>
              </a:rPr>
              <a:t>diterapkan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bagi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mitra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sasaran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untuk</a:t>
            </a:r>
            <a:r>
              <a:rPr lang="en-US" sz="1800" b="0" dirty="0">
                <a:solidFill>
                  <a:srgbClr val="002060"/>
                </a:solidFill>
              </a:rPr>
              <a:t> PKM-T, </a:t>
            </a:r>
            <a:r>
              <a:rPr lang="en-US" sz="1800" b="0" dirty="0" err="1">
                <a:solidFill>
                  <a:srgbClr val="002060"/>
                </a:solidFill>
              </a:rPr>
              <a:t>profil</a:t>
            </a:r>
            <a:r>
              <a:rPr lang="en-US" sz="1800" b="0" dirty="0">
                <a:solidFill>
                  <a:srgbClr val="002060"/>
                </a:solidFill>
              </a:rPr>
              <a:t> Masyarakat  </a:t>
            </a:r>
            <a:r>
              <a:rPr lang="en-US" sz="1800" b="0" dirty="0" err="1">
                <a:solidFill>
                  <a:srgbClr val="002060"/>
                </a:solidFill>
              </a:rPr>
              <a:t>sasaran</a:t>
            </a:r>
            <a:r>
              <a:rPr lang="en-US" sz="1800" b="0" dirty="0">
                <a:solidFill>
                  <a:srgbClr val="002060"/>
                </a:solidFill>
              </a:rPr>
              <a:t> dan </a:t>
            </a:r>
            <a:r>
              <a:rPr lang="en-US" sz="1800" b="0" dirty="0" err="1">
                <a:solidFill>
                  <a:srgbClr val="002060"/>
                </a:solidFill>
              </a:rPr>
              <a:t>luarannya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untuk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ekonomi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kreatif</a:t>
            </a:r>
            <a:r>
              <a:rPr lang="en-US" sz="1800" b="0" dirty="0">
                <a:solidFill>
                  <a:srgbClr val="002060"/>
                </a:solidFill>
              </a:rPr>
              <a:t> dan </a:t>
            </a:r>
            <a:r>
              <a:rPr lang="en-US" sz="1800" b="0" dirty="0" err="1">
                <a:solidFill>
                  <a:srgbClr val="002060"/>
                </a:solidFill>
              </a:rPr>
              <a:t>teori-metode</a:t>
            </a:r>
            <a:r>
              <a:rPr lang="en-US" sz="1800" b="0" dirty="0">
                <a:solidFill>
                  <a:srgbClr val="002060"/>
                </a:solidFill>
              </a:rPr>
              <a:t> yang </a:t>
            </a:r>
            <a:r>
              <a:rPr lang="en-US" sz="1800" b="0" dirty="0" err="1">
                <a:solidFill>
                  <a:srgbClr val="002060"/>
                </a:solidFill>
              </a:rPr>
              <a:t>diusung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untuk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pengembangan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ekonomi</a:t>
            </a:r>
            <a:r>
              <a:rPr lang="en-US" sz="18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 startAt="13"/>
            </a:pPr>
            <a:r>
              <a:rPr lang="en-US" sz="1800" b="0" dirty="0">
                <a:solidFill>
                  <a:srgbClr val="002060"/>
                </a:solidFill>
              </a:rPr>
              <a:t>Gambar </a:t>
            </a:r>
            <a:r>
              <a:rPr lang="en-US" sz="1800" b="0" dirty="0" err="1">
                <a:solidFill>
                  <a:srgbClr val="002060"/>
                </a:solidFill>
              </a:rPr>
              <a:t>produk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jika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ada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akan</a:t>
            </a:r>
            <a:r>
              <a:rPr lang="en-US" sz="1800" b="0" dirty="0">
                <a:solidFill>
                  <a:srgbClr val="002060"/>
                </a:solidFill>
              </a:rPr>
              <a:t> sangat </a:t>
            </a:r>
            <a:r>
              <a:rPr lang="en-US" sz="1800" b="0" dirty="0" err="1">
                <a:solidFill>
                  <a:srgbClr val="002060"/>
                </a:solidFill>
              </a:rPr>
              <a:t>mendukung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impresi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pelaksanaan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kegiatan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secara</a:t>
            </a:r>
            <a:r>
              <a:rPr lang="en-US" sz="1800" b="0" dirty="0">
                <a:solidFill>
                  <a:srgbClr val="002060"/>
                </a:solidFill>
              </a:rPr>
              <a:t>  visual;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 startAt="13"/>
            </a:pPr>
            <a:r>
              <a:rPr lang="en-US" sz="1800" b="0" dirty="0">
                <a:solidFill>
                  <a:srgbClr val="002060"/>
                </a:solidFill>
              </a:rPr>
              <a:t>Poster </a:t>
            </a:r>
            <a:r>
              <a:rPr lang="en-US" sz="1800" b="0" dirty="0" err="1">
                <a:solidFill>
                  <a:srgbClr val="002060"/>
                </a:solidFill>
              </a:rPr>
              <a:t>dibuat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dengan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perangkat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lunak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aplikasi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komputer</a:t>
            </a:r>
            <a:r>
              <a:rPr lang="en-US" sz="1800" b="0" dirty="0">
                <a:solidFill>
                  <a:srgbClr val="002060"/>
                </a:solidFill>
              </a:rPr>
              <a:t> (</a:t>
            </a:r>
            <a:r>
              <a:rPr lang="en-US" sz="1800" b="0" dirty="0" err="1">
                <a:solidFill>
                  <a:srgbClr val="002060"/>
                </a:solidFill>
              </a:rPr>
              <a:t>dengan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grafik</a:t>
            </a:r>
            <a:r>
              <a:rPr lang="en-US" sz="1800" b="0" dirty="0">
                <a:solidFill>
                  <a:srgbClr val="002060"/>
                </a:solidFill>
              </a:rPr>
              <a:t>, </a:t>
            </a:r>
            <a:r>
              <a:rPr lang="en-US" sz="1800" b="0" dirty="0" err="1">
                <a:solidFill>
                  <a:srgbClr val="002060"/>
                </a:solidFill>
              </a:rPr>
              <a:t>tabel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disertai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hasil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dokumentasi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fotografi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apa</a:t>
            </a:r>
            <a:r>
              <a:rPr lang="en-US" sz="1800" b="0" dirty="0">
                <a:solidFill>
                  <a:srgbClr val="002060"/>
                </a:solidFill>
              </a:rPr>
              <a:t> yang sangat </a:t>
            </a:r>
            <a:r>
              <a:rPr lang="en-US" sz="1800" b="0" dirty="0" err="1">
                <a:solidFill>
                  <a:srgbClr val="002060"/>
                </a:solidFill>
              </a:rPr>
              <a:t>dianjurkan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jika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ada</a:t>
            </a:r>
            <a:r>
              <a:rPr lang="en-US" sz="1800" b="0" dirty="0">
                <a:solidFill>
                  <a:srgbClr val="002060"/>
                </a:solidFill>
              </a:rPr>
              <a:t>); dan </a:t>
            </a:r>
            <a:r>
              <a:rPr lang="en-US" sz="1800" b="0" dirty="0" err="1">
                <a:solidFill>
                  <a:srgbClr val="002060"/>
                </a:solidFill>
              </a:rPr>
              <a:t>resolusi</a:t>
            </a:r>
            <a:r>
              <a:rPr lang="en-US" sz="1800" b="0" dirty="0">
                <a:solidFill>
                  <a:srgbClr val="002060"/>
                </a:solidFill>
              </a:rPr>
              <a:t> minimal 300 dpi.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 startAt="13"/>
            </a:pPr>
            <a:r>
              <a:rPr lang="en-US" sz="1800" b="0" dirty="0">
                <a:solidFill>
                  <a:srgbClr val="002060"/>
                </a:solidFill>
              </a:rPr>
              <a:t>Poster </a:t>
            </a:r>
            <a:r>
              <a:rPr lang="en-US" sz="1800" b="0" dirty="0" err="1">
                <a:solidFill>
                  <a:srgbClr val="002060"/>
                </a:solidFill>
              </a:rPr>
              <a:t>dipasang</a:t>
            </a:r>
            <a:r>
              <a:rPr lang="en-US" sz="1800" b="0" dirty="0">
                <a:solidFill>
                  <a:srgbClr val="002060"/>
                </a:solidFill>
              </a:rPr>
              <a:t> di </a:t>
            </a:r>
            <a:r>
              <a:rPr lang="en-US" sz="1800" b="0" dirty="0" err="1">
                <a:solidFill>
                  <a:srgbClr val="002060"/>
                </a:solidFill>
              </a:rPr>
              <a:t>tempat</a:t>
            </a:r>
            <a:r>
              <a:rPr lang="en-US" sz="1800" b="0" dirty="0">
                <a:solidFill>
                  <a:srgbClr val="002060"/>
                </a:solidFill>
              </a:rPr>
              <a:t> yang </a:t>
            </a:r>
            <a:r>
              <a:rPr lang="en-US" sz="1800" b="0" dirty="0" err="1">
                <a:solidFill>
                  <a:srgbClr val="002060"/>
                </a:solidFill>
              </a:rPr>
              <a:t>telah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disediakan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dengan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tidak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menggunakan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bingkai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atau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bahan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penutup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lainnya</a:t>
            </a:r>
            <a:r>
              <a:rPr lang="en-US" sz="1800" b="0" dirty="0">
                <a:solidFill>
                  <a:srgbClr val="002060"/>
                </a:solidFill>
              </a:rPr>
              <a:t> (</a:t>
            </a:r>
            <a:r>
              <a:rPr lang="en-US" sz="1800" b="0" dirty="0" err="1">
                <a:solidFill>
                  <a:srgbClr val="002060"/>
                </a:solidFill>
              </a:rPr>
              <a:t>termasuk</a:t>
            </a:r>
            <a:r>
              <a:rPr lang="en-US" sz="1800" b="0" dirty="0">
                <a:solidFill>
                  <a:srgbClr val="002060"/>
                </a:solidFill>
              </a:rPr>
              <a:t> </a:t>
            </a:r>
            <a:r>
              <a:rPr lang="en-US" sz="1800" b="0" dirty="0" err="1">
                <a:solidFill>
                  <a:srgbClr val="002060"/>
                </a:solidFill>
              </a:rPr>
              <a:t>kaca</a:t>
            </a:r>
            <a:r>
              <a:rPr lang="en-US" sz="1800" b="0" dirty="0">
                <a:solidFill>
                  <a:srgbClr val="002060"/>
                </a:solidFill>
              </a:rPr>
              <a:t>, </a:t>
            </a:r>
            <a:r>
              <a:rPr lang="en-US" sz="1800" b="0" dirty="0" err="1">
                <a:solidFill>
                  <a:srgbClr val="002060"/>
                </a:solidFill>
              </a:rPr>
              <a:t>laminasi</a:t>
            </a:r>
            <a:r>
              <a:rPr lang="en-US" sz="1800" b="0" dirty="0">
                <a:solidFill>
                  <a:srgbClr val="002060"/>
                </a:solidFill>
              </a:rPr>
              <a:t>, </a:t>
            </a:r>
            <a:r>
              <a:rPr lang="en-US" sz="1800" b="0" dirty="0" err="1">
                <a:solidFill>
                  <a:srgbClr val="002060"/>
                </a:solidFill>
              </a:rPr>
              <a:t>plastik</a:t>
            </a:r>
            <a:r>
              <a:rPr lang="en-US" sz="1800" b="0" dirty="0">
                <a:solidFill>
                  <a:srgbClr val="002060"/>
                </a:solidFill>
              </a:rPr>
              <a:t> dan </a:t>
            </a:r>
            <a:r>
              <a:rPr lang="en-US" sz="1800" b="0" dirty="0" err="1">
                <a:solidFill>
                  <a:srgbClr val="002060"/>
                </a:solidFill>
              </a:rPr>
              <a:t>sejenisnya</a:t>
            </a:r>
            <a:r>
              <a:rPr lang="en-US" sz="1800" b="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 Poster</a:t>
            </a:r>
          </a:p>
        </p:txBody>
      </p:sp>
    </p:spTree>
    <p:extLst>
      <p:ext uri="{BB962C8B-B14F-4D97-AF65-F5344CB8AC3E}">
        <p14:creationId xmlns:p14="http://schemas.microsoft.com/office/powerpoint/2010/main" val="1811285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-6.25E-7 -2.22222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-312799"/>
            <a:ext cx="4083304" cy="25022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v-SE" dirty="0"/>
              <a:t>Produk Makanan</a:t>
            </a:r>
            <a:br>
              <a:rPr lang="sv-SE" dirty="0"/>
            </a:br>
            <a:r>
              <a:rPr lang="sv-SE" sz="1200" dirty="0"/>
              <a:t>(</a:t>
            </a:r>
            <a:r>
              <a:rPr lang="sv-SE" sz="1200" dirty="0">
                <a:hlinkClick r:id="rId3"/>
              </a:rPr>
              <a:t>https://standarpangan.pom.go.id/dokumen/pedoman/Pedoman-Cara-Pengolahan-dan-Penanganan-Pangan-Olahan-Beku-Yang-Baik.pdf</a:t>
            </a:r>
            <a:r>
              <a:rPr lang="sv-SE" sz="1200" dirty="0"/>
              <a:t> )</a:t>
            </a:r>
            <a:br>
              <a:rPr lang="sv-SE" dirty="0"/>
            </a:b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961273" y="761603"/>
            <a:ext cx="6998208" cy="5334794"/>
          </a:xfrm>
        </p:spPr>
        <p:txBody>
          <a:bodyPr/>
          <a:lstStyle/>
          <a:p>
            <a:r>
              <a:rPr lang="en-ID" sz="2000" b="0" dirty="0" err="1">
                <a:solidFill>
                  <a:schemeClr val="tx1"/>
                </a:solidFill>
              </a:rPr>
              <a:t>Pengelolaan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makanan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harus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menerapkan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prinsip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higiene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sanitasi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makanan</a:t>
            </a:r>
            <a:r>
              <a:rPr lang="en-ID" sz="2000" b="0" dirty="0">
                <a:solidFill>
                  <a:schemeClr val="tx1"/>
                </a:solidFill>
              </a:rPr>
              <a:t>. </a:t>
            </a:r>
            <a:r>
              <a:rPr lang="en-ID" sz="2000" b="0" dirty="0" err="1">
                <a:solidFill>
                  <a:schemeClr val="tx1"/>
                </a:solidFill>
              </a:rPr>
              <a:t>Khusus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untuk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pengolahan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makanan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harus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memperhatikan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kaidah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cara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pengolahan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makanan</a:t>
            </a:r>
            <a:r>
              <a:rPr lang="en-ID" sz="2000" b="0" dirty="0">
                <a:solidFill>
                  <a:schemeClr val="tx1"/>
                </a:solidFill>
              </a:rPr>
              <a:t> yang </a:t>
            </a:r>
            <a:r>
              <a:rPr lang="en-ID" sz="2000" b="0" dirty="0" err="1">
                <a:solidFill>
                  <a:schemeClr val="tx1"/>
                </a:solidFill>
              </a:rPr>
              <a:t>baik</a:t>
            </a:r>
            <a:r>
              <a:rPr lang="en-ID" sz="2000" b="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lphaUcPeriod"/>
            </a:pPr>
            <a:r>
              <a:rPr lang="en-ID" sz="2000" b="0" dirty="0" err="1">
                <a:solidFill>
                  <a:schemeClr val="tx1"/>
                </a:solidFill>
              </a:rPr>
              <a:t>Prinsip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Higiene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Sanitasi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Makanan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terdiri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dari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0" dirty="0" err="1">
                <a:solidFill>
                  <a:schemeClr val="tx1"/>
                </a:solidFill>
              </a:rPr>
              <a:t>Pemilihan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bahan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makanan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mentah</a:t>
            </a:r>
            <a:r>
              <a:rPr lang="en-ID" b="0" dirty="0">
                <a:solidFill>
                  <a:schemeClr val="tx1"/>
                </a:solidFill>
              </a:rPr>
              <a:t>/segar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dalam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keadaan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baik</a:t>
            </a:r>
            <a:r>
              <a:rPr lang="en-ID" b="0" dirty="0">
                <a:solidFill>
                  <a:schemeClr val="tx1"/>
                </a:solidFill>
              </a:rPr>
              <a:t>, segar, </a:t>
            </a:r>
            <a:r>
              <a:rPr lang="en-ID" b="0" dirty="0" err="1">
                <a:solidFill>
                  <a:schemeClr val="tx1"/>
                </a:solidFill>
              </a:rPr>
              <a:t>tidak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berubah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warna</a:t>
            </a:r>
            <a:r>
              <a:rPr lang="en-ID" b="0" dirty="0">
                <a:solidFill>
                  <a:schemeClr val="tx1"/>
                </a:solidFill>
              </a:rPr>
              <a:t>, </a:t>
            </a:r>
            <a:r>
              <a:rPr lang="en-ID" b="0" dirty="0" err="1">
                <a:solidFill>
                  <a:schemeClr val="tx1"/>
                </a:solidFill>
              </a:rPr>
              <a:t>tidak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berjamur</a:t>
            </a:r>
            <a:r>
              <a:rPr lang="en-ID" b="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Tambahan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Pangan</a:t>
            </a:r>
            <a:r>
              <a:rPr lang="en-ID" b="0" dirty="0">
                <a:solidFill>
                  <a:schemeClr val="tx1"/>
                </a:solidFill>
              </a:rPr>
              <a:t>(BTP)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memenuhi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persyaratan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sesuai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peraturan</a:t>
            </a:r>
            <a:r>
              <a:rPr lang="en-ID" b="0" dirty="0">
                <a:solidFill>
                  <a:schemeClr val="tx1"/>
                </a:solidFill>
              </a:rPr>
              <a:t> yang </a:t>
            </a:r>
            <a:r>
              <a:rPr lang="en-ID" b="0" dirty="0" err="1">
                <a:solidFill>
                  <a:schemeClr val="tx1"/>
                </a:solidFill>
              </a:rPr>
              <a:t>berlaku</a:t>
            </a:r>
            <a:r>
              <a:rPr lang="en-ID" b="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ID" dirty="0">
              <a:solidFill>
                <a:schemeClr val="tx1"/>
              </a:solidFill>
            </a:endParaRPr>
          </a:p>
          <a:p>
            <a:pPr lvl="1"/>
            <a:r>
              <a:rPr lang="en-ID" dirty="0">
                <a:solidFill>
                  <a:schemeClr val="tx1"/>
                </a:solidFill>
              </a:rPr>
              <a:t>B. </a:t>
            </a:r>
            <a:r>
              <a:rPr lang="en-ID" dirty="0" err="1">
                <a:solidFill>
                  <a:schemeClr val="tx1"/>
                </a:solidFill>
              </a:rPr>
              <a:t>Makanan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olahan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pabrik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terdiri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sz="2000" b="0" dirty="0" err="1">
                <a:solidFill>
                  <a:schemeClr val="tx1"/>
                </a:solidFill>
              </a:rPr>
              <a:t>Makanan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dikemas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harus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berlabel</a:t>
            </a:r>
            <a:r>
              <a:rPr lang="en-ID" sz="2000" b="0" dirty="0">
                <a:solidFill>
                  <a:schemeClr val="tx1"/>
                </a:solidFill>
              </a:rPr>
              <a:t>, </a:t>
            </a:r>
            <a:r>
              <a:rPr lang="en-ID" sz="2000" b="0" dirty="0" err="1">
                <a:solidFill>
                  <a:schemeClr val="tx1"/>
                </a:solidFill>
              </a:rPr>
              <a:t>mempunyai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nomor</a:t>
            </a:r>
            <a:r>
              <a:rPr lang="en-ID" sz="2000" b="0" dirty="0">
                <a:solidFill>
                  <a:schemeClr val="tx1"/>
                </a:solidFill>
              </a:rPr>
              <a:t> daftar, dan </a:t>
            </a:r>
            <a:r>
              <a:rPr lang="en-ID" sz="2000" b="0" dirty="0" err="1">
                <a:solidFill>
                  <a:schemeClr val="tx1"/>
                </a:solidFill>
              </a:rPr>
              <a:t>belum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kadaluwarsa</a:t>
            </a:r>
            <a:r>
              <a:rPr lang="en-ID" sz="2000" b="0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sz="2000" b="0" dirty="0" err="1">
                <a:solidFill>
                  <a:schemeClr val="tx1"/>
                </a:solidFill>
              </a:rPr>
              <a:t>Makanan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tidak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dikemas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harus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baru</a:t>
            </a:r>
            <a:r>
              <a:rPr lang="en-ID" sz="2000" b="0" dirty="0">
                <a:solidFill>
                  <a:schemeClr val="tx1"/>
                </a:solidFill>
              </a:rPr>
              <a:t>, segar, </a:t>
            </a:r>
            <a:r>
              <a:rPr lang="en-ID" sz="2000" b="0" dirty="0" err="1">
                <a:solidFill>
                  <a:schemeClr val="tx1"/>
                </a:solidFill>
              </a:rPr>
              <a:t>tidak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basi</a:t>
            </a:r>
            <a:r>
              <a:rPr lang="en-ID" sz="2000" b="0" dirty="0">
                <a:solidFill>
                  <a:schemeClr val="tx1"/>
                </a:solidFill>
              </a:rPr>
              <a:t>, dan </a:t>
            </a:r>
            <a:r>
              <a:rPr lang="en-ID" sz="2000" b="0" dirty="0" err="1">
                <a:solidFill>
                  <a:schemeClr val="tx1"/>
                </a:solidFill>
              </a:rPr>
              <a:t>tidak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mengandung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bahan</a:t>
            </a:r>
            <a:r>
              <a:rPr lang="en-ID" sz="2000" b="0" dirty="0">
                <a:solidFill>
                  <a:schemeClr val="tx1"/>
                </a:solidFill>
              </a:rPr>
              <a:t> </a:t>
            </a:r>
            <a:r>
              <a:rPr lang="en-ID" sz="2000" b="0" dirty="0" err="1">
                <a:solidFill>
                  <a:schemeClr val="tx1"/>
                </a:solidFill>
              </a:rPr>
              <a:t>berbahaya</a:t>
            </a:r>
            <a:r>
              <a:rPr lang="en-ID" sz="2000" b="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102181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</a:t>
            </a:r>
          </a:p>
          <a:p>
            <a:r>
              <a:rPr lang="en-US" dirty="0" err="1">
                <a:solidFill>
                  <a:srgbClr val="002060"/>
                </a:solidFill>
              </a:rPr>
              <a:t>Produk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Makanan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558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-4.16667E-6 -2.22222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1.85185E-6 L -3.33333E-6 -1.85185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sv-SE" dirty="0"/>
              <a:t>Produk Makanan</a:t>
            </a:r>
            <a:br>
              <a:rPr lang="sv-SE" dirty="0"/>
            </a:br>
            <a:r>
              <a:rPr lang="sv-SE" dirty="0"/>
              <a:t>(Pengolahan)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752849" y="394692"/>
            <a:ext cx="6998208" cy="6311471"/>
          </a:xfrm>
        </p:spPr>
        <p:txBody>
          <a:bodyPr/>
          <a:lstStyle/>
          <a:p>
            <a:r>
              <a:rPr lang="en-ID" b="0" dirty="0" err="1">
                <a:solidFill>
                  <a:schemeClr val="tx1"/>
                </a:solidFill>
              </a:rPr>
              <a:t>Pengolahan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endParaRPr lang="en-ID" b="0" dirty="0">
              <a:solidFill>
                <a:schemeClr val="tx1"/>
              </a:solidFill>
            </a:endParaRPr>
          </a:p>
          <a:p>
            <a:r>
              <a:rPr lang="en-ID" b="0" dirty="0" err="1">
                <a:solidFill>
                  <a:schemeClr val="tx1"/>
                </a:solidFill>
              </a:rPr>
              <a:t>Merupakan</a:t>
            </a:r>
            <a:r>
              <a:rPr lang="en-ID" b="0" dirty="0">
                <a:solidFill>
                  <a:schemeClr val="tx1"/>
                </a:solidFill>
              </a:rPr>
              <a:t> proses </a:t>
            </a:r>
            <a:r>
              <a:rPr lang="en-ID" b="0" dirty="0" err="1">
                <a:solidFill>
                  <a:schemeClr val="tx1"/>
                </a:solidFill>
              </a:rPr>
              <a:t>pengubahan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bentuk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dari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mentah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menjadi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jadi</a:t>
            </a:r>
            <a:r>
              <a:rPr lang="en-ID" b="0" dirty="0">
                <a:solidFill>
                  <a:schemeClr val="tx1"/>
                </a:solidFill>
              </a:rPr>
              <a:t>/</a:t>
            </a:r>
            <a:r>
              <a:rPr lang="en-ID" b="0" dirty="0" err="1">
                <a:solidFill>
                  <a:schemeClr val="tx1"/>
                </a:solidFill>
              </a:rPr>
              <a:t>masak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atau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siap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santap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dengan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memperhatikan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cara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pengolahan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yang </a:t>
            </a:r>
            <a:r>
              <a:rPr lang="en-ID" b="0" dirty="0" err="1">
                <a:solidFill>
                  <a:schemeClr val="tx1"/>
                </a:solidFill>
              </a:rPr>
              <a:t>baik</a:t>
            </a:r>
            <a:r>
              <a:rPr lang="en-ID" b="0" dirty="0">
                <a:solidFill>
                  <a:schemeClr val="tx1"/>
                </a:solidFill>
              </a:rPr>
              <a:t>, </a:t>
            </a:r>
            <a:r>
              <a:rPr lang="en-ID" b="0" dirty="0" err="1">
                <a:solidFill>
                  <a:schemeClr val="tx1"/>
                </a:solidFill>
              </a:rPr>
              <a:t>yaitu</a:t>
            </a:r>
            <a:r>
              <a:rPr lang="en-ID" b="0" dirty="0">
                <a:solidFill>
                  <a:schemeClr val="tx1"/>
                </a:solidFill>
              </a:rPr>
              <a:t> :</a:t>
            </a:r>
            <a:br>
              <a:rPr lang="en-ID" b="0" dirty="0">
                <a:solidFill>
                  <a:schemeClr val="tx1"/>
                </a:solidFill>
              </a:rPr>
            </a:br>
            <a:endParaRPr lang="en-ID" b="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Tempat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pengolahan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makanan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harus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memenuhi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persyaratan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teknis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higiene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sanitasi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mencegah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resiko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pencemaran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dirty="0">
                <a:solidFill>
                  <a:schemeClr val="tx1"/>
                </a:solidFill>
              </a:rPr>
              <a:t>Menu </a:t>
            </a:r>
            <a:r>
              <a:rPr lang="en-ID" dirty="0" err="1">
                <a:solidFill>
                  <a:schemeClr val="tx1"/>
                </a:solidFill>
              </a:rPr>
              <a:t>disusun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memperhatikan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pesanan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ketersediaaan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keragaman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variasi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makanan</a:t>
            </a:r>
            <a:r>
              <a:rPr lang="en-ID" dirty="0">
                <a:solidFill>
                  <a:schemeClr val="tx1"/>
                </a:solidFill>
              </a:rPr>
              <a:t>, dan </a:t>
            </a:r>
            <a:r>
              <a:rPr lang="en-ID" dirty="0" err="1">
                <a:solidFill>
                  <a:schemeClr val="tx1"/>
                </a:solidFill>
              </a:rPr>
              <a:t>lamanya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pengolahan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Bahan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dipilih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membuang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rusak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Peracikan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persiapan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bumbu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persiapan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pengolahan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harus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sesuai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tahapan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Peralatan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harus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bahan</a:t>
            </a:r>
            <a:r>
              <a:rPr lang="en-ID" dirty="0">
                <a:solidFill>
                  <a:schemeClr val="tx1"/>
                </a:solidFill>
              </a:rPr>
              <a:t> tara </a:t>
            </a:r>
            <a:r>
              <a:rPr lang="en-ID" dirty="0" err="1">
                <a:solidFill>
                  <a:schemeClr val="tx1"/>
                </a:solidFill>
              </a:rPr>
              <a:t>pangan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tidak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larut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suasana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asam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atau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basa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tidak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mengeluarkan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berbahaya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logam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beracun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Dahulukan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memasak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makanan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tahan</a:t>
            </a:r>
            <a:r>
              <a:rPr lang="en-ID" dirty="0">
                <a:solidFill>
                  <a:schemeClr val="tx1"/>
                </a:solidFill>
              </a:rPr>
              <a:t> lama.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102181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</a:t>
            </a:r>
          </a:p>
          <a:p>
            <a:r>
              <a:rPr lang="en-US" dirty="0" err="1">
                <a:solidFill>
                  <a:srgbClr val="002060"/>
                </a:solidFill>
              </a:rPr>
              <a:t>Produk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Makanan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593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-4.16667E-6 -2.22222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1.85185E-6 L -3.33333E-6 -1.85185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sv-SE" dirty="0"/>
              <a:t>Produk Makanan</a:t>
            </a:r>
            <a:br>
              <a:rPr lang="sv-SE" dirty="0"/>
            </a:br>
            <a:r>
              <a:rPr lang="sv-SE" dirty="0"/>
              <a:t>(Penyimpanan)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638548" y="919082"/>
            <a:ext cx="6998208" cy="5019836"/>
          </a:xfrm>
        </p:spPr>
        <p:txBody>
          <a:bodyPr/>
          <a:lstStyle/>
          <a:p>
            <a:r>
              <a:rPr lang="en-ID" b="0" dirty="0" err="1">
                <a:solidFill>
                  <a:schemeClr val="tx1"/>
                </a:solidFill>
              </a:rPr>
              <a:t>Penyimpanan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endParaRPr lang="en-ID" b="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chemeClr val="tx1"/>
                </a:solidFill>
              </a:rPr>
              <a:t>Tempat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penyimpanan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terhindar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dari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kemungkinan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kontaminasi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baik</a:t>
            </a:r>
            <a:r>
              <a:rPr lang="en-ID" b="0" dirty="0">
                <a:solidFill>
                  <a:schemeClr val="tx1"/>
                </a:solidFill>
              </a:rPr>
              <a:t> oleh </a:t>
            </a:r>
            <a:r>
              <a:rPr lang="en-ID" b="0" dirty="0" err="1">
                <a:solidFill>
                  <a:schemeClr val="tx1"/>
                </a:solidFill>
              </a:rPr>
              <a:t>bakteri</a:t>
            </a:r>
            <a:r>
              <a:rPr lang="en-ID" b="0" dirty="0">
                <a:solidFill>
                  <a:schemeClr val="tx1"/>
                </a:solidFill>
              </a:rPr>
              <a:t>, </a:t>
            </a:r>
            <a:r>
              <a:rPr lang="en-ID" b="0" dirty="0" err="1">
                <a:solidFill>
                  <a:schemeClr val="tx1"/>
                </a:solidFill>
              </a:rPr>
              <a:t>serangga</a:t>
            </a:r>
            <a:r>
              <a:rPr lang="en-ID" b="0" dirty="0">
                <a:solidFill>
                  <a:schemeClr val="tx1"/>
                </a:solidFill>
              </a:rPr>
              <a:t>, </a:t>
            </a:r>
            <a:r>
              <a:rPr lang="en-ID" b="0" dirty="0" err="1">
                <a:solidFill>
                  <a:schemeClr val="tx1"/>
                </a:solidFill>
              </a:rPr>
              <a:t>tikus</a:t>
            </a:r>
            <a:r>
              <a:rPr lang="en-ID" b="0" dirty="0">
                <a:solidFill>
                  <a:schemeClr val="tx1"/>
                </a:solidFill>
              </a:rPr>
              <a:t> dan </a:t>
            </a:r>
            <a:r>
              <a:rPr lang="en-ID" b="0" dirty="0" err="1">
                <a:solidFill>
                  <a:schemeClr val="tx1"/>
                </a:solidFill>
              </a:rPr>
              <a:t>hewan</a:t>
            </a:r>
            <a:r>
              <a:rPr lang="en-ID" b="0" dirty="0">
                <a:solidFill>
                  <a:schemeClr val="tx1"/>
                </a:solidFill>
              </a:rPr>
              <a:t> lain </a:t>
            </a:r>
            <a:r>
              <a:rPr lang="en-ID" b="0" dirty="0" err="1">
                <a:solidFill>
                  <a:schemeClr val="tx1"/>
                </a:solidFill>
              </a:rPr>
              <a:t>maupun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berbahaya</a:t>
            </a:r>
            <a:r>
              <a:rPr lang="en-ID" b="0" dirty="0">
                <a:solidFill>
                  <a:schemeClr val="tx1"/>
                </a:solidFill>
              </a:rPr>
              <a:t>. </a:t>
            </a:r>
            <a:r>
              <a:rPr lang="en-ID" b="0" dirty="0" err="1">
                <a:solidFill>
                  <a:schemeClr val="tx1"/>
                </a:solidFill>
              </a:rPr>
              <a:t>Perhatikan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penyimpanan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dengan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prinsip</a:t>
            </a:r>
            <a:r>
              <a:rPr lang="en-ID" b="0" dirty="0">
                <a:solidFill>
                  <a:schemeClr val="tx1"/>
                </a:solidFill>
              </a:rPr>
              <a:t> </a:t>
            </a:r>
            <a:r>
              <a:rPr lang="en-ID" b="0" i="1" dirty="0">
                <a:solidFill>
                  <a:schemeClr val="tx1"/>
                </a:solidFill>
              </a:rPr>
              <a:t>first in first out</a:t>
            </a:r>
            <a:r>
              <a:rPr lang="en-ID" b="0" dirty="0">
                <a:solidFill>
                  <a:schemeClr val="tx1"/>
                </a:solidFill>
              </a:rPr>
              <a:t>(FIFO) dan </a:t>
            </a:r>
            <a:r>
              <a:rPr lang="en-ID" b="0" i="1" dirty="0">
                <a:solidFill>
                  <a:schemeClr val="tx1"/>
                </a:solidFill>
              </a:rPr>
              <a:t>first expired first out</a:t>
            </a:r>
            <a:r>
              <a:rPr lang="en-ID" b="0" dirty="0">
                <a:solidFill>
                  <a:schemeClr val="tx1"/>
                </a:solidFill>
              </a:rPr>
              <a:t>(FEFO). </a:t>
            </a: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chemeClr val="tx1"/>
                </a:solidFill>
              </a:rPr>
              <a:t>Gunakan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tempat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atau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wadah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sesuai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dengan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dan </a:t>
            </a:r>
            <a:r>
              <a:rPr lang="en-ID" b="0" dirty="0" err="1">
                <a:solidFill>
                  <a:schemeClr val="tx1"/>
                </a:solidFill>
              </a:rPr>
              <a:t>sesuaikan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suhu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penyimpanan</a:t>
            </a:r>
            <a:r>
              <a:rPr lang="en-ID" b="0" dirty="0">
                <a:solidFill>
                  <a:schemeClr val="tx1"/>
                </a:solidFill>
              </a:rPr>
              <a:t>. </a:t>
            </a:r>
            <a:r>
              <a:rPr lang="en-ID" b="0" dirty="0" err="1">
                <a:solidFill>
                  <a:schemeClr val="tx1"/>
                </a:solidFill>
              </a:rPr>
              <a:t>Perhatikan</a:t>
            </a:r>
            <a:r>
              <a:rPr lang="en-ID" b="0" dirty="0">
                <a:solidFill>
                  <a:schemeClr val="tx1"/>
                </a:solidFill>
              </a:rPr>
              <a:t> pula </a:t>
            </a:r>
            <a:r>
              <a:rPr lang="en-ID" b="0" dirty="0" err="1">
                <a:solidFill>
                  <a:schemeClr val="tx1"/>
                </a:solidFill>
              </a:rPr>
              <a:t>ketebalan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dan </a:t>
            </a:r>
            <a:r>
              <a:rPr lang="en-ID" b="0" dirty="0" err="1">
                <a:solidFill>
                  <a:schemeClr val="tx1"/>
                </a:solidFill>
              </a:rPr>
              <a:t>kelembaban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ruangan</a:t>
            </a:r>
            <a:r>
              <a:rPr lang="en-ID" b="0" dirty="0">
                <a:solidFill>
                  <a:schemeClr val="tx1"/>
                </a:solidFill>
              </a:rPr>
              <a:t> yang </a:t>
            </a:r>
            <a:r>
              <a:rPr lang="en-ID" b="0" dirty="0" err="1">
                <a:solidFill>
                  <a:schemeClr val="tx1"/>
                </a:solidFill>
              </a:rPr>
              <a:t>berkisar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antara</a:t>
            </a:r>
            <a:r>
              <a:rPr lang="en-ID" b="0" dirty="0">
                <a:solidFill>
                  <a:schemeClr val="tx1"/>
                </a:solidFill>
              </a:rPr>
              <a:t> 80-90%.</a:t>
            </a: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tidak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boleh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menempel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langsung</a:t>
            </a:r>
            <a:r>
              <a:rPr lang="en-ID" b="0" dirty="0">
                <a:solidFill>
                  <a:schemeClr val="tx1"/>
                </a:solidFill>
              </a:rPr>
              <a:t> di </a:t>
            </a:r>
            <a:r>
              <a:rPr lang="en-ID" b="0" dirty="0" err="1">
                <a:solidFill>
                  <a:schemeClr val="tx1"/>
                </a:solidFill>
              </a:rPr>
              <a:t>lantai</a:t>
            </a:r>
            <a:r>
              <a:rPr lang="en-ID" b="0" dirty="0">
                <a:solidFill>
                  <a:schemeClr val="tx1"/>
                </a:solidFill>
              </a:rPr>
              <a:t>(</a:t>
            </a:r>
            <a:r>
              <a:rPr lang="en-ID" b="0" dirty="0" err="1">
                <a:solidFill>
                  <a:schemeClr val="tx1"/>
                </a:solidFill>
              </a:rPr>
              <a:t>jarak</a:t>
            </a:r>
            <a:r>
              <a:rPr lang="en-ID" b="0" dirty="0">
                <a:solidFill>
                  <a:schemeClr val="tx1"/>
                </a:solidFill>
              </a:rPr>
              <a:t> 15 cm), </a:t>
            </a:r>
            <a:r>
              <a:rPr lang="en-ID" b="0" dirty="0" err="1">
                <a:solidFill>
                  <a:schemeClr val="tx1"/>
                </a:solidFill>
              </a:rPr>
              <a:t>dinding</a:t>
            </a:r>
            <a:r>
              <a:rPr lang="en-ID" b="0" dirty="0">
                <a:solidFill>
                  <a:schemeClr val="tx1"/>
                </a:solidFill>
              </a:rPr>
              <a:t>(</a:t>
            </a:r>
            <a:r>
              <a:rPr lang="en-ID" b="0" dirty="0" err="1">
                <a:solidFill>
                  <a:schemeClr val="tx1"/>
                </a:solidFill>
              </a:rPr>
              <a:t>jarak</a:t>
            </a:r>
            <a:r>
              <a:rPr lang="en-ID" b="0" dirty="0">
                <a:solidFill>
                  <a:schemeClr val="tx1"/>
                </a:solidFill>
              </a:rPr>
              <a:t> 5 cm) </a:t>
            </a:r>
            <a:r>
              <a:rPr lang="en-ID" b="0" dirty="0" err="1">
                <a:solidFill>
                  <a:schemeClr val="tx1"/>
                </a:solidFill>
              </a:rPr>
              <a:t>maupun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langit-langit</a:t>
            </a:r>
            <a:r>
              <a:rPr lang="en-ID" b="0" dirty="0">
                <a:solidFill>
                  <a:schemeClr val="tx1"/>
                </a:solidFill>
              </a:rPr>
              <a:t>(</a:t>
            </a:r>
            <a:r>
              <a:rPr lang="en-ID" b="0" dirty="0" err="1">
                <a:solidFill>
                  <a:schemeClr val="tx1"/>
                </a:solidFill>
              </a:rPr>
              <a:t>jarak</a:t>
            </a:r>
            <a:r>
              <a:rPr lang="en-ID" b="0" dirty="0">
                <a:solidFill>
                  <a:schemeClr val="tx1"/>
                </a:solidFill>
              </a:rPr>
              <a:t> 60 cm).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102181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</a:t>
            </a:r>
          </a:p>
          <a:p>
            <a:r>
              <a:rPr lang="en-US" dirty="0" err="1">
                <a:solidFill>
                  <a:srgbClr val="002060"/>
                </a:solidFill>
              </a:rPr>
              <a:t>Produk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Makanan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447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-4.16667E-6 -2.22222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1.85185E-6 L -3.33333E-6 -1.85185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sv-SE" dirty="0"/>
              <a:t>Produk Makanan</a:t>
            </a:r>
            <a:br>
              <a:rPr lang="sv-SE" dirty="0"/>
            </a:br>
            <a:r>
              <a:rPr lang="sv-SE" dirty="0"/>
              <a:t>(Penyimpanan)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752849" y="394692"/>
            <a:ext cx="6998208" cy="6190413"/>
          </a:xfrm>
        </p:spPr>
        <p:txBody>
          <a:bodyPr/>
          <a:lstStyle/>
          <a:p>
            <a:r>
              <a:rPr lang="en-ID" b="0" dirty="0" err="1">
                <a:solidFill>
                  <a:schemeClr val="tx1"/>
                </a:solidFill>
              </a:rPr>
              <a:t>Penyimpanan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jadi</a:t>
            </a:r>
            <a:r>
              <a:rPr lang="en-ID" b="0" dirty="0">
                <a:solidFill>
                  <a:schemeClr val="tx1"/>
                </a:solidFill>
              </a:rPr>
              <a:t>/</a:t>
            </a:r>
            <a:r>
              <a:rPr lang="en-ID" b="0" dirty="0" err="1">
                <a:solidFill>
                  <a:schemeClr val="tx1"/>
                </a:solidFill>
              </a:rPr>
              <a:t>masak</a:t>
            </a:r>
            <a:endParaRPr lang="en-ID" b="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jadi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disimpan</a:t>
            </a:r>
            <a:r>
              <a:rPr lang="en-ID" b="0" dirty="0">
                <a:solidFill>
                  <a:schemeClr val="tx1"/>
                </a:solidFill>
              </a:rPr>
              <a:t> agar </a:t>
            </a:r>
            <a:r>
              <a:rPr lang="en-ID" b="0" dirty="0" err="1">
                <a:solidFill>
                  <a:schemeClr val="tx1"/>
                </a:solidFill>
              </a:rPr>
              <a:t>tidak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rusak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atau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busuk</a:t>
            </a:r>
            <a:r>
              <a:rPr lang="en-ID" b="0" dirty="0">
                <a:solidFill>
                  <a:schemeClr val="tx1"/>
                </a:solidFill>
              </a:rPr>
              <a:t>/</a:t>
            </a:r>
            <a:r>
              <a:rPr lang="en-ID" b="0" dirty="0" err="1">
                <a:solidFill>
                  <a:schemeClr val="tx1"/>
                </a:solidFill>
              </a:rPr>
              <a:t>basi</a:t>
            </a:r>
            <a:r>
              <a:rPr lang="en-ID" b="0" dirty="0">
                <a:solidFill>
                  <a:schemeClr val="tx1"/>
                </a:solidFill>
              </a:rPr>
              <a:t> dan </a:t>
            </a:r>
            <a:r>
              <a:rPr lang="en-ID" b="0" dirty="0" err="1">
                <a:solidFill>
                  <a:schemeClr val="tx1"/>
                </a:solidFill>
              </a:rPr>
              <a:t>memenuhi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persyaratan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bakteriologis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dengan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angka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kuman</a:t>
            </a:r>
            <a:r>
              <a:rPr lang="en-ID" b="0" dirty="0">
                <a:solidFill>
                  <a:schemeClr val="tx1"/>
                </a:solidFill>
              </a:rPr>
              <a:t> E.coli 0/gram.</a:t>
            </a: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chemeClr val="tx1"/>
                </a:solidFill>
              </a:rPr>
              <a:t>Penyimpanan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memperhatikan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prinsip</a:t>
            </a:r>
            <a:r>
              <a:rPr lang="en-ID" b="0" dirty="0">
                <a:solidFill>
                  <a:schemeClr val="tx1"/>
                </a:solidFill>
              </a:rPr>
              <a:t> </a:t>
            </a:r>
            <a:r>
              <a:rPr lang="en-ID" b="0" i="1" dirty="0">
                <a:solidFill>
                  <a:schemeClr val="tx1"/>
                </a:solidFill>
              </a:rPr>
              <a:t>first in first out</a:t>
            </a:r>
            <a:r>
              <a:rPr lang="en-ID" b="0" dirty="0">
                <a:solidFill>
                  <a:schemeClr val="tx1"/>
                </a:solidFill>
              </a:rPr>
              <a:t>(FIFO) dan </a:t>
            </a:r>
            <a:r>
              <a:rPr lang="en-ID" b="0" i="1" dirty="0">
                <a:solidFill>
                  <a:schemeClr val="tx1"/>
                </a:solidFill>
              </a:rPr>
              <a:t>first expired first out</a:t>
            </a:r>
            <a:r>
              <a:rPr lang="en-ID" b="0" dirty="0">
                <a:solidFill>
                  <a:schemeClr val="tx1"/>
                </a:solidFill>
              </a:rPr>
              <a:t>(FEFO).</a:t>
            </a: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chemeClr val="tx1"/>
                </a:solidFill>
              </a:rPr>
              <a:t>Wadah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penyimpanan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terpisah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untuk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setiap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jenis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dan </a:t>
            </a:r>
            <a:r>
              <a:rPr lang="en-ID" b="0" dirty="0" err="1">
                <a:solidFill>
                  <a:schemeClr val="tx1"/>
                </a:solidFill>
              </a:rPr>
              <a:t>dapat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menutup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sempurna</a:t>
            </a:r>
            <a:r>
              <a:rPr lang="en-ID" b="0" dirty="0">
                <a:solidFill>
                  <a:schemeClr val="tx1"/>
                </a:solidFill>
              </a:rPr>
              <a:t>.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matang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dipisahkan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dengan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mentah</a:t>
            </a:r>
            <a:r>
              <a:rPr lang="en-ID" b="0" dirty="0">
                <a:solidFill>
                  <a:schemeClr val="tx1"/>
                </a:solidFill>
              </a:rPr>
              <a:t>. </a:t>
            </a:r>
            <a:r>
              <a:rPr lang="en-ID" b="0" dirty="0" err="1">
                <a:solidFill>
                  <a:schemeClr val="tx1"/>
                </a:solidFill>
              </a:rPr>
              <a:t>Tidak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boleh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dilupakan</a:t>
            </a:r>
            <a:r>
              <a:rPr lang="en-ID" b="0" dirty="0">
                <a:solidFill>
                  <a:schemeClr val="tx1"/>
                </a:solidFill>
              </a:rPr>
              <a:t> juga </a:t>
            </a:r>
            <a:r>
              <a:rPr lang="en-ID" b="0" dirty="0" err="1">
                <a:solidFill>
                  <a:schemeClr val="tx1"/>
                </a:solidFill>
              </a:rPr>
              <a:t>suhu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penyimpanan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sesuai</a:t>
            </a:r>
            <a:r>
              <a:rPr lang="en-ID" b="0" dirty="0">
                <a:solidFill>
                  <a:schemeClr val="tx1"/>
                </a:solidFill>
              </a:rPr>
              <a:t>.</a:t>
            </a:r>
          </a:p>
          <a:p>
            <a:r>
              <a:rPr lang="en-ID" b="0" dirty="0" err="1">
                <a:solidFill>
                  <a:schemeClr val="tx1"/>
                </a:solidFill>
              </a:rPr>
              <a:t>Pengangkutan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endParaRPr lang="en-ID" b="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chemeClr val="tx1"/>
                </a:solidFill>
              </a:rPr>
              <a:t>Pengangkutan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memperhatikan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higiene</a:t>
            </a:r>
            <a:r>
              <a:rPr lang="en-ID" b="0" dirty="0">
                <a:solidFill>
                  <a:schemeClr val="tx1"/>
                </a:solidFill>
              </a:rPr>
              <a:t>, </a:t>
            </a:r>
            <a:r>
              <a:rPr lang="en-ID" b="0" dirty="0" err="1">
                <a:solidFill>
                  <a:schemeClr val="tx1"/>
                </a:solidFill>
              </a:rPr>
              <a:t>tidak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bercampur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dengan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bahan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berbahaya</a:t>
            </a:r>
            <a:r>
              <a:rPr lang="en-ID" b="0" dirty="0">
                <a:solidFill>
                  <a:schemeClr val="tx1"/>
                </a:solidFill>
              </a:rPr>
              <a:t> dan </a:t>
            </a:r>
            <a:r>
              <a:rPr lang="en-ID" b="0" dirty="0" err="1">
                <a:solidFill>
                  <a:schemeClr val="tx1"/>
                </a:solidFill>
              </a:rPr>
              <a:t>beracun</a:t>
            </a:r>
            <a:r>
              <a:rPr lang="en-ID" b="0" dirty="0">
                <a:solidFill>
                  <a:schemeClr val="tx1"/>
                </a:solidFill>
              </a:rPr>
              <a:t>, </a:t>
            </a:r>
            <a:r>
              <a:rPr lang="en-ID" b="0" dirty="0" err="1">
                <a:solidFill>
                  <a:schemeClr val="tx1"/>
                </a:solidFill>
              </a:rPr>
              <a:t>menggunakan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kendaraan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khusus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pengangkut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, dan </a:t>
            </a:r>
            <a:r>
              <a:rPr lang="en-ID" b="0" dirty="0" err="1">
                <a:solidFill>
                  <a:schemeClr val="tx1"/>
                </a:solidFill>
              </a:rPr>
              <a:t>wadah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harus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tertutup</a:t>
            </a:r>
            <a:r>
              <a:rPr lang="en-ID" b="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102181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</a:t>
            </a:r>
          </a:p>
          <a:p>
            <a:r>
              <a:rPr lang="en-US" dirty="0" err="1">
                <a:solidFill>
                  <a:srgbClr val="002060"/>
                </a:solidFill>
              </a:rPr>
              <a:t>Produk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Makanan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57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-4.16667E-6 -2.22222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1.85185E-6 L -3.33333E-6 -1.85185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sv-SE" dirty="0"/>
              <a:t>Produk Makanan</a:t>
            </a:r>
            <a:br>
              <a:rPr lang="sv-SE" dirty="0"/>
            </a:br>
            <a:r>
              <a:rPr lang="sv-SE" dirty="0"/>
              <a:t>(Penyimpanan)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638548" y="1404569"/>
            <a:ext cx="6998208" cy="3700500"/>
          </a:xfrm>
        </p:spPr>
        <p:txBody>
          <a:bodyPr/>
          <a:lstStyle/>
          <a:p>
            <a:r>
              <a:rPr lang="en-ID" b="0" dirty="0" err="1">
                <a:solidFill>
                  <a:schemeClr val="tx1"/>
                </a:solidFill>
              </a:rPr>
              <a:t>Penyajian</a:t>
            </a:r>
            <a:r>
              <a:rPr lang="en-ID" b="0" dirty="0">
                <a:solidFill>
                  <a:schemeClr val="tx1"/>
                </a:solidFill>
              </a:rPr>
              <a:t> </a:t>
            </a:r>
            <a:r>
              <a:rPr lang="en-ID" b="0" dirty="0" err="1">
                <a:solidFill>
                  <a:schemeClr val="tx1"/>
                </a:solidFill>
              </a:rPr>
              <a:t>makanan</a:t>
            </a:r>
            <a:endParaRPr lang="en-ID" b="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Makanan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dinyatakan</a:t>
            </a:r>
            <a:r>
              <a:rPr lang="en-ID" dirty="0">
                <a:solidFill>
                  <a:schemeClr val="tx1"/>
                </a:solidFill>
              </a:rPr>
              <a:t> laik </a:t>
            </a:r>
            <a:r>
              <a:rPr lang="en-ID" dirty="0" err="1">
                <a:solidFill>
                  <a:schemeClr val="tx1"/>
                </a:solidFill>
              </a:rPr>
              <a:t>santap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apabila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dilakukan</a:t>
            </a:r>
            <a:r>
              <a:rPr lang="en-ID" dirty="0">
                <a:solidFill>
                  <a:schemeClr val="tx1"/>
                </a:solidFill>
              </a:rPr>
              <a:t> uji </a:t>
            </a:r>
            <a:r>
              <a:rPr lang="en-ID" dirty="0" err="1">
                <a:solidFill>
                  <a:schemeClr val="tx1"/>
                </a:solidFill>
              </a:rPr>
              <a:t>organoleptik</a:t>
            </a:r>
            <a:r>
              <a:rPr lang="en-ID" dirty="0">
                <a:solidFill>
                  <a:schemeClr val="tx1"/>
                </a:solidFill>
              </a:rPr>
              <a:t> dan uji </a:t>
            </a:r>
            <a:r>
              <a:rPr lang="en-ID" dirty="0" err="1">
                <a:solidFill>
                  <a:schemeClr val="tx1"/>
                </a:solidFill>
              </a:rPr>
              <a:t>biologis</a:t>
            </a:r>
            <a:r>
              <a:rPr lang="en-ID" dirty="0">
                <a:solidFill>
                  <a:schemeClr val="tx1"/>
                </a:solidFill>
              </a:rPr>
              <a:t>. Uji </a:t>
            </a:r>
            <a:r>
              <a:rPr lang="en-ID" dirty="0" err="1">
                <a:solidFill>
                  <a:schemeClr val="tx1"/>
                </a:solidFill>
              </a:rPr>
              <a:t>laboratorium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bila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kecurigaan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penyebab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keracunan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Penyajian</a:t>
            </a:r>
            <a:r>
              <a:rPr lang="en-ID" dirty="0">
                <a:solidFill>
                  <a:schemeClr val="tx1"/>
                </a:solidFill>
              </a:rPr>
              <a:t> juga </a:t>
            </a:r>
            <a:r>
              <a:rPr lang="en-ID" dirty="0" err="1">
                <a:solidFill>
                  <a:schemeClr val="tx1"/>
                </a:solidFill>
              </a:rPr>
              <a:t>harus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memperhatikan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jarak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antara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pengolahan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penyajian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Wadah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makanan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harus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terpisah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tertutup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Setiap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makanan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harus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memiliki</a:t>
            </a:r>
            <a:r>
              <a:rPr lang="en-ID" dirty="0">
                <a:solidFill>
                  <a:schemeClr val="tx1"/>
                </a:solidFill>
              </a:rPr>
              <a:t> 1 </a:t>
            </a:r>
            <a:r>
              <a:rPr lang="en-ID" dirty="0" err="1">
                <a:solidFill>
                  <a:schemeClr val="tx1"/>
                </a:solidFill>
              </a:rPr>
              <a:t>porsi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sampel</a:t>
            </a:r>
            <a:r>
              <a:rPr lang="en-ID" dirty="0">
                <a:solidFill>
                  <a:schemeClr val="tx1"/>
                </a:solidFill>
              </a:rPr>
              <a:t>/</a:t>
            </a:r>
            <a:r>
              <a:rPr lang="en-ID" dirty="0" err="1">
                <a:solidFill>
                  <a:schemeClr val="tx1"/>
                </a:solidFill>
              </a:rPr>
              <a:t>contoh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digunakan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sebagai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konfirmasi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bila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terjadi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gangguan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atau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tuntutan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konsumen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Sampel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disimpan</a:t>
            </a:r>
            <a:r>
              <a:rPr lang="en-ID" dirty="0">
                <a:solidFill>
                  <a:schemeClr val="tx1"/>
                </a:solidFill>
              </a:rPr>
              <a:t> pada </a:t>
            </a:r>
            <a:r>
              <a:rPr lang="en-ID" dirty="0" err="1">
                <a:solidFill>
                  <a:schemeClr val="tx1"/>
                </a:solidFill>
              </a:rPr>
              <a:t>suhu</a:t>
            </a:r>
            <a:r>
              <a:rPr lang="en-ID" dirty="0">
                <a:solidFill>
                  <a:schemeClr val="tx1"/>
                </a:solidFill>
              </a:rPr>
              <a:t> 10</a:t>
            </a:r>
            <a:r>
              <a:rPr lang="en-ID" baseline="30000" dirty="0">
                <a:solidFill>
                  <a:schemeClr val="tx1"/>
                </a:solidFill>
              </a:rPr>
              <a:t>o</a:t>
            </a:r>
            <a:r>
              <a:rPr lang="en-ID" dirty="0">
                <a:solidFill>
                  <a:schemeClr val="tx1"/>
                </a:solidFill>
              </a:rPr>
              <a:t>C </a:t>
            </a:r>
            <a:r>
              <a:rPr lang="en-ID" dirty="0" err="1">
                <a:solidFill>
                  <a:schemeClr val="tx1"/>
                </a:solidFill>
              </a:rPr>
              <a:t>selama</a:t>
            </a:r>
            <a:r>
              <a:rPr lang="en-ID" dirty="0">
                <a:solidFill>
                  <a:schemeClr val="tx1"/>
                </a:solidFill>
              </a:rPr>
              <a:t> 1x24 jam.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102181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</a:t>
            </a:r>
          </a:p>
          <a:p>
            <a:r>
              <a:rPr lang="en-US" dirty="0" err="1">
                <a:solidFill>
                  <a:srgbClr val="002060"/>
                </a:solidFill>
              </a:rPr>
              <a:t>Produk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Makanan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82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-4.16667E-6 -2.22222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1.85185E-6 L -3.33333E-6 -1.85185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Masukan</a:t>
            </a:r>
            <a:r>
              <a:rPr lang="en-US" dirty="0"/>
              <a:t>????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Know the end </a:t>
            </a:r>
            <a:br>
              <a:rPr lang="en-US" dirty="0"/>
            </a:br>
            <a:r>
              <a:rPr lang="en-US" dirty="0"/>
              <a:t>at the beginning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B17BA-A8E8-5EBA-0579-6EF3CB18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63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636201"/>
            <a:ext cx="6096000" cy="3585597"/>
          </a:xfrm>
        </p:spPr>
        <p:txBody>
          <a:bodyPr/>
          <a:lstStyle/>
          <a:p>
            <a:r>
              <a:rPr lang="en-US" dirty="0" err="1"/>
              <a:t>Untag</a:t>
            </a:r>
            <a:r>
              <a:rPr lang="en-US" dirty="0"/>
              <a:t> </a:t>
            </a:r>
            <a:r>
              <a:rPr lang="en-US" dirty="0" err="1"/>
              <a:t>Sby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lang="en-US" dirty="0"/>
          </a:p>
          <a:p>
            <a:pPr lvl="4"/>
            <a:r>
              <a:rPr lang="en-US" dirty="0"/>
              <a:t>What do you want them to remember?</a:t>
            </a:r>
          </a:p>
          <a:p>
            <a:r>
              <a:rPr lang="en-US" dirty="0" err="1"/>
              <a:t>Berkarya</a:t>
            </a:r>
            <a:endParaRPr lang="en-US" dirty="0"/>
          </a:p>
          <a:p>
            <a:pPr lvl="4"/>
            <a:r>
              <a:rPr lang="en-US" dirty="0"/>
              <a:t>Get them excited about what’s to come</a:t>
            </a:r>
          </a:p>
          <a:p>
            <a:r>
              <a:rPr lang="en-US" dirty="0" err="1"/>
              <a:t>Mengabdi</a:t>
            </a:r>
            <a:endParaRPr lang="en-US" dirty="0"/>
          </a:p>
          <a:p>
            <a:pPr lvl="4"/>
            <a:r>
              <a:rPr lang="en-US" dirty="0"/>
              <a:t>Build your presentation and give us your feedback </a:t>
            </a:r>
            <a:br>
              <a:rPr lang="en-US" dirty="0"/>
            </a:br>
            <a:r>
              <a:rPr lang="en-US" dirty="0"/>
              <a:t>if this was helpful to you.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VERMIKOMPOS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&amp; EKONOMI KREATIF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07692" y="302262"/>
            <a:ext cx="4376615" cy="10156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Petunjuk</a:t>
            </a:r>
            <a:r>
              <a:rPr lang="en-US" dirty="0"/>
              <a:t> Teknis </a:t>
            </a:r>
            <a:r>
              <a:rPr lang="en-US" dirty="0" err="1"/>
              <a:t>Luaran</a:t>
            </a:r>
            <a:r>
              <a:rPr lang="en-US" dirty="0"/>
              <a:t> TTG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KKN </a:t>
            </a:r>
            <a:r>
              <a:rPr lang="en-US" dirty="0" err="1"/>
              <a:t>Untag</a:t>
            </a:r>
            <a:r>
              <a:rPr lang="en-US" dirty="0"/>
              <a:t> Surabaya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Semester </a:t>
            </a:r>
            <a:r>
              <a:rPr lang="en-US" dirty="0" err="1"/>
              <a:t>Genap</a:t>
            </a:r>
            <a:r>
              <a:rPr lang="en-US" dirty="0"/>
              <a:t> 2023-2024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699896" y="1150273"/>
            <a:ext cx="792205" cy="1200329"/>
          </a:xfrm>
        </p:spPr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2418034"/>
      </p:ext>
    </p:extLst>
  </p:cSld>
  <p:clrMapOvr>
    <a:masterClrMapping/>
  </p:clrMapOvr>
  <p:transition spd="slow">
    <p:push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B73A68B-59E4-10C7-F644-FCBF5C5DF1A6}"/>
              </a:ext>
            </a:extLst>
          </p:cNvPr>
          <p:cNvSpPr txBox="1">
            <a:spLocks/>
          </p:cNvSpPr>
          <p:nvPr/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8000" b="1" i="0" u="none" strike="noStrike" kern="1200" cap="none" spc="-300" normalizeH="0" baseline="0" noProof="0">
                <a:ln>
                  <a:noFill/>
                </a:ln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Selamat Berkarya &amp; Mengabdi!</a:t>
            </a:r>
            <a:endParaRPr kumimoji="0" lang="en-ID" sz="8000" b="1" i="0" u="none" strike="noStrike" kern="1200" cap="none" spc="-300" normalizeH="0" baseline="0" noProof="0" dirty="0">
              <a:ln>
                <a:noFill/>
              </a:ln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0EEDDB-1FFC-B791-A8E9-CA512F4C92A9}"/>
              </a:ext>
            </a:extLst>
          </p:cNvPr>
          <p:cNvSpPr/>
          <p:nvPr/>
        </p:nvSpPr>
        <p:spPr>
          <a:xfrm>
            <a:off x="1219939" y="-947058"/>
            <a:ext cx="9107555" cy="8654143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D09DE3-9278-9643-A758-5CD248DA886B}"/>
              </a:ext>
            </a:extLst>
          </p:cNvPr>
          <p:cNvSpPr/>
          <p:nvPr/>
        </p:nvSpPr>
        <p:spPr>
          <a:xfrm>
            <a:off x="6294141" y="2789238"/>
            <a:ext cx="3162300" cy="370363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DC6DD564-ABED-E64E-67B4-0FF7E63C6279}"/>
              </a:ext>
            </a:extLst>
          </p:cNvPr>
          <p:cNvSpPr txBox="1">
            <a:spLocks/>
          </p:cNvSpPr>
          <p:nvPr/>
        </p:nvSpPr>
        <p:spPr>
          <a:xfrm>
            <a:off x="4482034" y="4548554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30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/>
                <a:ea typeface="+mn-ea"/>
                <a:cs typeface="Segoe UI Semilight" panose="020B0402040204020203" pitchFamily="34" charset="0"/>
              </a:rPr>
              <a:t>Suwun</a:t>
            </a:r>
            <a:endParaRPr kumimoji="0" lang="en-US" sz="3200" b="1" i="0" u="none" strike="noStrike" kern="1200" cap="none" spc="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2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73489" y="2801981"/>
            <a:ext cx="4332514" cy="867930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Pembuatan</a:t>
            </a:r>
            <a:r>
              <a:rPr lang="en-US" dirty="0">
                <a:solidFill>
                  <a:srgbClr val="002060"/>
                </a:solidFill>
              </a:rPr>
              <a:t> Media </a:t>
            </a:r>
            <a:r>
              <a:rPr lang="en-US" dirty="0" err="1">
                <a:solidFill>
                  <a:srgbClr val="002060"/>
                </a:solidFill>
              </a:rPr>
              <a:t>Vermikompos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b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</a:b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Pengolah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Limbah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A069-C168-2A00-0FBD-B79F7CBD4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8548" y="1007643"/>
            <a:ext cx="7553451" cy="501675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: 3 unit drum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plastik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ukuran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200 liter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dibelah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jadi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2 ; Kotak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kayu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keras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volume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setara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600 liter material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; Material lain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bertahan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lama.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perkembangan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difermentasi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didiamkan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terlebih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dahulu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kurang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selama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dua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minggu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Bagian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dasar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tempat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pembuatan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diberi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pelepah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pisang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sebagai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tempat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bertelur,Masukkan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dalam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tersebut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jika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meninggalkan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berarti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kondisi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belum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cocok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media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pembuatan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yaitu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kelembaban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sekitar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50-55 %,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suhu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30-55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derajat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Celcius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pH 5,5-8,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aerasi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(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terdapat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udara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),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siapkan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sampai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menetap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tidak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meninggalkan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tersebut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58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73489" y="2801981"/>
            <a:ext cx="4332514" cy="867930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Pembuatan</a:t>
            </a:r>
            <a:r>
              <a:rPr lang="en-US" dirty="0">
                <a:solidFill>
                  <a:srgbClr val="002060"/>
                </a:solidFill>
              </a:rPr>
              <a:t> Media </a:t>
            </a:r>
            <a:r>
              <a:rPr lang="en-US" dirty="0" err="1">
                <a:solidFill>
                  <a:srgbClr val="002060"/>
                </a:solidFill>
              </a:rPr>
              <a:t>Vermikompos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b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</a:b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Pengolah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Limbah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A069-C168-2A00-0FBD-B79F7CBD4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6030" y="1469308"/>
            <a:ext cx="7553451" cy="440120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Setelah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tiga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buka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wadah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lihat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apakah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sudah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mulai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terbentuk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sampah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menghilang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jika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iya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tambahkan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kembali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sampah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lakukan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proses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tersebut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berulang-ulang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hingga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jumlah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dihasilkan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cukup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banyak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sudah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siap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digunakan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berwarna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kehitaman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tidak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berbau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Proses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membuat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setelah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beberapa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minggu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maka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terbentuk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ditandai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perubahan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menjadi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remah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hancur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terdapat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butit-butir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lonjong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sebenarnya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merupakan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kotoran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Pisahkan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tanah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Keringkan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siap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digunakan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dewasa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dipanen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digunakan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lagi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proses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pengomposan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selanjutnya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endParaRPr lang="en-ID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08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73489" y="2801981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Inovasi</a:t>
            </a:r>
            <a:r>
              <a:rPr lang="en-US" dirty="0">
                <a:solidFill>
                  <a:srgbClr val="002060"/>
                </a:solidFill>
              </a:rPr>
              <a:t> &amp; TTG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Inovasi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TTG</a:t>
            </a:r>
            <a:b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</a:b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(ALAT-MESIN)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A069-C168-2A00-0FBD-B79F7CBD4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4248" y="766732"/>
            <a:ext cx="7553451" cy="501675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baru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murah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dibandingkan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penggantinya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Setidaknya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skalanya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skala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melakukan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pekerjaan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jelas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terbukti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baik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dibandingkan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pekerjaan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menggunakan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sedikit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ramah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lingkungan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daripada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Jika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memungkinkan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menggunakan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beberapa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bentuk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matahari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seperti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tubuh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diperbaiki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oleh orang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mempunyai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kecerdasan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biasa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asalkan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memiliki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peralatan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diperlukan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dibeli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diperbaiki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sedekat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mungkin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rumah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berasal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dari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toko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milik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pribadi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toko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mengambilnya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kembali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pemeliharaan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perbaikan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tidak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boleh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menggantikan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mengganggu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kebaikan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apa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pun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sudah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ada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termasuk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hubungan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keluarga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masyarakat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40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Penyedia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layanan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Weblog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909459" y="632850"/>
            <a:ext cx="6608571" cy="5592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3" tooltip="&#10;                1. WordPress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WordPress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rgbClr val="3175E4"/>
                </a:solidFill>
                <a:latin typeface="Mulish"/>
                <a:hlinkClick r:id="rId4" tooltip="&#10;                2. Wix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Wix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5" tooltip="&#10;                3. Blogger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Blogger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6" tooltip="&#10;                4. Weebly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Weebly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7" tooltip="&#10;                5. Ghost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Ghost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rgbClr val="3175E4"/>
                </a:solidFill>
                <a:latin typeface="Mulish"/>
                <a:hlinkClick r:id="rId8" tooltip="&#10;                6. Penzu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Penzu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9" tooltip="&#10;                7. Webs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10" tooltip="&#10;                8. Medium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11" tooltip="&#10;                9. Joomla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Joomla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rgbClr val="3175E4"/>
                </a:solidFill>
                <a:latin typeface="Mulish"/>
                <a:hlinkClick r:id="rId12" tooltip="&#10;                10. Postach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Postach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13" tooltip="&#10;                11. Tumblr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Tumblr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14" tooltip="&#10;                12. LiveJournal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LiveJournal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rgbClr val="3175E4"/>
                </a:solidFill>
                <a:latin typeface="Mulish"/>
                <a:hlinkClick r:id="rId15" tooltip="&#10;                13. Substack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Substack</a:t>
            </a:r>
            <a:endParaRPr lang="en-ID" b="0" dirty="0">
              <a:solidFill>
                <a:srgbClr val="333333"/>
              </a:solidFill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4.07407E-6 L -2.91667E-6 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 Weblog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>
                <a:latin typeface="Calibri" panose="020F0502020204030204"/>
              </a:rPr>
              <a:t>Weblog  Structure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638548" y="914096"/>
            <a:ext cx="7340090" cy="5632311"/>
          </a:xfrm>
        </p:spPr>
        <p:txBody>
          <a:bodyPr/>
          <a:lstStyle/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Weblog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dapat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menggunakan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platform blogger dan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diperuntukkan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bagi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mitra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Setiap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weblog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setidaknya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memuat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komponen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berikut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URL- nama_mitra.blogspot.com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Favicon 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Header – Weblog Identity, Logo, Logo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Untag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Sby</a:t>
            </a:r>
            <a:endParaRPr lang="en-US" sz="24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Menu bar –Home; Bio (Sejarah Usaha, Sejarah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Produk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); ;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Produk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Kontak</a:t>
            </a:r>
            <a:endParaRPr lang="en-ID" sz="24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Slider :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Tiga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 slide dan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atau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 video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Blog  Content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Gallery Cards-Caption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Hyperlink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Hastag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Untag</a:t>
            </a:r>
            <a:endParaRPr lang="en-ID" sz="24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Q &amp; A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Footer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942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095999" y="468190"/>
            <a:ext cx="5709557" cy="2030082"/>
          </a:xfrm>
        </p:spPr>
        <p:txBody>
          <a:bodyPr/>
          <a:lstStyle/>
          <a:p>
            <a:r>
              <a:rPr lang="sv-SE" dirty="0">
                <a:solidFill>
                  <a:srgbClr val="002060"/>
                </a:solidFill>
              </a:rPr>
              <a:t>artikel opini merupakan salah satu karya tulis formal yang mengandung pendapat ataupun sudut pandang seorang penulis terkait suatu hal.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Artikel Opini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371601" y="2713203"/>
            <a:ext cx="9960428" cy="42616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2060"/>
                </a:solidFill>
              </a:rPr>
              <a:t>Editorial: Artikel </a:t>
            </a:r>
            <a:r>
              <a:rPr lang="en-US" b="0" dirty="0" err="1">
                <a:solidFill>
                  <a:srgbClr val="002060"/>
                </a:solidFill>
              </a:rPr>
              <a:t>opini</a:t>
            </a:r>
            <a:r>
              <a:rPr lang="en-US" b="0" dirty="0">
                <a:solidFill>
                  <a:srgbClr val="002060"/>
                </a:solidFill>
              </a:rPr>
              <a:t> yang </a:t>
            </a:r>
            <a:r>
              <a:rPr lang="en-US" b="0" dirty="0" err="1">
                <a:solidFill>
                  <a:srgbClr val="002060"/>
                </a:solidFill>
              </a:rPr>
              <a:t>menunjukkan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sikap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atau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keberpihakan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mengenai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suatu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topik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atau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masalah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hangat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dalam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masyarakat</a:t>
            </a:r>
            <a:r>
              <a:rPr lang="en-US" b="0" dirty="0">
                <a:solidFill>
                  <a:srgbClr val="002060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2060"/>
                </a:solidFill>
              </a:rPr>
              <a:t>Column: Tulisan </a:t>
            </a:r>
            <a:r>
              <a:rPr lang="en-US" b="0" dirty="0" err="1">
                <a:solidFill>
                  <a:srgbClr val="002060"/>
                </a:solidFill>
              </a:rPr>
              <a:t>opini</a:t>
            </a:r>
            <a:r>
              <a:rPr lang="en-US" b="0" dirty="0">
                <a:solidFill>
                  <a:srgbClr val="002060"/>
                </a:solidFill>
              </a:rPr>
              <a:t> yang </a:t>
            </a:r>
            <a:r>
              <a:rPr lang="en-US" b="0" dirty="0" err="1">
                <a:solidFill>
                  <a:srgbClr val="002060"/>
                </a:solidFill>
              </a:rPr>
              <a:t>dipublikasikan</a:t>
            </a:r>
            <a:r>
              <a:rPr lang="en-US" b="0" dirty="0">
                <a:solidFill>
                  <a:srgbClr val="002060"/>
                </a:solidFill>
              </a:rPr>
              <a:t> oleh </a:t>
            </a:r>
            <a:r>
              <a:rPr lang="en-US" b="0" dirty="0" err="1">
                <a:solidFill>
                  <a:srgbClr val="002060"/>
                </a:solidFill>
              </a:rPr>
              <a:t>sebuah</a:t>
            </a:r>
            <a:r>
              <a:rPr lang="en-US" b="0" dirty="0">
                <a:solidFill>
                  <a:srgbClr val="002060"/>
                </a:solidFill>
              </a:rPr>
              <a:t> media, </a:t>
            </a:r>
            <a:r>
              <a:rPr lang="en-US" b="0" dirty="0" err="1">
                <a:solidFill>
                  <a:srgbClr val="002060"/>
                </a:solidFill>
              </a:rPr>
              <a:t>tetapi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bukan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ditulis</a:t>
            </a:r>
            <a:r>
              <a:rPr lang="en-US" b="0" dirty="0">
                <a:solidFill>
                  <a:srgbClr val="002060"/>
                </a:solidFill>
              </a:rPr>
              <a:t> oleh </a:t>
            </a:r>
            <a:r>
              <a:rPr lang="en-US" b="0" dirty="0" err="1">
                <a:solidFill>
                  <a:srgbClr val="002060"/>
                </a:solidFill>
              </a:rPr>
              <a:t>karyawan</a:t>
            </a:r>
            <a:r>
              <a:rPr lang="en-US" b="0" dirty="0">
                <a:solidFill>
                  <a:srgbClr val="002060"/>
                </a:solidFill>
              </a:rPr>
              <a:t> media </a:t>
            </a:r>
            <a:r>
              <a:rPr lang="en-US" b="0" dirty="0" err="1">
                <a:solidFill>
                  <a:srgbClr val="002060"/>
                </a:solidFill>
              </a:rPr>
              <a:t>tersebut</a:t>
            </a:r>
            <a:r>
              <a:rPr lang="en-US" b="0" dirty="0">
                <a:solidFill>
                  <a:srgbClr val="002060"/>
                </a:solidFill>
              </a:rPr>
              <a:t>, </a:t>
            </a:r>
            <a:r>
              <a:rPr lang="en-US" b="0" dirty="0" err="1">
                <a:solidFill>
                  <a:srgbClr val="002060"/>
                </a:solidFill>
              </a:rPr>
              <a:t>melainkan</a:t>
            </a:r>
            <a:r>
              <a:rPr lang="en-US" b="0" dirty="0">
                <a:solidFill>
                  <a:srgbClr val="002060"/>
                </a:solidFill>
              </a:rPr>
              <a:t> oleh orang lain yang </a:t>
            </a:r>
            <a:r>
              <a:rPr lang="en-US" b="0" dirty="0" err="1">
                <a:solidFill>
                  <a:srgbClr val="002060"/>
                </a:solidFill>
              </a:rPr>
              <a:t>biasanya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ahli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dalam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bidang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tertentu</a:t>
            </a:r>
            <a:r>
              <a:rPr lang="en-US" b="0" dirty="0">
                <a:solidFill>
                  <a:srgbClr val="002060"/>
                </a:solidFill>
              </a:rPr>
              <a:t>. Column </a:t>
            </a:r>
            <a:r>
              <a:rPr lang="en-US" b="0" dirty="0" err="1">
                <a:solidFill>
                  <a:srgbClr val="002060"/>
                </a:solidFill>
              </a:rPr>
              <a:t>bisa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memuat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rekomendasi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atau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ajakan</a:t>
            </a:r>
            <a:r>
              <a:rPr lang="en-US" b="0" dirty="0">
                <a:solidFill>
                  <a:srgbClr val="002060"/>
                </a:solidFill>
              </a:rPr>
              <a:t> yang </a:t>
            </a:r>
            <a:r>
              <a:rPr lang="en-US" b="0" dirty="0" err="1">
                <a:solidFill>
                  <a:srgbClr val="002060"/>
                </a:solidFill>
              </a:rPr>
              <a:t>mampu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mendorong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keterlibatan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pembaca</a:t>
            </a:r>
            <a:r>
              <a:rPr lang="en-US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2060"/>
                </a:solidFill>
              </a:rPr>
              <a:t>OP-ED (Opposite Editorial): Artikel </a:t>
            </a:r>
            <a:r>
              <a:rPr lang="en-US" b="0" dirty="0" err="1">
                <a:solidFill>
                  <a:srgbClr val="002060"/>
                </a:solidFill>
              </a:rPr>
              <a:t>opini</a:t>
            </a:r>
            <a:r>
              <a:rPr lang="en-US" b="0" dirty="0">
                <a:solidFill>
                  <a:srgbClr val="002060"/>
                </a:solidFill>
              </a:rPr>
              <a:t> yang </a:t>
            </a:r>
            <a:r>
              <a:rPr lang="en-US" b="0" dirty="0" err="1">
                <a:solidFill>
                  <a:srgbClr val="002060"/>
                </a:solidFill>
              </a:rPr>
              <a:t>ditulis</a:t>
            </a:r>
            <a:r>
              <a:rPr lang="en-US" b="0" dirty="0">
                <a:solidFill>
                  <a:srgbClr val="002060"/>
                </a:solidFill>
              </a:rPr>
              <a:t> oleh </a:t>
            </a:r>
            <a:r>
              <a:rPr lang="en-US" b="0" dirty="0" err="1">
                <a:solidFill>
                  <a:srgbClr val="002060"/>
                </a:solidFill>
              </a:rPr>
              <a:t>masyarakat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untuk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memberikan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jawaban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atau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pendapat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oposisi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terhadap</a:t>
            </a:r>
            <a:r>
              <a:rPr lang="en-US" b="0" dirty="0">
                <a:solidFill>
                  <a:srgbClr val="002060"/>
                </a:solidFill>
              </a:rPr>
              <a:t> editorial yang </a:t>
            </a:r>
            <a:r>
              <a:rPr lang="en-US" b="0" dirty="0" err="1">
                <a:solidFill>
                  <a:srgbClr val="002060"/>
                </a:solidFill>
              </a:rPr>
              <a:t>dirilis</a:t>
            </a:r>
            <a:r>
              <a:rPr lang="en-US" b="0" dirty="0">
                <a:solidFill>
                  <a:srgbClr val="002060"/>
                </a:solidFill>
              </a:rPr>
              <a:t> oleh </a:t>
            </a:r>
            <a:r>
              <a:rPr lang="en-US" b="0" dirty="0" err="1">
                <a:solidFill>
                  <a:srgbClr val="002060"/>
                </a:solidFill>
              </a:rPr>
              <a:t>sebuah</a:t>
            </a:r>
            <a:r>
              <a:rPr lang="en-US" b="0" dirty="0">
                <a:solidFill>
                  <a:srgbClr val="002060"/>
                </a:solidFill>
              </a:rPr>
              <a:t> media. Tulisan </a:t>
            </a:r>
            <a:r>
              <a:rPr lang="en-US" b="0" dirty="0" err="1">
                <a:solidFill>
                  <a:srgbClr val="002060"/>
                </a:solidFill>
              </a:rPr>
              <a:t>seperti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ini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terbilang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jarang</a:t>
            </a:r>
            <a:r>
              <a:rPr lang="en-US" b="0" dirty="0">
                <a:solidFill>
                  <a:srgbClr val="002060"/>
                </a:solidFill>
              </a:rPr>
              <a:t> di Indonesia, </a:t>
            </a:r>
            <a:r>
              <a:rPr lang="en-US" b="0" dirty="0" err="1">
                <a:solidFill>
                  <a:srgbClr val="002060"/>
                </a:solidFill>
              </a:rPr>
              <a:t>tetapi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cukup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lumrah</a:t>
            </a:r>
            <a:r>
              <a:rPr lang="en-US" b="0" dirty="0">
                <a:solidFill>
                  <a:srgbClr val="002060"/>
                </a:solidFill>
              </a:rPr>
              <a:t> di </a:t>
            </a:r>
            <a:r>
              <a:rPr lang="en-US" b="0" dirty="0" err="1">
                <a:solidFill>
                  <a:srgbClr val="002060"/>
                </a:solidFill>
              </a:rPr>
              <a:t>luar</a:t>
            </a:r>
            <a:r>
              <a:rPr lang="en-US" b="0" dirty="0">
                <a:solidFill>
                  <a:srgbClr val="002060"/>
                </a:solidFill>
              </a:rPr>
              <a:t> negeri.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3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638549" y="468190"/>
            <a:ext cx="7167008" cy="2336024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Artikel </a:t>
            </a:r>
            <a:r>
              <a:rPr lang="en-US" sz="1800" dirty="0" err="1">
                <a:solidFill>
                  <a:srgbClr val="002060"/>
                </a:solidFill>
              </a:rPr>
              <a:t>ilmiah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ditujukan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membagikan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penelitian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asli</a:t>
            </a:r>
            <a:r>
              <a:rPr lang="en-US" sz="1800" dirty="0">
                <a:solidFill>
                  <a:srgbClr val="002060"/>
                </a:solidFill>
              </a:rPr>
              <a:t> Anda </a:t>
            </a:r>
            <a:r>
              <a:rPr lang="en-US" sz="1800" dirty="0" err="1">
                <a:solidFill>
                  <a:srgbClr val="002060"/>
                </a:solidFill>
              </a:rPr>
              <a:t>kepada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 </a:t>
            </a:r>
            <a:r>
              <a:rPr lang="en-US" sz="1800" dirty="0" err="1">
                <a:solidFill>
                  <a:srgbClr val="002060"/>
                </a:solidFill>
              </a:rPr>
              <a:t>atau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meninjau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penelitian</a:t>
            </a:r>
            <a:r>
              <a:rPr lang="en-US" sz="1800" dirty="0">
                <a:solidFill>
                  <a:srgbClr val="002060"/>
                </a:solidFill>
              </a:rPr>
              <a:t> yang </a:t>
            </a:r>
            <a:r>
              <a:rPr lang="en-US" sz="1800" dirty="0" err="1">
                <a:solidFill>
                  <a:srgbClr val="002060"/>
                </a:solidFill>
              </a:rPr>
              <a:t>dilakukan</a:t>
            </a:r>
            <a:r>
              <a:rPr lang="en-US" sz="1800" dirty="0">
                <a:solidFill>
                  <a:srgbClr val="002060"/>
                </a:solidFill>
              </a:rPr>
              <a:t> oleh orang lain. Oleh </a:t>
            </a:r>
            <a:r>
              <a:rPr lang="en-US" sz="1800" dirty="0" err="1">
                <a:solidFill>
                  <a:srgbClr val="002060"/>
                </a:solidFill>
              </a:rPr>
              <a:t>karena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itu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ilmu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pengetahuan</a:t>
            </a:r>
            <a:r>
              <a:rPr lang="en-US" sz="1800" dirty="0">
                <a:solidFill>
                  <a:srgbClr val="002060"/>
                </a:solidFill>
              </a:rPr>
              <a:t> sangat </a:t>
            </a:r>
            <a:r>
              <a:rPr lang="en-US" sz="1800" dirty="0" err="1">
                <a:solidFill>
                  <a:srgbClr val="002060"/>
                </a:solidFill>
              </a:rPr>
              <a:t>penting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bagi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evolusi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pengetahuan</a:t>
            </a:r>
            <a:r>
              <a:rPr lang="en-US" sz="1800" dirty="0">
                <a:solidFill>
                  <a:srgbClr val="002060"/>
                </a:solidFill>
              </a:rPr>
              <a:t> modern, yang mana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seorang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bertumpu</a:t>
            </a:r>
            <a:r>
              <a:rPr lang="en-US" sz="1800" dirty="0">
                <a:solidFill>
                  <a:srgbClr val="002060"/>
                </a:solidFill>
              </a:rPr>
              <a:t> pada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lain.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mencapai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tujuannya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surat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kabar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harus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bertujuan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memberikan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informasi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bukan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mengesankan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harus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mudah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dibaca</a:t>
            </a:r>
            <a:r>
              <a:rPr lang="en-US" sz="1800" dirty="0">
                <a:solidFill>
                  <a:srgbClr val="002060"/>
                </a:solidFill>
              </a:rPr>
              <a:t> — </a:t>
            </a:r>
            <a:r>
              <a:rPr lang="en-US" sz="1800" dirty="0" err="1">
                <a:solidFill>
                  <a:srgbClr val="002060"/>
                </a:solidFill>
              </a:rPr>
              <a:t>yaitu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jelas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akurat</a:t>
            </a:r>
            <a:r>
              <a:rPr lang="en-US" sz="1800" dirty="0">
                <a:solidFill>
                  <a:srgbClr val="002060"/>
                </a:solidFill>
              </a:rPr>
              <a:t>, dan </a:t>
            </a:r>
            <a:r>
              <a:rPr lang="en-US" sz="1800" dirty="0" err="1">
                <a:solidFill>
                  <a:srgbClr val="002060"/>
                </a:solidFill>
              </a:rPr>
              <a:t>ringkas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lebih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mungkin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dikutip</a:t>
            </a:r>
            <a:r>
              <a:rPr lang="en-US" sz="1800" dirty="0">
                <a:solidFill>
                  <a:srgbClr val="002060"/>
                </a:solidFill>
              </a:rPr>
              <a:t> oleh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 </a:t>
            </a:r>
            <a:r>
              <a:rPr lang="en-US" sz="1800" dirty="0" err="1">
                <a:solidFill>
                  <a:srgbClr val="002060"/>
                </a:solidFill>
              </a:rPr>
              <a:t>jika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bermanfaat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bukannya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samar-samar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atau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egois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Artikel Ilmiah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115786" y="3165762"/>
            <a:ext cx="9960428" cy="3254224"/>
          </a:xfrm>
        </p:spPr>
        <p:txBody>
          <a:bodyPr/>
          <a:lstStyle/>
          <a:p>
            <a:r>
              <a:rPr lang="en-US" sz="1400" b="0" dirty="0" err="1">
                <a:solidFill>
                  <a:srgbClr val="002060"/>
                </a:solidFill>
              </a:rPr>
              <a:t>Makalah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melaporkan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karya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eksperimental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seringkali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disusun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secara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kronologis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lima </a:t>
            </a:r>
            <a:r>
              <a:rPr lang="en-US" sz="1400" b="0" dirty="0" err="1">
                <a:solidFill>
                  <a:srgbClr val="002060"/>
                </a:solidFill>
              </a:rPr>
              <a:t>bagian</a:t>
            </a:r>
            <a:r>
              <a:rPr lang="en-US" sz="1400" b="0" dirty="0">
                <a:solidFill>
                  <a:srgbClr val="002060"/>
                </a:solidFill>
              </a:rPr>
              <a:t>: </a:t>
            </a:r>
            <a:r>
              <a:rPr lang="en-US" sz="1400" b="0" dirty="0" err="1">
                <a:solidFill>
                  <a:srgbClr val="002060"/>
                </a:solidFill>
              </a:rPr>
              <a:t>pertama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Pendahuluan</a:t>
            </a:r>
            <a:r>
              <a:rPr lang="en-US" sz="1400" b="0" dirty="0">
                <a:solidFill>
                  <a:srgbClr val="002060"/>
                </a:solidFill>
              </a:rPr>
              <a:t>; </a:t>
            </a:r>
            <a:r>
              <a:rPr lang="en-US" sz="1400" b="0" dirty="0" err="1">
                <a:solidFill>
                  <a:srgbClr val="002060"/>
                </a:solidFill>
              </a:rPr>
              <a:t>kemudian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Bahan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Metode</a:t>
            </a:r>
            <a:r>
              <a:rPr lang="en-US" sz="1400" b="0" dirty="0">
                <a:solidFill>
                  <a:srgbClr val="002060"/>
                </a:solidFill>
              </a:rPr>
              <a:t>, Hasil, dan </a:t>
            </a:r>
            <a:r>
              <a:rPr lang="en-US" sz="1400" b="0" dirty="0" err="1">
                <a:solidFill>
                  <a:srgbClr val="002060"/>
                </a:solidFill>
              </a:rPr>
              <a:t>Pembahasan</a:t>
            </a:r>
            <a:r>
              <a:rPr lang="en-US" sz="1400" b="0" dirty="0">
                <a:solidFill>
                  <a:srgbClr val="002060"/>
                </a:solidFill>
              </a:rPr>
              <a:t> (</a:t>
            </a:r>
            <a:r>
              <a:rPr lang="en-US" sz="1400" b="0" dirty="0" err="1">
                <a:solidFill>
                  <a:srgbClr val="002060"/>
                </a:solidFill>
              </a:rPr>
              <a:t>ketiga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bagian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secara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bersama-sama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membentuk</a:t>
            </a:r>
            <a:r>
              <a:rPr lang="en-US" sz="1400" b="0" dirty="0">
                <a:solidFill>
                  <a:srgbClr val="002060"/>
                </a:solidFill>
              </a:rPr>
              <a:t> badan </a:t>
            </a:r>
            <a:r>
              <a:rPr lang="en-US" sz="1400" b="0" dirty="0" err="1">
                <a:solidFill>
                  <a:srgbClr val="002060"/>
                </a:solidFill>
              </a:rPr>
              <a:t>makalah</a:t>
            </a:r>
            <a:r>
              <a:rPr lang="en-US" sz="1400" b="0" dirty="0">
                <a:solidFill>
                  <a:srgbClr val="002060"/>
                </a:solidFill>
              </a:rPr>
              <a:t>); dan </a:t>
            </a:r>
            <a:r>
              <a:rPr lang="en-US" sz="1400" b="0" dirty="0" err="1">
                <a:solidFill>
                  <a:srgbClr val="002060"/>
                </a:solidFill>
              </a:rPr>
              <a:t>terakhir</a:t>
            </a:r>
            <a:r>
              <a:rPr lang="en-US" sz="1400" b="0" dirty="0">
                <a:solidFill>
                  <a:srgbClr val="002060"/>
                </a:solidFill>
              </a:rPr>
              <a:t>, Kesimpulan.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Bagian </a:t>
            </a:r>
            <a:r>
              <a:rPr lang="en-US" sz="1400" b="0" dirty="0" err="1">
                <a:solidFill>
                  <a:srgbClr val="002060"/>
                </a:solidFill>
              </a:rPr>
              <a:t>Pendahuluan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memperjelas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motivasi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karya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disajikan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mempersiapkan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pembaca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untuk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struktur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makalah</a:t>
            </a:r>
            <a:r>
              <a:rPr lang="en-US" sz="1400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Bagian </a:t>
            </a:r>
            <a:r>
              <a:rPr lang="en-US" sz="1400" b="0" dirty="0" err="1">
                <a:solidFill>
                  <a:srgbClr val="002060"/>
                </a:solidFill>
              </a:rPr>
              <a:t>Bahan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Metode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memberikan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rincian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cukup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bagi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ilmuwan</a:t>
            </a:r>
            <a:r>
              <a:rPr lang="en-US" sz="1400" b="0" dirty="0">
                <a:solidFill>
                  <a:srgbClr val="002060"/>
                </a:solidFill>
              </a:rPr>
              <a:t> lain </a:t>
            </a:r>
            <a:r>
              <a:rPr lang="en-US" sz="1400" b="0" dirty="0" err="1">
                <a:solidFill>
                  <a:srgbClr val="002060"/>
                </a:solidFill>
              </a:rPr>
              <a:t>untuk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mereproduksi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eksperimen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disajikan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makalah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. Di </a:t>
            </a:r>
            <a:r>
              <a:rPr lang="en-US" sz="1400" b="0" dirty="0" err="1">
                <a:solidFill>
                  <a:srgbClr val="002060"/>
                </a:solidFill>
              </a:rPr>
              <a:t>beberapa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jurnal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informasi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ditempatkan</a:t>
            </a:r>
            <a:r>
              <a:rPr lang="en-US" sz="1400" b="0" dirty="0">
                <a:solidFill>
                  <a:srgbClr val="002060"/>
                </a:solidFill>
              </a:rPr>
              <a:t> di </a:t>
            </a:r>
            <a:r>
              <a:rPr lang="en-US" sz="1400" b="0" dirty="0" err="1">
                <a:solidFill>
                  <a:srgbClr val="002060"/>
                </a:solidFill>
              </a:rPr>
              <a:t>lampiran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karena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bukanlah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pertama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ingin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diketahui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sebagian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besar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pembaca</a:t>
            </a:r>
            <a:r>
              <a:rPr lang="en-US" sz="1400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Bagian Hasil dan </a:t>
            </a:r>
            <a:r>
              <a:rPr lang="en-US" sz="1400" b="0" dirty="0" err="1">
                <a:solidFill>
                  <a:srgbClr val="002060"/>
                </a:solidFill>
              </a:rPr>
              <a:t>Pembahasan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menyajikan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mendiskusikan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penelitian</a:t>
            </a:r>
            <a:r>
              <a:rPr lang="en-US" sz="1400" b="0" dirty="0">
                <a:solidFill>
                  <a:srgbClr val="002060"/>
                </a:solidFill>
              </a:rPr>
              <a:t> masing-masing. </a:t>
            </a:r>
            <a:r>
              <a:rPr lang="en-US" sz="1400" b="0" dirty="0" err="1">
                <a:solidFill>
                  <a:srgbClr val="002060"/>
                </a:solidFill>
              </a:rPr>
              <a:t>Namun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hasil-hasil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tersebut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sering</a:t>
            </a:r>
            <a:r>
              <a:rPr lang="en-US" sz="1400" b="0" dirty="0">
                <a:solidFill>
                  <a:srgbClr val="002060"/>
                </a:solidFill>
              </a:rPr>
              <a:t> kali </a:t>
            </a:r>
            <a:r>
              <a:rPr lang="en-US" sz="1400" b="0" dirty="0" err="1">
                <a:solidFill>
                  <a:srgbClr val="002060"/>
                </a:solidFill>
              </a:rPr>
              <a:t>digabungkan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menjadi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satu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bagian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karena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pembaca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jarang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dapat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memahami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sendiri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tanpa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disertai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interpretasi</a:t>
            </a:r>
            <a:r>
              <a:rPr lang="en-US" sz="1400" b="0" dirty="0">
                <a:solidFill>
                  <a:srgbClr val="002060"/>
                </a:solidFill>
              </a:rPr>
              <a:t> — </a:t>
            </a:r>
            <a:r>
              <a:rPr lang="en-US" sz="1400" b="0" dirty="0" err="1">
                <a:solidFill>
                  <a:srgbClr val="002060"/>
                </a:solidFill>
              </a:rPr>
              <a:t>mereka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perlu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diberi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tahu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apa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maksud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tersebut</a:t>
            </a:r>
            <a:r>
              <a:rPr lang="en-US" sz="1400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Bagian Kesimpulan </a:t>
            </a:r>
            <a:r>
              <a:rPr lang="en-US" sz="1400" b="0" dirty="0" err="1">
                <a:solidFill>
                  <a:srgbClr val="002060"/>
                </a:solidFill>
              </a:rPr>
              <a:t>menyajikan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kerja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menafsirkan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temuan</a:t>
            </a:r>
            <a:r>
              <a:rPr lang="en-US" sz="1400" b="0" dirty="0">
                <a:solidFill>
                  <a:srgbClr val="002060"/>
                </a:solidFill>
              </a:rPr>
              <a:t> pada </a:t>
            </a:r>
            <a:r>
              <a:rPr lang="en-US" sz="1400" b="0" dirty="0" err="1">
                <a:solidFill>
                  <a:srgbClr val="002060"/>
                </a:solidFill>
              </a:rPr>
              <a:t>tingkat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abstraksi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lebih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tinggi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daripada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Diskusi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menghubungkan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temuan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motivasi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dinyatakan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Pendahuluan</a:t>
            </a:r>
            <a:r>
              <a:rPr lang="en-US" sz="1400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Daftar Pustaka</a:t>
            </a:r>
          </a:p>
        </p:txBody>
      </p:sp>
    </p:spTree>
    <p:extLst>
      <p:ext uri="{BB962C8B-B14F-4D97-AF65-F5344CB8AC3E}">
        <p14:creationId xmlns:p14="http://schemas.microsoft.com/office/powerpoint/2010/main" val="3818671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467</TotalTime>
  <Words>2230</Words>
  <Application>Microsoft Office PowerPoint</Application>
  <PresentationFormat>Widescreen</PresentationFormat>
  <Paragraphs>193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Black</vt:lpstr>
      <vt:lpstr>Arial Narrow</vt:lpstr>
      <vt:lpstr>Calibri</vt:lpstr>
      <vt:lpstr>Mulish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TEKNIS</vt:lpstr>
      <vt:lpstr>VERMIKOMPOS &amp; EKONOMI KREATIF</vt:lpstr>
      <vt:lpstr>Vermikompos Pengolah Limbah Organik</vt:lpstr>
      <vt:lpstr>Vermikompos Pengolah Limbah Organik</vt:lpstr>
      <vt:lpstr>Inovasi TTG (ALAT-MESIN)</vt:lpstr>
      <vt:lpstr>Weblog</vt:lpstr>
      <vt:lpstr>Weblog  Structure</vt:lpstr>
      <vt:lpstr>Artikel Opini </vt:lpstr>
      <vt:lpstr>Artikel Ilmiah </vt:lpstr>
      <vt:lpstr>Video  </vt:lpstr>
      <vt:lpstr>Poster </vt:lpstr>
      <vt:lpstr>Poster </vt:lpstr>
      <vt:lpstr>Produk Makanan (https://standarpangan.pom.go.id/dokumen/pedoman/Pedoman-Cara-Pengolahan-dan-Penanganan-Pangan-Olahan-Beku-Yang-Baik.pdf )  </vt:lpstr>
      <vt:lpstr>Produk Makanan (Pengolahan) </vt:lpstr>
      <vt:lpstr>Produk Makanan (Penyimpanan) </vt:lpstr>
      <vt:lpstr>Produk Makanan (Penyimpanan) </vt:lpstr>
      <vt:lpstr>Produk Makanan (Penyimpanan)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Joseph Prasaja</dc:creator>
  <cp:keywords/>
  <dc:description/>
  <cp:lastModifiedBy>Joseph Prasaja</cp:lastModifiedBy>
  <cp:revision>31</cp:revision>
  <dcterms:created xsi:type="dcterms:W3CDTF">2024-05-02T23:48:24Z</dcterms:created>
  <dcterms:modified xsi:type="dcterms:W3CDTF">2024-05-14T02:48:35Z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