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77" r:id="rId5"/>
    <p:sldId id="379" r:id="rId6"/>
    <p:sldId id="392" r:id="rId7"/>
    <p:sldId id="384" r:id="rId8"/>
    <p:sldId id="390" r:id="rId9"/>
    <p:sldId id="389" r:id="rId10"/>
    <p:sldId id="329" r:id="rId11"/>
    <p:sldId id="385" r:id="rId12"/>
    <p:sldId id="386" r:id="rId13"/>
    <p:sldId id="387" r:id="rId14"/>
    <p:sldId id="388" r:id="rId15"/>
    <p:sldId id="356" r:id="rId16"/>
    <p:sldId id="363" r:id="rId17"/>
    <p:sldId id="391" r:id="rId18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 STARTERS" id="{ACC24B29-0CC7-491A-A98A-CF7CBDBE501E}">
          <p14:sldIdLst>
            <p14:sldId id="377"/>
            <p14:sldId id="379"/>
            <p14:sldId id="392"/>
            <p14:sldId id="384"/>
            <p14:sldId id="390"/>
            <p14:sldId id="389"/>
            <p14:sldId id="329"/>
            <p14:sldId id="385"/>
            <p14:sldId id="386"/>
            <p14:sldId id="387"/>
            <p14:sldId id="388"/>
            <p14:sldId id="356"/>
            <p14:sldId id="363"/>
            <p14:sldId id="39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E6E6E6"/>
    <a:srgbClr val="DC5924"/>
    <a:srgbClr val="B7472A"/>
    <a:srgbClr val="000000"/>
    <a:srgbClr val="FFFFFF"/>
    <a:srgbClr val="75D1FF"/>
    <a:srgbClr val="11161C"/>
    <a:srgbClr val="7F7F7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52763" autoAdjust="0"/>
  </p:normalViewPr>
  <p:slideViewPr>
    <p:cSldViewPr snapToGrid="0">
      <p:cViewPr varScale="1">
        <p:scale>
          <a:sx n="59" d="100"/>
          <a:sy n="59" d="100"/>
        </p:scale>
        <p:origin x="102" y="6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>
        <p:scale>
          <a:sx n="66" d="100"/>
          <a:sy n="66" d="100"/>
        </p:scale>
        <p:origin x="1002" y="1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25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025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588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18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Combine a</a:t>
            </a:r>
            <a:r>
              <a:rPr lang="en-US" baseline="0" dirty="0"/>
              <a:t>n image and multiple key statements with a strong grid.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05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08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46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003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2655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156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81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450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674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_TITLE OR 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R 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noProof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noProof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noProof="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UT BAS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waweb.com/blog/panduan-platform-blog-terbaik/#6_Penzu" TargetMode="External"/><Relationship Id="rId13" Type="http://schemas.openxmlformats.org/officeDocument/2006/relationships/hyperlink" Target="https://www.dewaweb.com/blog/panduan-platform-blog-terbaik/#11_Tumblr" TargetMode="External"/><Relationship Id="rId3" Type="http://schemas.openxmlformats.org/officeDocument/2006/relationships/hyperlink" Target="https://www.dewaweb.com/blog/panduan-platform-blog-terbaik/#1_WordPress" TargetMode="External"/><Relationship Id="rId7" Type="http://schemas.openxmlformats.org/officeDocument/2006/relationships/hyperlink" Target="https://www.dewaweb.com/blog/panduan-platform-blog-terbaik/#5_Ghost" TargetMode="External"/><Relationship Id="rId12" Type="http://schemas.openxmlformats.org/officeDocument/2006/relationships/hyperlink" Target="https://www.dewaweb.com/blog/panduan-platform-blog-terbaik/#10_Postach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dewaweb.com/blog/panduan-platform-blog-terbaik/#4_Weebly" TargetMode="External"/><Relationship Id="rId11" Type="http://schemas.openxmlformats.org/officeDocument/2006/relationships/hyperlink" Target="https://www.dewaweb.com/blog/panduan-platform-blog-terbaik/#9_Joomla" TargetMode="External"/><Relationship Id="rId5" Type="http://schemas.openxmlformats.org/officeDocument/2006/relationships/hyperlink" Target="https://www.dewaweb.com/blog/panduan-platform-blog-terbaik/#3_Blogger" TargetMode="External"/><Relationship Id="rId15" Type="http://schemas.openxmlformats.org/officeDocument/2006/relationships/hyperlink" Target="https://www.dewaweb.com/blog/panduan-platform-blog-terbaik/#13_Substack" TargetMode="External"/><Relationship Id="rId10" Type="http://schemas.openxmlformats.org/officeDocument/2006/relationships/hyperlink" Target="https://www.dewaweb.com/blog/panduan-platform-blog-terbaik/#8_Medium" TargetMode="External"/><Relationship Id="rId4" Type="http://schemas.openxmlformats.org/officeDocument/2006/relationships/hyperlink" Target="https://www.dewaweb.com/blog/panduan-platform-blog-terbaik/#2_Wix" TargetMode="External"/><Relationship Id="rId9" Type="http://schemas.openxmlformats.org/officeDocument/2006/relationships/hyperlink" Target="https://www.dewaweb.com/blog/panduan-platform-blog-terbaik/#7_Webs" TargetMode="External"/><Relationship Id="rId14" Type="http://schemas.openxmlformats.org/officeDocument/2006/relationships/hyperlink" Target="https://www.dewaweb.com/blog/panduan-platform-blog-terbaik/#12_LiveJourna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93509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Rectangle 45"/>
          <p:cNvSpPr/>
          <p:nvPr/>
        </p:nvSpPr>
        <p:spPr>
          <a:xfrm flipH="1">
            <a:off x="6896413" y="4270130"/>
            <a:ext cx="4869478" cy="7040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</a:pPr>
            <a:r>
              <a:rPr lang="en-US" sz="2800" dirty="0" err="1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Luaran</a:t>
            </a: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 KKN </a:t>
            </a:r>
            <a:r>
              <a:rPr lang="en-US" sz="2800" dirty="0" err="1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Untag</a:t>
            </a: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 Surabaya</a:t>
            </a: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7847" y="2461199"/>
            <a:ext cx="8804365" cy="1311128"/>
          </a:xfrm>
        </p:spPr>
        <p:txBody>
          <a:bodyPr/>
          <a:lstStyle/>
          <a:p>
            <a:r>
              <a:rPr lang="en-US" dirty="0"/>
              <a:t>TEKNIS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6187" y="1327807"/>
            <a:ext cx="9461500" cy="1006429"/>
          </a:xfrm>
        </p:spPr>
        <p:txBody>
          <a:bodyPr/>
          <a:lstStyle/>
          <a:p>
            <a:r>
              <a:rPr lang="en-US" dirty="0"/>
              <a:t>PETUNJU</a:t>
            </a:r>
            <a:r>
              <a:rPr lang="en-US" sz="6600" dirty="0"/>
              <a:t>K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6261328" y="4413993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2" grpId="0" animBg="1"/>
      <p:bldP spid="12" grpId="1" animBg="1"/>
      <p:bldP spid="46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638549" y="468190"/>
            <a:ext cx="7167008" cy="2336024"/>
          </a:xfrm>
        </p:spPr>
        <p:txBody>
          <a:bodyPr/>
          <a:lstStyle/>
          <a:p>
            <a:r>
              <a:rPr lang="en-US" sz="1800" dirty="0">
                <a:solidFill>
                  <a:srgbClr val="002060"/>
                </a:solidFill>
              </a:rPr>
              <a:t>Artikel </a:t>
            </a:r>
            <a:r>
              <a:rPr lang="en-US" sz="1800" dirty="0" err="1">
                <a:solidFill>
                  <a:srgbClr val="002060"/>
                </a:solidFill>
              </a:rPr>
              <a:t>ilmiah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ditujukan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untuk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membagikan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karya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penelitian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asli</a:t>
            </a:r>
            <a:r>
              <a:rPr lang="en-US" sz="1800" dirty="0">
                <a:solidFill>
                  <a:srgbClr val="002060"/>
                </a:solidFill>
              </a:rPr>
              <a:t> Anda </a:t>
            </a:r>
            <a:r>
              <a:rPr lang="en-US" sz="1800" dirty="0" err="1">
                <a:solidFill>
                  <a:srgbClr val="002060"/>
                </a:solidFill>
              </a:rPr>
              <a:t>kepada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ilmuwan</a:t>
            </a:r>
            <a:r>
              <a:rPr lang="en-US" sz="1800" dirty="0">
                <a:solidFill>
                  <a:srgbClr val="002060"/>
                </a:solidFill>
              </a:rPr>
              <a:t> lain </a:t>
            </a:r>
            <a:r>
              <a:rPr lang="en-US" sz="1800" dirty="0" err="1">
                <a:solidFill>
                  <a:srgbClr val="002060"/>
                </a:solidFill>
              </a:rPr>
              <a:t>atau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untuk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meninjau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penelitian</a:t>
            </a:r>
            <a:r>
              <a:rPr lang="en-US" sz="1800" dirty="0">
                <a:solidFill>
                  <a:srgbClr val="002060"/>
                </a:solidFill>
              </a:rPr>
              <a:t> yang </a:t>
            </a:r>
            <a:r>
              <a:rPr lang="en-US" sz="1800" dirty="0" err="1">
                <a:solidFill>
                  <a:srgbClr val="002060"/>
                </a:solidFill>
              </a:rPr>
              <a:t>dilakukan</a:t>
            </a:r>
            <a:r>
              <a:rPr lang="en-US" sz="1800" dirty="0">
                <a:solidFill>
                  <a:srgbClr val="002060"/>
                </a:solidFill>
              </a:rPr>
              <a:t> oleh orang lain. Oleh </a:t>
            </a:r>
            <a:r>
              <a:rPr lang="en-US" sz="1800" dirty="0" err="1">
                <a:solidFill>
                  <a:srgbClr val="002060"/>
                </a:solidFill>
              </a:rPr>
              <a:t>karena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itu</a:t>
            </a:r>
            <a:r>
              <a:rPr lang="en-US" sz="1800" dirty="0">
                <a:solidFill>
                  <a:srgbClr val="002060"/>
                </a:solidFill>
              </a:rPr>
              <a:t>, </a:t>
            </a:r>
            <a:r>
              <a:rPr lang="en-US" sz="1800" dirty="0" err="1">
                <a:solidFill>
                  <a:srgbClr val="002060"/>
                </a:solidFill>
              </a:rPr>
              <a:t>ilmu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pengetahuan</a:t>
            </a:r>
            <a:r>
              <a:rPr lang="en-US" sz="1800" dirty="0">
                <a:solidFill>
                  <a:srgbClr val="002060"/>
                </a:solidFill>
              </a:rPr>
              <a:t> sangat </a:t>
            </a:r>
            <a:r>
              <a:rPr lang="en-US" sz="1800" dirty="0" err="1">
                <a:solidFill>
                  <a:srgbClr val="002060"/>
                </a:solidFill>
              </a:rPr>
              <a:t>penting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bagi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evolusi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ilmu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pengetahuan</a:t>
            </a:r>
            <a:r>
              <a:rPr lang="en-US" sz="1800" dirty="0">
                <a:solidFill>
                  <a:srgbClr val="002060"/>
                </a:solidFill>
              </a:rPr>
              <a:t> modern, yang mana </a:t>
            </a:r>
            <a:r>
              <a:rPr lang="en-US" sz="1800" dirty="0" err="1">
                <a:solidFill>
                  <a:srgbClr val="002060"/>
                </a:solidFill>
              </a:rPr>
              <a:t>karya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seorang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ilmuwan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bertumpu</a:t>
            </a:r>
            <a:r>
              <a:rPr lang="en-US" sz="1800" dirty="0">
                <a:solidFill>
                  <a:srgbClr val="002060"/>
                </a:solidFill>
              </a:rPr>
              <a:t> pada </a:t>
            </a:r>
            <a:r>
              <a:rPr lang="en-US" sz="1800" dirty="0" err="1">
                <a:solidFill>
                  <a:srgbClr val="002060"/>
                </a:solidFill>
              </a:rPr>
              <a:t>karya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ilmuwan</a:t>
            </a:r>
            <a:r>
              <a:rPr lang="en-US" sz="1800" dirty="0">
                <a:solidFill>
                  <a:srgbClr val="002060"/>
                </a:solidFill>
              </a:rPr>
              <a:t> lain. </a:t>
            </a:r>
            <a:r>
              <a:rPr lang="en-US" sz="1800" dirty="0" err="1">
                <a:solidFill>
                  <a:srgbClr val="002060"/>
                </a:solidFill>
              </a:rPr>
              <a:t>Untuk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mencapai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tujuannya</a:t>
            </a:r>
            <a:r>
              <a:rPr lang="en-US" sz="1800" dirty="0">
                <a:solidFill>
                  <a:srgbClr val="002060"/>
                </a:solidFill>
              </a:rPr>
              <a:t>, </a:t>
            </a:r>
            <a:r>
              <a:rPr lang="en-US" sz="1800" dirty="0" err="1">
                <a:solidFill>
                  <a:srgbClr val="002060"/>
                </a:solidFill>
              </a:rPr>
              <a:t>surat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kabar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harus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bertujuan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untuk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memberikan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informasi</a:t>
            </a:r>
            <a:r>
              <a:rPr lang="en-US" sz="1800" dirty="0">
                <a:solidFill>
                  <a:srgbClr val="002060"/>
                </a:solidFill>
              </a:rPr>
              <a:t>, </a:t>
            </a:r>
            <a:r>
              <a:rPr lang="en-US" sz="1800" dirty="0" err="1">
                <a:solidFill>
                  <a:srgbClr val="002060"/>
                </a:solidFill>
              </a:rPr>
              <a:t>bukan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mengesankan</a:t>
            </a:r>
            <a:r>
              <a:rPr lang="en-US" sz="1800" dirty="0">
                <a:solidFill>
                  <a:srgbClr val="002060"/>
                </a:solidFill>
              </a:rPr>
              <a:t>. </a:t>
            </a:r>
            <a:r>
              <a:rPr lang="en-US" sz="1800" dirty="0" err="1">
                <a:solidFill>
                  <a:srgbClr val="002060"/>
                </a:solidFill>
              </a:rPr>
              <a:t>Mereka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harus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mudah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dibaca</a:t>
            </a:r>
            <a:r>
              <a:rPr lang="en-US" sz="1800" dirty="0">
                <a:solidFill>
                  <a:srgbClr val="002060"/>
                </a:solidFill>
              </a:rPr>
              <a:t> — </a:t>
            </a:r>
            <a:r>
              <a:rPr lang="en-US" sz="1800" dirty="0" err="1">
                <a:solidFill>
                  <a:srgbClr val="002060"/>
                </a:solidFill>
              </a:rPr>
              <a:t>yaitu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jelas</a:t>
            </a:r>
            <a:r>
              <a:rPr lang="en-US" sz="1800" dirty="0">
                <a:solidFill>
                  <a:srgbClr val="002060"/>
                </a:solidFill>
              </a:rPr>
              <a:t>, </a:t>
            </a:r>
            <a:r>
              <a:rPr lang="en-US" sz="1800" dirty="0" err="1">
                <a:solidFill>
                  <a:srgbClr val="002060"/>
                </a:solidFill>
              </a:rPr>
              <a:t>akurat</a:t>
            </a:r>
            <a:r>
              <a:rPr lang="en-US" sz="1800" dirty="0">
                <a:solidFill>
                  <a:srgbClr val="002060"/>
                </a:solidFill>
              </a:rPr>
              <a:t>, dan </a:t>
            </a:r>
            <a:r>
              <a:rPr lang="en-US" sz="1800" dirty="0" err="1">
                <a:solidFill>
                  <a:srgbClr val="002060"/>
                </a:solidFill>
              </a:rPr>
              <a:t>ringkas</a:t>
            </a:r>
            <a:r>
              <a:rPr lang="en-US" sz="1800" dirty="0">
                <a:solidFill>
                  <a:srgbClr val="002060"/>
                </a:solidFill>
              </a:rPr>
              <a:t>. </a:t>
            </a:r>
            <a:r>
              <a:rPr lang="en-US" sz="1800" dirty="0" err="1">
                <a:solidFill>
                  <a:srgbClr val="002060"/>
                </a:solidFill>
              </a:rPr>
              <a:t>Mereka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lebih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mungkin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dikutip</a:t>
            </a:r>
            <a:r>
              <a:rPr lang="en-US" sz="1800" dirty="0">
                <a:solidFill>
                  <a:srgbClr val="002060"/>
                </a:solidFill>
              </a:rPr>
              <a:t> oleh </a:t>
            </a:r>
            <a:r>
              <a:rPr lang="en-US" sz="1800" dirty="0" err="1">
                <a:solidFill>
                  <a:srgbClr val="002060"/>
                </a:solidFill>
              </a:rPr>
              <a:t>ilmuwan</a:t>
            </a:r>
            <a:r>
              <a:rPr lang="en-US" sz="1800" dirty="0">
                <a:solidFill>
                  <a:srgbClr val="002060"/>
                </a:solidFill>
              </a:rPr>
              <a:t> lain </a:t>
            </a:r>
            <a:r>
              <a:rPr lang="en-US" sz="1800" dirty="0" err="1">
                <a:solidFill>
                  <a:srgbClr val="002060"/>
                </a:solidFill>
              </a:rPr>
              <a:t>jika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mereka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bermanfaat</a:t>
            </a:r>
            <a:r>
              <a:rPr lang="en-US" sz="1800" dirty="0">
                <a:solidFill>
                  <a:srgbClr val="002060"/>
                </a:solidFill>
              </a:rPr>
              <a:t>, </a:t>
            </a:r>
            <a:r>
              <a:rPr lang="en-US" sz="1800" dirty="0" err="1">
                <a:solidFill>
                  <a:srgbClr val="002060"/>
                </a:solidFill>
              </a:rPr>
              <a:t>bukannya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samar-samar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atau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egois</a:t>
            </a:r>
            <a:r>
              <a:rPr lang="en-US" sz="18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357295"/>
          </a:xfrm>
        </p:spPr>
        <p:txBody>
          <a:bodyPr/>
          <a:lstStyle/>
          <a:p>
            <a:r>
              <a:rPr lang="sv-SE" dirty="0"/>
              <a:t>Artikel Ilmiah</a:t>
            </a:r>
            <a:br>
              <a:rPr lang="sv-SE" dirty="0"/>
            </a:b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1115786" y="3165762"/>
            <a:ext cx="9960428" cy="3254224"/>
          </a:xfrm>
        </p:spPr>
        <p:txBody>
          <a:bodyPr/>
          <a:lstStyle/>
          <a:p>
            <a:r>
              <a:rPr lang="en-US" sz="1400" b="0" dirty="0" err="1">
                <a:solidFill>
                  <a:srgbClr val="002060"/>
                </a:solidFill>
              </a:rPr>
              <a:t>Makalah</a:t>
            </a:r>
            <a:r>
              <a:rPr lang="en-US" sz="1400" b="0" dirty="0">
                <a:solidFill>
                  <a:srgbClr val="002060"/>
                </a:solidFill>
              </a:rPr>
              <a:t> yang </a:t>
            </a:r>
            <a:r>
              <a:rPr lang="en-US" sz="1400" b="0" dirty="0" err="1">
                <a:solidFill>
                  <a:srgbClr val="002060"/>
                </a:solidFill>
              </a:rPr>
              <a:t>melaporkan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karya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eksperimental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seringkali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disusun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secara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kronologis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dalam</a:t>
            </a:r>
            <a:r>
              <a:rPr lang="en-US" sz="1400" b="0" dirty="0">
                <a:solidFill>
                  <a:srgbClr val="002060"/>
                </a:solidFill>
              </a:rPr>
              <a:t> lima </a:t>
            </a:r>
            <a:r>
              <a:rPr lang="en-US" sz="1400" b="0" dirty="0" err="1">
                <a:solidFill>
                  <a:srgbClr val="002060"/>
                </a:solidFill>
              </a:rPr>
              <a:t>bagian</a:t>
            </a:r>
            <a:r>
              <a:rPr lang="en-US" sz="1400" b="0" dirty="0">
                <a:solidFill>
                  <a:srgbClr val="002060"/>
                </a:solidFill>
              </a:rPr>
              <a:t>: </a:t>
            </a:r>
            <a:r>
              <a:rPr lang="en-US" sz="1400" b="0" dirty="0" err="1">
                <a:solidFill>
                  <a:srgbClr val="002060"/>
                </a:solidFill>
              </a:rPr>
              <a:t>pertama</a:t>
            </a:r>
            <a:r>
              <a:rPr lang="en-US" sz="1400" b="0" dirty="0">
                <a:solidFill>
                  <a:srgbClr val="002060"/>
                </a:solidFill>
              </a:rPr>
              <a:t>, </a:t>
            </a:r>
            <a:r>
              <a:rPr lang="en-US" sz="1400" b="0" dirty="0" err="1">
                <a:solidFill>
                  <a:srgbClr val="002060"/>
                </a:solidFill>
              </a:rPr>
              <a:t>Pendahuluan</a:t>
            </a:r>
            <a:r>
              <a:rPr lang="en-US" sz="1400" b="0" dirty="0">
                <a:solidFill>
                  <a:srgbClr val="002060"/>
                </a:solidFill>
              </a:rPr>
              <a:t>; </a:t>
            </a:r>
            <a:r>
              <a:rPr lang="en-US" sz="1400" b="0" dirty="0" err="1">
                <a:solidFill>
                  <a:srgbClr val="002060"/>
                </a:solidFill>
              </a:rPr>
              <a:t>kemudian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Bahan</a:t>
            </a:r>
            <a:r>
              <a:rPr lang="en-US" sz="1400" b="0" dirty="0">
                <a:solidFill>
                  <a:srgbClr val="002060"/>
                </a:solidFill>
              </a:rPr>
              <a:t> dan </a:t>
            </a:r>
            <a:r>
              <a:rPr lang="en-US" sz="1400" b="0" dirty="0" err="1">
                <a:solidFill>
                  <a:srgbClr val="002060"/>
                </a:solidFill>
              </a:rPr>
              <a:t>Metode</a:t>
            </a:r>
            <a:r>
              <a:rPr lang="en-US" sz="1400" b="0" dirty="0">
                <a:solidFill>
                  <a:srgbClr val="002060"/>
                </a:solidFill>
              </a:rPr>
              <a:t>, Hasil, dan </a:t>
            </a:r>
            <a:r>
              <a:rPr lang="en-US" sz="1400" b="0" dirty="0" err="1">
                <a:solidFill>
                  <a:srgbClr val="002060"/>
                </a:solidFill>
              </a:rPr>
              <a:t>Pembahasan</a:t>
            </a:r>
            <a:r>
              <a:rPr lang="en-US" sz="1400" b="0" dirty="0">
                <a:solidFill>
                  <a:srgbClr val="002060"/>
                </a:solidFill>
              </a:rPr>
              <a:t> (</a:t>
            </a:r>
            <a:r>
              <a:rPr lang="en-US" sz="1400" b="0" dirty="0" err="1">
                <a:solidFill>
                  <a:srgbClr val="002060"/>
                </a:solidFill>
              </a:rPr>
              <a:t>ketiga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bagian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ini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secara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bersama-sama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membentuk</a:t>
            </a:r>
            <a:r>
              <a:rPr lang="en-US" sz="1400" b="0" dirty="0">
                <a:solidFill>
                  <a:srgbClr val="002060"/>
                </a:solidFill>
              </a:rPr>
              <a:t> badan </a:t>
            </a:r>
            <a:r>
              <a:rPr lang="en-US" sz="1400" b="0" dirty="0" err="1">
                <a:solidFill>
                  <a:srgbClr val="002060"/>
                </a:solidFill>
              </a:rPr>
              <a:t>makalah</a:t>
            </a:r>
            <a:r>
              <a:rPr lang="en-US" sz="1400" b="0" dirty="0">
                <a:solidFill>
                  <a:srgbClr val="002060"/>
                </a:solidFill>
              </a:rPr>
              <a:t>); dan </a:t>
            </a:r>
            <a:r>
              <a:rPr lang="en-US" sz="1400" b="0" dirty="0" err="1">
                <a:solidFill>
                  <a:srgbClr val="002060"/>
                </a:solidFill>
              </a:rPr>
              <a:t>terakhir</a:t>
            </a:r>
            <a:r>
              <a:rPr lang="en-US" sz="1400" b="0" dirty="0">
                <a:solidFill>
                  <a:srgbClr val="002060"/>
                </a:solidFill>
              </a:rPr>
              <a:t>, Kesimpulan.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002060"/>
                </a:solidFill>
              </a:rPr>
              <a:t>Bagian </a:t>
            </a:r>
            <a:r>
              <a:rPr lang="en-US" sz="1400" b="0" dirty="0" err="1">
                <a:solidFill>
                  <a:srgbClr val="002060"/>
                </a:solidFill>
              </a:rPr>
              <a:t>Pendahuluan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memperjelas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motivasi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karya</a:t>
            </a:r>
            <a:r>
              <a:rPr lang="en-US" sz="1400" b="0" dirty="0">
                <a:solidFill>
                  <a:srgbClr val="002060"/>
                </a:solidFill>
              </a:rPr>
              <a:t> yang </a:t>
            </a:r>
            <a:r>
              <a:rPr lang="en-US" sz="1400" b="0" dirty="0" err="1">
                <a:solidFill>
                  <a:srgbClr val="002060"/>
                </a:solidFill>
              </a:rPr>
              <a:t>disajikan</a:t>
            </a:r>
            <a:r>
              <a:rPr lang="en-US" sz="1400" b="0" dirty="0">
                <a:solidFill>
                  <a:srgbClr val="002060"/>
                </a:solidFill>
              </a:rPr>
              <a:t> dan </a:t>
            </a:r>
            <a:r>
              <a:rPr lang="en-US" sz="1400" b="0" dirty="0" err="1">
                <a:solidFill>
                  <a:srgbClr val="002060"/>
                </a:solidFill>
              </a:rPr>
              <a:t>mempersiapkan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pembaca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untuk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struktur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makalah</a:t>
            </a:r>
            <a:r>
              <a:rPr lang="en-US" sz="1400" b="0" dirty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002060"/>
                </a:solidFill>
              </a:rPr>
              <a:t>Bagian </a:t>
            </a:r>
            <a:r>
              <a:rPr lang="en-US" sz="1400" b="0" dirty="0" err="1">
                <a:solidFill>
                  <a:srgbClr val="002060"/>
                </a:solidFill>
              </a:rPr>
              <a:t>Bahan</a:t>
            </a:r>
            <a:r>
              <a:rPr lang="en-US" sz="1400" b="0" dirty="0">
                <a:solidFill>
                  <a:srgbClr val="002060"/>
                </a:solidFill>
              </a:rPr>
              <a:t> dan </a:t>
            </a:r>
            <a:r>
              <a:rPr lang="en-US" sz="1400" b="0" dirty="0" err="1">
                <a:solidFill>
                  <a:srgbClr val="002060"/>
                </a:solidFill>
              </a:rPr>
              <a:t>Metode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memberikan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rincian</a:t>
            </a:r>
            <a:r>
              <a:rPr lang="en-US" sz="1400" b="0" dirty="0">
                <a:solidFill>
                  <a:srgbClr val="002060"/>
                </a:solidFill>
              </a:rPr>
              <a:t> yang </a:t>
            </a:r>
            <a:r>
              <a:rPr lang="en-US" sz="1400" b="0" dirty="0" err="1">
                <a:solidFill>
                  <a:srgbClr val="002060"/>
                </a:solidFill>
              </a:rPr>
              <a:t>cukup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bagi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ilmuwan</a:t>
            </a:r>
            <a:r>
              <a:rPr lang="en-US" sz="1400" b="0" dirty="0">
                <a:solidFill>
                  <a:srgbClr val="002060"/>
                </a:solidFill>
              </a:rPr>
              <a:t> lain </a:t>
            </a:r>
            <a:r>
              <a:rPr lang="en-US" sz="1400" b="0" dirty="0" err="1">
                <a:solidFill>
                  <a:srgbClr val="002060"/>
                </a:solidFill>
              </a:rPr>
              <a:t>untuk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mereproduksi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eksperimen</a:t>
            </a:r>
            <a:r>
              <a:rPr lang="en-US" sz="1400" b="0" dirty="0">
                <a:solidFill>
                  <a:srgbClr val="002060"/>
                </a:solidFill>
              </a:rPr>
              <a:t> yang </a:t>
            </a:r>
            <a:r>
              <a:rPr lang="en-US" sz="1400" b="0" dirty="0" err="1">
                <a:solidFill>
                  <a:srgbClr val="002060"/>
                </a:solidFill>
              </a:rPr>
              <a:t>disajikan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dalam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makalah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ini</a:t>
            </a:r>
            <a:r>
              <a:rPr lang="en-US" sz="1400" b="0" dirty="0">
                <a:solidFill>
                  <a:srgbClr val="002060"/>
                </a:solidFill>
              </a:rPr>
              <a:t>. Di </a:t>
            </a:r>
            <a:r>
              <a:rPr lang="en-US" sz="1400" b="0" dirty="0" err="1">
                <a:solidFill>
                  <a:srgbClr val="002060"/>
                </a:solidFill>
              </a:rPr>
              <a:t>beberapa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jurnal</a:t>
            </a:r>
            <a:r>
              <a:rPr lang="en-US" sz="1400" b="0" dirty="0">
                <a:solidFill>
                  <a:srgbClr val="002060"/>
                </a:solidFill>
              </a:rPr>
              <a:t>, </a:t>
            </a:r>
            <a:r>
              <a:rPr lang="en-US" sz="1400" b="0" dirty="0" err="1">
                <a:solidFill>
                  <a:srgbClr val="002060"/>
                </a:solidFill>
              </a:rPr>
              <a:t>informasi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ini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ditempatkan</a:t>
            </a:r>
            <a:r>
              <a:rPr lang="en-US" sz="1400" b="0" dirty="0">
                <a:solidFill>
                  <a:srgbClr val="002060"/>
                </a:solidFill>
              </a:rPr>
              <a:t> di </a:t>
            </a:r>
            <a:r>
              <a:rPr lang="en-US" sz="1400" b="0" dirty="0" err="1">
                <a:solidFill>
                  <a:srgbClr val="002060"/>
                </a:solidFill>
              </a:rPr>
              <a:t>lampiran</a:t>
            </a:r>
            <a:r>
              <a:rPr lang="en-US" sz="1400" b="0" dirty="0">
                <a:solidFill>
                  <a:srgbClr val="002060"/>
                </a:solidFill>
              </a:rPr>
              <a:t>, </a:t>
            </a:r>
            <a:r>
              <a:rPr lang="en-US" sz="1400" b="0" dirty="0" err="1">
                <a:solidFill>
                  <a:srgbClr val="002060"/>
                </a:solidFill>
              </a:rPr>
              <a:t>karena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ini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bukanlah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hal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pertama</a:t>
            </a:r>
            <a:r>
              <a:rPr lang="en-US" sz="1400" b="0" dirty="0">
                <a:solidFill>
                  <a:srgbClr val="002060"/>
                </a:solidFill>
              </a:rPr>
              <a:t> yang </a:t>
            </a:r>
            <a:r>
              <a:rPr lang="en-US" sz="1400" b="0" dirty="0" err="1">
                <a:solidFill>
                  <a:srgbClr val="002060"/>
                </a:solidFill>
              </a:rPr>
              <a:t>ingin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diketahui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sebagian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besar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pembaca</a:t>
            </a:r>
            <a:r>
              <a:rPr lang="en-US" sz="1400" b="0" dirty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002060"/>
                </a:solidFill>
              </a:rPr>
              <a:t>Bagian Hasil dan </a:t>
            </a:r>
            <a:r>
              <a:rPr lang="en-US" sz="1400" b="0" dirty="0" err="1">
                <a:solidFill>
                  <a:srgbClr val="002060"/>
                </a:solidFill>
              </a:rPr>
              <a:t>Pembahasan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menyajikan</a:t>
            </a:r>
            <a:r>
              <a:rPr lang="en-US" sz="1400" b="0" dirty="0">
                <a:solidFill>
                  <a:srgbClr val="002060"/>
                </a:solidFill>
              </a:rPr>
              <a:t> dan </a:t>
            </a:r>
            <a:r>
              <a:rPr lang="en-US" sz="1400" b="0" dirty="0" err="1">
                <a:solidFill>
                  <a:srgbClr val="002060"/>
                </a:solidFill>
              </a:rPr>
              <a:t>mendiskusikan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hasil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penelitian</a:t>
            </a:r>
            <a:r>
              <a:rPr lang="en-US" sz="1400" b="0" dirty="0">
                <a:solidFill>
                  <a:srgbClr val="002060"/>
                </a:solidFill>
              </a:rPr>
              <a:t> masing-masing. </a:t>
            </a:r>
            <a:r>
              <a:rPr lang="en-US" sz="1400" b="0" dirty="0" err="1">
                <a:solidFill>
                  <a:srgbClr val="002060"/>
                </a:solidFill>
              </a:rPr>
              <a:t>Namun</a:t>
            </a:r>
            <a:r>
              <a:rPr lang="en-US" sz="1400" b="0" dirty="0">
                <a:solidFill>
                  <a:srgbClr val="002060"/>
                </a:solidFill>
              </a:rPr>
              <a:t>, </a:t>
            </a:r>
            <a:r>
              <a:rPr lang="en-US" sz="1400" b="0" dirty="0" err="1">
                <a:solidFill>
                  <a:srgbClr val="002060"/>
                </a:solidFill>
              </a:rPr>
              <a:t>hasil-hasil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tersebut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sering</a:t>
            </a:r>
            <a:r>
              <a:rPr lang="en-US" sz="1400" b="0" dirty="0">
                <a:solidFill>
                  <a:srgbClr val="002060"/>
                </a:solidFill>
              </a:rPr>
              <a:t> kali </a:t>
            </a:r>
            <a:r>
              <a:rPr lang="en-US" sz="1400" b="0" dirty="0" err="1">
                <a:solidFill>
                  <a:srgbClr val="002060"/>
                </a:solidFill>
              </a:rPr>
              <a:t>digabungkan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menjadi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satu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bagian</a:t>
            </a:r>
            <a:r>
              <a:rPr lang="en-US" sz="1400" b="0" dirty="0">
                <a:solidFill>
                  <a:srgbClr val="002060"/>
                </a:solidFill>
              </a:rPr>
              <a:t>, </a:t>
            </a:r>
            <a:r>
              <a:rPr lang="en-US" sz="1400" b="0" dirty="0" err="1">
                <a:solidFill>
                  <a:srgbClr val="002060"/>
                </a:solidFill>
              </a:rPr>
              <a:t>karena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pembaca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jarang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dapat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memahami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hasil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sendiri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tanpa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disertai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interpretasi</a:t>
            </a:r>
            <a:r>
              <a:rPr lang="en-US" sz="1400" b="0" dirty="0">
                <a:solidFill>
                  <a:srgbClr val="002060"/>
                </a:solidFill>
              </a:rPr>
              <a:t> — </a:t>
            </a:r>
            <a:r>
              <a:rPr lang="en-US" sz="1400" b="0" dirty="0" err="1">
                <a:solidFill>
                  <a:srgbClr val="002060"/>
                </a:solidFill>
              </a:rPr>
              <a:t>mereka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perlu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diberi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tahu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apa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maksud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dari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hasil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tersebut</a:t>
            </a:r>
            <a:r>
              <a:rPr lang="en-US" sz="1400" b="0" dirty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002060"/>
                </a:solidFill>
              </a:rPr>
              <a:t>Bagian Kesimpulan </a:t>
            </a:r>
            <a:r>
              <a:rPr lang="en-US" sz="1400" b="0" dirty="0" err="1">
                <a:solidFill>
                  <a:srgbClr val="002060"/>
                </a:solidFill>
              </a:rPr>
              <a:t>menyajikan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hasil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kerja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dengan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menafsirkan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temuan</a:t>
            </a:r>
            <a:r>
              <a:rPr lang="en-US" sz="1400" b="0" dirty="0">
                <a:solidFill>
                  <a:srgbClr val="002060"/>
                </a:solidFill>
              </a:rPr>
              <a:t> pada </a:t>
            </a:r>
            <a:r>
              <a:rPr lang="en-US" sz="1400" b="0" dirty="0" err="1">
                <a:solidFill>
                  <a:srgbClr val="002060"/>
                </a:solidFill>
              </a:rPr>
              <a:t>tingkat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abstraksi</a:t>
            </a:r>
            <a:r>
              <a:rPr lang="en-US" sz="1400" b="0" dirty="0">
                <a:solidFill>
                  <a:srgbClr val="002060"/>
                </a:solidFill>
              </a:rPr>
              <a:t> yang </a:t>
            </a:r>
            <a:r>
              <a:rPr lang="en-US" sz="1400" b="0" dirty="0" err="1">
                <a:solidFill>
                  <a:srgbClr val="002060"/>
                </a:solidFill>
              </a:rPr>
              <a:t>lebih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tinggi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daripada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Diskusi</a:t>
            </a:r>
            <a:r>
              <a:rPr lang="en-US" sz="1400" b="0" dirty="0">
                <a:solidFill>
                  <a:srgbClr val="002060"/>
                </a:solidFill>
              </a:rPr>
              <a:t> dan </a:t>
            </a:r>
            <a:r>
              <a:rPr lang="en-US" sz="1400" b="0" dirty="0" err="1">
                <a:solidFill>
                  <a:srgbClr val="002060"/>
                </a:solidFill>
              </a:rPr>
              <a:t>dengan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menghubungkan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temuan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ini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dengan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motivasi</a:t>
            </a:r>
            <a:r>
              <a:rPr lang="en-US" sz="1400" b="0" dirty="0">
                <a:solidFill>
                  <a:srgbClr val="002060"/>
                </a:solidFill>
              </a:rPr>
              <a:t> yang </a:t>
            </a:r>
            <a:r>
              <a:rPr lang="en-US" sz="1400" b="0" dirty="0" err="1">
                <a:solidFill>
                  <a:srgbClr val="002060"/>
                </a:solidFill>
              </a:rPr>
              <a:t>dinyatakan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dalam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Pendahuluan</a:t>
            </a:r>
            <a:r>
              <a:rPr lang="en-US" sz="1400" b="0" dirty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002060"/>
                </a:solidFill>
              </a:rPr>
              <a:t>Daftar Pustaka</a:t>
            </a:r>
          </a:p>
        </p:txBody>
      </p:sp>
    </p:spTree>
    <p:extLst>
      <p:ext uri="{BB962C8B-B14F-4D97-AF65-F5344CB8AC3E}">
        <p14:creationId xmlns:p14="http://schemas.microsoft.com/office/powerpoint/2010/main" val="38186713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3.33333E-6 L -2.08333E-7 3.33333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32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357295"/>
          </a:xfrm>
        </p:spPr>
        <p:txBody>
          <a:bodyPr/>
          <a:lstStyle/>
          <a:p>
            <a:r>
              <a:rPr lang="sv-SE" dirty="0"/>
              <a:t>Video </a:t>
            </a:r>
            <a:br>
              <a:rPr lang="sv-SE" dirty="0"/>
            </a:b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4638548" y="947057"/>
            <a:ext cx="6998208" cy="5693866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 b="0" dirty="0" err="1">
                <a:solidFill>
                  <a:srgbClr val="002060"/>
                </a:solidFill>
              </a:rPr>
              <a:t>Mahasiswa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wajib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membuat</a:t>
            </a:r>
            <a:r>
              <a:rPr lang="en-US" sz="1400" b="0" dirty="0">
                <a:solidFill>
                  <a:srgbClr val="002060"/>
                </a:solidFill>
              </a:rPr>
              <a:t> video </a:t>
            </a:r>
            <a:r>
              <a:rPr lang="en-US" sz="1400" b="0" dirty="0" err="1">
                <a:solidFill>
                  <a:srgbClr val="002060"/>
                </a:solidFill>
              </a:rPr>
              <a:t>kegiatan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sesuai</a:t>
            </a:r>
            <a:r>
              <a:rPr lang="en-US" sz="1400" b="0" dirty="0">
                <a:solidFill>
                  <a:srgbClr val="002060"/>
                </a:solidFill>
              </a:rPr>
              <a:t> program </a:t>
            </a:r>
            <a:r>
              <a:rPr lang="en-US" sz="1400" b="0" dirty="0" err="1">
                <a:solidFill>
                  <a:srgbClr val="002060"/>
                </a:solidFill>
              </a:rPr>
              <a:t>kerja</a:t>
            </a:r>
            <a:r>
              <a:rPr lang="en-US" sz="1400" b="0" dirty="0">
                <a:solidFill>
                  <a:srgbClr val="002060"/>
                </a:solidFill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 b="0" dirty="0">
                <a:solidFill>
                  <a:srgbClr val="002060"/>
                </a:solidFill>
              </a:rPr>
              <a:t>Video </a:t>
            </a:r>
            <a:r>
              <a:rPr lang="en-US" sz="1400" b="0" dirty="0" err="1">
                <a:solidFill>
                  <a:srgbClr val="002060"/>
                </a:solidFill>
              </a:rPr>
              <a:t>tidak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boleh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berupa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kumpulan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foto</a:t>
            </a:r>
            <a:r>
              <a:rPr lang="en-US" sz="1400" b="0" dirty="0">
                <a:solidFill>
                  <a:srgbClr val="002060"/>
                </a:solidFill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 b="0" dirty="0" err="1">
                <a:solidFill>
                  <a:srgbClr val="002060"/>
                </a:solidFill>
              </a:rPr>
              <a:t>Kapasitas</a:t>
            </a:r>
            <a:r>
              <a:rPr lang="en-US" sz="1400" b="0" dirty="0">
                <a:solidFill>
                  <a:srgbClr val="002060"/>
                </a:solidFill>
              </a:rPr>
              <a:t> video </a:t>
            </a:r>
            <a:r>
              <a:rPr lang="en-US" sz="1400" b="0" dirty="0" err="1">
                <a:solidFill>
                  <a:srgbClr val="002060"/>
                </a:solidFill>
              </a:rPr>
              <a:t>dibawah</a:t>
            </a:r>
            <a:r>
              <a:rPr lang="en-US" sz="1400" b="0" dirty="0">
                <a:solidFill>
                  <a:srgbClr val="002060"/>
                </a:solidFill>
              </a:rPr>
              <a:t> 5 mb, </a:t>
            </a:r>
            <a:r>
              <a:rPr lang="en-US" sz="1400" b="0" dirty="0" err="1">
                <a:solidFill>
                  <a:srgbClr val="002060"/>
                </a:solidFill>
              </a:rPr>
              <a:t>dengan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Durasi</a:t>
            </a:r>
            <a:r>
              <a:rPr lang="en-US" sz="1400" b="0" dirty="0">
                <a:solidFill>
                  <a:srgbClr val="002060"/>
                </a:solidFill>
              </a:rPr>
              <a:t> video minimal 5 </a:t>
            </a:r>
            <a:r>
              <a:rPr lang="en-US" sz="1400" b="0" dirty="0" err="1">
                <a:solidFill>
                  <a:srgbClr val="002060"/>
                </a:solidFill>
              </a:rPr>
              <a:t>menit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maksimal</a:t>
            </a:r>
            <a:r>
              <a:rPr lang="en-US" sz="1400" b="0" dirty="0">
                <a:solidFill>
                  <a:srgbClr val="002060"/>
                </a:solidFill>
              </a:rPr>
              <a:t> 10 </a:t>
            </a:r>
            <a:r>
              <a:rPr lang="en-US" sz="1400" b="0" dirty="0" err="1">
                <a:solidFill>
                  <a:srgbClr val="002060"/>
                </a:solidFill>
              </a:rPr>
              <a:t>menit</a:t>
            </a:r>
            <a:r>
              <a:rPr lang="en-US" sz="1400" b="0" dirty="0">
                <a:solidFill>
                  <a:srgbClr val="002060"/>
                </a:solidFill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 b="0" dirty="0" err="1">
                <a:solidFill>
                  <a:srgbClr val="002060"/>
                </a:solidFill>
              </a:rPr>
              <a:t>Mahasiswa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wajib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menyertakan</a:t>
            </a:r>
            <a:r>
              <a:rPr lang="en-US" sz="1400" b="0" dirty="0">
                <a:solidFill>
                  <a:srgbClr val="002060"/>
                </a:solidFill>
              </a:rPr>
              <a:t> logo </a:t>
            </a:r>
            <a:r>
              <a:rPr lang="en-US" sz="1400" b="0" dirty="0" err="1">
                <a:solidFill>
                  <a:srgbClr val="002060"/>
                </a:solidFill>
              </a:rPr>
              <a:t>atau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atribut</a:t>
            </a:r>
            <a:r>
              <a:rPr lang="en-US" sz="1400" b="0" dirty="0">
                <a:solidFill>
                  <a:srgbClr val="002060"/>
                </a:solidFill>
              </a:rPr>
              <a:t> Universitas 17 </a:t>
            </a:r>
            <a:r>
              <a:rPr lang="en-US" sz="1400" b="0" dirty="0" err="1">
                <a:solidFill>
                  <a:srgbClr val="002060"/>
                </a:solidFill>
              </a:rPr>
              <a:t>Agustus</a:t>
            </a:r>
            <a:r>
              <a:rPr lang="en-US" sz="1400" b="0" dirty="0">
                <a:solidFill>
                  <a:srgbClr val="002060"/>
                </a:solidFill>
              </a:rPr>
              <a:t> 1945 Surabaya  </a:t>
            </a:r>
            <a:r>
              <a:rPr lang="en-US" sz="1400" b="0" dirty="0" err="1">
                <a:solidFill>
                  <a:srgbClr val="002060"/>
                </a:solidFill>
              </a:rPr>
              <a:t>dalam</a:t>
            </a:r>
            <a:r>
              <a:rPr lang="en-US" sz="1400" b="0" dirty="0">
                <a:solidFill>
                  <a:srgbClr val="002060"/>
                </a:solidFill>
              </a:rPr>
              <a:t> video;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 b="0" dirty="0">
                <a:solidFill>
                  <a:srgbClr val="002060"/>
                </a:solidFill>
              </a:rPr>
              <a:t>Video </a:t>
            </a:r>
            <a:r>
              <a:rPr lang="en-US" sz="1400" b="0" dirty="0" err="1">
                <a:solidFill>
                  <a:srgbClr val="002060"/>
                </a:solidFill>
              </a:rPr>
              <a:t>wajib</a:t>
            </a:r>
            <a:r>
              <a:rPr lang="en-US" sz="1400" b="0" dirty="0">
                <a:solidFill>
                  <a:srgbClr val="002060"/>
                </a:solidFill>
              </a:rPr>
              <a:t> di upload di </a:t>
            </a:r>
            <a:r>
              <a:rPr lang="en-US" sz="1400" b="0" dirty="0" err="1">
                <a:solidFill>
                  <a:srgbClr val="002060"/>
                </a:solidFill>
              </a:rPr>
              <a:t>youtube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menggunakan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akun</a:t>
            </a:r>
            <a:r>
              <a:rPr lang="en-US" sz="1400" b="0" dirty="0">
                <a:solidFill>
                  <a:srgbClr val="002060"/>
                </a:solidFill>
              </a:rPr>
              <a:t> email </a:t>
            </a:r>
            <a:r>
              <a:rPr lang="en-US" sz="1400" b="0" dirty="0" err="1">
                <a:solidFill>
                  <a:srgbClr val="002060"/>
                </a:solidFill>
              </a:rPr>
              <a:t>peserta</a:t>
            </a:r>
            <a:r>
              <a:rPr lang="en-US" sz="1400" b="0" dirty="0">
                <a:solidFill>
                  <a:srgbClr val="002060"/>
                </a:solidFill>
              </a:rPr>
              <a:t> KKN </a:t>
            </a:r>
            <a:r>
              <a:rPr lang="en-US" sz="1400" b="0" dirty="0" err="1">
                <a:solidFill>
                  <a:srgbClr val="002060"/>
                </a:solidFill>
              </a:rPr>
              <a:t>dengan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hastag</a:t>
            </a:r>
            <a:r>
              <a:rPr lang="en-US" sz="1400" b="0" dirty="0">
                <a:solidFill>
                  <a:srgbClr val="002060"/>
                </a:solidFill>
              </a:rPr>
              <a:t> #untagSby </a:t>
            </a:r>
            <a:r>
              <a:rPr lang="en-US" sz="1400" b="0" dirty="0" err="1">
                <a:solidFill>
                  <a:srgbClr val="002060"/>
                </a:solidFill>
              </a:rPr>
              <a:t>diakhiri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nama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mahasiswa</a:t>
            </a:r>
            <a:r>
              <a:rPr lang="en-US" sz="1400" b="0" dirty="0">
                <a:solidFill>
                  <a:srgbClr val="002060"/>
                </a:solidFill>
              </a:rPr>
              <a:t> (#kknuntagsby2024_nama </a:t>
            </a:r>
            <a:r>
              <a:rPr lang="en-US" sz="1400" b="0" dirty="0" err="1">
                <a:solidFill>
                  <a:srgbClr val="002060"/>
                </a:solidFill>
              </a:rPr>
              <a:t>mahasiswa</a:t>
            </a:r>
            <a:r>
              <a:rPr lang="en-US" sz="1400" b="0" dirty="0">
                <a:solidFill>
                  <a:srgbClr val="002060"/>
                </a:solidFill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 b="0" dirty="0" err="1">
                <a:solidFill>
                  <a:srgbClr val="002060"/>
                </a:solidFill>
              </a:rPr>
              <a:t>Mengupload</a:t>
            </a:r>
            <a:r>
              <a:rPr lang="en-US" sz="1400" b="0" dirty="0">
                <a:solidFill>
                  <a:srgbClr val="002060"/>
                </a:solidFill>
              </a:rPr>
              <a:t> link URL </a:t>
            </a:r>
            <a:r>
              <a:rPr lang="en-US" sz="1400" b="0" dirty="0" err="1">
                <a:solidFill>
                  <a:srgbClr val="002060"/>
                </a:solidFill>
              </a:rPr>
              <a:t>youtube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ke</a:t>
            </a:r>
            <a:r>
              <a:rPr lang="en-US" sz="1400" b="0" dirty="0">
                <a:solidFill>
                  <a:srgbClr val="002060"/>
                </a:solidFill>
              </a:rPr>
              <a:t> simkkn.untag-sby.ac.id </a:t>
            </a:r>
            <a:r>
              <a:rPr lang="en-US" sz="1400" b="0" dirty="0" err="1">
                <a:solidFill>
                  <a:srgbClr val="002060"/>
                </a:solidFill>
              </a:rPr>
              <a:t>bersama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dengan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laporan</a:t>
            </a:r>
            <a:r>
              <a:rPr lang="en-US" sz="1400" b="0" dirty="0">
                <a:solidFill>
                  <a:srgbClr val="002060"/>
                </a:solidFill>
              </a:rPr>
              <a:t> KKN;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 b="0" dirty="0" err="1">
                <a:solidFill>
                  <a:srgbClr val="002060"/>
                </a:solidFill>
              </a:rPr>
              <a:t>Deskripsi</a:t>
            </a:r>
            <a:r>
              <a:rPr lang="en-US" sz="1400" b="0" dirty="0">
                <a:solidFill>
                  <a:srgbClr val="002060"/>
                </a:solidFill>
              </a:rPr>
              <a:t> video </a:t>
            </a:r>
            <a:r>
              <a:rPr lang="en-US" sz="1400" b="0" dirty="0" err="1">
                <a:solidFill>
                  <a:srgbClr val="002060"/>
                </a:solidFill>
              </a:rPr>
              <a:t>diisi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sesuai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kegiatan</a:t>
            </a:r>
            <a:r>
              <a:rPr lang="en-US" sz="1400" b="0" dirty="0">
                <a:solidFill>
                  <a:srgbClr val="002060"/>
                </a:solidFill>
              </a:rPr>
              <a:t>, </a:t>
            </a:r>
            <a:r>
              <a:rPr lang="en-US" sz="1400" b="0" dirty="0" err="1">
                <a:solidFill>
                  <a:srgbClr val="002060"/>
                </a:solidFill>
              </a:rPr>
              <a:t>dibagian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akhir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deskripsi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wajib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mencantumkan</a:t>
            </a:r>
            <a:r>
              <a:rPr lang="en-US" sz="1400" b="0" dirty="0">
                <a:solidFill>
                  <a:srgbClr val="002060"/>
                </a:solidFill>
              </a:rPr>
              <a:t> website untag-sby.ac.id;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 b="0" dirty="0">
                <a:solidFill>
                  <a:srgbClr val="002060"/>
                </a:solidFill>
              </a:rPr>
              <a:t>Universitas 17 </a:t>
            </a:r>
            <a:r>
              <a:rPr lang="en-US" sz="1400" b="0" dirty="0" err="1">
                <a:solidFill>
                  <a:srgbClr val="002060"/>
                </a:solidFill>
              </a:rPr>
              <a:t>Agustus</a:t>
            </a:r>
            <a:r>
              <a:rPr lang="en-US" sz="1400" b="0" dirty="0">
                <a:solidFill>
                  <a:srgbClr val="002060"/>
                </a:solidFill>
              </a:rPr>
              <a:t> 1945 Surabaya </a:t>
            </a:r>
            <a:r>
              <a:rPr lang="en-US" sz="1400" b="0" dirty="0" err="1">
                <a:solidFill>
                  <a:srgbClr val="002060"/>
                </a:solidFill>
              </a:rPr>
              <a:t>berhak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menggunakan</a:t>
            </a:r>
            <a:r>
              <a:rPr lang="en-US" sz="1400" b="0" dirty="0">
                <a:solidFill>
                  <a:srgbClr val="002060"/>
                </a:solidFill>
              </a:rPr>
              <a:t> dan </a:t>
            </a:r>
            <a:r>
              <a:rPr lang="en-US" sz="1400" b="0" dirty="0" err="1">
                <a:solidFill>
                  <a:srgbClr val="002060"/>
                </a:solidFill>
              </a:rPr>
              <a:t>mempublikasikanvideo</a:t>
            </a:r>
            <a:r>
              <a:rPr lang="en-US" sz="1400" b="0" dirty="0">
                <a:solidFill>
                  <a:srgbClr val="002060"/>
                </a:solidFill>
              </a:rPr>
              <a:t> yang </a:t>
            </a:r>
            <a:r>
              <a:rPr lang="en-US" sz="1400" b="0" dirty="0" err="1">
                <a:solidFill>
                  <a:srgbClr val="002060"/>
                </a:solidFill>
              </a:rPr>
              <a:t>telah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dikirimkan</a:t>
            </a:r>
            <a:r>
              <a:rPr lang="en-US" sz="1400" b="0" dirty="0">
                <a:solidFill>
                  <a:srgbClr val="002060"/>
                </a:solidFill>
              </a:rPr>
              <a:t> oleh </a:t>
            </a:r>
            <a:r>
              <a:rPr lang="en-US" sz="1400" b="0" dirty="0" err="1">
                <a:solidFill>
                  <a:srgbClr val="002060"/>
                </a:solidFill>
              </a:rPr>
              <a:t>Mahasiswa</a:t>
            </a:r>
            <a:r>
              <a:rPr lang="en-US" sz="1400" b="0" dirty="0">
                <a:solidFill>
                  <a:srgbClr val="002060"/>
                </a:solidFill>
              </a:rPr>
              <a:t> KKN </a:t>
            </a:r>
            <a:r>
              <a:rPr lang="en-US" sz="1400" b="0" dirty="0" err="1">
                <a:solidFill>
                  <a:srgbClr val="002060"/>
                </a:solidFill>
              </a:rPr>
              <a:t>sebagai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bagian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dari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publikasi,promosi</a:t>
            </a:r>
            <a:r>
              <a:rPr lang="en-US" sz="1400" b="0" dirty="0">
                <a:solidFill>
                  <a:srgbClr val="002060"/>
                </a:solidFill>
              </a:rPr>
              <a:t> dan </a:t>
            </a:r>
            <a:r>
              <a:rPr lang="en-US" sz="1400" b="0" dirty="0" err="1">
                <a:solidFill>
                  <a:srgbClr val="002060"/>
                </a:solidFill>
              </a:rPr>
              <a:t>keperluan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lainnya</a:t>
            </a:r>
            <a:r>
              <a:rPr lang="en-US" sz="1400" b="0" dirty="0">
                <a:solidFill>
                  <a:srgbClr val="002060"/>
                </a:solidFill>
              </a:rPr>
              <a:t> (non </a:t>
            </a:r>
            <a:r>
              <a:rPr lang="en-US" sz="1400" b="0" dirty="0" err="1">
                <a:solidFill>
                  <a:srgbClr val="002060"/>
                </a:solidFill>
              </a:rPr>
              <a:t>komersial</a:t>
            </a:r>
            <a:r>
              <a:rPr lang="en-US" sz="1400" b="0" dirty="0">
                <a:solidFill>
                  <a:srgbClr val="002060"/>
                </a:solidFill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 b="0" dirty="0" err="1">
                <a:solidFill>
                  <a:srgbClr val="002060"/>
                </a:solidFill>
              </a:rPr>
              <a:t>Objek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atau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isi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dalam</a:t>
            </a:r>
            <a:r>
              <a:rPr lang="en-US" sz="1400" b="0" dirty="0">
                <a:solidFill>
                  <a:srgbClr val="002060"/>
                </a:solidFill>
              </a:rPr>
              <a:t> video </a:t>
            </a:r>
            <a:r>
              <a:rPr lang="en-US" sz="1400" b="0" dirty="0" err="1">
                <a:solidFill>
                  <a:srgbClr val="002060"/>
                </a:solidFill>
              </a:rPr>
              <a:t>mutlak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menjadi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tanggung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jawab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dari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Mahasiswa</a:t>
            </a:r>
            <a:r>
              <a:rPr lang="en-US" sz="1400" b="0" dirty="0">
                <a:solidFill>
                  <a:srgbClr val="002060"/>
                </a:solidFill>
              </a:rPr>
              <a:t>, </a:t>
            </a:r>
            <a:r>
              <a:rPr lang="en-US" sz="1400" b="0" dirty="0" err="1">
                <a:solidFill>
                  <a:srgbClr val="002060"/>
                </a:solidFill>
              </a:rPr>
              <a:t>Panitia</a:t>
            </a:r>
            <a:r>
              <a:rPr lang="en-US" sz="1400" b="0" dirty="0">
                <a:solidFill>
                  <a:srgbClr val="002060"/>
                </a:solidFill>
              </a:rPr>
              <a:t> KKN </a:t>
            </a:r>
            <a:r>
              <a:rPr lang="en-US" sz="1400" b="0" dirty="0" err="1">
                <a:solidFill>
                  <a:srgbClr val="002060"/>
                </a:solidFill>
              </a:rPr>
              <a:t>tidak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melayani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segala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bentuk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tuntutan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dari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pihak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manapun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terkait</a:t>
            </a:r>
            <a:r>
              <a:rPr lang="en-US" sz="1400" b="0" dirty="0">
                <a:solidFill>
                  <a:srgbClr val="002060"/>
                </a:solidFill>
              </a:rPr>
              <a:t> video yang </a:t>
            </a:r>
            <a:r>
              <a:rPr lang="en-US" sz="1400" b="0" dirty="0" err="1">
                <a:solidFill>
                  <a:srgbClr val="002060"/>
                </a:solidFill>
              </a:rPr>
              <a:t>dibuat</a:t>
            </a:r>
            <a:r>
              <a:rPr lang="en-US" sz="1400" b="0" dirty="0">
                <a:solidFill>
                  <a:srgbClr val="002060"/>
                </a:solidFill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 b="0" dirty="0" err="1">
                <a:solidFill>
                  <a:srgbClr val="002060"/>
                </a:solidFill>
              </a:rPr>
              <a:t>Peserta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boleh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mengunggah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foto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kegiatan</a:t>
            </a:r>
            <a:r>
              <a:rPr lang="en-US" sz="1400" b="0" dirty="0">
                <a:solidFill>
                  <a:srgbClr val="002060"/>
                </a:solidFill>
              </a:rPr>
              <a:t> KKN (</a:t>
            </a:r>
            <a:r>
              <a:rPr lang="en-US" sz="1400" b="0" dirty="0" err="1">
                <a:solidFill>
                  <a:srgbClr val="002060"/>
                </a:solidFill>
              </a:rPr>
              <a:t>bukan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foto</a:t>
            </a:r>
            <a:r>
              <a:rPr lang="en-US" sz="1400" b="0" dirty="0">
                <a:solidFill>
                  <a:srgbClr val="002060"/>
                </a:solidFill>
              </a:rPr>
              <a:t> selfie) dan video </a:t>
            </a:r>
            <a:r>
              <a:rPr lang="en-US" sz="1400" b="0" dirty="0" err="1">
                <a:solidFill>
                  <a:srgbClr val="002060"/>
                </a:solidFill>
              </a:rPr>
              <a:t>kegiatan</a:t>
            </a:r>
            <a:r>
              <a:rPr lang="en-US" sz="1400" b="0" dirty="0">
                <a:solidFill>
                  <a:srgbClr val="002060"/>
                </a:solidFill>
              </a:rPr>
              <a:t> di </a:t>
            </a:r>
            <a:r>
              <a:rPr lang="en-US" sz="1400" b="0" dirty="0" err="1">
                <a:solidFill>
                  <a:srgbClr val="002060"/>
                </a:solidFill>
              </a:rPr>
              <a:t>akun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instagram</a:t>
            </a:r>
            <a:r>
              <a:rPr lang="en-US" sz="1400" b="0" dirty="0">
                <a:solidFill>
                  <a:srgbClr val="002060"/>
                </a:solidFill>
              </a:rPr>
              <a:t> masing-masing </a:t>
            </a:r>
            <a:r>
              <a:rPr lang="en-US" sz="1400" b="0" dirty="0" err="1">
                <a:solidFill>
                  <a:srgbClr val="002060"/>
                </a:solidFill>
              </a:rPr>
              <a:t>peserta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dengan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menandai</a:t>
            </a:r>
            <a:r>
              <a:rPr lang="en-US" sz="1400" b="0" dirty="0">
                <a:solidFill>
                  <a:srgbClr val="002060"/>
                </a:solidFill>
              </a:rPr>
              <a:t>/tag </a:t>
            </a:r>
            <a:r>
              <a:rPr lang="en-US" sz="1400" b="0" dirty="0" err="1">
                <a:solidFill>
                  <a:srgbClr val="002060"/>
                </a:solidFill>
              </a:rPr>
              <a:t>akun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instagram</a:t>
            </a:r>
            <a:r>
              <a:rPr lang="en-US" sz="1400" b="0" dirty="0">
                <a:solidFill>
                  <a:srgbClr val="002060"/>
                </a:solidFill>
              </a:rPr>
              <a:t> unit </a:t>
            </a:r>
            <a:r>
              <a:rPr lang="en-US" sz="1400" b="0" dirty="0" err="1">
                <a:solidFill>
                  <a:srgbClr val="002060"/>
                </a:solidFill>
              </a:rPr>
              <a:t>kkn</a:t>
            </a:r>
            <a:r>
              <a:rPr lang="en-US" sz="1400" b="0" dirty="0">
                <a:solidFill>
                  <a:srgbClr val="002060"/>
                </a:solidFill>
              </a:rPr>
              <a:t> untagsby2024 (#untagsby) dan (#kita-untag);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 b="0" dirty="0" err="1">
                <a:solidFill>
                  <a:srgbClr val="002060"/>
                </a:solidFill>
              </a:rPr>
              <a:t>Peserta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boleh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menggunggah</a:t>
            </a:r>
            <a:r>
              <a:rPr lang="en-US" sz="1400" b="0" dirty="0">
                <a:solidFill>
                  <a:srgbClr val="002060"/>
                </a:solidFill>
              </a:rPr>
              <a:t> poster KKN yang </a:t>
            </a:r>
            <a:r>
              <a:rPr lang="en-US" sz="1400" b="0" dirty="0" err="1">
                <a:solidFill>
                  <a:srgbClr val="002060"/>
                </a:solidFill>
              </a:rPr>
              <a:t>dibuat</a:t>
            </a:r>
            <a:r>
              <a:rPr lang="en-US" sz="1400" b="0" dirty="0">
                <a:solidFill>
                  <a:srgbClr val="002060"/>
                </a:solidFill>
              </a:rPr>
              <a:t> oleh </a:t>
            </a:r>
            <a:r>
              <a:rPr lang="en-US" sz="1400" b="0" dirty="0" err="1">
                <a:solidFill>
                  <a:srgbClr val="002060"/>
                </a:solidFill>
              </a:rPr>
              <a:t>peserta</a:t>
            </a:r>
            <a:r>
              <a:rPr lang="en-US" sz="1400" b="0" dirty="0">
                <a:solidFill>
                  <a:srgbClr val="002060"/>
                </a:solidFill>
              </a:rPr>
              <a:t> KKN </a:t>
            </a:r>
            <a:r>
              <a:rPr lang="en-US" sz="1400" b="0" dirty="0" err="1">
                <a:solidFill>
                  <a:srgbClr val="002060"/>
                </a:solidFill>
              </a:rPr>
              <a:t>melalui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akun</a:t>
            </a:r>
            <a:r>
              <a:rPr lang="en-US" sz="1400" b="0" dirty="0">
                <a:solidFill>
                  <a:srgbClr val="002060"/>
                </a:solidFill>
              </a:rPr>
              <a:t> Instagram </a:t>
            </a:r>
            <a:r>
              <a:rPr lang="en-US" sz="1400" b="0" dirty="0" err="1">
                <a:solidFill>
                  <a:srgbClr val="002060"/>
                </a:solidFill>
              </a:rPr>
              <a:t>dengan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menyertakan</a:t>
            </a:r>
            <a:r>
              <a:rPr lang="en-US" sz="1400" b="0" dirty="0">
                <a:solidFill>
                  <a:srgbClr val="002060"/>
                </a:solidFill>
              </a:rPr>
              <a:t> #untagsby dan #kknuntagnr2024.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endParaRPr lang="en-US" sz="1400" b="0" dirty="0">
              <a:solidFill>
                <a:srgbClr val="002060"/>
              </a:solidFill>
            </a:endParaRPr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1E3537A2-9B99-3254-98BC-E6E66A8F29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034" y="2743910"/>
            <a:ext cx="4332514" cy="480131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Pedoman</a:t>
            </a:r>
            <a:r>
              <a:rPr lang="en-US" dirty="0">
                <a:solidFill>
                  <a:srgbClr val="002060"/>
                </a:solidFill>
              </a:rPr>
              <a:t> Teknis Video</a:t>
            </a:r>
          </a:p>
        </p:txBody>
      </p:sp>
    </p:spTree>
    <p:extLst>
      <p:ext uri="{BB962C8B-B14F-4D97-AF65-F5344CB8AC3E}">
        <p14:creationId xmlns:p14="http://schemas.microsoft.com/office/powerpoint/2010/main" val="25944352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-2.22222E-6 L 2.70833E-6 -2.22222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1" grpId="0"/>
      <p:bldP spid="2" grpId="0" build="p"/>
      <p:bldP spid="2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6726" y="6484937"/>
            <a:ext cx="533348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096000" y="3429000"/>
            <a:ext cx="6096000" cy="2791533"/>
          </a:xfrm>
        </p:spPr>
        <p:txBody>
          <a:bodyPr/>
          <a:lstStyle/>
          <a:p>
            <a:r>
              <a:rPr lang="en-US" dirty="0"/>
              <a:t>Ada </a:t>
            </a:r>
            <a:r>
              <a:rPr lang="en-US" dirty="0" err="1"/>
              <a:t>Masukan</a:t>
            </a:r>
            <a:r>
              <a:rPr lang="en-US" dirty="0"/>
              <a:t>????</a:t>
            </a:r>
          </a:p>
          <a:p>
            <a:pPr lvl="2"/>
            <a:r>
              <a:rPr lang="en-US" dirty="0"/>
              <a:t>Start your story with an outline, </a:t>
            </a:r>
            <a:br>
              <a:rPr lang="en-US" dirty="0"/>
            </a:br>
            <a:r>
              <a:rPr lang="en-US" dirty="0"/>
              <a:t>a framework of points you </a:t>
            </a:r>
            <a:br>
              <a:rPr lang="en-US" dirty="0"/>
            </a:br>
            <a:r>
              <a:rPr lang="en-US" dirty="0"/>
              <a:t>need to have to tell your story, </a:t>
            </a:r>
            <a:br>
              <a:rPr lang="en-US" dirty="0"/>
            </a:br>
            <a:r>
              <a:rPr lang="en-US" dirty="0"/>
              <a:t>always moving forward to </a:t>
            </a:r>
            <a:br>
              <a:rPr lang="en-US" dirty="0"/>
            </a:br>
            <a:r>
              <a:rPr lang="en-US" dirty="0"/>
              <a:t>the conclusion or action points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Know the end </a:t>
            </a:r>
            <a:br>
              <a:rPr lang="en-US" dirty="0"/>
            </a:br>
            <a:r>
              <a:rPr lang="en-US" dirty="0"/>
              <a:t>at the beginning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094443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18218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096000" y="1636201"/>
            <a:ext cx="6096000" cy="3585597"/>
          </a:xfrm>
        </p:spPr>
        <p:txBody>
          <a:bodyPr/>
          <a:lstStyle/>
          <a:p>
            <a:r>
              <a:rPr lang="en-US" dirty="0" err="1"/>
              <a:t>Untag</a:t>
            </a:r>
            <a:r>
              <a:rPr lang="en-US" dirty="0"/>
              <a:t> </a:t>
            </a:r>
            <a:r>
              <a:rPr lang="en-US" dirty="0" err="1"/>
              <a:t>Sby</a:t>
            </a:r>
            <a:r>
              <a:rPr lang="en-US" dirty="0"/>
              <a:t> </a:t>
            </a:r>
            <a:r>
              <a:rPr lang="en-US" dirty="0" err="1"/>
              <a:t>Datang</a:t>
            </a:r>
            <a:endParaRPr lang="en-US" dirty="0"/>
          </a:p>
          <a:p>
            <a:pPr lvl="4"/>
            <a:r>
              <a:rPr lang="en-US" dirty="0"/>
              <a:t>What do you want them to remember?</a:t>
            </a:r>
          </a:p>
          <a:p>
            <a:r>
              <a:rPr lang="en-US" dirty="0" err="1"/>
              <a:t>Berkarya</a:t>
            </a:r>
            <a:endParaRPr lang="en-US" dirty="0"/>
          </a:p>
          <a:p>
            <a:pPr lvl="4"/>
            <a:r>
              <a:rPr lang="en-US" dirty="0"/>
              <a:t>Get them excited about what’s to come</a:t>
            </a:r>
          </a:p>
          <a:p>
            <a:r>
              <a:rPr lang="en-US" dirty="0" err="1"/>
              <a:t>Mengabdi</a:t>
            </a:r>
            <a:endParaRPr lang="en-US" dirty="0"/>
          </a:p>
          <a:p>
            <a:pPr lvl="4"/>
            <a:r>
              <a:rPr lang="en-US" dirty="0"/>
              <a:t>Build your presentation and give us your feedback </a:t>
            </a:r>
            <a:br>
              <a:rPr lang="en-US" dirty="0"/>
            </a:br>
            <a:r>
              <a:rPr lang="en-US" dirty="0"/>
              <a:t>if this was helpful to you.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4463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47687" y="6492875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6B73A68B-59E4-10C7-F644-FCBF5C5DF1A6}"/>
              </a:ext>
            </a:extLst>
          </p:cNvPr>
          <p:cNvSpPr txBox="1">
            <a:spLocks/>
          </p:cNvSpPr>
          <p:nvPr/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8000" b="1" i="0" u="none" strike="noStrike" kern="1200" cap="none" spc="-300" normalizeH="0" baseline="0" noProof="0">
                <a:ln>
                  <a:noFill/>
                </a:ln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Selamat Berkarya &amp; Mengabdi!</a:t>
            </a:r>
            <a:endParaRPr kumimoji="0" lang="en-ID" sz="8000" b="1" i="0" u="none" strike="noStrike" kern="1200" cap="none" spc="-300" normalizeH="0" baseline="0" noProof="0" dirty="0">
              <a:ln>
                <a:noFill/>
              </a:ln>
              <a:gradFill>
                <a:gsLst>
                  <a:gs pos="0">
                    <a:srgbClr val="75D1FF">
                      <a:lumMod val="5000"/>
                      <a:lumOff val="9500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0EEDDB-1FFC-B791-A8E9-CA512F4C92A9}"/>
              </a:ext>
            </a:extLst>
          </p:cNvPr>
          <p:cNvSpPr/>
          <p:nvPr/>
        </p:nvSpPr>
        <p:spPr>
          <a:xfrm>
            <a:off x="1219939" y="-947058"/>
            <a:ext cx="9107555" cy="8654143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D09DE3-9278-9643-A758-5CD248DA886B}"/>
              </a:ext>
            </a:extLst>
          </p:cNvPr>
          <p:cNvSpPr/>
          <p:nvPr/>
        </p:nvSpPr>
        <p:spPr>
          <a:xfrm>
            <a:off x="6294141" y="2789238"/>
            <a:ext cx="3162300" cy="370363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DC6DD564-ABED-E64E-67B4-0FF7E63C6279}"/>
              </a:ext>
            </a:extLst>
          </p:cNvPr>
          <p:cNvSpPr txBox="1">
            <a:spLocks/>
          </p:cNvSpPr>
          <p:nvPr/>
        </p:nvSpPr>
        <p:spPr>
          <a:xfrm>
            <a:off x="4482034" y="4548554"/>
            <a:ext cx="5756957" cy="927824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30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Light"/>
                <a:ea typeface="+mn-ea"/>
                <a:cs typeface="Segoe UI Semilight" panose="020B0402040204020203" pitchFamily="34" charset="0"/>
              </a:rPr>
              <a:t>Suwun</a:t>
            </a:r>
            <a:endParaRPr kumimoji="0" lang="en-US" sz="3200" b="1" i="0" u="none" strike="noStrike" kern="1200" cap="none" spc="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Segoe UI Light"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426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04800" y="2690336"/>
            <a:ext cx="11887200" cy="1477328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“</a:t>
            </a:r>
            <a:r>
              <a:rPr lang="en-US" sz="3200" dirty="0">
                <a:solidFill>
                  <a:srgbClr val="002060"/>
                </a:solidFill>
              </a:rPr>
              <a:t>IF YOU WANT SOMEONE TO REMEMBER YOUR MESSAGE – </a:t>
            </a:r>
            <a:br>
              <a:rPr lang="en-US" sz="3200" dirty="0">
                <a:solidFill>
                  <a:srgbClr val="002060"/>
                </a:solidFill>
              </a:rPr>
            </a:br>
            <a:r>
              <a:rPr lang="en-US" sz="3200" dirty="0">
                <a:solidFill>
                  <a:srgbClr val="002060"/>
                </a:solidFill>
              </a:rPr>
              <a:t>IN A PRESENTATION, AN ARTICLE, OR A REPORT–</a:t>
            </a:r>
          </a:p>
          <a:p>
            <a:pPr lvl="1" indent="122238"/>
            <a:r>
              <a:rPr lang="en-US" sz="3200" dirty="0">
                <a:solidFill>
                  <a:srgbClr val="002060"/>
                </a:solidFill>
              </a:rPr>
              <a:t>TELL THEM A STORY.”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865562" y="5276808"/>
            <a:ext cx="8097838" cy="369332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—RACHEL GILLETT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6105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VERMIKOMPOS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&amp; EKONOMI KREATIF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07692" y="302262"/>
            <a:ext cx="4376615" cy="10156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Petunjuk</a:t>
            </a:r>
            <a:r>
              <a:rPr lang="en-US" dirty="0"/>
              <a:t> Teknis </a:t>
            </a:r>
            <a:r>
              <a:rPr lang="en-US" dirty="0" err="1"/>
              <a:t>Luaran</a:t>
            </a:r>
            <a:r>
              <a:rPr lang="en-US" dirty="0"/>
              <a:t> TTG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KKN </a:t>
            </a:r>
            <a:r>
              <a:rPr lang="en-US" dirty="0" err="1"/>
              <a:t>Untag</a:t>
            </a:r>
            <a:r>
              <a:rPr lang="en-US" dirty="0"/>
              <a:t> Surabaya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Semester </a:t>
            </a:r>
            <a:r>
              <a:rPr lang="en-US" dirty="0" err="1"/>
              <a:t>Genap</a:t>
            </a:r>
            <a:r>
              <a:rPr lang="en-US" dirty="0"/>
              <a:t> 2023-2024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5699896" y="1150273"/>
            <a:ext cx="792205" cy="1200329"/>
          </a:xfrm>
        </p:spPr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22418034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73489" y="2801981"/>
            <a:ext cx="4332514" cy="867930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Pedoman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Pembuatan</a:t>
            </a:r>
            <a:r>
              <a:rPr lang="en-US" dirty="0">
                <a:solidFill>
                  <a:srgbClr val="002060"/>
                </a:solidFill>
              </a:rPr>
              <a:t> Media </a:t>
            </a:r>
            <a:r>
              <a:rPr lang="en-US" dirty="0" err="1">
                <a:solidFill>
                  <a:srgbClr val="002060"/>
                </a:solidFill>
              </a:rPr>
              <a:t>Vermikompos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800493"/>
          </a:xfrm>
        </p:spPr>
        <p:txBody>
          <a:bodyPr/>
          <a:lstStyle/>
          <a:p>
            <a:r>
              <a:rPr lang="en-ID" dirty="0" err="1">
                <a:latin typeface="Arial Narrow" panose="020B0606020202030204" pitchFamily="34" charset="0"/>
                <a:ea typeface="Artifakt Element" panose="020B0503050000020004" pitchFamily="34" charset="0"/>
              </a:rPr>
              <a:t>Vermikompos</a:t>
            </a:r>
            <a:br>
              <a:rPr lang="en-ID" dirty="0">
                <a:latin typeface="Arial Narrow" panose="020B0606020202030204" pitchFamily="34" charset="0"/>
                <a:ea typeface="Artifakt Element" panose="020B0503050000020004" pitchFamily="34" charset="0"/>
              </a:rPr>
            </a:br>
            <a:r>
              <a:rPr lang="en-ID" dirty="0" err="1">
                <a:latin typeface="Arial Narrow" panose="020B0606020202030204" pitchFamily="34" charset="0"/>
                <a:ea typeface="Artifakt Element" panose="020B0503050000020004" pitchFamily="34" charset="0"/>
              </a:rPr>
              <a:t>Pengolah</a:t>
            </a:r>
            <a:r>
              <a:rPr lang="en-ID" dirty="0"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dirty="0" err="1">
                <a:latin typeface="Arial Narrow" panose="020B0606020202030204" pitchFamily="34" charset="0"/>
                <a:ea typeface="Artifakt Element" panose="020B0503050000020004" pitchFamily="34" charset="0"/>
              </a:rPr>
              <a:t>Limbah</a:t>
            </a:r>
            <a:r>
              <a:rPr lang="en-ID" dirty="0"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dirty="0" err="1">
                <a:latin typeface="Arial Narrow" panose="020B0606020202030204" pitchFamily="34" charset="0"/>
                <a:ea typeface="Artifakt Element" panose="020B0503050000020004" pitchFamily="34" charset="0"/>
              </a:rPr>
              <a:t>Organik</a:t>
            </a: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2A069-C168-2A00-0FBD-B79F7CBD4F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38548" y="1007643"/>
            <a:ext cx="7553451" cy="5016758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Bahan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: 3 unit drum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plastik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ukuran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200 liter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dibelah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jadi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2 ; Kotak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kayu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keras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dengan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volume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setara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600 liter material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kompos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; Material lain yang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dapat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bertahan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lama.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Bahan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organik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untuk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media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perkembangan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cacing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difermentasi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atau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didiamkan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terlebih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dahulu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kurang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lebih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selama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dua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minggu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Bagian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dasar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media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atau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tempat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pembuatan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vermikompos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diberi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pelepah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pisang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sebagai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tempat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cacing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bertelur,Masukkan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cacing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dalam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media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tersebut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jika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cacing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meninggalkan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media,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berarti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kondisi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media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belum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cocok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untuk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cacing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 media yang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baik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untuk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pembuatan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pupuk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vermikompos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yaitu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kelembaban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sekitar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50-55 %,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suhu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30-55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derajat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Celcius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 pH 5,5-8, dan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aerasi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(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terdapat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udara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),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siapkan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media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organik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sampai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cacing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menetap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dan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tidak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meninggalkan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media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tersebut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0" dirty="0">
              <a:solidFill>
                <a:srgbClr val="002060"/>
              </a:solidFill>
              <a:latin typeface="Arial Narrow" panose="020B0606020202030204" pitchFamily="34" charset="0"/>
              <a:ea typeface="Artifakt Element" panose="020B05030500000200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0" dirty="0">
              <a:solidFill>
                <a:srgbClr val="002060"/>
              </a:solidFill>
              <a:latin typeface="Arial Narrow" panose="020B0606020202030204" pitchFamily="34" charset="0"/>
              <a:ea typeface="Artifakt Element" panose="020B05030500000200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b="0" dirty="0">
              <a:solidFill>
                <a:srgbClr val="002060"/>
              </a:solidFill>
              <a:latin typeface="Arial Narrow" panose="020B0606020202030204" pitchFamily="34" charset="0"/>
              <a:ea typeface="Artifakt Element" panose="020B05030500000200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ID" sz="2000" b="0" dirty="0">
              <a:solidFill>
                <a:srgbClr val="002060"/>
              </a:solidFill>
              <a:latin typeface="Arial Narrow" panose="020B0606020202030204" pitchFamily="34" charset="0"/>
              <a:ea typeface="Artifakt Element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6588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1.11111E-6 L 1.45833E-6 1.11111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73489" y="2801981"/>
            <a:ext cx="4332514" cy="867930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Pedoman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Pembuatan</a:t>
            </a:r>
            <a:r>
              <a:rPr lang="en-US" dirty="0">
                <a:solidFill>
                  <a:srgbClr val="002060"/>
                </a:solidFill>
              </a:rPr>
              <a:t> Media </a:t>
            </a:r>
            <a:r>
              <a:rPr lang="en-US" dirty="0" err="1">
                <a:solidFill>
                  <a:srgbClr val="002060"/>
                </a:solidFill>
              </a:rPr>
              <a:t>Vermikompos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800493"/>
          </a:xfrm>
        </p:spPr>
        <p:txBody>
          <a:bodyPr/>
          <a:lstStyle/>
          <a:p>
            <a:r>
              <a:rPr lang="en-ID" dirty="0" err="1">
                <a:latin typeface="Arial Narrow" panose="020B0606020202030204" pitchFamily="34" charset="0"/>
                <a:ea typeface="Artifakt Element" panose="020B0503050000020004" pitchFamily="34" charset="0"/>
              </a:rPr>
              <a:t>Vermikompos</a:t>
            </a:r>
            <a:br>
              <a:rPr lang="en-ID" dirty="0">
                <a:latin typeface="Arial Narrow" panose="020B0606020202030204" pitchFamily="34" charset="0"/>
                <a:ea typeface="Artifakt Element" panose="020B0503050000020004" pitchFamily="34" charset="0"/>
              </a:rPr>
            </a:br>
            <a:r>
              <a:rPr lang="en-ID" dirty="0" err="1">
                <a:latin typeface="Arial Narrow" panose="020B0606020202030204" pitchFamily="34" charset="0"/>
                <a:ea typeface="Artifakt Element" panose="020B0503050000020004" pitchFamily="34" charset="0"/>
              </a:rPr>
              <a:t>Pengolah</a:t>
            </a:r>
            <a:r>
              <a:rPr lang="en-ID" dirty="0"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dirty="0" err="1">
                <a:latin typeface="Arial Narrow" panose="020B0606020202030204" pitchFamily="34" charset="0"/>
                <a:ea typeface="Artifakt Element" panose="020B0503050000020004" pitchFamily="34" charset="0"/>
              </a:rPr>
              <a:t>Limbah</a:t>
            </a:r>
            <a:r>
              <a:rPr lang="en-ID" dirty="0"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dirty="0" err="1">
                <a:latin typeface="Arial Narrow" panose="020B0606020202030204" pitchFamily="34" charset="0"/>
                <a:ea typeface="Artifakt Element" panose="020B0503050000020004" pitchFamily="34" charset="0"/>
              </a:rPr>
              <a:t>Organik</a:t>
            </a: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2A069-C168-2A00-0FBD-B79F7CBD4F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6030" y="1469308"/>
            <a:ext cx="7553451" cy="440120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Setelah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tiga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hari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buka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wadah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dan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lihat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apakah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kompos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sudah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mulai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terbentuk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dan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sampah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organik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menghilang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jika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iya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tambahkan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kembali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sampah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dan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lakukan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proses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tersebut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berulang-ulang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hingga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jumlah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pupuk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yang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dihasilkan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cukup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banyak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pupuk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yang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sudah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siap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digunakan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berwarna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kehitaman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dan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tidak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berbau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Proses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membuat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pupuk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vermikompos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setelah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beberapa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hari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atau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minggu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maka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akan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terbentuk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vermikompos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yang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ditandai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dengan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perubahan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bahan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organik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menjadi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remah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atau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hancur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dan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terdapat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butit-butir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kecil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lonjong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yang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sebenarnya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merupakan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kotoran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cacing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Pisahkan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cacing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tanah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dengan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pupuk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vermikompos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Keringkan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pupuk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vermikompos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dan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siap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digunakan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Cacing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dewasa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dapat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dipanen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atau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digunakan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lagi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untuk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proses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pengomposan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US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selanjutnya</a:t>
            </a:r>
            <a:r>
              <a:rPr lang="en-US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endParaRPr lang="en-ID" sz="2000" b="0" dirty="0">
              <a:solidFill>
                <a:srgbClr val="002060"/>
              </a:solidFill>
              <a:latin typeface="Arial Narrow" panose="020B0606020202030204" pitchFamily="34" charset="0"/>
              <a:ea typeface="Artifakt Element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9087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1.11111E-6 L 1.45833E-6 1.11111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73489" y="2801981"/>
            <a:ext cx="4332514" cy="480131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Pedoman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Inovasi</a:t>
            </a:r>
            <a:r>
              <a:rPr lang="en-US" dirty="0">
                <a:solidFill>
                  <a:srgbClr val="002060"/>
                </a:solidFill>
              </a:rPr>
              <a:t> &amp; TTG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357295"/>
          </a:xfrm>
        </p:spPr>
        <p:txBody>
          <a:bodyPr/>
          <a:lstStyle/>
          <a:p>
            <a:r>
              <a:rPr lang="en-ID" dirty="0" err="1">
                <a:latin typeface="Arial Narrow" panose="020B0606020202030204" pitchFamily="34" charset="0"/>
                <a:ea typeface="Artifakt Element" panose="020B0503050000020004" pitchFamily="34" charset="0"/>
              </a:rPr>
              <a:t>Inovasi</a:t>
            </a:r>
            <a:r>
              <a:rPr lang="en-ID" dirty="0">
                <a:latin typeface="Arial Narrow" panose="020B0606020202030204" pitchFamily="34" charset="0"/>
                <a:ea typeface="Artifakt Element" panose="020B0503050000020004" pitchFamily="34" charset="0"/>
              </a:rPr>
              <a:t> TTG</a:t>
            </a:r>
            <a:br>
              <a:rPr lang="en-ID" dirty="0">
                <a:latin typeface="Arial Narrow" panose="020B0606020202030204" pitchFamily="34" charset="0"/>
                <a:ea typeface="Artifakt Element" panose="020B0503050000020004" pitchFamily="34" charset="0"/>
              </a:rPr>
            </a:br>
            <a:r>
              <a:rPr lang="en-ID" dirty="0">
                <a:latin typeface="Arial Narrow" panose="020B0606020202030204" pitchFamily="34" charset="0"/>
                <a:ea typeface="Artifakt Element" panose="020B0503050000020004" pitchFamily="34" charset="0"/>
              </a:rPr>
              <a:t>(ALAT-MESIN)</a:t>
            </a: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2A069-C168-2A00-0FBD-B79F7CBD4F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24248" y="766732"/>
            <a:ext cx="7553451" cy="5016758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Alat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baru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harus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lebih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murah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dibandingkan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alat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penggantinya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Setidaknya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skalanya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harus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sama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kecilnya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dengan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skala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yang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digantikannya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Alat 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harus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dapat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melakukan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pekerjaan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yang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jelas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dan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terbukti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lebih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baik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dibandingkan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dengan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pekerjaan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yang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digantikannya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Alat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harus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menggunakan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lebih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sedikit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energi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dan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ramah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lingkungan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daripada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yang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digantikannya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Jika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memungkinkan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alat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harus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menggunakan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beberapa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bentuk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energi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matahari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seperti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energi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tubuh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Alat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harus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dapat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diperbaiki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oleh orang yang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mempunyai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kecerdasan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biasa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asalkan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memiliki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peralatan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yang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diperlukan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Alat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harus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dapat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dibeli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dan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diperbaiki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sedekat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mungkin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dengan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rumah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Alat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harus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berasal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dari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toko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kecil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milik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pribadi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atau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toko yang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mengambilnya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kembali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untuk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pemeliharaan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dan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perbaikan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Alat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tidak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boleh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menggantikan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atau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mengganggu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kebaikan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apa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pun yang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sudah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ada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,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termasuk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hubungan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keluarga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 dan </a:t>
            </a:r>
            <a:r>
              <a:rPr lang="en-ID" sz="2000" b="0" dirty="0" err="1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masyarakat</a:t>
            </a:r>
            <a:r>
              <a:rPr lang="en-ID" sz="2000" b="0" dirty="0">
                <a:solidFill>
                  <a:srgbClr val="002060"/>
                </a:solidFill>
                <a:latin typeface="Arial Narrow" panose="020B0606020202030204" pitchFamily="34" charset="0"/>
                <a:ea typeface="Artifakt Element" panose="020B05030500000200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64045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1.11111E-6 L 1.45833E-6 1.11111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44881" y="2662267"/>
            <a:ext cx="4332514" cy="480131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Penyedia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layanan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dirty="0"/>
              <a:t>Weblog</a:t>
            </a: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4909459" y="632850"/>
            <a:ext cx="6608571" cy="55923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D" b="0" dirty="0">
                <a:solidFill>
                  <a:srgbClr val="3175E4"/>
                </a:solidFill>
                <a:latin typeface="Mulish"/>
                <a:hlinkClick r:id="rId3" tooltip="&#10;                1. WordPress&#10;    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WordPress</a:t>
            </a:r>
            <a:endParaRPr lang="en-ID" b="0" dirty="0">
              <a:solidFill>
                <a:srgbClr val="333333"/>
              </a:solidFill>
              <a:latin typeface="Mulish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b="0" dirty="0" err="1">
                <a:solidFill>
                  <a:srgbClr val="3175E4"/>
                </a:solidFill>
                <a:latin typeface="Mulish"/>
                <a:hlinkClick r:id="rId4" tooltip="&#10;                2. Wix&#10;    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Wix</a:t>
            </a:r>
            <a:endParaRPr lang="en-ID" b="0" dirty="0">
              <a:solidFill>
                <a:srgbClr val="333333"/>
              </a:solidFill>
              <a:latin typeface="Mulish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b="0" dirty="0">
                <a:solidFill>
                  <a:srgbClr val="3175E4"/>
                </a:solidFill>
                <a:latin typeface="Mulish"/>
                <a:hlinkClick r:id="rId5" tooltip="&#10;                3. Blogger&#10;    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Blogger</a:t>
            </a:r>
            <a:endParaRPr lang="en-ID" b="0" dirty="0">
              <a:solidFill>
                <a:srgbClr val="333333"/>
              </a:solidFill>
              <a:latin typeface="Mulish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b="0" dirty="0">
                <a:solidFill>
                  <a:srgbClr val="3175E4"/>
                </a:solidFill>
                <a:latin typeface="Mulish"/>
                <a:hlinkClick r:id="rId6" tooltip="&#10;                4. Weebly&#10;    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Weebly</a:t>
            </a:r>
            <a:endParaRPr lang="en-ID" b="0" dirty="0">
              <a:solidFill>
                <a:srgbClr val="333333"/>
              </a:solidFill>
              <a:latin typeface="Mulish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b="0" dirty="0">
                <a:solidFill>
                  <a:srgbClr val="3175E4"/>
                </a:solidFill>
                <a:latin typeface="Mulish"/>
                <a:hlinkClick r:id="rId7" tooltip="&#10;                5. Ghost&#10;    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Ghost</a:t>
            </a:r>
            <a:endParaRPr lang="en-ID" b="0" dirty="0">
              <a:solidFill>
                <a:srgbClr val="333333"/>
              </a:solidFill>
              <a:latin typeface="Mulish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b="0" dirty="0" err="1">
                <a:solidFill>
                  <a:srgbClr val="3175E4"/>
                </a:solidFill>
                <a:latin typeface="Mulish"/>
                <a:hlinkClick r:id="rId8" tooltip="&#10;                6. Penzu&#10;    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Penzu</a:t>
            </a:r>
            <a:endParaRPr lang="en-ID" b="0" dirty="0">
              <a:solidFill>
                <a:srgbClr val="333333"/>
              </a:solidFill>
              <a:latin typeface="Mulish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b="0" dirty="0">
                <a:solidFill>
                  <a:srgbClr val="3175E4"/>
                </a:solidFill>
                <a:latin typeface="Mulish"/>
                <a:hlinkClick r:id="rId9" tooltip="&#10;                7. Webs&#10;    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</a:t>
            </a:r>
            <a:endParaRPr lang="en-ID" b="0" dirty="0">
              <a:solidFill>
                <a:srgbClr val="333333"/>
              </a:solidFill>
              <a:latin typeface="Mulish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b="0" dirty="0">
                <a:solidFill>
                  <a:srgbClr val="3175E4"/>
                </a:solidFill>
                <a:latin typeface="Mulish"/>
                <a:hlinkClick r:id="rId10" tooltip="&#10;                8. Medium&#10;    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ID" b="0" dirty="0">
              <a:solidFill>
                <a:srgbClr val="333333"/>
              </a:solidFill>
              <a:latin typeface="Mulish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b="0" dirty="0">
                <a:solidFill>
                  <a:srgbClr val="3175E4"/>
                </a:solidFill>
                <a:latin typeface="Mulish"/>
                <a:hlinkClick r:id="rId11" tooltip="&#10;                9. Joomla&#10;    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Joomla</a:t>
            </a:r>
            <a:endParaRPr lang="en-ID" b="0" dirty="0">
              <a:solidFill>
                <a:srgbClr val="333333"/>
              </a:solidFill>
              <a:latin typeface="Mulish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b="0" dirty="0" err="1">
                <a:solidFill>
                  <a:srgbClr val="3175E4"/>
                </a:solidFill>
                <a:latin typeface="Mulish"/>
                <a:hlinkClick r:id="rId12" tooltip="&#10;                10. Postach&#10;    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Postach</a:t>
            </a:r>
            <a:endParaRPr lang="en-ID" b="0" dirty="0">
              <a:solidFill>
                <a:srgbClr val="333333"/>
              </a:solidFill>
              <a:latin typeface="Mulish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b="0" dirty="0">
                <a:solidFill>
                  <a:srgbClr val="3175E4"/>
                </a:solidFill>
                <a:latin typeface="Mulish"/>
                <a:hlinkClick r:id="rId13" tooltip="&#10;                11. Tumblr&#10;    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Tumblr</a:t>
            </a:r>
            <a:endParaRPr lang="en-ID" b="0" dirty="0">
              <a:solidFill>
                <a:srgbClr val="333333"/>
              </a:solidFill>
              <a:latin typeface="Mulish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b="0" dirty="0">
                <a:solidFill>
                  <a:srgbClr val="3175E4"/>
                </a:solidFill>
                <a:latin typeface="Mulish"/>
                <a:hlinkClick r:id="rId14" tooltip="&#10;                12. LiveJournal&#10;    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LiveJournal</a:t>
            </a:r>
            <a:endParaRPr lang="en-ID" b="0" dirty="0">
              <a:solidFill>
                <a:srgbClr val="333333"/>
              </a:solidFill>
              <a:latin typeface="Mulish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b="0" dirty="0" err="1">
                <a:solidFill>
                  <a:srgbClr val="3175E4"/>
                </a:solidFill>
                <a:latin typeface="Mulish"/>
                <a:hlinkClick r:id="rId15" tooltip="&#10;                13. Substack&#10;    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Substack</a:t>
            </a:r>
            <a:endParaRPr lang="en-ID" b="0" dirty="0">
              <a:solidFill>
                <a:srgbClr val="333333"/>
              </a:solidFill>
              <a:latin typeface="Mulish"/>
            </a:endParaRPr>
          </a:p>
        </p:txBody>
      </p:sp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4.07407E-6 L -2.91667E-6 4.07407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32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06034" y="2743910"/>
            <a:ext cx="4332514" cy="480131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Pedoman</a:t>
            </a:r>
            <a:r>
              <a:rPr lang="en-US" dirty="0">
                <a:solidFill>
                  <a:srgbClr val="002060"/>
                </a:solidFill>
              </a:rPr>
              <a:t> Teknis Weblog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dirty="0">
                <a:latin typeface="Calibri" panose="020F0502020204030204"/>
              </a:rPr>
              <a:t>Weblog  Structure</a:t>
            </a: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4638548" y="914096"/>
            <a:ext cx="7340090" cy="5632311"/>
          </a:xfrm>
        </p:spPr>
        <p:txBody>
          <a:bodyPr/>
          <a:lstStyle/>
          <a:p>
            <a:pPr lvl="0" algn="just">
              <a:lnSpc>
                <a:spcPct val="100000"/>
              </a:lnSpc>
              <a:spcBef>
                <a:spcPts val="0"/>
              </a:spcBef>
            </a:pPr>
            <a:r>
              <a:rPr lang="en-US" sz="2400" b="0" dirty="0">
                <a:solidFill>
                  <a:prstClr val="black"/>
                </a:solidFill>
                <a:latin typeface="Calibri" panose="020F0502020204030204"/>
              </a:rPr>
              <a:t>Weblog </a:t>
            </a:r>
            <a:r>
              <a:rPr lang="en-US" sz="2400" b="0" dirty="0" err="1">
                <a:solidFill>
                  <a:prstClr val="black"/>
                </a:solidFill>
                <a:latin typeface="Calibri" panose="020F0502020204030204"/>
              </a:rPr>
              <a:t>dapat</a:t>
            </a:r>
            <a:r>
              <a:rPr lang="en-US" sz="2400" b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b="0" dirty="0" err="1">
                <a:solidFill>
                  <a:prstClr val="black"/>
                </a:solidFill>
                <a:latin typeface="Calibri" panose="020F0502020204030204"/>
              </a:rPr>
              <a:t>menggunakan</a:t>
            </a:r>
            <a:r>
              <a:rPr lang="en-US" sz="2400" b="0" dirty="0">
                <a:solidFill>
                  <a:prstClr val="black"/>
                </a:solidFill>
                <a:latin typeface="Calibri" panose="020F0502020204030204"/>
              </a:rPr>
              <a:t> platform blogger dan </a:t>
            </a:r>
            <a:r>
              <a:rPr lang="en-US" sz="2400" b="0" dirty="0" err="1">
                <a:solidFill>
                  <a:prstClr val="black"/>
                </a:solidFill>
                <a:latin typeface="Calibri" panose="020F0502020204030204"/>
              </a:rPr>
              <a:t>diperuntukkan</a:t>
            </a:r>
            <a:r>
              <a:rPr lang="en-US" sz="2400" b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b="0" dirty="0" err="1">
                <a:solidFill>
                  <a:prstClr val="black"/>
                </a:solidFill>
                <a:latin typeface="Calibri" panose="020F0502020204030204"/>
              </a:rPr>
              <a:t>bagi</a:t>
            </a:r>
            <a:r>
              <a:rPr lang="en-US" sz="2400" b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b="0" dirty="0" err="1">
                <a:solidFill>
                  <a:prstClr val="black"/>
                </a:solidFill>
                <a:latin typeface="Calibri" panose="020F0502020204030204"/>
              </a:rPr>
              <a:t>mitra</a:t>
            </a:r>
            <a:r>
              <a:rPr lang="en-US" sz="2400" b="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lang="en-US" sz="2400" b="0" dirty="0" err="1">
                <a:solidFill>
                  <a:prstClr val="black"/>
                </a:solidFill>
                <a:latin typeface="Calibri" panose="020F0502020204030204"/>
              </a:rPr>
              <a:t>Setiap</a:t>
            </a:r>
            <a:r>
              <a:rPr lang="en-US" sz="2400" b="0" dirty="0">
                <a:solidFill>
                  <a:prstClr val="black"/>
                </a:solidFill>
                <a:latin typeface="Calibri" panose="020F0502020204030204"/>
              </a:rPr>
              <a:t> weblog </a:t>
            </a:r>
            <a:r>
              <a:rPr lang="en-US" sz="2400" b="0" dirty="0" err="1">
                <a:solidFill>
                  <a:prstClr val="black"/>
                </a:solidFill>
                <a:latin typeface="Calibri" panose="020F0502020204030204"/>
              </a:rPr>
              <a:t>setidaknya</a:t>
            </a:r>
            <a:r>
              <a:rPr lang="en-US" sz="2400" b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b="0" dirty="0" err="1">
                <a:solidFill>
                  <a:prstClr val="black"/>
                </a:solidFill>
                <a:latin typeface="Calibri" panose="020F0502020204030204"/>
              </a:rPr>
              <a:t>memuat</a:t>
            </a:r>
            <a:r>
              <a:rPr lang="en-US" sz="2400" b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b="0" dirty="0" err="1">
                <a:solidFill>
                  <a:prstClr val="black"/>
                </a:solidFill>
                <a:latin typeface="Calibri" panose="020F0502020204030204"/>
              </a:rPr>
              <a:t>komponen</a:t>
            </a:r>
            <a:r>
              <a:rPr lang="en-US" sz="2400" b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b="0" dirty="0" err="1">
                <a:solidFill>
                  <a:prstClr val="black"/>
                </a:solidFill>
                <a:latin typeface="Calibri" panose="020F0502020204030204"/>
              </a:rPr>
              <a:t>berikut</a:t>
            </a:r>
            <a:r>
              <a:rPr lang="en-US" sz="2400" b="0" dirty="0">
                <a:solidFill>
                  <a:prstClr val="black"/>
                </a:solidFill>
                <a:latin typeface="Calibri" panose="020F0502020204030204"/>
              </a:rPr>
              <a:t>;</a:t>
            </a:r>
          </a:p>
          <a:p>
            <a:pPr marL="457200" lvl="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2400" b="0" dirty="0">
                <a:solidFill>
                  <a:prstClr val="black"/>
                </a:solidFill>
                <a:latin typeface="Calibri" panose="020F0502020204030204"/>
              </a:rPr>
              <a:t>URL- nama_mitra.blogspot.com</a:t>
            </a:r>
          </a:p>
          <a:p>
            <a:pPr marL="457200" lvl="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2400" b="0" dirty="0">
                <a:solidFill>
                  <a:prstClr val="black"/>
                </a:solidFill>
                <a:latin typeface="Calibri" panose="020F0502020204030204"/>
              </a:rPr>
              <a:t>Favicon </a:t>
            </a:r>
          </a:p>
          <a:p>
            <a:pPr marL="457200" lvl="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2400" b="0" dirty="0">
                <a:solidFill>
                  <a:prstClr val="black"/>
                </a:solidFill>
                <a:latin typeface="Calibri" panose="020F0502020204030204"/>
              </a:rPr>
              <a:t>Header – Weblog Identity, Logo, Logo </a:t>
            </a:r>
            <a:r>
              <a:rPr lang="en-US" sz="2400" b="0" dirty="0" err="1">
                <a:solidFill>
                  <a:prstClr val="black"/>
                </a:solidFill>
                <a:latin typeface="Calibri" panose="020F0502020204030204"/>
              </a:rPr>
              <a:t>Untag</a:t>
            </a:r>
            <a:r>
              <a:rPr lang="en-US" sz="2400" b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b="0" dirty="0" err="1">
                <a:solidFill>
                  <a:prstClr val="black"/>
                </a:solidFill>
                <a:latin typeface="Calibri" panose="020F0502020204030204"/>
              </a:rPr>
              <a:t>Sby</a:t>
            </a:r>
            <a:endParaRPr lang="en-US" sz="2400" b="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lvl="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ID" sz="2400" b="0" dirty="0">
                <a:solidFill>
                  <a:prstClr val="black"/>
                </a:solidFill>
                <a:latin typeface="Calibri" panose="020F0502020204030204"/>
              </a:rPr>
              <a:t>Menu bar –Home; Bio (Sejarah Usaha, Sejarah </a:t>
            </a:r>
            <a:r>
              <a:rPr lang="en-ID" sz="2400" b="0" dirty="0" err="1">
                <a:solidFill>
                  <a:prstClr val="black"/>
                </a:solidFill>
                <a:latin typeface="Calibri" panose="020F0502020204030204"/>
              </a:rPr>
              <a:t>Produk</a:t>
            </a:r>
            <a:r>
              <a:rPr lang="en-ID" sz="2400" b="0" dirty="0">
                <a:solidFill>
                  <a:prstClr val="black"/>
                </a:solidFill>
                <a:latin typeface="Calibri" panose="020F0502020204030204"/>
              </a:rPr>
              <a:t>); ; </a:t>
            </a:r>
            <a:r>
              <a:rPr lang="en-ID" sz="2400" b="0" dirty="0" err="1">
                <a:solidFill>
                  <a:prstClr val="black"/>
                </a:solidFill>
                <a:latin typeface="Calibri" panose="020F0502020204030204"/>
              </a:rPr>
              <a:t>Produk</a:t>
            </a:r>
            <a:r>
              <a:rPr lang="en-ID" sz="2400" b="0" dirty="0">
                <a:solidFill>
                  <a:prstClr val="black"/>
                </a:solidFill>
                <a:latin typeface="Calibri" panose="020F0502020204030204"/>
              </a:rPr>
              <a:t>; </a:t>
            </a:r>
            <a:r>
              <a:rPr lang="en-ID" sz="2400" b="0" dirty="0" err="1">
                <a:solidFill>
                  <a:prstClr val="black"/>
                </a:solidFill>
                <a:latin typeface="Calibri" panose="020F0502020204030204"/>
              </a:rPr>
              <a:t>Kontak</a:t>
            </a:r>
            <a:endParaRPr lang="en-ID" sz="2400" b="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lvl="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ID" sz="2400" b="0" dirty="0">
                <a:solidFill>
                  <a:prstClr val="black"/>
                </a:solidFill>
                <a:latin typeface="Calibri" panose="020F0502020204030204"/>
              </a:rPr>
              <a:t>Slider : </a:t>
            </a:r>
            <a:r>
              <a:rPr lang="en-ID" sz="2400" b="0" dirty="0" err="1">
                <a:solidFill>
                  <a:prstClr val="black"/>
                </a:solidFill>
                <a:latin typeface="Calibri" panose="020F0502020204030204"/>
              </a:rPr>
              <a:t>Tiga</a:t>
            </a:r>
            <a:r>
              <a:rPr lang="en-ID" sz="2400" b="0" dirty="0">
                <a:solidFill>
                  <a:prstClr val="black"/>
                </a:solidFill>
                <a:latin typeface="Calibri" panose="020F0502020204030204"/>
              </a:rPr>
              <a:t> slide dan </a:t>
            </a:r>
            <a:r>
              <a:rPr lang="en-ID" sz="2400" b="0" dirty="0" err="1">
                <a:solidFill>
                  <a:prstClr val="black"/>
                </a:solidFill>
                <a:latin typeface="Calibri" panose="020F0502020204030204"/>
              </a:rPr>
              <a:t>atau</a:t>
            </a:r>
            <a:r>
              <a:rPr lang="en-ID" sz="2400" b="0" dirty="0">
                <a:solidFill>
                  <a:prstClr val="black"/>
                </a:solidFill>
                <a:latin typeface="Calibri" panose="020F0502020204030204"/>
              </a:rPr>
              <a:t> video</a:t>
            </a:r>
          </a:p>
          <a:p>
            <a:pPr marL="457200" lvl="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ID" sz="2400" b="0" dirty="0">
                <a:solidFill>
                  <a:prstClr val="black"/>
                </a:solidFill>
                <a:latin typeface="Calibri" panose="020F0502020204030204"/>
              </a:rPr>
              <a:t>Blog  Content</a:t>
            </a:r>
          </a:p>
          <a:p>
            <a:pPr marL="457200" lvl="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ID" sz="2400" b="0" dirty="0">
                <a:solidFill>
                  <a:prstClr val="black"/>
                </a:solidFill>
                <a:latin typeface="Calibri" panose="020F0502020204030204"/>
              </a:rPr>
              <a:t>Gallery Cards-Caption</a:t>
            </a:r>
          </a:p>
          <a:p>
            <a:pPr marL="457200" lvl="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ID" sz="2400" b="0" dirty="0">
                <a:solidFill>
                  <a:prstClr val="black"/>
                </a:solidFill>
                <a:latin typeface="Calibri" panose="020F0502020204030204"/>
              </a:rPr>
              <a:t>Hyperlink </a:t>
            </a:r>
            <a:r>
              <a:rPr lang="en-ID" sz="2400" b="0" dirty="0" err="1">
                <a:solidFill>
                  <a:prstClr val="black"/>
                </a:solidFill>
                <a:latin typeface="Calibri" panose="020F0502020204030204"/>
              </a:rPr>
              <a:t>Hastag</a:t>
            </a:r>
            <a:r>
              <a:rPr lang="en-ID" sz="2400" b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ID" sz="2400" b="0" dirty="0" err="1">
                <a:solidFill>
                  <a:prstClr val="black"/>
                </a:solidFill>
                <a:latin typeface="Calibri" panose="020F0502020204030204"/>
              </a:rPr>
              <a:t>Untag</a:t>
            </a:r>
            <a:endParaRPr lang="en-ID" sz="2400" b="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lvl="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ID" sz="2400" b="0" dirty="0">
                <a:solidFill>
                  <a:prstClr val="black"/>
                </a:solidFill>
                <a:latin typeface="Calibri" panose="020F0502020204030204"/>
              </a:rPr>
              <a:t>Q &amp; A</a:t>
            </a:r>
          </a:p>
          <a:p>
            <a:pPr marL="457200" lvl="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ID" sz="2400" b="0" dirty="0">
                <a:solidFill>
                  <a:prstClr val="black"/>
                </a:solidFill>
                <a:latin typeface="Calibri" panose="020F0502020204030204"/>
              </a:rPr>
              <a:t>Footer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942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3.33333E-6 L -2.08333E-7 3.33333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32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6095999" y="468190"/>
            <a:ext cx="5709557" cy="2030082"/>
          </a:xfrm>
        </p:spPr>
        <p:txBody>
          <a:bodyPr/>
          <a:lstStyle/>
          <a:p>
            <a:r>
              <a:rPr lang="sv-SE" dirty="0">
                <a:solidFill>
                  <a:srgbClr val="002060"/>
                </a:solidFill>
              </a:rPr>
              <a:t>artikel opini merupakan salah satu karya tulis formal yang mengandung pendapat ataupun sudut pandang seorang penulis terkait suatu hal.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357295"/>
          </a:xfrm>
        </p:spPr>
        <p:txBody>
          <a:bodyPr/>
          <a:lstStyle/>
          <a:p>
            <a:r>
              <a:rPr lang="sv-SE" dirty="0"/>
              <a:t>Artikel Opini</a:t>
            </a:r>
            <a:br>
              <a:rPr lang="sv-SE" dirty="0"/>
            </a:b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1371601" y="2713203"/>
            <a:ext cx="9960428" cy="426167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2060"/>
                </a:solidFill>
              </a:rPr>
              <a:t>Editorial: Artikel </a:t>
            </a:r>
            <a:r>
              <a:rPr lang="en-US" b="0" dirty="0" err="1">
                <a:solidFill>
                  <a:srgbClr val="002060"/>
                </a:solidFill>
              </a:rPr>
              <a:t>opini</a:t>
            </a:r>
            <a:r>
              <a:rPr lang="en-US" b="0" dirty="0">
                <a:solidFill>
                  <a:srgbClr val="002060"/>
                </a:solidFill>
              </a:rPr>
              <a:t> yang </a:t>
            </a:r>
            <a:r>
              <a:rPr lang="en-US" b="0" dirty="0" err="1">
                <a:solidFill>
                  <a:srgbClr val="002060"/>
                </a:solidFill>
              </a:rPr>
              <a:t>menunjukkan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sikap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atau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keberpihakan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mengenai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suatu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topik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atau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masalah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hangat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dalam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masyarakat</a:t>
            </a:r>
            <a:r>
              <a:rPr lang="en-US" b="0" dirty="0">
                <a:solidFill>
                  <a:srgbClr val="002060"/>
                </a:solidFill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2060"/>
                </a:solidFill>
              </a:rPr>
              <a:t>Column: Tulisan </a:t>
            </a:r>
            <a:r>
              <a:rPr lang="en-US" b="0" dirty="0" err="1">
                <a:solidFill>
                  <a:srgbClr val="002060"/>
                </a:solidFill>
              </a:rPr>
              <a:t>opini</a:t>
            </a:r>
            <a:r>
              <a:rPr lang="en-US" b="0" dirty="0">
                <a:solidFill>
                  <a:srgbClr val="002060"/>
                </a:solidFill>
              </a:rPr>
              <a:t> yang </a:t>
            </a:r>
            <a:r>
              <a:rPr lang="en-US" b="0" dirty="0" err="1">
                <a:solidFill>
                  <a:srgbClr val="002060"/>
                </a:solidFill>
              </a:rPr>
              <a:t>dipublikasikan</a:t>
            </a:r>
            <a:r>
              <a:rPr lang="en-US" b="0" dirty="0">
                <a:solidFill>
                  <a:srgbClr val="002060"/>
                </a:solidFill>
              </a:rPr>
              <a:t> oleh </a:t>
            </a:r>
            <a:r>
              <a:rPr lang="en-US" b="0" dirty="0" err="1">
                <a:solidFill>
                  <a:srgbClr val="002060"/>
                </a:solidFill>
              </a:rPr>
              <a:t>sebuah</a:t>
            </a:r>
            <a:r>
              <a:rPr lang="en-US" b="0" dirty="0">
                <a:solidFill>
                  <a:srgbClr val="002060"/>
                </a:solidFill>
              </a:rPr>
              <a:t> media, </a:t>
            </a:r>
            <a:r>
              <a:rPr lang="en-US" b="0" dirty="0" err="1">
                <a:solidFill>
                  <a:srgbClr val="002060"/>
                </a:solidFill>
              </a:rPr>
              <a:t>tetapi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bukan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ditulis</a:t>
            </a:r>
            <a:r>
              <a:rPr lang="en-US" b="0" dirty="0">
                <a:solidFill>
                  <a:srgbClr val="002060"/>
                </a:solidFill>
              </a:rPr>
              <a:t> oleh </a:t>
            </a:r>
            <a:r>
              <a:rPr lang="en-US" b="0" dirty="0" err="1">
                <a:solidFill>
                  <a:srgbClr val="002060"/>
                </a:solidFill>
              </a:rPr>
              <a:t>karyawan</a:t>
            </a:r>
            <a:r>
              <a:rPr lang="en-US" b="0" dirty="0">
                <a:solidFill>
                  <a:srgbClr val="002060"/>
                </a:solidFill>
              </a:rPr>
              <a:t> media </a:t>
            </a:r>
            <a:r>
              <a:rPr lang="en-US" b="0" dirty="0" err="1">
                <a:solidFill>
                  <a:srgbClr val="002060"/>
                </a:solidFill>
              </a:rPr>
              <a:t>tersebut</a:t>
            </a:r>
            <a:r>
              <a:rPr lang="en-US" b="0" dirty="0">
                <a:solidFill>
                  <a:srgbClr val="002060"/>
                </a:solidFill>
              </a:rPr>
              <a:t>, </a:t>
            </a:r>
            <a:r>
              <a:rPr lang="en-US" b="0" dirty="0" err="1">
                <a:solidFill>
                  <a:srgbClr val="002060"/>
                </a:solidFill>
              </a:rPr>
              <a:t>melainkan</a:t>
            </a:r>
            <a:r>
              <a:rPr lang="en-US" b="0" dirty="0">
                <a:solidFill>
                  <a:srgbClr val="002060"/>
                </a:solidFill>
              </a:rPr>
              <a:t> oleh orang lain yang </a:t>
            </a:r>
            <a:r>
              <a:rPr lang="en-US" b="0" dirty="0" err="1">
                <a:solidFill>
                  <a:srgbClr val="002060"/>
                </a:solidFill>
              </a:rPr>
              <a:t>biasanya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ahli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dalam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bidang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tertentu</a:t>
            </a:r>
            <a:r>
              <a:rPr lang="en-US" b="0" dirty="0">
                <a:solidFill>
                  <a:srgbClr val="002060"/>
                </a:solidFill>
              </a:rPr>
              <a:t>. Column </a:t>
            </a:r>
            <a:r>
              <a:rPr lang="en-US" b="0" dirty="0" err="1">
                <a:solidFill>
                  <a:srgbClr val="002060"/>
                </a:solidFill>
              </a:rPr>
              <a:t>bisa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memuat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rekomendasi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atau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ajakan</a:t>
            </a:r>
            <a:r>
              <a:rPr lang="en-US" b="0" dirty="0">
                <a:solidFill>
                  <a:srgbClr val="002060"/>
                </a:solidFill>
              </a:rPr>
              <a:t> yang </a:t>
            </a:r>
            <a:r>
              <a:rPr lang="en-US" b="0" dirty="0" err="1">
                <a:solidFill>
                  <a:srgbClr val="002060"/>
                </a:solidFill>
              </a:rPr>
              <a:t>mampu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mendorong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keterlibatan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pembaca</a:t>
            </a:r>
            <a:r>
              <a:rPr lang="en-US" b="0" dirty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2060"/>
                </a:solidFill>
              </a:rPr>
              <a:t>OP-ED (Opposite Editorial): Artikel </a:t>
            </a:r>
            <a:r>
              <a:rPr lang="en-US" b="0" dirty="0" err="1">
                <a:solidFill>
                  <a:srgbClr val="002060"/>
                </a:solidFill>
              </a:rPr>
              <a:t>opini</a:t>
            </a:r>
            <a:r>
              <a:rPr lang="en-US" b="0" dirty="0">
                <a:solidFill>
                  <a:srgbClr val="002060"/>
                </a:solidFill>
              </a:rPr>
              <a:t> yang </a:t>
            </a:r>
            <a:r>
              <a:rPr lang="en-US" b="0" dirty="0" err="1">
                <a:solidFill>
                  <a:srgbClr val="002060"/>
                </a:solidFill>
              </a:rPr>
              <a:t>ditulis</a:t>
            </a:r>
            <a:r>
              <a:rPr lang="en-US" b="0" dirty="0">
                <a:solidFill>
                  <a:srgbClr val="002060"/>
                </a:solidFill>
              </a:rPr>
              <a:t> oleh </a:t>
            </a:r>
            <a:r>
              <a:rPr lang="en-US" b="0" dirty="0" err="1">
                <a:solidFill>
                  <a:srgbClr val="002060"/>
                </a:solidFill>
              </a:rPr>
              <a:t>masyarakat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untuk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memberikan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jawaban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atau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pendapat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oposisi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terhadap</a:t>
            </a:r>
            <a:r>
              <a:rPr lang="en-US" b="0" dirty="0">
                <a:solidFill>
                  <a:srgbClr val="002060"/>
                </a:solidFill>
              </a:rPr>
              <a:t> editorial yang </a:t>
            </a:r>
            <a:r>
              <a:rPr lang="en-US" b="0" dirty="0" err="1">
                <a:solidFill>
                  <a:srgbClr val="002060"/>
                </a:solidFill>
              </a:rPr>
              <a:t>dirilis</a:t>
            </a:r>
            <a:r>
              <a:rPr lang="en-US" b="0" dirty="0">
                <a:solidFill>
                  <a:srgbClr val="002060"/>
                </a:solidFill>
              </a:rPr>
              <a:t> oleh </a:t>
            </a:r>
            <a:r>
              <a:rPr lang="en-US" b="0" dirty="0" err="1">
                <a:solidFill>
                  <a:srgbClr val="002060"/>
                </a:solidFill>
              </a:rPr>
              <a:t>sebuah</a:t>
            </a:r>
            <a:r>
              <a:rPr lang="en-US" b="0" dirty="0">
                <a:solidFill>
                  <a:srgbClr val="002060"/>
                </a:solidFill>
              </a:rPr>
              <a:t> media. Tulisan </a:t>
            </a:r>
            <a:r>
              <a:rPr lang="en-US" b="0" dirty="0" err="1">
                <a:solidFill>
                  <a:srgbClr val="002060"/>
                </a:solidFill>
              </a:rPr>
              <a:t>seperti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ini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terbilang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jarang</a:t>
            </a:r>
            <a:r>
              <a:rPr lang="en-US" b="0" dirty="0">
                <a:solidFill>
                  <a:srgbClr val="002060"/>
                </a:solidFill>
              </a:rPr>
              <a:t> di Indonesia, </a:t>
            </a:r>
            <a:r>
              <a:rPr lang="en-US" b="0" dirty="0" err="1">
                <a:solidFill>
                  <a:srgbClr val="002060"/>
                </a:solidFill>
              </a:rPr>
              <a:t>tetapi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cukup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lumrah</a:t>
            </a:r>
            <a:r>
              <a:rPr lang="en-US" b="0" dirty="0">
                <a:solidFill>
                  <a:srgbClr val="002060"/>
                </a:solidFill>
              </a:rPr>
              <a:t> di </a:t>
            </a:r>
            <a:r>
              <a:rPr lang="en-US" b="0" dirty="0" err="1">
                <a:solidFill>
                  <a:srgbClr val="002060"/>
                </a:solidFill>
              </a:rPr>
              <a:t>luar</a:t>
            </a:r>
            <a:r>
              <a:rPr lang="en-US" b="0" dirty="0">
                <a:solidFill>
                  <a:srgbClr val="002060"/>
                </a:solidFill>
              </a:rPr>
              <a:t> negeri.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1634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3.33333E-6 L -2.08333E-7 3.33333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32" grpId="0"/>
      <p:bldP spid="21" grpId="0"/>
    </p:bldLst>
  </p:timing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425_Powerful Presentations_Win32_mlw - v2" id="{7CBB6D80-F69F-4458-A96A-A39B855A93D5}" vid="{827664DE-2D82-4B7F-8582-8671022436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C2FF92-1ACE-4D23-9586-85906FF02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0CA71C-6B24-463C-853F-076A02E27C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2E6351-E64A-42DD-A554-7DF75222212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Powerful Presentations</Template>
  <TotalTime>365</TotalTime>
  <Words>1315</Words>
  <Application>Microsoft Office PowerPoint</Application>
  <PresentationFormat>Widescreen</PresentationFormat>
  <Paragraphs>124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Arial Black</vt:lpstr>
      <vt:lpstr>Arial Narrow</vt:lpstr>
      <vt:lpstr>Calibri</vt:lpstr>
      <vt:lpstr>Mulish</vt:lpstr>
      <vt:lpstr>Segoe UI</vt:lpstr>
      <vt:lpstr>Segoe UI Black</vt:lpstr>
      <vt:lpstr>Segoe UI Light</vt:lpstr>
      <vt:lpstr>Segoe UI Semibold</vt:lpstr>
      <vt:lpstr>Segoe UI Semilight</vt:lpstr>
      <vt:lpstr>Wingdings</vt:lpstr>
      <vt:lpstr>Storybuilding Neal Creative</vt:lpstr>
      <vt:lpstr>TEKNIS</vt:lpstr>
      <vt:lpstr>PowerPoint Presentation</vt:lpstr>
      <vt:lpstr>VERMIKOMPOS &amp; EKONOMI KREATIF</vt:lpstr>
      <vt:lpstr>Vermikompos Pengolah Limbah Organik</vt:lpstr>
      <vt:lpstr>Vermikompos Pengolah Limbah Organik</vt:lpstr>
      <vt:lpstr>Inovasi TTG (ALAT-MESIN)</vt:lpstr>
      <vt:lpstr>Weblog</vt:lpstr>
      <vt:lpstr>Weblog  Structure</vt:lpstr>
      <vt:lpstr>Artikel Opini </vt:lpstr>
      <vt:lpstr>Artikel Ilmiah </vt:lpstr>
      <vt:lpstr>Video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POWERFUL</dc:title>
  <dc:subject/>
  <dc:creator>Joseph Prasaja</dc:creator>
  <cp:keywords/>
  <dc:description/>
  <cp:lastModifiedBy>Joseph Prasaja</cp:lastModifiedBy>
  <cp:revision>21</cp:revision>
  <dcterms:created xsi:type="dcterms:W3CDTF">2024-05-02T23:48:24Z</dcterms:created>
  <dcterms:modified xsi:type="dcterms:W3CDTF">2024-05-14T01:06:24Z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