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8" r:id="rId3"/>
    <p:sldId id="267" r:id="rId4"/>
    <p:sldId id="266" r:id="rId5"/>
    <p:sldId id="264" r:id="rId6"/>
    <p:sldId id="265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7"/>
    <p:restoredTop sz="94605"/>
  </p:normalViewPr>
  <p:slideViewPr>
    <p:cSldViewPr snapToGrid="0">
      <p:cViewPr varScale="1">
        <p:scale>
          <a:sx n="83" d="100"/>
          <a:sy n="83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23529-0929-5D4D-9497-A51B2BBEACC1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49B1-EE00-7D43-9DCF-09D05E2C3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5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80A2-E26F-9A31-0C7A-4560117CC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44F21-983D-683C-0BBA-7047679C7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FA3D-876F-C62A-9B3B-BC006223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AEAE-6E05-A241-8D89-1A190DD2D428}" type="datetime1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1CBC-D8AC-618D-68F7-F65C7C2B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C9DA-E773-D7B5-2EBF-61B6B3B0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D564-C510-1846-A687-DF804E6B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3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211F-D243-1FFB-3AFD-C4DA4BEA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63FBB-808A-5CC5-5CC8-00828D59C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D995-B747-5CD8-BF98-B8EDC3CE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AF51-89B1-214F-AE69-29A5D8BD49F2}" type="datetime1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2F7B2-8B5B-2928-0BF5-840456E1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C795-3863-E441-65ED-524F494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D564-C510-1846-A687-DF804E6B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BB783-22AD-7071-824B-605B2F028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D4412-A66D-C70F-F9AE-46E4ACC40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957F-4347-C383-42CD-A7E3551D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6A2-7124-2843-9DE0-5A26C23F58A1}" type="datetime1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11A7D-192E-866D-E5A0-5F01B6EA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33878-19C7-48F9-232E-FCBB7D5D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D564-C510-1846-A687-DF804E6B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4FDE-62BA-B2F2-4794-BF350EDC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68A2-BC48-08AE-3BEA-C69E18DB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D6F27-4A5C-9396-870A-6AC264BD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F0F0-768F-4B48-BF1B-DF5FA0753462}" type="datetime1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F9F6-D895-F418-A9C6-D7559849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CEE7F-637E-4FEF-847E-90F83D61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D564-C510-1846-A687-DF804E6B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94B8-805D-A1AF-211C-F62623FD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217DA-8877-6E4F-FC79-B038944F2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79348-A280-DB3A-3DEE-BAE4715F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929-91B9-8047-A590-D20B35409F26}" type="datetime1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5CA2B-C761-4E31-89C5-2568808F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947C-97A1-D8AF-0825-372757C7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D564-C510-1846-A687-DF804E6B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5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6EF-DF9C-82C3-E9AB-F36BA2AE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48E7-1391-3B00-2CF6-9FD37833F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ED969-693B-4288-66C0-18DA87533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2C946-7B38-5745-C3C8-C62E8DF6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6E5-92B1-7B41-B32E-E168E2C8A0F1}" type="datetime1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35F82-FB3F-E07F-FE3A-E5E3D7AC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5A65-98A5-E8D4-90DD-8A8D3563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D564-C510-1846-A687-DF804E6B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A931-AAAF-1A3D-CDB6-0B56E90E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95FC-5012-D79C-4445-0758FA55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5BD06-B4F9-B3E2-7F89-069FFAB32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E6C53-8AFB-70E6-CB1E-04C28D391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AB3B3-F861-4710-21B6-1A12815EA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594ED-2E43-87B4-FF85-0DF3BCDE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4C6F-F2DD-B347-BC4A-A4EBEA3A1404}" type="datetime1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72D96-F981-CBCC-10E4-0E565D40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7DC46-EB62-7D16-2C4B-71B08192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D564-C510-1846-A687-DF804E6B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2CE5-FC33-FC55-ACED-15C24FA7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04846-BA82-11D5-D14C-6BC3AD64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A6B3-E974-F34C-A2D1-10A6934768D5}" type="datetime1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DC8F7-05DC-3B08-D568-D4B0A338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588A9-9810-1F41-A1C5-F6C16E1B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D564-C510-1846-A687-DF804E6B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0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C0098-0D74-7780-EFC3-A88628A6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5562-0950-2643-BA47-9C4E5517204D}" type="datetime1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94B4A-306E-97A7-58C9-7FBB40BF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203C2-F77B-C451-8DB1-A6FE3251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D564-C510-1846-A687-DF804E6B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9CAF-73C9-7324-0C33-7BE838D7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6187-F055-EE6A-377B-54A9C4E6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E96EE-77F1-31D4-A11D-741CCC0A4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0F3CE-88C8-5E2C-6F76-0BFC5FF5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4709-9D20-E24A-B0F7-C544BCC59890}" type="datetime1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F125-EC8D-11E3-3876-E094BB74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8F61-BBDC-3553-B0FD-963A9930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D564-C510-1846-A687-DF804E6B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3E48-CAB5-5A1A-B747-7DFA201A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CF333-1B5D-D287-9B62-E5FFAD590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E21EA-8C4A-41F4-79CC-894CD909D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2B3E9-E81E-59C1-7F31-7C11D035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AAD0-C5E1-994E-9690-B77AA71DE5EB}" type="datetime1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FAD70-773B-7881-F169-28B80AD0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635F4-821F-1468-2A80-9AA3182E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D564-C510-1846-A687-DF804E6B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2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6E147-ED49-B55A-4894-92F8266A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F48D9-DC59-1665-B0A2-51F50FE4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5593-3226-54BD-0598-03D484562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82E14-0F16-7E46-80CA-951F44F7BD55}" type="datetime1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253B-288D-9D54-B64B-25114534A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CBA2-A457-A954-B983-6C6BFB264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2D564-C510-1846-A687-DF804E6B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9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ight Arrow 59">
            <a:extLst>
              <a:ext uri="{FF2B5EF4-FFF2-40B4-BE49-F238E27FC236}">
                <a16:creationId xmlns:a16="http://schemas.microsoft.com/office/drawing/2014/main" id="{360C78B3-B23A-A1A0-B7A8-F07CDF93A6F1}"/>
              </a:ext>
            </a:extLst>
          </p:cNvPr>
          <p:cNvSpPr/>
          <p:nvPr/>
        </p:nvSpPr>
        <p:spPr>
          <a:xfrm rot="1343120">
            <a:off x="1545582" y="5380819"/>
            <a:ext cx="3713800" cy="1534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84089A-AA25-7239-942F-F8E3A39C2B47}"/>
              </a:ext>
            </a:extLst>
          </p:cNvPr>
          <p:cNvSpPr/>
          <p:nvPr/>
        </p:nvSpPr>
        <p:spPr>
          <a:xfrm>
            <a:off x="639534" y="3601780"/>
            <a:ext cx="1926772" cy="120831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B8CFF-6A19-8B3A-D50C-FBD43AAB3A03}"/>
              </a:ext>
            </a:extLst>
          </p:cNvPr>
          <p:cNvSpPr txBox="1"/>
          <p:nvPr/>
        </p:nvSpPr>
        <p:spPr>
          <a:xfrm>
            <a:off x="639533" y="3928938"/>
            <a:ext cx="19267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Funded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56C6AC9A-0DE8-EB1C-1025-C4ECC015D2E4}"/>
              </a:ext>
            </a:extLst>
          </p:cNvPr>
          <p:cNvSpPr/>
          <p:nvPr/>
        </p:nvSpPr>
        <p:spPr>
          <a:xfrm rot="9592206">
            <a:off x="1659047" y="2683905"/>
            <a:ext cx="4600783" cy="1445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479B6-80C3-4A43-32B3-5256252C3AA9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Campaign Status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6DA6647-20A4-ABAE-CA58-273DB11179A7}"/>
              </a:ext>
            </a:extLst>
          </p:cNvPr>
          <p:cNvSpPr/>
          <p:nvPr/>
        </p:nvSpPr>
        <p:spPr>
          <a:xfrm>
            <a:off x="639534" y="977581"/>
            <a:ext cx="1926772" cy="120831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95467-AD43-F2F5-1A79-B3672A39E27E}"/>
              </a:ext>
            </a:extLst>
          </p:cNvPr>
          <p:cNvSpPr txBox="1"/>
          <p:nvPr/>
        </p:nvSpPr>
        <p:spPr>
          <a:xfrm>
            <a:off x="639533" y="1304739"/>
            <a:ext cx="19267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E389A4-E6AC-EEB5-4FDC-235620B6C1C0}"/>
              </a:ext>
            </a:extLst>
          </p:cNvPr>
          <p:cNvSpPr/>
          <p:nvPr/>
        </p:nvSpPr>
        <p:spPr>
          <a:xfrm>
            <a:off x="5132614" y="950334"/>
            <a:ext cx="1926772" cy="120831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839E74-02F8-F533-E5E5-89F264C95FF7}"/>
              </a:ext>
            </a:extLst>
          </p:cNvPr>
          <p:cNvSpPr txBox="1"/>
          <p:nvPr/>
        </p:nvSpPr>
        <p:spPr>
          <a:xfrm>
            <a:off x="5132613" y="1277492"/>
            <a:ext cx="19267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DBA6553-974E-6D8E-7CB1-D322E2A5B7F2}"/>
              </a:ext>
            </a:extLst>
          </p:cNvPr>
          <p:cNvSpPr/>
          <p:nvPr/>
        </p:nvSpPr>
        <p:spPr>
          <a:xfrm>
            <a:off x="2566306" y="1436900"/>
            <a:ext cx="2566307" cy="1448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89FE4-8F7C-9366-956B-725E3B26D29D}"/>
              </a:ext>
            </a:extLst>
          </p:cNvPr>
          <p:cNvSpPr txBox="1"/>
          <p:nvPr/>
        </p:nvSpPr>
        <p:spPr>
          <a:xfrm>
            <a:off x="2566305" y="950333"/>
            <a:ext cx="2566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publish campaign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2E166D-AB40-435F-CE16-53B7723F62F0}"/>
              </a:ext>
            </a:extLst>
          </p:cNvPr>
          <p:cNvSpPr txBox="1"/>
          <p:nvPr/>
        </p:nvSpPr>
        <p:spPr>
          <a:xfrm>
            <a:off x="2566305" y="1581739"/>
            <a:ext cx="2566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create-campaign()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BCDC44-3C81-8F17-3B97-B641C2187D7C}"/>
              </a:ext>
            </a:extLst>
          </p:cNvPr>
          <p:cNvSpPr txBox="1"/>
          <p:nvPr/>
        </p:nvSpPr>
        <p:spPr>
          <a:xfrm>
            <a:off x="8743948" y="5651193"/>
            <a:ext cx="2566309" cy="1015663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52425" indent="-288925">
              <a:buFont typeface="Arial" panose="020B0604020202020204" pitchFamily="34" charset="0"/>
              <a:buChar char="•"/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  <a:p>
            <a:pPr marL="352425" indent="-288925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function call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F30C9D-927F-BF9C-9072-A46268A836A3}"/>
              </a:ext>
            </a:extLst>
          </p:cNvPr>
          <p:cNvSpPr/>
          <p:nvPr/>
        </p:nvSpPr>
        <p:spPr>
          <a:xfrm>
            <a:off x="9625695" y="977582"/>
            <a:ext cx="1926772" cy="120831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B92F4-9298-2640-F247-D22CDF4FEBE3}"/>
              </a:ext>
            </a:extLst>
          </p:cNvPr>
          <p:cNvSpPr txBox="1"/>
          <p:nvPr/>
        </p:nvSpPr>
        <p:spPr>
          <a:xfrm>
            <a:off x="9625694" y="1304740"/>
            <a:ext cx="19267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Expired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631B955-8B67-4E2D-C719-9CF58856494E}"/>
              </a:ext>
            </a:extLst>
          </p:cNvPr>
          <p:cNvSpPr/>
          <p:nvPr/>
        </p:nvSpPr>
        <p:spPr>
          <a:xfrm>
            <a:off x="7059387" y="1464148"/>
            <a:ext cx="2566307" cy="1448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908EEB-1280-7C2C-0466-D2BFE7B94140}"/>
              </a:ext>
            </a:extLst>
          </p:cNvPr>
          <p:cNvSpPr txBox="1"/>
          <p:nvPr/>
        </p:nvSpPr>
        <p:spPr>
          <a:xfrm>
            <a:off x="6949168" y="617417"/>
            <a:ext cx="27867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deadline passes</a:t>
            </a:r>
          </a:p>
          <a:p>
            <a:pPr algn="ctr"/>
            <a:r>
              <a:rPr lang="en-US" sz="2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goal is not reached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0AAFC-9233-FF07-4DEB-488D863B74C3}"/>
              </a:ext>
            </a:extLst>
          </p:cNvPr>
          <p:cNvSpPr txBox="1"/>
          <p:nvPr/>
        </p:nvSpPr>
        <p:spPr>
          <a:xfrm>
            <a:off x="7059386" y="1608987"/>
            <a:ext cx="2566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check-deadline()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698042-1A4A-ED74-88A4-4272F916CB7B}"/>
              </a:ext>
            </a:extLst>
          </p:cNvPr>
          <p:cNvSpPr/>
          <p:nvPr/>
        </p:nvSpPr>
        <p:spPr>
          <a:xfrm>
            <a:off x="5132614" y="3574533"/>
            <a:ext cx="1926772" cy="120831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E22A4C-010E-894E-505B-84DEA9036ECE}"/>
              </a:ext>
            </a:extLst>
          </p:cNvPr>
          <p:cNvSpPr txBox="1"/>
          <p:nvPr/>
        </p:nvSpPr>
        <p:spPr>
          <a:xfrm>
            <a:off x="5132613" y="3901691"/>
            <a:ext cx="19267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Vote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EC876469-27C8-3579-12BF-FA28CCE9817B}"/>
              </a:ext>
            </a:extLst>
          </p:cNvPr>
          <p:cNvSpPr/>
          <p:nvPr/>
        </p:nvSpPr>
        <p:spPr>
          <a:xfrm>
            <a:off x="2566306" y="3718195"/>
            <a:ext cx="2566307" cy="1448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0E0635-97BB-787B-4F42-7412B00CC0EE}"/>
              </a:ext>
            </a:extLst>
          </p:cNvPr>
          <p:cNvSpPr txBox="1"/>
          <p:nvPr/>
        </p:nvSpPr>
        <p:spPr>
          <a:xfrm>
            <a:off x="2566305" y="3313273"/>
            <a:ext cx="2566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new milestone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37027E-C12D-F885-E1C8-E78BF4765A19}"/>
              </a:ext>
            </a:extLst>
          </p:cNvPr>
          <p:cNvSpPr txBox="1"/>
          <p:nvPr/>
        </p:nvSpPr>
        <p:spPr>
          <a:xfrm>
            <a:off x="2566305" y="3748731"/>
            <a:ext cx="2566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post-milestone()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7AFAF0B-CF9B-FB94-28F1-82F2942B1145}"/>
              </a:ext>
            </a:extLst>
          </p:cNvPr>
          <p:cNvSpPr/>
          <p:nvPr/>
        </p:nvSpPr>
        <p:spPr>
          <a:xfrm>
            <a:off x="9625695" y="3601781"/>
            <a:ext cx="1926772" cy="120831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5AEDEA-BC49-CD4B-7840-85C6BF988F16}"/>
              </a:ext>
            </a:extLst>
          </p:cNvPr>
          <p:cNvSpPr txBox="1"/>
          <p:nvPr/>
        </p:nvSpPr>
        <p:spPr>
          <a:xfrm>
            <a:off x="9625694" y="3928939"/>
            <a:ext cx="19267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Canceled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530783AB-5BE5-9659-688A-DE359F378891}"/>
              </a:ext>
            </a:extLst>
          </p:cNvPr>
          <p:cNvSpPr/>
          <p:nvPr/>
        </p:nvSpPr>
        <p:spPr>
          <a:xfrm>
            <a:off x="7059387" y="4088347"/>
            <a:ext cx="2566307" cy="1448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81AC9C-E1C9-5B26-4536-23CB3A17A84F}"/>
              </a:ext>
            </a:extLst>
          </p:cNvPr>
          <p:cNvSpPr txBox="1"/>
          <p:nvPr/>
        </p:nvSpPr>
        <p:spPr>
          <a:xfrm>
            <a:off x="6949168" y="3567533"/>
            <a:ext cx="27867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 confidence vote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9A162C-18EF-2E3E-84D1-C3980A139D9E}"/>
              </a:ext>
            </a:extLst>
          </p:cNvPr>
          <p:cNvSpPr txBox="1"/>
          <p:nvPr/>
        </p:nvSpPr>
        <p:spPr>
          <a:xfrm>
            <a:off x="7059386" y="4233186"/>
            <a:ext cx="2566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vote()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78A863-843C-80DF-296F-4762004E5A5A}"/>
              </a:ext>
            </a:extLst>
          </p:cNvPr>
          <p:cNvSpPr txBox="1"/>
          <p:nvPr/>
        </p:nvSpPr>
        <p:spPr>
          <a:xfrm rot="20408596">
            <a:off x="1632854" y="2166279"/>
            <a:ext cx="27398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goal reached before deadline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AD0420-7467-9AD4-ACAE-1CB9CE1BA5C6}"/>
              </a:ext>
            </a:extLst>
          </p:cNvPr>
          <p:cNvSpPr txBox="1"/>
          <p:nvPr/>
        </p:nvSpPr>
        <p:spPr>
          <a:xfrm rot="20419083">
            <a:off x="2457565" y="2858866"/>
            <a:ext cx="2566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donate()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C814242-CE1E-7A33-332A-F07FB60A17CB}"/>
              </a:ext>
            </a:extLst>
          </p:cNvPr>
          <p:cNvSpPr/>
          <p:nvPr/>
        </p:nvSpPr>
        <p:spPr>
          <a:xfrm rot="10800000">
            <a:off x="2559838" y="4554251"/>
            <a:ext cx="2566307" cy="1448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FE0FEF-4674-5098-C184-A4AA6C59C135}"/>
              </a:ext>
            </a:extLst>
          </p:cNvPr>
          <p:cNvSpPr txBox="1"/>
          <p:nvPr/>
        </p:nvSpPr>
        <p:spPr>
          <a:xfrm>
            <a:off x="2814953" y="4127880"/>
            <a:ext cx="25180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confidence vote*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4AF3C4-10BB-8948-1E37-ABB69512BCB9}"/>
              </a:ext>
            </a:extLst>
          </p:cNvPr>
          <p:cNvSpPr txBox="1"/>
          <p:nvPr/>
        </p:nvSpPr>
        <p:spPr>
          <a:xfrm>
            <a:off x="2553368" y="4646230"/>
            <a:ext cx="2566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vote()*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CE8C650-B4CF-1CA4-CD59-0A4E701BB097}"/>
              </a:ext>
            </a:extLst>
          </p:cNvPr>
          <p:cNvSpPr/>
          <p:nvPr/>
        </p:nvSpPr>
        <p:spPr>
          <a:xfrm>
            <a:off x="5119676" y="5651193"/>
            <a:ext cx="1926772" cy="120831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5B30C5-0518-8F27-0D6D-3C5566C34D3C}"/>
              </a:ext>
            </a:extLst>
          </p:cNvPr>
          <p:cNvSpPr txBox="1"/>
          <p:nvPr/>
        </p:nvSpPr>
        <p:spPr>
          <a:xfrm>
            <a:off x="5119675" y="5978351"/>
            <a:ext cx="19267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Complete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B5CCF3-9B92-FA7B-2116-E90DE0ADA3F4}"/>
              </a:ext>
            </a:extLst>
          </p:cNvPr>
          <p:cNvSpPr txBox="1"/>
          <p:nvPr/>
        </p:nvSpPr>
        <p:spPr>
          <a:xfrm rot="1347137">
            <a:off x="2068404" y="5135837"/>
            <a:ext cx="3485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final milestone claimed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D22A27-EFD3-6362-CA6B-D6B5323ACAE2}"/>
              </a:ext>
            </a:extLst>
          </p:cNvPr>
          <p:cNvSpPr txBox="1"/>
          <p:nvPr/>
        </p:nvSpPr>
        <p:spPr>
          <a:xfrm rot="1322081">
            <a:off x="1363938" y="5441386"/>
            <a:ext cx="36035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claim-milestone-funds()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2D6291-C059-01E1-59F7-AA57B6DB5063}"/>
              </a:ext>
            </a:extLst>
          </p:cNvPr>
          <p:cNvSpPr txBox="1"/>
          <p:nvPr/>
        </p:nvSpPr>
        <p:spPr>
          <a:xfrm>
            <a:off x="-56944" y="6093463"/>
            <a:ext cx="40175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*or deadline to vote passes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6AD245-FF67-895E-9E15-3F5B38459432}"/>
              </a:ext>
            </a:extLst>
          </p:cNvPr>
          <p:cNvSpPr txBox="1"/>
          <p:nvPr/>
        </p:nvSpPr>
        <p:spPr>
          <a:xfrm>
            <a:off x="-225498" y="6433222"/>
            <a:ext cx="3796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 or check-vote-deadline()</a:t>
            </a:r>
          </a:p>
        </p:txBody>
      </p:sp>
    </p:spTree>
    <p:extLst>
      <p:ext uri="{BB962C8B-B14F-4D97-AF65-F5344CB8AC3E}">
        <p14:creationId xmlns:p14="http://schemas.microsoft.com/office/powerpoint/2010/main" val="276947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E5989-FAF6-6DBA-9AD8-FEBBD6A8B9AD}"/>
              </a:ext>
            </a:extLst>
          </p:cNvPr>
          <p:cNvSpPr txBox="1"/>
          <p:nvPr/>
        </p:nvSpPr>
        <p:spPr>
          <a:xfrm>
            <a:off x="0" y="887135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Checks the campaign status and if it is other than STATUS-VOTE is does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nothing. Otherwise, it checks if the vote deadline has passed and if so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it sets the status to STATUS-FUNDED.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@return an (ok `status`) response where `status` is the campaign status</a:t>
            </a:r>
          </a:p>
          <a:p>
            <a:endParaRPr lang="en-US" dirty="0">
              <a:solidFill>
                <a:schemeClr val="accent3"/>
              </a:solidFill>
              <a:latin typeface="Menlo" panose="020B06090308040202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define-public</a:t>
            </a:r>
            <a:r>
              <a:rPr lang="en-US" sz="2400" b="1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" pitchFamily="2" charset="0"/>
              </a:rPr>
              <a:t>check-vote-deadline</a:t>
            </a:r>
            <a:r>
              <a:rPr lang="en-US" sz="2400" b="1" dirty="0">
                <a:effectLst/>
                <a:latin typeface="Courier" pitchFamily="2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A75CF-B05F-A26C-BF7D-3DDC606D1B90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Public Function: check-vote-deadline()</a:t>
            </a:r>
          </a:p>
        </p:txBody>
      </p:sp>
    </p:spTree>
    <p:extLst>
      <p:ext uri="{BB962C8B-B14F-4D97-AF65-F5344CB8AC3E}">
        <p14:creationId xmlns:p14="http://schemas.microsoft.com/office/powerpoint/2010/main" val="114539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A75CF-B05F-A26C-BF7D-3DDC606D1B90}"/>
              </a:ext>
            </a:extLst>
          </p:cNvPr>
          <p:cNvSpPr txBox="1"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  <a:p>
            <a:pPr algn="ctr"/>
            <a:r>
              <a:rPr lang="en-US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41400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E5989-FAF6-6DBA-9AD8-FEBBD6A8B9AD}"/>
              </a:ext>
            </a:extLst>
          </p:cNvPr>
          <p:cNvSpPr txBox="1"/>
          <p:nvPr/>
        </p:nvSpPr>
        <p:spPr>
          <a:xfrm>
            <a:off x="0" y="861774"/>
            <a:ext cx="123280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Cast the user's vote for the specified milestone.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Creates and activates a new campaign. It is essentially the initialization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function which is the first one to call.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@param </a:t>
            </a:r>
            <a:r>
              <a:rPr lang="en-US" dirty="0" err="1">
                <a:solidFill>
                  <a:schemeClr val="accent3"/>
                </a:solidFill>
                <a:latin typeface="Menlo" panose="020B0609030804020204" pitchFamily="49" charset="0"/>
              </a:rPr>
              <a:t>uint</a:t>
            </a:r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 target-goal The crowdfunding goal in micro-STX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@param </a:t>
            </a:r>
            <a:r>
              <a:rPr lang="en-US" dirty="0" err="1">
                <a:solidFill>
                  <a:schemeClr val="accent3"/>
                </a:solidFill>
                <a:latin typeface="Menlo" panose="020B0609030804020204" pitchFamily="49" charset="0"/>
              </a:rPr>
              <a:t>uint</a:t>
            </a:r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 duration The number of blocks till the deadline to reach the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             crowdfunding goal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@param </a:t>
            </a:r>
            <a:r>
              <a:rPr lang="en-US" dirty="0" err="1">
                <a:solidFill>
                  <a:schemeClr val="accent3"/>
                </a:solidFill>
                <a:latin typeface="Menlo" panose="020B0609030804020204" pitchFamily="49" charset="0"/>
              </a:rPr>
              <a:t>uint</a:t>
            </a:r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 num-milestones The total number of the campaign milestones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@return an (ok true) response if this is the first time this function is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called and the target goal, the duration and number of milestones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are positive (i.e., non-zero) numbers or an error otherwise</a:t>
            </a:r>
          </a:p>
          <a:p>
            <a:endParaRPr lang="en-US" b="0" dirty="0">
              <a:solidFill>
                <a:schemeClr val="accent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/>
                <a:latin typeface="Courier" pitchFamily="2" charset="0"/>
              </a:rPr>
              <a:t>define-public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" pitchFamily="2" charset="0"/>
              </a:rPr>
              <a:t>create-campaign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target-goal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   </a:t>
            </a:r>
            <a:r>
              <a:rPr lang="en-US" sz="2400" b="1" dirty="0">
                <a:solidFill>
                  <a:schemeClr val="accent3"/>
                </a:solidFill>
                <a:effectLst/>
                <a:latin typeface="Courier" pitchFamily="2" charset="0"/>
              </a:rPr>
              <a:t>unit</a:t>
            </a:r>
            <a:r>
              <a:rPr lang="en-US" sz="2400" b="1" dirty="0">
                <a:effectLst/>
                <a:latin typeface="Courier" pitchFamily="2" charset="0"/>
              </a:rPr>
              <a:t>)</a:t>
            </a:r>
          </a:p>
          <a:p>
            <a:r>
              <a:rPr lang="en-US" sz="2400" b="1" dirty="0">
                <a:latin typeface="Courier" pitchFamily="2" charset="0"/>
              </a:rPr>
              <a:t>                               (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duration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      </a:t>
            </a:r>
            <a:r>
              <a:rPr lang="en-US" sz="2400" b="1" dirty="0">
                <a:solidFill>
                  <a:schemeClr val="accent3"/>
                </a:solidFill>
                <a:effectLst/>
                <a:latin typeface="Courier" pitchFamily="2" charset="0"/>
              </a:rPr>
              <a:t>unit</a:t>
            </a:r>
            <a:r>
              <a:rPr lang="en-US" sz="2400" b="1" dirty="0">
                <a:effectLst/>
                <a:latin typeface="Courier" pitchFamily="2" charset="0"/>
              </a:rPr>
              <a:t>)</a:t>
            </a:r>
          </a:p>
          <a:p>
            <a:r>
              <a:rPr lang="en-US" sz="2400" b="1" dirty="0">
                <a:latin typeface="Courier" pitchFamily="2" charset="0"/>
              </a:rPr>
              <a:t>                               (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num-milestones </a:t>
            </a:r>
            <a:r>
              <a:rPr lang="en-US" sz="2400" b="1" dirty="0">
                <a:solidFill>
                  <a:schemeClr val="accent3"/>
                </a:solidFill>
                <a:effectLst/>
                <a:latin typeface="Courier" pitchFamily="2" charset="0"/>
              </a:rPr>
              <a:t>unit</a:t>
            </a:r>
            <a:r>
              <a:rPr lang="en-US" sz="2400" b="1" dirty="0">
                <a:effectLst/>
                <a:latin typeface="Courier" pitchFamily="2" charset="0"/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A75CF-B05F-A26C-BF7D-3DDC606D1B90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Public Function: create-campaign()</a:t>
            </a:r>
          </a:p>
        </p:txBody>
      </p:sp>
    </p:spTree>
    <p:extLst>
      <p:ext uri="{BB962C8B-B14F-4D97-AF65-F5344CB8AC3E}">
        <p14:creationId xmlns:p14="http://schemas.microsoft.com/office/powerpoint/2010/main" val="408871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E5989-FAF6-6DBA-9AD8-FEBBD6A8B9AD}"/>
              </a:ext>
            </a:extLst>
          </p:cNvPr>
          <p:cNvSpPr txBox="1"/>
          <p:nvPr/>
        </p:nvSpPr>
        <p:spPr>
          <a:xfrm>
            <a:off x="0" y="861774"/>
            <a:ext cx="1232807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Donates the specified amount in micro-STX to the campaign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@return an (ok `amount`) response where amount is passed argument value if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the function call succeeds or an error otherwise</a:t>
            </a:r>
          </a:p>
          <a:p>
            <a:endParaRPr lang="en-US" b="0" dirty="0">
              <a:solidFill>
                <a:schemeClr val="accent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/>
                <a:latin typeface="Courier" pitchFamily="2" charset="0"/>
              </a:rPr>
              <a:t>define-public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" pitchFamily="2" charset="0"/>
              </a:rPr>
              <a:t>donate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amount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solidFill>
                  <a:schemeClr val="accent3"/>
                </a:solidFill>
                <a:effectLst/>
                <a:latin typeface="Courier" pitchFamily="2" charset="0"/>
              </a:rPr>
              <a:t>unit</a:t>
            </a:r>
            <a:r>
              <a:rPr lang="en-US" sz="2400" b="1" dirty="0">
                <a:effectLst/>
                <a:latin typeface="Courier" pitchFamily="2" charset="0"/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A75CF-B05F-A26C-BF7D-3DDC606D1B90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Public Function: donate()</a:t>
            </a:r>
          </a:p>
        </p:txBody>
      </p:sp>
    </p:spTree>
    <p:extLst>
      <p:ext uri="{BB962C8B-B14F-4D97-AF65-F5344CB8AC3E}">
        <p14:creationId xmlns:p14="http://schemas.microsoft.com/office/powerpoint/2010/main" val="216979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E5989-FAF6-6DBA-9AD8-FEBBD6A8B9AD}"/>
              </a:ext>
            </a:extLst>
          </p:cNvPr>
          <p:cNvSpPr txBox="1"/>
          <p:nvPr/>
        </p:nvSpPr>
        <p:spPr>
          <a:xfrm>
            <a:off x="0" y="691192"/>
            <a:ext cx="121920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Cast the user's vote for the specified milestone.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To vote the project manager must have posted that milestone and voting should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be enabled (i.e., the `can-vote` field is `true` and the campaign status is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STATUS_VOTE).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The user must have donated to the campaign and is not allowed to vote more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than once for the same milestone.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- If the user's vote results in a majority vote of confidence, the vote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closes immediately and the campaign status is set to STATUS_FUNDED (i.e.,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the campaign continues). Only then can the owner claim the milestone funds.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- If the user's vote results in a majority vote of no confidence, the vote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closes immediately and the campaign status is set to STATUS_CANCELED (i.e.,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the campaign is canceled). Only then can the user claim the proportional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leftover funds for the funded campaign.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@param </a:t>
            </a:r>
            <a:r>
              <a:rPr lang="en-US" b="0" dirty="0" err="1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uint</a:t>
            </a:r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 index The index of the milestone to vote for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@param bool value `true` means vote of confidence while `false` means vote of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</a:t>
            </a:r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                  </a:t>
            </a:r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no confidence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Menlo" panose="020B0609030804020204" pitchFamily="49" charset="0"/>
              </a:rPr>
              <a:t>;; @return an (ok true) response if successful or an Err response otherwise</a:t>
            </a:r>
          </a:p>
          <a:p>
            <a:endParaRPr lang="en-US" b="0" dirty="0">
              <a:solidFill>
                <a:schemeClr val="accent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/>
                <a:latin typeface="Courier" pitchFamily="2" charset="0"/>
              </a:rPr>
              <a:t>define-public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" pitchFamily="2" charset="0"/>
              </a:rPr>
              <a:t>vote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index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effectLst/>
                <a:latin typeface="Courier" pitchFamily="2" charset="0"/>
              </a:rPr>
              <a:t>uint</a:t>
            </a:r>
            <a:r>
              <a:rPr lang="en-US" sz="2400" b="1" dirty="0">
                <a:effectLst/>
                <a:latin typeface="Courier" pitchFamily="2" charset="0"/>
              </a:rPr>
              <a:t>)</a:t>
            </a:r>
          </a:p>
          <a:p>
            <a:r>
              <a:rPr lang="en-US" sz="2400" b="1" dirty="0">
                <a:solidFill>
                  <a:srgbClr val="CCCCCC"/>
                </a:solidFill>
                <a:latin typeface="Courier" pitchFamily="2" charset="0"/>
              </a:rPr>
              <a:t>                   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value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solidFill>
                  <a:schemeClr val="accent3"/>
                </a:solidFill>
                <a:effectLst/>
                <a:latin typeface="Courier" pitchFamily="2" charset="0"/>
              </a:rPr>
              <a:t>bool</a:t>
            </a:r>
            <a:r>
              <a:rPr lang="en-US" sz="2400" b="1" dirty="0">
                <a:effectLst/>
                <a:latin typeface="Courier" pitchFamily="2" charset="0"/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A75CF-B05F-A26C-BF7D-3DDC606D1B90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Public Function: vote()</a:t>
            </a:r>
          </a:p>
        </p:txBody>
      </p:sp>
    </p:spTree>
    <p:extLst>
      <p:ext uri="{BB962C8B-B14F-4D97-AF65-F5344CB8AC3E}">
        <p14:creationId xmlns:p14="http://schemas.microsoft.com/office/powerpoint/2010/main" val="37823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E5989-FAF6-6DBA-9AD8-FEBBD6A8B9AD}"/>
              </a:ext>
            </a:extLst>
          </p:cNvPr>
          <p:cNvSpPr txBox="1"/>
          <p:nvPr/>
        </p:nvSpPr>
        <p:spPr>
          <a:xfrm>
            <a:off x="1" y="861774"/>
            <a:ext cx="1219200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Called by the owner (i.e., project manager) to post a milestone.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The owner provides a short description about the accomplishment (or a web URL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to a page with the milestone details) which opens the voting window for the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users to cast their votes.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@param string-ascii details Information about the milestone accomplishment (can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                    be a web URL) to help the users decide what to vote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@param </a:t>
            </a:r>
            <a:r>
              <a:rPr lang="en-US" dirty="0" err="1">
                <a:solidFill>
                  <a:schemeClr val="accent3"/>
                </a:solidFill>
                <a:latin typeface="Menlo" panose="020B0609030804020204" pitchFamily="49" charset="0"/>
              </a:rPr>
              <a:t>uint</a:t>
            </a:r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 index The milestone index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@return an (ok true) response if successful or an Err response otherwise</a:t>
            </a:r>
          </a:p>
          <a:p>
            <a:endParaRPr lang="en-US" b="0" dirty="0">
              <a:solidFill>
                <a:schemeClr val="accent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/>
                <a:latin typeface="Courier" pitchFamily="2" charset="0"/>
              </a:rPr>
              <a:t>define-public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" pitchFamily="2" charset="0"/>
              </a:rPr>
              <a:t>post-milestone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details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chemeClr val="accent3"/>
                </a:solidFill>
                <a:latin typeface="Courier" pitchFamily="2" charset="0"/>
              </a:rPr>
              <a:t>string-ascii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100))</a:t>
            </a:r>
          </a:p>
          <a:p>
            <a:r>
              <a:rPr lang="en-US" sz="2400" b="1" dirty="0">
                <a:latin typeface="Courier" pitchFamily="2" charset="0"/>
              </a:rPr>
              <a:t>                             </a:t>
            </a:r>
            <a:r>
              <a:rPr lang="en-US" sz="2400" b="1" dirty="0">
                <a:effectLst/>
                <a:latin typeface="Courier" pitchFamily="2" charset="0"/>
              </a:rPr>
              <a:t> (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index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  </a:t>
            </a:r>
            <a:r>
              <a:rPr lang="en-US" sz="2400" b="1" dirty="0">
                <a:solidFill>
                  <a:schemeClr val="accent3"/>
                </a:solidFill>
                <a:effectLst/>
                <a:latin typeface="Courier" pitchFamily="2" charset="0"/>
              </a:rPr>
              <a:t>unit</a:t>
            </a:r>
            <a:r>
              <a:rPr lang="en-US" sz="2400" b="1" dirty="0">
                <a:effectLst/>
                <a:latin typeface="Courier" pitchFamily="2" charset="0"/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A75CF-B05F-A26C-BF7D-3DDC606D1B90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Public Function: post-milestone()</a:t>
            </a:r>
          </a:p>
        </p:txBody>
      </p:sp>
    </p:spTree>
    <p:extLst>
      <p:ext uri="{BB962C8B-B14F-4D97-AF65-F5344CB8AC3E}">
        <p14:creationId xmlns:p14="http://schemas.microsoft.com/office/powerpoint/2010/main" val="224618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E5989-FAF6-6DBA-9AD8-FEBBD6A8B9AD}"/>
              </a:ext>
            </a:extLst>
          </p:cNvPr>
          <p:cNvSpPr txBox="1"/>
          <p:nvPr/>
        </p:nvSpPr>
        <p:spPr>
          <a:xfrm>
            <a:off x="0" y="887135"/>
            <a:ext cx="12192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The owner claims the funds for the specified milestone provided that the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following requirements are met: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1) The campaign status is STATUS_FUNDED which means the users are not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still voting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2) The users approved the campaign for the specified milestone (i.e.,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the `approved` field is `true`).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The installment amount is equal to the overall donation amount divided by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the number of milestones and </a:t>
            </a:r>
            <a:r>
              <a:rPr lang="en-US">
                <a:solidFill>
                  <a:schemeClr val="accent3"/>
                </a:solidFill>
                <a:latin typeface="Menlo" panose="020B0609030804020204" pitchFamily="49" charset="0"/>
              </a:rPr>
              <a:t>is taken </a:t>
            </a:r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proportionally from the donors.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@param </a:t>
            </a:r>
            <a:r>
              <a:rPr lang="en-US" dirty="0" err="1">
                <a:solidFill>
                  <a:schemeClr val="accent3"/>
                </a:solidFill>
                <a:latin typeface="Menlo" panose="020B0609030804020204" pitchFamily="49" charset="0"/>
              </a:rPr>
              <a:t>uint</a:t>
            </a:r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 index The index of the milestone to claim the funds for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@return an (ok `amount`) response where if the function call succeeds or an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error in case of violation one of the conditions to claim the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milestone or in case of an unexpected error during the STX refund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transaction</a:t>
            </a:r>
          </a:p>
          <a:p>
            <a:endParaRPr lang="en-US" b="0" dirty="0">
              <a:solidFill>
                <a:schemeClr val="accent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/>
                <a:latin typeface="Courier" pitchFamily="2" charset="0"/>
              </a:rPr>
              <a:t>define-public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" pitchFamily="2" charset="0"/>
              </a:rPr>
              <a:t>claim-milestone-funds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index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effectLst/>
                <a:latin typeface="Courier" pitchFamily="2" charset="0"/>
              </a:rPr>
              <a:t>uint</a:t>
            </a:r>
            <a:r>
              <a:rPr lang="en-US" sz="2400" b="1" dirty="0">
                <a:effectLst/>
                <a:latin typeface="Courier" pitchFamily="2" charset="0"/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A75CF-B05F-A26C-BF7D-3DDC606D1B90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Public Function: claim-milestone-funds()</a:t>
            </a:r>
          </a:p>
        </p:txBody>
      </p:sp>
    </p:spTree>
    <p:extLst>
      <p:ext uri="{BB962C8B-B14F-4D97-AF65-F5344CB8AC3E}">
        <p14:creationId xmlns:p14="http://schemas.microsoft.com/office/powerpoint/2010/main" val="236193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E5989-FAF6-6DBA-9AD8-FEBBD6A8B9AD}"/>
              </a:ext>
            </a:extLst>
          </p:cNvPr>
          <p:cNvSpPr txBox="1"/>
          <p:nvPr/>
        </p:nvSpPr>
        <p:spPr>
          <a:xfrm>
            <a:off x="0" y="887135"/>
            <a:ext cx="12192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Refunds the `</a:t>
            </a:r>
            <a:r>
              <a:rPr lang="en-US" dirty="0" err="1">
                <a:solidFill>
                  <a:schemeClr val="accent3"/>
                </a:solidFill>
                <a:latin typeface="Menlo" panose="020B0609030804020204" pitchFamily="49" charset="0"/>
              </a:rPr>
              <a:t>tx</a:t>
            </a:r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-sender` in any of the following two cases: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Case 1: The campaign did not reach the crowdfunding goal and the deadline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expired. In this case, the `</a:t>
            </a:r>
            <a:r>
              <a:rPr lang="en-US" dirty="0" err="1">
                <a:solidFill>
                  <a:schemeClr val="accent3"/>
                </a:solidFill>
                <a:latin typeface="Menlo" panose="020B0609030804020204" pitchFamily="49" charset="0"/>
              </a:rPr>
              <a:t>tx</a:t>
            </a:r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-sender` receives back the full donated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amount.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Case 2: The campaign was funded but got cancelled later </a:t>
            </a:r>
            <a:r>
              <a:rPr lang="en-US" dirty="0" err="1">
                <a:solidFill>
                  <a:schemeClr val="accent3"/>
                </a:solidFill>
                <a:latin typeface="Menlo" panose="020B0609030804020204" pitchFamily="49" charset="0"/>
              </a:rPr>
              <a:t>bacause</a:t>
            </a:r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 a vote of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no confidence was passed. In </a:t>
            </a:r>
            <a:r>
              <a:rPr lang="en-US" dirty="0" err="1">
                <a:solidFill>
                  <a:schemeClr val="accent3"/>
                </a:solidFill>
                <a:latin typeface="Menlo" panose="020B0609030804020204" pitchFamily="49" charset="0"/>
              </a:rPr>
              <a:t>thie</a:t>
            </a:r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 case, the `</a:t>
            </a:r>
            <a:r>
              <a:rPr lang="en-US" dirty="0" err="1">
                <a:solidFill>
                  <a:schemeClr val="accent3"/>
                </a:solidFill>
                <a:latin typeface="Menlo" panose="020B0609030804020204" pitchFamily="49" charset="0"/>
              </a:rPr>
              <a:t>tx</a:t>
            </a:r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-sender` receives the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a proportional refund from the leftover funds.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@return an (ok `refunded amount`) response where if the function call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succeeds or an error (e.g., if the campaign status does not fall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under any of the two cases above or the `</a:t>
            </a:r>
            <a:r>
              <a:rPr lang="en-US" dirty="0" err="1">
                <a:solidFill>
                  <a:schemeClr val="accent3"/>
                </a:solidFill>
                <a:latin typeface="Menlo" panose="020B0609030804020204" pitchFamily="49" charset="0"/>
              </a:rPr>
              <a:t>tx</a:t>
            </a:r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-sender` has not donated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        or in case of an unexpected error during the STX refund transaction</a:t>
            </a:r>
          </a:p>
          <a:p>
            <a:endParaRPr lang="en-US" b="0" dirty="0">
              <a:solidFill>
                <a:schemeClr val="accent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/>
                <a:latin typeface="Courier" pitchFamily="2" charset="0"/>
              </a:rPr>
              <a:t>define-public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" pitchFamily="2" charset="0"/>
              </a:rPr>
              <a:t>claim-refund</a:t>
            </a:r>
            <a:r>
              <a:rPr lang="en-US" sz="2400" b="1" dirty="0">
                <a:effectLst/>
                <a:latin typeface="Courier" pitchFamily="2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A75CF-B05F-A26C-BF7D-3DDC606D1B90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Public Function: claim-refund()</a:t>
            </a:r>
          </a:p>
        </p:txBody>
      </p:sp>
    </p:spTree>
    <p:extLst>
      <p:ext uri="{BB962C8B-B14F-4D97-AF65-F5344CB8AC3E}">
        <p14:creationId xmlns:p14="http://schemas.microsoft.com/office/powerpoint/2010/main" val="243915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E5989-FAF6-6DBA-9AD8-FEBBD6A8B9AD}"/>
              </a:ext>
            </a:extLst>
          </p:cNvPr>
          <p:cNvSpPr txBox="1"/>
          <p:nvPr/>
        </p:nvSpPr>
        <p:spPr>
          <a:xfrm>
            <a:off x="0" y="887135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Checks the campaign status and if it is other than STATUS-ACTIVE is does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nothing. Otherwise, it checks if the campaign deadline has passed and if so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it sets the status to STATUS-EXPIRED.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</a:t>
            </a:r>
          </a:p>
          <a:p>
            <a:r>
              <a:rPr lang="en-US" dirty="0">
                <a:solidFill>
                  <a:schemeClr val="accent3"/>
                </a:solidFill>
                <a:latin typeface="Menlo" panose="020B0609030804020204" pitchFamily="49" charset="0"/>
              </a:rPr>
              <a:t>;; @return an (ok `status`) response where `status` is the campaign status</a:t>
            </a:r>
          </a:p>
          <a:p>
            <a:endParaRPr lang="en-US" b="0" dirty="0">
              <a:solidFill>
                <a:schemeClr val="accent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/>
                <a:latin typeface="Courier" pitchFamily="2" charset="0"/>
              </a:rPr>
              <a:t>define-public</a:t>
            </a:r>
            <a:r>
              <a:rPr lang="en-US" sz="2400" b="1" dirty="0">
                <a:solidFill>
                  <a:srgbClr val="CCCCCC"/>
                </a:solidFill>
                <a:effectLst/>
                <a:latin typeface="Courier" pitchFamily="2" charset="0"/>
              </a:rPr>
              <a:t> </a:t>
            </a:r>
            <a:r>
              <a:rPr lang="en-US" sz="2400" b="1" dirty="0">
                <a:effectLst/>
                <a:latin typeface="Courier" pitchFamily="2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" pitchFamily="2" charset="0"/>
              </a:rPr>
              <a:t>check-deadline</a:t>
            </a:r>
            <a:r>
              <a:rPr lang="en-US" sz="2400" b="1" dirty="0">
                <a:effectLst/>
                <a:latin typeface="Courier" pitchFamily="2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A75CF-B05F-A26C-BF7D-3DDC606D1B90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Public Function: check-deadline()</a:t>
            </a:r>
          </a:p>
        </p:txBody>
      </p:sp>
    </p:spTree>
    <p:extLst>
      <p:ext uri="{BB962C8B-B14F-4D97-AF65-F5344CB8AC3E}">
        <p14:creationId xmlns:p14="http://schemas.microsoft.com/office/powerpoint/2010/main" val="245762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1090</Words>
  <Application>Microsoft Macintosh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Courier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Charis Charitsis</dc:creator>
  <cp:lastModifiedBy>Charis Charitsis</cp:lastModifiedBy>
  <cp:revision>29</cp:revision>
  <cp:lastPrinted>2024-08-13T07:39:06Z</cp:lastPrinted>
  <dcterms:created xsi:type="dcterms:W3CDTF">2024-08-13T03:52:29Z</dcterms:created>
  <dcterms:modified xsi:type="dcterms:W3CDTF">2024-08-17T17:05:18Z</dcterms:modified>
</cp:coreProperties>
</file>