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handoutMasterIdLst>
    <p:handoutMasterId r:id="rId14"/>
  </p:handoutMasterIdLst>
  <p:sldIdLst>
    <p:sldId id="671" r:id="rId2"/>
    <p:sldId id="672" r:id="rId3"/>
    <p:sldId id="666" r:id="rId4"/>
    <p:sldId id="674" r:id="rId5"/>
    <p:sldId id="670" r:id="rId6"/>
    <p:sldId id="677" r:id="rId7"/>
    <p:sldId id="678" r:id="rId8"/>
    <p:sldId id="679" r:id="rId9"/>
    <p:sldId id="682" r:id="rId10"/>
    <p:sldId id="680" r:id="rId11"/>
    <p:sldId id="681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E648D0C-C13B-41E5-9D61-E0C2C1F62644}">
          <p14:sldIdLst/>
        </p14:section>
        <p14:section name="无标题节" id="{A3B38955-D5E8-4C0D-8385-F3A09683E804}">
          <p14:sldIdLst>
            <p14:sldId id="671"/>
            <p14:sldId id="672"/>
            <p14:sldId id="666"/>
            <p14:sldId id="674"/>
            <p14:sldId id="670"/>
            <p14:sldId id="677"/>
            <p14:sldId id="678"/>
            <p14:sldId id="679"/>
            <p14:sldId id="682"/>
            <p14:sldId id="680"/>
            <p14:sldId id="6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泽" initials="徐泽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D52A2F"/>
    <a:srgbClr val="1EE15C"/>
    <a:srgbClr val="DD4722"/>
    <a:srgbClr val="231F20"/>
    <a:srgbClr val="5CAA55"/>
    <a:srgbClr val="B4DD93"/>
    <a:srgbClr val="46B964"/>
    <a:srgbClr val="CF5830"/>
    <a:srgbClr val="F9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31341" autoAdjust="0"/>
  </p:normalViewPr>
  <p:slideViewPr>
    <p:cSldViewPr>
      <p:cViewPr varScale="1">
        <p:scale>
          <a:sx n="25" d="100"/>
          <a:sy n="25" d="100"/>
        </p:scale>
        <p:origin x="2141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885C25E-3D73-48D2-89BB-AAD51CF4D394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1536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6843E36-3567-43FB-B55C-F31EFBA3A3AF}" type="slidenum">
              <a:rPr lang="en-US" altLang="zh-CN" b="0"/>
              <a:pPr algn="r" eaLnBrk="1" hangingPunct="1">
                <a:spcBef>
                  <a:spcPct val="0"/>
                </a:spcBef>
              </a:pPr>
              <a:t>1</a:t>
            </a:fld>
            <a:endParaRPr lang="en-US" altLang="zh-CN" b="0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514350"/>
            <a:ext cx="5029200" cy="3771900"/>
          </a:xfrm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572000"/>
            <a:ext cx="50292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endParaRPr lang="zh-CN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3039219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313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 smtClean="0"/>
              <a:t>任何人刚刚接触面向对象都会</a:t>
            </a:r>
            <a:r>
              <a:rPr lang="zh-CN" altLang="zh-CN" sz="1200" u="sng" dirty="0" smtClean="0"/>
              <a:t>头痛</a:t>
            </a:r>
            <a:r>
              <a:rPr lang="zh-CN" altLang="zh-CN" sz="1200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979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OOP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是一套组合拳，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能连贯的打下来才叫牛！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不要只会几个动作，就认为自己很牛，这样你就错了！</a:t>
            </a:r>
          </a:p>
          <a:p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我们的学习步骤是：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先一个动作一个动作的学习，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最后组合起来打！</a:t>
            </a:r>
          </a:p>
          <a:p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不要学会了一个动作，就认为这个东西很简单，认为自己学会了！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这是不成熟的表现。</a:t>
            </a:r>
          </a:p>
          <a:p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成熟的表现是：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不急不躁，认真学好每一个动作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最后组合起来打，能连贯的打下来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409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面向过程的结构化程序设计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533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面向过程的结构化程序设计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909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面向过程的结构化程序设计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76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663" y="225425"/>
            <a:ext cx="7964487" cy="6873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066800"/>
            <a:ext cx="8153400" cy="4891088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9" name="十字形 8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十字形 9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  <p:sldLayoutId id="2147483733" r:id="rId12"/>
    <p:sldLayoutId id="2147483736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0" y="1143000"/>
            <a:ext cx="9144000" cy="5410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陈利娥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2800" u="sng" dirty="0">
                <a:latin typeface="Arial Narrow" pitchFamily="34" charset="0"/>
                <a:ea typeface="楷体_GB2312" pitchFamily="49" charset="-122"/>
              </a:rPr>
              <a:t>QQ</a:t>
            </a:r>
            <a:r>
              <a:rPr lang="zh-CN" altLang="en-US" sz="2800" u="sng" dirty="0">
                <a:latin typeface="Arial Narrow" pitchFamily="34" charset="0"/>
                <a:ea typeface="楷体_GB2312" pitchFamily="49" charset="-122"/>
              </a:rPr>
              <a:t>：</a:t>
            </a:r>
            <a:r>
              <a:rPr lang="en-US" altLang="zh-CN" sz="2800" u="sng" dirty="0">
                <a:latin typeface="Arial Narrow" pitchFamily="34" charset="0"/>
                <a:ea typeface="楷体_GB2312" pitchFamily="49" charset="-122"/>
              </a:rPr>
              <a:t>3314 80397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zh-CN" sz="28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28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zh-CN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2016-7-12</a:t>
            </a:r>
            <a:r>
              <a:rPr lang="en-US" altLang="zh-CN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软件技术*工作经验*</a:t>
            </a:r>
            <a:endParaRPr lang="zh-CN" altLang="en-US" sz="2800" u="sng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年软件开发和项目管理经验</a:t>
            </a:r>
          </a:p>
          <a:p>
            <a:pPr algn="ctr" eaLnBrk="1" hangingPunct="1"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年软件培训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和项目指导经验</a:t>
            </a:r>
          </a:p>
          <a:p>
            <a:pPr algn="ctr" eaLnBrk="1" hangingPunct="1">
              <a:defRPr/>
            </a:pPr>
            <a:endParaRPr lang="zh-CN" altLang="en-US" sz="2800" dirty="0">
              <a:latin typeface="Arial Narrow" pitchFamily="34" charset="0"/>
              <a:ea typeface="楷体_GB2312" pitchFamily="49" charset="-122"/>
            </a:endParaRPr>
          </a:p>
          <a:p>
            <a:pPr algn="ctr"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达内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集团资深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讲师</a:t>
            </a:r>
          </a:p>
          <a:p>
            <a:pPr algn="ctr"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MCT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微软官方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认证讲师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MCPD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微软官方认证开发专家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9" name="Picture 3" descr="2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131445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762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mtClean="0">
                <a:ea typeface="华文中宋" panose="02010600040101010101" pitchFamily="2" charset="-122"/>
              </a:rPr>
              <a:t>自我介绍</a:t>
            </a:r>
          </a:p>
        </p:txBody>
      </p:sp>
    </p:spTree>
    <p:extLst>
      <p:ext uri="{BB962C8B-B14F-4D97-AF65-F5344CB8AC3E}">
        <p14:creationId xmlns:p14="http://schemas.microsoft.com/office/powerpoint/2010/main" val="32508898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面向对象概念（了解）</a:t>
            </a:r>
            <a:endParaRPr lang="zh-CN" altLang="en-US" dirty="0"/>
          </a:p>
        </p:txBody>
      </p:sp>
      <p:sp>
        <p:nvSpPr>
          <p:cNvPr id="38" name="内容占位符 6"/>
          <p:cNvSpPr>
            <a:spLocks noGrp="1"/>
          </p:cNvSpPr>
          <p:nvPr>
            <p:ph sz="quarter" idx="10"/>
          </p:nvPr>
        </p:nvSpPr>
        <p:spPr>
          <a:xfrm>
            <a:off x="467545" y="908720"/>
            <a:ext cx="8064896" cy="585391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2 why </a:t>
            </a:r>
            <a:r>
              <a:rPr lang="zh-CN" altLang="zh-CN" b="1" dirty="0" smtClean="0"/>
              <a:t>为什么</a:t>
            </a:r>
            <a:r>
              <a:rPr lang="zh-CN" altLang="zh-CN" b="1" dirty="0"/>
              <a:t>使用面向对象：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b="1" dirty="0">
                <a:solidFill>
                  <a:srgbClr val="FF0000"/>
                </a:solidFill>
              </a:rPr>
              <a:t>面向对象优点：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/>
              <a:t>1</a:t>
            </a:r>
            <a:r>
              <a:rPr lang="zh-CN" altLang="zh-CN" b="1" dirty="0"/>
              <a:t>》更贴近人类思维的特点，程序设计变得简单 </a:t>
            </a:r>
            <a:endParaRPr lang="zh-CN" altLang="zh-CN" dirty="0"/>
          </a:p>
          <a:p>
            <a:pPr marL="400050" lvl="1" indent="0">
              <a:buNone/>
            </a:pPr>
            <a:r>
              <a:rPr lang="zh-CN" altLang="zh-CN" dirty="0"/>
              <a:t>面向对象优点是相对的，相对于面向过程的</a:t>
            </a:r>
          </a:p>
          <a:p>
            <a:pPr marL="400050" lvl="1" indent="0">
              <a:buNone/>
            </a:pPr>
            <a:r>
              <a:rPr lang="zh-CN" altLang="zh-CN" b="1" dirty="0" smtClean="0"/>
              <a:t>例如</a:t>
            </a:r>
            <a:r>
              <a:rPr lang="zh-CN" altLang="zh-CN" b="1" dirty="0"/>
              <a:t>：主角打怪</a:t>
            </a:r>
            <a:endParaRPr lang="zh-CN" altLang="zh-CN" dirty="0"/>
          </a:p>
          <a:p>
            <a:pPr marL="400050" lvl="1" indent="0">
              <a:buNone/>
            </a:pPr>
            <a:r>
              <a:rPr lang="zh-CN" altLang="zh-CN" dirty="0"/>
              <a:t>面向过程（步骤，顺序）：转身，走，打，播放动画</a:t>
            </a:r>
          </a:p>
          <a:p>
            <a:pPr marL="400050" lvl="1" indent="0">
              <a:buNone/>
            </a:pPr>
            <a:r>
              <a:rPr lang="zh-CN" altLang="zh-CN" dirty="0"/>
              <a:t>面向对象：主角</a:t>
            </a:r>
            <a:r>
              <a:rPr lang="en-US" altLang="zh-CN" dirty="0"/>
              <a:t> F1 </a:t>
            </a:r>
            <a:r>
              <a:rPr lang="zh-CN" altLang="zh-CN" dirty="0"/>
              <a:t>怪</a:t>
            </a:r>
            <a:r>
              <a:rPr lang="en-US" altLang="zh-CN" dirty="0"/>
              <a:t> F2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 smtClean="0"/>
              <a:t>2</a:t>
            </a:r>
            <a:r>
              <a:rPr lang="zh-CN" altLang="zh-CN" b="1" dirty="0" smtClean="0"/>
              <a:t>》利于</a:t>
            </a:r>
            <a:r>
              <a:rPr lang="zh-CN" altLang="zh-CN" b="1" dirty="0"/>
              <a:t>代码的复用（重用）性和可维护性</a:t>
            </a:r>
            <a:r>
              <a:rPr lang="en-US" altLang="zh-CN" b="1" dirty="0"/>
              <a:t>(</a:t>
            </a:r>
            <a:r>
              <a:rPr lang="zh-CN" altLang="zh-CN" b="1" dirty="0"/>
              <a:t>灵活扩展</a:t>
            </a:r>
            <a:r>
              <a:rPr lang="en-US" altLang="zh-CN" b="1" dirty="0"/>
              <a:t>)</a:t>
            </a:r>
            <a:r>
              <a:rPr lang="zh-CN" altLang="zh-CN" b="1" dirty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b="1" dirty="0">
                <a:solidFill>
                  <a:srgbClr val="FF0000"/>
                </a:solidFill>
              </a:rPr>
              <a:t>面向对象缺点：</a:t>
            </a:r>
            <a:endParaRPr lang="zh-CN" altLang="zh-CN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zh-CN" altLang="zh-CN" dirty="0" smtClean="0"/>
              <a:t>前期</a:t>
            </a:r>
            <a:r>
              <a:rPr lang="zh-CN" altLang="zh-CN" dirty="0"/>
              <a:t>设计</a:t>
            </a:r>
            <a:r>
              <a:rPr lang="zh-CN" altLang="zh-CN" dirty="0" smtClean="0"/>
              <a:t>复杂，</a:t>
            </a:r>
            <a:r>
              <a:rPr lang="zh-CN" altLang="zh-CN" dirty="0"/>
              <a:t>代码调试麻烦，性能相对有所降低。</a:t>
            </a:r>
          </a:p>
          <a:p>
            <a:pPr marL="400050" lvl="1" indent="0">
              <a:buNone/>
            </a:pPr>
            <a:r>
              <a:rPr lang="zh-CN" altLang="zh-CN" dirty="0"/>
              <a:t>由于面向更高的逻辑抽象层，使得在实现的时候，不得不做出性能上面的</a:t>
            </a:r>
            <a:r>
              <a:rPr lang="zh-CN" altLang="zh-CN" dirty="0" smtClean="0"/>
              <a:t>牺牲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407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面向对象概念（了解）</a:t>
            </a:r>
            <a:endParaRPr lang="zh-CN" altLang="en-US" dirty="0"/>
          </a:p>
        </p:txBody>
      </p:sp>
      <p:sp>
        <p:nvSpPr>
          <p:cNvPr id="38" name="内容占位符 6"/>
          <p:cNvSpPr>
            <a:spLocks noGrp="1"/>
          </p:cNvSpPr>
          <p:nvPr>
            <p:ph sz="quarter" idx="10"/>
          </p:nvPr>
        </p:nvSpPr>
        <p:spPr>
          <a:xfrm>
            <a:off x="467544" y="908720"/>
            <a:ext cx="8208911" cy="5459956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3 where</a:t>
            </a:r>
            <a:r>
              <a:rPr lang="zh-CN" altLang="zh-CN" b="1" dirty="0">
                <a:solidFill>
                  <a:srgbClr val="FF0000"/>
                </a:solidFill>
              </a:rPr>
              <a:t>面向对象用在哪里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zh-CN" b="1" dirty="0"/>
              <a:t>用在很多领域，贯穿软件的各个阶段，在软件的整个生命周期都在用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【</a:t>
            </a:r>
            <a:r>
              <a:rPr lang="en-US" altLang="zh-CN" dirty="0" err="1"/>
              <a:t>Analysi</a:t>
            </a:r>
            <a:r>
              <a:rPr lang="en-US" altLang="zh-CN" dirty="0"/>
              <a:t> </a:t>
            </a:r>
            <a:r>
              <a:rPr lang="zh-CN" altLang="zh-CN" dirty="0"/>
              <a:t>分析</a:t>
            </a:r>
            <a:r>
              <a:rPr lang="en-US" altLang="zh-CN" dirty="0"/>
              <a:t> Design </a:t>
            </a:r>
            <a:r>
              <a:rPr lang="zh-CN" altLang="zh-CN" dirty="0"/>
              <a:t>设计</a:t>
            </a:r>
            <a:r>
              <a:rPr lang="en-US" altLang="zh-CN" dirty="0"/>
              <a:t> Programming</a:t>
            </a:r>
            <a:r>
              <a:rPr lang="zh-CN" altLang="zh-CN" dirty="0" smtClean="0"/>
              <a:t>编程】</a:t>
            </a:r>
            <a:r>
              <a:rPr lang="en-US" altLang="zh-CN" dirty="0" smtClean="0"/>
              <a:t> 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FF00"/>
                </a:solidFill>
              </a:rPr>
              <a:t>OOP</a:t>
            </a:r>
            <a:r>
              <a:rPr lang="zh-CN" altLang="zh-CN" b="1" dirty="0" smtClean="0"/>
              <a:t>：</a:t>
            </a:r>
            <a:r>
              <a:rPr lang="zh-CN" altLang="zh-CN" b="1" dirty="0"/>
              <a:t>利用面向对象的语言的</a:t>
            </a:r>
            <a:r>
              <a:rPr lang="zh-CN" altLang="zh-CN" b="1" u="sng" dirty="0"/>
              <a:t>面向对象的特性</a:t>
            </a:r>
            <a:r>
              <a:rPr lang="zh-CN" altLang="zh-CN" b="1" dirty="0"/>
              <a:t>来编写程序</a:t>
            </a:r>
            <a:r>
              <a:rPr lang="zh-CN" altLang="zh-CN" b="1" dirty="0" smtClean="0"/>
              <a:t>，</a:t>
            </a:r>
            <a:r>
              <a:rPr lang="en-US" altLang="zh-CN" b="1" dirty="0" smtClean="0"/>
              <a:t>     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</a:t>
            </a:r>
            <a:r>
              <a:rPr lang="zh-CN" altLang="zh-CN" b="1" dirty="0" smtClean="0"/>
              <a:t>如：</a:t>
            </a:r>
            <a:r>
              <a:rPr lang="en-US" altLang="zh-CN" b="1" dirty="0" smtClean="0"/>
              <a:t> </a:t>
            </a:r>
            <a:r>
              <a:rPr lang="zh-CN" altLang="zh-CN" b="1" dirty="0"/>
              <a:t>类，对象，封装，继承，多态等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         </a:t>
            </a:r>
            <a:r>
              <a:rPr lang="zh-CN" altLang="zh-CN" b="1" dirty="0" smtClean="0">
                <a:solidFill>
                  <a:srgbClr val="FFFF00"/>
                </a:solidFill>
              </a:rPr>
              <a:t>【想】</a:t>
            </a:r>
            <a:r>
              <a:rPr lang="en-US" altLang="zh-CN" b="1" dirty="0">
                <a:solidFill>
                  <a:srgbClr val="FFFF00"/>
                </a:solidFill>
              </a:rPr>
              <a:t>&gt;</a:t>
            </a:r>
            <a:r>
              <a:rPr lang="zh-CN" altLang="zh-CN" b="1" dirty="0">
                <a:solidFill>
                  <a:srgbClr val="FFFF00"/>
                </a:solidFill>
              </a:rPr>
              <a:t>写</a:t>
            </a:r>
            <a:endParaRPr lang="zh-CN" altLang="zh-CN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4 How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 </a:t>
            </a:r>
            <a:r>
              <a:rPr lang="zh-CN" altLang="zh-CN" b="1" dirty="0" smtClean="0">
                <a:solidFill>
                  <a:srgbClr val="FF0000"/>
                </a:solidFill>
              </a:rPr>
              <a:t>面向对象</a:t>
            </a:r>
            <a:r>
              <a:rPr lang="zh-CN" altLang="zh-CN" b="1" dirty="0">
                <a:solidFill>
                  <a:srgbClr val="FF0000"/>
                </a:solidFill>
              </a:rPr>
              <a:t>课程包含的内容：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 smtClean="0"/>
              <a:t>   Day1</a:t>
            </a:r>
            <a:r>
              <a:rPr lang="en-US" altLang="zh-CN" sz="2000" b="1" dirty="0"/>
              <a:t>:</a:t>
            </a:r>
            <a:r>
              <a:rPr lang="zh-CN" altLang="zh-CN" sz="2000" b="1" dirty="0"/>
              <a:t>面向对象的概念；</a:t>
            </a:r>
            <a:r>
              <a:rPr lang="zh-CN" altLang="zh-CN" sz="2000" b="1" dirty="0">
                <a:solidFill>
                  <a:srgbClr val="FFFF00"/>
                </a:solidFill>
              </a:rPr>
              <a:t>封装</a:t>
            </a:r>
            <a:r>
              <a:rPr lang="zh-CN" altLang="zh-CN" sz="2000" b="1" dirty="0"/>
              <a:t>，</a:t>
            </a:r>
            <a:r>
              <a:rPr lang="zh-CN" altLang="zh-CN" sz="2000" b="1" dirty="0">
                <a:solidFill>
                  <a:srgbClr val="FFFF00"/>
                </a:solidFill>
              </a:rPr>
              <a:t>类与对象</a:t>
            </a:r>
            <a:r>
              <a:rPr lang="en-US" altLang="zh-CN" sz="2000" b="1" dirty="0"/>
              <a:t>       Day2: </a:t>
            </a:r>
            <a:r>
              <a:rPr lang="zh-CN" altLang="zh-CN" sz="2000" b="1" dirty="0">
                <a:solidFill>
                  <a:srgbClr val="FFFF00"/>
                </a:solidFill>
              </a:rPr>
              <a:t>继承</a:t>
            </a:r>
          </a:p>
          <a:p>
            <a:pPr marL="0" indent="0">
              <a:buNone/>
            </a:pPr>
            <a:r>
              <a:rPr lang="en-US" altLang="zh-CN" sz="2000" b="1" dirty="0" smtClean="0"/>
              <a:t>   Day3</a:t>
            </a:r>
            <a:r>
              <a:rPr lang="en-US" altLang="zh-CN" sz="2000" b="1" dirty="0"/>
              <a:t>:</a:t>
            </a:r>
            <a:r>
              <a:rPr lang="zh-CN" altLang="zh-CN" sz="2000" b="1" dirty="0" smtClean="0">
                <a:solidFill>
                  <a:srgbClr val="FFFF00"/>
                </a:solidFill>
              </a:rPr>
              <a:t>多态</a:t>
            </a:r>
            <a:r>
              <a:rPr lang="zh-CN" altLang="zh-CN" sz="2000" b="1" dirty="0" smtClean="0"/>
              <a:t>，抽象类抽象方法  </a:t>
            </a:r>
            <a:r>
              <a:rPr lang="en-US" altLang="zh-CN" sz="2000" b="1" dirty="0"/>
              <a:t>Day4: </a:t>
            </a:r>
            <a:r>
              <a:rPr lang="zh-CN" altLang="zh-CN" sz="2000" b="1" dirty="0"/>
              <a:t>接口</a:t>
            </a:r>
            <a:r>
              <a:rPr lang="en-US" altLang="zh-CN" sz="2000" b="1" dirty="0"/>
              <a:t>   </a:t>
            </a:r>
            <a:r>
              <a:rPr lang="en-US" altLang="zh-CN" sz="2000" b="1" dirty="0" smtClean="0"/>
              <a:t>  Day5</a:t>
            </a:r>
            <a:r>
              <a:rPr lang="en-US" altLang="zh-CN" sz="2000" b="1" dirty="0"/>
              <a:t>: </a:t>
            </a:r>
            <a:r>
              <a:rPr lang="zh-CN" altLang="zh-CN" sz="2000" b="1" dirty="0"/>
              <a:t>委托与事件</a:t>
            </a:r>
          </a:p>
        </p:txBody>
      </p:sp>
    </p:spTree>
    <p:extLst>
      <p:ext uri="{BB962C8B-B14F-4D97-AF65-F5344CB8AC3E}">
        <p14:creationId xmlns:p14="http://schemas.microsoft.com/office/powerpoint/2010/main" val="376613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三</a:t>
            </a:r>
            <a:r>
              <a:rPr lang="zh-CN" altLang="en-US" dirty="0" smtClean="0"/>
              <a:t>个</a:t>
            </a:r>
            <a:r>
              <a:rPr lang="zh-CN" altLang="en-US" dirty="0"/>
              <a:t>阶段的课程安排</a:t>
            </a:r>
          </a:p>
        </p:txBody>
      </p:sp>
      <p:graphicFrame>
        <p:nvGraphicFramePr>
          <p:cNvPr id="4" name="SmartArt 占位符 3"/>
          <p:cNvGraphicFramePr>
            <a:graphicFrameLocks noGrp="1"/>
          </p:cNvGraphicFramePr>
          <p:nvPr>
            <p:ph type="dgm" idx="1"/>
            <p:extLst>
              <p:ext uri="{D42A27DB-BD31-4B8C-83A1-F6EECF244321}">
                <p14:modId xmlns:p14="http://schemas.microsoft.com/office/powerpoint/2010/main" val="1064054038"/>
              </p:ext>
            </p:extLst>
          </p:nvPr>
        </p:nvGraphicFramePr>
        <p:xfrm>
          <a:off x="457200" y="1066800"/>
          <a:ext cx="8003232" cy="459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461"/>
                <a:gridCol w="5062346"/>
                <a:gridCol w="1494425"/>
              </a:tblGrid>
              <a:tr h="91889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课程名称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天数</a:t>
                      </a:r>
                      <a:endParaRPr lang="zh-CN" altLang="en-US" sz="2400" dirty="0"/>
                    </a:p>
                  </a:txBody>
                  <a:tcPr/>
                </a:tc>
              </a:tr>
              <a:tr h="91889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OOP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</a:tr>
              <a:tr h="91889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Framework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</a:tr>
              <a:tr h="91889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DesignPattern</a:t>
                      </a:r>
                      <a:r>
                        <a:rPr lang="zh-CN" altLang="en-US" sz="2400" dirty="0" smtClean="0"/>
                        <a:t>设计模式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</a:tr>
              <a:tr h="91889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</a:t>
                      </a:r>
                      <a:r>
                        <a:rPr lang="zh-CN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Artificial Intelligence</a:t>
                      </a:r>
                      <a:r>
                        <a:rPr lang="zh-CN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）人工智能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29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第三</a:t>
            </a:r>
            <a:r>
              <a:rPr lang="zh-CN" altLang="en-US" dirty="0"/>
              <a:t>个阶段的</a:t>
            </a:r>
            <a:r>
              <a:rPr lang="zh-CN" altLang="en-US" dirty="0" smtClean="0"/>
              <a:t>课程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特点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1663" y="1166843"/>
            <a:ext cx="79644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总共四个阶段的课程，最难的是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个阶段的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第三个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课程中，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最难的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OOP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127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OOP</a:t>
            </a:r>
            <a:r>
              <a:rPr lang="zh-CN" altLang="en-US" dirty="0" smtClean="0"/>
              <a:t>课程</a:t>
            </a:r>
            <a:r>
              <a:rPr lang="en-US" altLang="zh-CN" dirty="0" smtClean="0"/>
              <a:t> </a:t>
            </a:r>
            <a:r>
              <a:rPr lang="zh-CN" altLang="en-US" dirty="0" smtClean="0"/>
              <a:t>特点：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493" y="1124744"/>
            <a:ext cx="836282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zh-CN" altLang="zh-CN" sz="2800" b="1" dirty="0"/>
              <a:t>面向对象课程</a:t>
            </a:r>
            <a:r>
              <a:rPr lang="zh-CN" altLang="zh-CN" sz="2800" b="1" u="sng" dirty="0">
                <a:solidFill>
                  <a:srgbClr val="FFFF00"/>
                </a:solidFill>
              </a:rPr>
              <a:t>承上启下</a:t>
            </a:r>
            <a:r>
              <a:rPr lang="zh-CN" altLang="zh-CN" sz="2800" b="1" dirty="0"/>
              <a:t>，总结以前的经验</a:t>
            </a:r>
            <a:r>
              <a:rPr lang="en-US" altLang="zh-CN" sz="2800" b="1" dirty="0"/>
              <a:t>,</a:t>
            </a:r>
            <a:r>
              <a:rPr lang="zh-CN" altLang="zh-CN" sz="2800" b="1" dirty="0"/>
              <a:t>展望未来</a:t>
            </a:r>
            <a:r>
              <a:rPr lang="en-US" altLang="zh-CN" sz="2800" b="1" dirty="0"/>
              <a:t>,</a:t>
            </a:r>
            <a:r>
              <a:rPr lang="zh-CN" altLang="zh-CN" sz="2800" b="1" dirty="0"/>
              <a:t>为下一步学习打基础</a:t>
            </a:r>
            <a:r>
              <a:rPr lang="zh-CN" altLang="zh-CN" sz="2800" b="1" dirty="0" smtClean="0"/>
              <a:t>。</a:t>
            </a:r>
            <a:endParaRPr lang="zh-CN" altLang="zh-CN" sz="2800" b="1" dirty="0"/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800" b="1" dirty="0" smtClean="0">
                <a:solidFill>
                  <a:srgbClr val="FFFF00"/>
                </a:solidFill>
              </a:rPr>
              <a:t>面向对象</a:t>
            </a:r>
            <a:r>
              <a:rPr lang="zh-CN" altLang="en-US" sz="2800" b="1" dirty="0" smtClean="0"/>
              <a:t>课程</a:t>
            </a:r>
            <a:r>
              <a:rPr lang="zh-CN" altLang="en-US" sz="2800" b="1" dirty="0"/>
              <a:t>也</a:t>
            </a:r>
            <a:r>
              <a:rPr lang="zh-CN" altLang="en-US" sz="2800" b="1" dirty="0" smtClean="0"/>
              <a:t>叫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C#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高级语法</a:t>
            </a:r>
            <a:r>
              <a:rPr lang="zh-CN" altLang="en-US" sz="2800" b="1" dirty="0" smtClean="0"/>
              <a:t>，在</a:t>
            </a:r>
            <a:r>
              <a:rPr lang="zh-CN" altLang="zh-CN" sz="2800" b="1" dirty="0"/>
              <a:t>面向对象</a:t>
            </a:r>
            <a:r>
              <a:rPr lang="en-US" altLang="zh-CN" sz="2800" b="1" dirty="0" smtClean="0"/>
              <a:t>5</a:t>
            </a:r>
            <a:r>
              <a:rPr lang="zh-CN" altLang="zh-CN" sz="2800" b="1" dirty="0" smtClean="0"/>
              <a:t>天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/>
              <a:t>时间</a:t>
            </a:r>
            <a:r>
              <a:rPr lang="zh-CN" altLang="en-US" sz="2800" b="1" dirty="0" smtClean="0"/>
              <a:t>里，</a:t>
            </a:r>
            <a:r>
              <a:rPr lang="zh-CN" altLang="zh-CN" sz="2800" b="1" dirty="0" smtClean="0"/>
              <a:t>讲</a:t>
            </a:r>
            <a:r>
              <a:rPr lang="zh-CN" altLang="zh-CN" sz="2800" b="1" dirty="0"/>
              <a:t>的是</a:t>
            </a:r>
            <a:r>
              <a:rPr lang="zh-CN" altLang="zh-CN" sz="2800" b="1" u="sng" dirty="0" smtClean="0">
                <a:solidFill>
                  <a:srgbClr val="FFFF00"/>
                </a:solidFill>
              </a:rPr>
              <a:t>理论规则</a:t>
            </a:r>
            <a:r>
              <a:rPr lang="zh-CN" altLang="zh-CN" sz="2800" b="1" u="sng" dirty="0"/>
              <a:t>；</a:t>
            </a:r>
            <a:r>
              <a:rPr lang="zh-CN" altLang="zh-CN" sz="2800" b="1" dirty="0"/>
              <a:t>学的是</a:t>
            </a:r>
            <a:r>
              <a:rPr lang="zh-CN" altLang="zh-CN" sz="2800" b="1" u="sng" dirty="0" smtClean="0"/>
              <a:t>理论规则</a:t>
            </a:r>
            <a:r>
              <a:rPr lang="zh-CN" altLang="zh-CN" sz="2800" b="1" dirty="0" smtClean="0"/>
              <a:t>，</a:t>
            </a:r>
            <a:r>
              <a:rPr lang="zh-CN" altLang="zh-CN" sz="2800" b="1" dirty="0"/>
              <a:t>面向对象的理论规则需要在</a:t>
            </a:r>
            <a:r>
              <a:rPr lang="zh-CN" altLang="zh-CN" sz="2800" b="1" dirty="0">
                <a:solidFill>
                  <a:srgbClr val="FFFF00"/>
                </a:solidFill>
              </a:rPr>
              <a:t>实践工作中不断的体会和感悟</a:t>
            </a:r>
            <a:r>
              <a:rPr lang="zh-CN" altLang="zh-CN" sz="2800" b="1" dirty="0"/>
              <a:t>。</a:t>
            </a:r>
            <a:r>
              <a:rPr lang="zh-CN" altLang="en-US" sz="2800" b="1" dirty="0"/>
              <a:t>这些</a:t>
            </a:r>
            <a:r>
              <a:rPr lang="zh-CN" altLang="zh-CN" sz="2800" b="1" dirty="0"/>
              <a:t>理论规则</a:t>
            </a:r>
            <a:r>
              <a:rPr lang="zh-CN" altLang="en-US" sz="2800" b="1" dirty="0"/>
              <a:t>要用</a:t>
            </a:r>
            <a:r>
              <a:rPr lang="en-US" altLang="zh-CN" sz="2800" b="1" dirty="0"/>
              <a:t>10</a:t>
            </a:r>
            <a:r>
              <a:rPr lang="zh-CN" altLang="en-US" sz="2800" b="1" dirty="0"/>
              <a:t>年甚至一辈子。</a:t>
            </a:r>
            <a:endParaRPr lang="en-US" altLang="zh-CN" sz="28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sz="2800" b="1" dirty="0" smtClean="0"/>
              <a:t>面向对象</a:t>
            </a:r>
            <a:r>
              <a:rPr lang="zh-CN" altLang="zh-CN" sz="2800" b="1" dirty="0"/>
              <a:t>学习</a:t>
            </a:r>
            <a:r>
              <a:rPr lang="en-US" altLang="zh-CN" sz="2800" b="1" dirty="0"/>
              <a:t>5</a:t>
            </a:r>
            <a:r>
              <a:rPr lang="zh-CN" altLang="zh-CN" sz="2800" b="1" dirty="0"/>
              <a:t>天之后</a:t>
            </a:r>
            <a:r>
              <a:rPr lang="zh-CN" altLang="zh-CN" sz="2800" b="1" dirty="0" smtClean="0"/>
              <a:t>才</a:t>
            </a:r>
            <a:r>
              <a:rPr lang="zh-CN" altLang="zh-CN" sz="2800" b="1" dirty="0">
                <a:solidFill>
                  <a:srgbClr val="FFFF00"/>
                </a:solidFill>
              </a:rPr>
              <a:t>开始</a:t>
            </a:r>
            <a:r>
              <a:rPr lang="zh-CN" altLang="zh-CN" sz="2800" b="1" dirty="0" smtClean="0">
                <a:solidFill>
                  <a:srgbClr val="FFFF00"/>
                </a:solidFill>
              </a:rPr>
              <a:t>使用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，并且要天天使用。</a:t>
            </a:r>
            <a:r>
              <a:rPr lang="zh-CN" altLang="zh-CN" sz="2800" b="1" dirty="0">
                <a:solidFill>
                  <a:srgbClr val="FFFF00"/>
                </a:solidFill>
              </a:rPr>
              <a:t>在使用中消化吸收，在使用中深刻理解</a:t>
            </a:r>
            <a:r>
              <a:rPr lang="zh-CN" altLang="zh-CN" sz="2800" b="1" dirty="0">
                <a:solidFill>
                  <a:srgbClr val="FF0000"/>
                </a:solidFill>
              </a:rPr>
              <a:t>。 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sz="2800" b="1" dirty="0" smtClean="0"/>
              <a:t>面向对象</a:t>
            </a:r>
            <a:r>
              <a:rPr lang="en-US" altLang="zh-CN" sz="2800" b="1" dirty="0"/>
              <a:t>5</a:t>
            </a:r>
            <a:r>
              <a:rPr lang="zh-CN" altLang="zh-CN" sz="2800" b="1" dirty="0"/>
              <a:t>天的课程</a:t>
            </a:r>
            <a:r>
              <a:rPr lang="zh-CN" altLang="zh-CN" sz="2800" b="1" dirty="0" smtClean="0"/>
              <a:t>，讲</a:t>
            </a:r>
            <a:r>
              <a:rPr lang="zh-CN" altLang="zh-CN" sz="2800" b="1" dirty="0"/>
              <a:t>的就是</a:t>
            </a:r>
            <a:r>
              <a:rPr lang="zh-CN" altLang="zh-CN" sz="2800" b="1" dirty="0">
                <a:solidFill>
                  <a:srgbClr val="FFFF00"/>
                </a:solidFill>
              </a:rPr>
              <a:t>一招一势</a:t>
            </a:r>
            <a:r>
              <a:rPr lang="zh-CN" altLang="zh-CN" sz="2800" b="1" dirty="0" smtClean="0"/>
              <a:t>。但是</a:t>
            </a:r>
            <a:r>
              <a:rPr lang="zh-CN" altLang="zh-CN" sz="2800" b="1" dirty="0"/>
              <a:t>，要想打好</a:t>
            </a:r>
            <a:r>
              <a:rPr lang="zh-CN" altLang="zh-CN" sz="2800" b="1" dirty="0">
                <a:solidFill>
                  <a:srgbClr val="FFFF00"/>
                </a:solidFill>
              </a:rPr>
              <a:t>整套拳法</a:t>
            </a:r>
            <a:r>
              <a:rPr lang="zh-CN" altLang="zh-CN" sz="2800" b="1" dirty="0"/>
              <a:t>，就需要把一招一势练好</a:t>
            </a:r>
            <a:r>
              <a:rPr lang="zh-CN" altLang="zh-CN" sz="2800" b="1" dirty="0" smtClean="0"/>
              <a:t>。</a:t>
            </a:r>
            <a:endParaRPr lang="en-US" altLang="zh-CN" sz="2800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sz="2800" b="1" dirty="0" smtClean="0"/>
              <a:t>面向对象</a:t>
            </a:r>
            <a:r>
              <a:rPr lang="zh-CN" altLang="zh-CN" sz="2800" b="1" dirty="0"/>
              <a:t>课程</a:t>
            </a:r>
            <a:r>
              <a:rPr lang="zh-CN" altLang="en-US" sz="2800" b="1" dirty="0"/>
              <a:t>是</a:t>
            </a:r>
            <a:r>
              <a:rPr lang="zh-CN" altLang="zh-CN" sz="2800" b="1" dirty="0" smtClean="0">
                <a:solidFill>
                  <a:srgbClr val="FFFF00"/>
                </a:solidFill>
              </a:rPr>
              <a:t>抽象</a:t>
            </a:r>
            <a:r>
              <a:rPr lang="zh-CN" altLang="en-US" sz="2800" b="1" dirty="0">
                <a:solidFill>
                  <a:srgbClr val="FFFF00"/>
                </a:solidFill>
              </a:rPr>
              <a:t>的</a:t>
            </a:r>
            <a:r>
              <a:rPr lang="zh-CN" altLang="zh-CN" sz="2800" b="1" dirty="0" smtClean="0"/>
              <a:t>。需要</a:t>
            </a:r>
            <a:r>
              <a:rPr lang="zh-CN" altLang="zh-CN" sz="2800" b="1" dirty="0"/>
              <a:t>在</a:t>
            </a:r>
            <a:r>
              <a:rPr lang="zh-CN" altLang="zh-CN" sz="2800" b="1" dirty="0">
                <a:solidFill>
                  <a:srgbClr val="FFFF00"/>
                </a:solidFill>
              </a:rPr>
              <a:t>实践工作中不断的体会和</a:t>
            </a:r>
            <a:r>
              <a:rPr lang="zh-CN" altLang="zh-CN" sz="2800" b="1" dirty="0" smtClean="0">
                <a:solidFill>
                  <a:srgbClr val="FFFF00"/>
                </a:solidFill>
              </a:rPr>
              <a:t>感悟</a:t>
            </a:r>
            <a:endParaRPr lang="en-US" altLang="zh-CN" sz="2800" b="1" dirty="0" smtClean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zh-CN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197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662" y="271297"/>
            <a:ext cx="7964487" cy="68738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学习 </a:t>
            </a:r>
            <a:r>
              <a:rPr lang="en-US" altLang="zh-CN" dirty="0" smtClean="0"/>
              <a:t>OOP </a:t>
            </a:r>
            <a:r>
              <a:rPr lang="zh-CN" altLang="en-US" dirty="0" smtClean="0"/>
              <a:t>注意：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9" y="577633"/>
            <a:ext cx="8496944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b="1" dirty="0" smtClean="0">
              <a:latin typeface="+mn-ea"/>
            </a:endParaRPr>
          </a:p>
          <a:p>
            <a:pPr lvl="1"/>
            <a:r>
              <a:rPr lang="zh-CN" altLang="zh-CN" sz="3200" b="1" dirty="0">
                <a:solidFill>
                  <a:srgbClr val="FFFF00"/>
                </a:solidFill>
                <a:latin typeface="+mn-ea"/>
              </a:rPr>
              <a:t>人生有一种失败叫 瞎忙【穷忙】</a:t>
            </a:r>
            <a:r>
              <a:rPr lang="zh-CN" altLang="zh-CN" sz="3200" b="1" dirty="0" smtClean="0">
                <a:solidFill>
                  <a:srgbClr val="FFFF00"/>
                </a:solidFill>
                <a:latin typeface="+mn-ea"/>
              </a:rPr>
              <a:t>！！</a:t>
            </a:r>
            <a:endParaRPr lang="en-US" altLang="zh-CN" sz="3200" b="1" dirty="0" smtClean="0">
              <a:solidFill>
                <a:srgbClr val="FFFF00"/>
              </a:solidFill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400" b="1" dirty="0" smtClean="0">
                <a:latin typeface="+mn-ea"/>
              </a:rPr>
              <a:t>要</a:t>
            </a:r>
            <a:r>
              <a:rPr lang="zh-CN" altLang="zh-CN" sz="2400" b="1" dirty="0">
                <a:latin typeface="+mn-ea"/>
              </a:rPr>
              <a:t>调整好自己的心态，要学会横向比较不能纵向比较。</a:t>
            </a:r>
            <a:endParaRPr lang="zh-CN" altLang="zh-CN" sz="2400" dirty="0">
              <a:latin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+mn-ea"/>
              </a:rPr>
              <a:t>纵向就是第一个月第二个月和第三个月比较，不对！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+mn-ea"/>
              </a:rPr>
              <a:t>横向比较，听听网上的</a:t>
            </a:r>
            <a:r>
              <a:rPr lang="zh-CN" altLang="zh-CN" sz="2000" b="1" dirty="0">
                <a:latin typeface="+mn-ea"/>
              </a:rPr>
              <a:t>面向对象</a:t>
            </a:r>
            <a:r>
              <a:rPr lang="zh-CN" altLang="zh-CN" sz="2000" dirty="0">
                <a:latin typeface="+mn-ea"/>
              </a:rPr>
              <a:t>视频，再和老师讲的比较。听过的同学</a:t>
            </a:r>
            <a:r>
              <a:rPr lang="zh-CN" altLang="zh-CN" sz="2000" b="1" dirty="0">
                <a:latin typeface="+mn-ea"/>
              </a:rPr>
              <a:t>心态都很好</a:t>
            </a:r>
            <a:r>
              <a:rPr lang="zh-CN" altLang="zh-CN" sz="2000" dirty="0">
                <a:latin typeface="+mn-ea"/>
              </a:rPr>
              <a:t>！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400" b="1" dirty="0">
                <a:latin typeface="+mn-ea"/>
              </a:rPr>
              <a:t>要清楚面向对象</a:t>
            </a:r>
            <a:r>
              <a:rPr lang="en-US" altLang="zh-CN" sz="2400" dirty="0">
                <a:latin typeface="+mn-ea"/>
              </a:rPr>
              <a:t>5</a:t>
            </a:r>
            <a:r>
              <a:rPr lang="zh-CN" altLang="zh-CN" sz="2400" dirty="0">
                <a:latin typeface="+mn-ea"/>
              </a:rPr>
              <a:t>天的课程实际上讲的就是一招一势。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zh-CN" sz="2000" b="1" dirty="0">
                <a:latin typeface="+mn-ea"/>
              </a:rPr>
              <a:t>学习的时候，</a:t>
            </a:r>
            <a:r>
              <a:rPr lang="zh-CN" altLang="en-US" sz="2000" dirty="0">
                <a:latin typeface="+mn-ea"/>
              </a:rPr>
              <a:t>不急不躁，认真学好每一个语法点</a:t>
            </a:r>
            <a:r>
              <a:rPr lang="en-US" altLang="zh-CN" sz="2000" b="1" dirty="0">
                <a:latin typeface="+mn-ea"/>
              </a:rPr>
              <a:t>,</a:t>
            </a:r>
            <a:r>
              <a:rPr lang="zh-CN" altLang="zh-CN" sz="2000" b="1" dirty="0">
                <a:latin typeface="+mn-ea"/>
              </a:rPr>
              <a:t>争取把</a:t>
            </a:r>
            <a:r>
              <a:rPr lang="zh-CN" altLang="zh-CN" sz="2000" b="1" u="sng" dirty="0">
                <a:latin typeface="+mn-ea"/>
              </a:rPr>
              <a:t>语法规则记住，基本功练好</a:t>
            </a:r>
            <a:r>
              <a:rPr lang="zh-CN" altLang="zh-CN" sz="2000" b="1" dirty="0">
                <a:latin typeface="+mn-ea"/>
              </a:rPr>
              <a:t>！</a:t>
            </a:r>
            <a:endParaRPr lang="zh-CN" altLang="zh-CN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sz="2400" b="1" dirty="0">
                <a:latin typeface="+mn-ea"/>
              </a:rPr>
              <a:t>面向对象课程</a:t>
            </a:r>
            <a:r>
              <a:rPr lang="zh-CN" altLang="en-US" sz="2400" b="1" dirty="0">
                <a:latin typeface="+mn-ea"/>
              </a:rPr>
              <a:t>是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</a:rPr>
              <a:t>有难度的</a:t>
            </a:r>
            <a:r>
              <a:rPr lang="zh-CN" altLang="en-US" sz="2400" b="1" dirty="0" smtClean="0">
                <a:solidFill>
                  <a:srgbClr val="FFFF00"/>
                </a:solidFill>
                <a:latin typeface="+mn-ea"/>
              </a:rPr>
              <a:t>：</a:t>
            </a:r>
            <a:endParaRPr lang="en-US" altLang="zh-CN" sz="2400" b="1" dirty="0" smtClean="0">
              <a:solidFill>
                <a:srgbClr val="FFFF00"/>
              </a:solidFill>
              <a:latin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FFFF00"/>
                </a:solidFill>
                <a:latin typeface="+mn-ea"/>
              </a:rPr>
              <a:t>每天的概念很多，而且概念相似容易混淆，必须认真理解记忆！！</a:t>
            </a:r>
            <a:endParaRPr lang="en-US" altLang="zh-CN" sz="2000" b="1" dirty="0" smtClean="0">
              <a:solidFill>
                <a:srgbClr val="FFFF00"/>
              </a:solidFill>
              <a:latin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FFFF00"/>
                </a:solidFill>
                <a:latin typeface="+mn-ea"/>
              </a:rPr>
              <a:t>研究的是细节，一个需求多种代码实现，选择最合适的实现！</a:t>
            </a:r>
            <a:endParaRPr lang="en-US" altLang="zh-CN" sz="2000" b="1" dirty="0">
              <a:solidFill>
                <a:srgbClr val="FFFF00"/>
              </a:solidFill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en-US" sz="2400" b="1" dirty="0" smtClean="0">
                <a:latin typeface="+mn-ea"/>
              </a:rPr>
              <a:t>要</a:t>
            </a:r>
            <a:r>
              <a:rPr lang="zh-CN" altLang="en-US" sz="2400" b="1" dirty="0">
                <a:latin typeface="+mn-ea"/>
              </a:rPr>
              <a:t>运用科学的学习方法</a:t>
            </a:r>
            <a:endParaRPr lang="en-US" altLang="zh-CN" sz="2400" b="1" dirty="0">
              <a:latin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zh-CN" sz="2000" b="1" dirty="0">
                <a:latin typeface="+mn-ea"/>
              </a:rPr>
              <a:t>要多看多想多练多总结，</a:t>
            </a:r>
            <a:endParaRPr lang="en-US" altLang="zh-CN" sz="2000" b="1" dirty="0">
              <a:latin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zh-CN" sz="2000" b="1" dirty="0">
                <a:latin typeface="+mn-ea"/>
              </a:rPr>
              <a:t>要使用</a:t>
            </a:r>
            <a:r>
              <a:rPr lang="en-US" altLang="zh-CN" sz="2000" b="1" dirty="0">
                <a:latin typeface="+mn-ea"/>
              </a:rPr>
              <a:t>3W1H</a:t>
            </a:r>
            <a:r>
              <a:rPr lang="zh-CN" altLang="zh-CN" sz="2000" b="1" dirty="0">
                <a:latin typeface="+mn-ea"/>
              </a:rPr>
              <a:t>学习法。</a:t>
            </a:r>
            <a:endParaRPr lang="en-US" altLang="zh-CN" sz="2000" b="1" dirty="0">
              <a:latin typeface="+mn-ea"/>
            </a:endParaRPr>
          </a:p>
          <a:p>
            <a:pPr lvl="1"/>
            <a:endParaRPr lang="zh-CN" altLang="zh-CN" sz="3200" dirty="0">
              <a:solidFill>
                <a:srgbClr val="FFFF00"/>
              </a:solidFill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974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663" y="188640"/>
            <a:ext cx="7964487" cy="68738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学好 </a:t>
            </a:r>
            <a:r>
              <a:rPr lang="en-US" altLang="zh-CN" dirty="0" smtClean="0"/>
              <a:t>OOP </a:t>
            </a:r>
            <a:r>
              <a:rPr lang="zh-CN" altLang="en-US" dirty="0" smtClean="0"/>
              <a:t>的建议：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1663" y="980728"/>
            <a:ext cx="796448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OOP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一套组合拳，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能连贯的打下来才叫牛！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不要只会几个动作，就认为自己很牛，这样你就错了！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我们的学习步骤是：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先一个动作一个动作的学习，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最后组合起来打！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不要学会了一个动作，就认为这个东西很简单，认为自己学会了！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这是不成熟的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表现。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成熟的表现是：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不急不躁，认真学好每一个动作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最后组合起来打，能连贯的打下来</a:t>
            </a:r>
          </a:p>
        </p:txBody>
      </p:sp>
    </p:spTree>
    <p:extLst>
      <p:ext uri="{BB962C8B-B14F-4D97-AF65-F5344CB8AC3E}">
        <p14:creationId xmlns:p14="http://schemas.microsoft.com/office/powerpoint/2010/main" val="227367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663" y="188640"/>
            <a:ext cx="7964487" cy="687388"/>
          </a:xfrm>
        </p:spPr>
        <p:txBody>
          <a:bodyPr>
            <a:normAutofit fontScale="90000"/>
          </a:bodyPr>
          <a:lstStyle/>
          <a:p>
            <a:r>
              <a:rPr lang="zh-CN" altLang="zh-CN" b="1" dirty="0"/>
              <a:t>面向对象的学习目标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106741"/>
            <a:ext cx="82188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 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0" indent="-514350">
              <a:buFont typeface="+mj-lt"/>
              <a:buAutoNum type="arabicPeriod"/>
            </a:pP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 面向对象的编程方法。能够写出高质量的代码</a:t>
            </a:r>
          </a:p>
        </p:txBody>
      </p:sp>
    </p:spTree>
    <p:extLst>
      <p:ext uri="{BB962C8B-B14F-4D97-AF65-F5344CB8AC3E}">
        <p14:creationId xmlns:p14="http://schemas.microsoft.com/office/powerpoint/2010/main" val="294407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663" y="188640"/>
            <a:ext cx="7964487" cy="687388"/>
          </a:xfrm>
        </p:spPr>
        <p:txBody>
          <a:bodyPr>
            <a:normAutofit fontScale="90000"/>
          </a:bodyPr>
          <a:lstStyle/>
          <a:p>
            <a:r>
              <a:rPr lang="zh-CN" altLang="zh-CN" b="1" dirty="0"/>
              <a:t>如何编写出高质量的代码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155516"/>
            <a:ext cx="821880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为什么要写高质量的代码【钱】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5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元？月薪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千，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什么是高质量的代码：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复用性，可维护性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【高利润代码】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怎么写出高质量的代码，错误百出，老是崩溃的代码决不是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遵循语法规范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遵循编程约定【规范】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遵循面向对象的设计原则【规范】</a:t>
            </a:r>
          </a:p>
        </p:txBody>
      </p:sp>
    </p:spTree>
    <p:extLst>
      <p:ext uri="{BB962C8B-B14F-4D97-AF65-F5344CB8AC3E}">
        <p14:creationId xmlns:p14="http://schemas.microsoft.com/office/powerpoint/2010/main" val="51659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面向对象概念（了解）</a:t>
            </a:r>
            <a:endParaRPr lang="zh-CN" altLang="en-US" dirty="0"/>
          </a:p>
        </p:txBody>
      </p:sp>
      <p:sp>
        <p:nvSpPr>
          <p:cNvPr id="38" name="内容占位符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2691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1 what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/>
              <a:t>1&gt;</a:t>
            </a:r>
            <a:r>
              <a:rPr lang="zh-CN" altLang="zh-CN" b="1" dirty="0"/>
              <a:t>面向对象的字面含义：</a:t>
            </a:r>
            <a:endParaRPr lang="zh-CN" altLang="zh-CN" dirty="0"/>
          </a:p>
          <a:p>
            <a:pPr marL="400050" lvl="1" indent="0">
              <a:buNone/>
            </a:pPr>
            <a:r>
              <a:rPr lang="en-US" altLang="zh-CN" dirty="0"/>
              <a:t>Object Oriented (</a:t>
            </a:r>
            <a:r>
              <a:rPr lang="zh-CN" altLang="zh-CN" dirty="0"/>
              <a:t>简写为</a:t>
            </a:r>
            <a:r>
              <a:rPr lang="en-US" altLang="zh-CN" dirty="0"/>
              <a:t>OO</a:t>
            </a:r>
            <a:r>
              <a:rPr lang="zh-CN" altLang="zh-CN" dirty="0"/>
              <a:t>）：</a:t>
            </a:r>
          </a:p>
          <a:p>
            <a:pPr marL="0" indent="0">
              <a:buNone/>
            </a:pPr>
            <a:r>
              <a:rPr lang="en-US" altLang="zh-CN" b="1" dirty="0" smtClean="0"/>
              <a:t>2</a:t>
            </a:r>
            <a:r>
              <a:rPr lang="en-US" altLang="zh-CN" b="1" dirty="0"/>
              <a:t>&gt;</a:t>
            </a:r>
            <a:r>
              <a:rPr lang="zh-CN" altLang="zh-CN" b="1" dirty="0"/>
              <a:t>面向对象的定义（语义，概念）：</a:t>
            </a:r>
            <a:endParaRPr lang="zh-CN" altLang="zh-CN" dirty="0"/>
          </a:p>
          <a:p>
            <a:pPr marL="400050" lvl="1" indent="0">
              <a:buNone/>
            </a:pPr>
            <a:r>
              <a:rPr lang="zh-CN" altLang="zh-CN" b="1" dirty="0"/>
              <a:t>【系列技术 系列思想 系列方法的统称】</a:t>
            </a:r>
            <a:endParaRPr lang="zh-CN" altLang="zh-CN" dirty="0"/>
          </a:p>
          <a:p>
            <a:pPr marL="400050" lvl="1" indent="0">
              <a:buNone/>
            </a:pPr>
            <a:r>
              <a:rPr lang="zh-CN" altLang="zh-CN" dirty="0"/>
              <a:t>（既是一种思想也是一种方法）。面向对象是目前最流行的程序设计的思想和方法</a:t>
            </a:r>
          </a:p>
          <a:p>
            <a:pPr marL="400050" lvl="1" indent="0">
              <a:buNone/>
            </a:pPr>
            <a:r>
              <a:rPr lang="zh-CN" altLang="zh-CN" b="1" dirty="0">
                <a:solidFill>
                  <a:srgbClr val="FFFF00"/>
                </a:solidFill>
              </a:rPr>
              <a:t>以对象为核心，在软件的分析设计实现中</a:t>
            </a:r>
            <a:endParaRPr lang="zh-CN" altLang="zh-CN" dirty="0">
              <a:solidFill>
                <a:srgbClr val="FFFF00"/>
              </a:solidFill>
            </a:endParaRPr>
          </a:p>
          <a:p>
            <a:pPr marL="400050" lvl="1" indent="0">
              <a:buNone/>
            </a:pPr>
            <a:r>
              <a:rPr lang="zh-CN" altLang="zh-CN" b="1" dirty="0">
                <a:solidFill>
                  <a:srgbClr val="FFFF00"/>
                </a:solidFill>
              </a:rPr>
              <a:t>遵循面向对象的设计原则并 使用封装继承，多态的技术</a:t>
            </a:r>
            <a:r>
              <a:rPr lang="zh-CN" altLang="zh-CN" b="1" dirty="0" smtClean="0">
                <a:solidFill>
                  <a:srgbClr val="FFFF00"/>
                </a:solidFill>
              </a:rPr>
              <a:t>，</a:t>
            </a:r>
            <a:r>
              <a:rPr lang="en-US" altLang="zh-CN" b="1" dirty="0" smtClean="0">
                <a:solidFill>
                  <a:srgbClr val="FFFF00"/>
                </a:solidFill>
              </a:rPr>
              <a:t>  </a:t>
            </a:r>
            <a:r>
              <a:rPr lang="zh-CN" altLang="zh-CN" b="1" dirty="0" smtClean="0">
                <a:solidFill>
                  <a:srgbClr val="FFFF00"/>
                </a:solidFill>
              </a:rPr>
              <a:t>就是</a:t>
            </a:r>
            <a:r>
              <a:rPr lang="zh-CN" altLang="zh-CN" b="1" dirty="0">
                <a:solidFill>
                  <a:srgbClr val="FFFF00"/>
                </a:solidFill>
              </a:rPr>
              <a:t>面向对象。</a:t>
            </a:r>
            <a:endParaRPr lang="zh-CN" altLang="zh-CN" dirty="0">
              <a:solidFill>
                <a:srgbClr val="FFFF00"/>
              </a:solidFill>
            </a:endParaRPr>
          </a:p>
          <a:p>
            <a:pPr marL="400050" lvl="1" indent="0">
              <a:buNone/>
            </a:pPr>
            <a:r>
              <a:rPr lang="zh-CN" altLang="zh-CN" b="1" u="sng" dirty="0"/>
              <a:t>举例：什么是善良的人</a:t>
            </a:r>
            <a:r>
              <a:rPr lang="en-US" altLang="zh-CN" b="1" u="sng" dirty="0"/>
              <a:t>? </a:t>
            </a:r>
            <a:r>
              <a:rPr lang="zh-CN" altLang="zh-CN" b="1" u="sng" dirty="0" smtClean="0"/>
              <a:t>【定义】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4735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10071</TotalTime>
  <Words>1068</Words>
  <Application>Microsoft Office PowerPoint</Application>
  <PresentationFormat>全屏显示(4:3)</PresentationFormat>
  <Paragraphs>142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华文中宋</vt:lpstr>
      <vt:lpstr>楷体_GB2312</vt:lpstr>
      <vt:lpstr>宋体</vt:lpstr>
      <vt:lpstr>微软雅黑</vt:lpstr>
      <vt:lpstr>Arial</vt:lpstr>
      <vt:lpstr>Arial Narrow</vt:lpstr>
      <vt:lpstr>Calibri</vt:lpstr>
      <vt:lpstr>Wingdings</vt:lpstr>
      <vt:lpstr>Office 主题</vt:lpstr>
      <vt:lpstr>自我介绍</vt:lpstr>
      <vt:lpstr>第三个阶段的课程安排</vt:lpstr>
      <vt:lpstr>第三个阶段的课程  特点：</vt:lpstr>
      <vt:lpstr>OOP课程 特点：</vt:lpstr>
      <vt:lpstr>学习 OOP 注意：</vt:lpstr>
      <vt:lpstr>学好 OOP 的建议：</vt:lpstr>
      <vt:lpstr>面向对象的学习目标：</vt:lpstr>
      <vt:lpstr>如何编写出高质量的代码：</vt:lpstr>
      <vt:lpstr>面向对象概念（了解）</vt:lpstr>
      <vt:lpstr>面向对象概念（了解）</vt:lpstr>
      <vt:lpstr>面向对象概念（了解）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JAVA面向对象01</dc:title>
  <cp:lastModifiedBy>teacher</cp:lastModifiedBy>
  <cp:revision>2159</cp:revision>
  <cp:lastPrinted>2014-02-25T07:33:26Z</cp:lastPrinted>
  <dcterms:modified xsi:type="dcterms:W3CDTF">2016-12-26T04:09:42Z</dcterms:modified>
</cp:coreProperties>
</file>