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9" r:id="rId3"/>
    <p:sldId id="256" r:id="rId4"/>
    <p:sldId id="265" r:id="rId5"/>
    <p:sldId id="274" r:id="rId6"/>
    <p:sldId id="275" r:id="rId7"/>
    <p:sldId id="257" r:id="rId8"/>
    <p:sldId id="270" r:id="rId9"/>
    <p:sldId id="271" r:id="rId10"/>
    <p:sldId id="262" r:id="rId11"/>
    <p:sldId id="259" r:id="rId12"/>
    <p:sldId id="261" r:id="rId13"/>
    <p:sldId id="266" r:id="rId14"/>
    <p:sldId id="264" r:id="rId15"/>
    <p:sldId id="268" r:id="rId16"/>
    <p:sldId id="273"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6" d="100"/>
          <a:sy n="96" d="100"/>
        </p:scale>
        <p:origin x="296" y="9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A211AC-2EC7-4AA4-B73C-077DF8D0EBFE}" type="datetimeFigureOut">
              <a:rPr lang="en-US" smtClean="0"/>
              <a:pPr/>
              <a:t>6/9/2018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DF40F6-7E01-4640-B2E4-7E9C165AF10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A211AC-2EC7-4AA4-B73C-077DF8D0EBFE}" type="datetimeFigureOut">
              <a:rPr lang="en-US" smtClean="0"/>
              <a:pPr/>
              <a:t>6/9/2018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DF40F6-7E01-4640-B2E4-7E9C165AF10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A211AC-2EC7-4AA4-B73C-077DF8D0EBFE}" type="datetimeFigureOut">
              <a:rPr lang="en-US" smtClean="0"/>
              <a:pPr/>
              <a:t>6/9/2018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DF40F6-7E01-4640-B2E4-7E9C165AF10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A211AC-2EC7-4AA4-B73C-077DF8D0EBFE}" type="datetimeFigureOut">
              <a:rPr lang="en-US" smtClean="0"/>
              <a:pPr/>
              <a:t>6/9/2018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DF40F6-7E01-4640-B2E4-7E9C165AF10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211AC-2EC7-4AA4-B73C-077DF8D0EBFE}" type="datetimeFigureOut">
              <a:rPr lang="en-US" smtClean="0"/>
              <a:pPr/>
              <a:t>6/9/2018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DF40F6-7E01-4640-B2E4-7E9C165AF10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A211AC-2EC7-4AA4-B73C-077DF8D0EBFE}" type="datetimeFigureOut">
              <a:rPr lang="en-US" smtClean="0"/>
              <a:pPr/>
              <a:t>6/9/2018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DF40F6-7E01-4640-B2E4-7E9C165AF10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A211AC-2EC7-4AA4-B73C-077DF8D0EBFE}" type="datetimeFigureOut">
              <a:rPr lang="en-US" smtClean="0"/>
              <a:pPr/>
              <a:t>6/9/2018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DF40F6-7E01-4640-B2E4-7E9C165AF10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A211AC-2EC7-4AA4-B73C-077DF8D0EBFE}" type="datetimeFigureOut">
              <a:rPr lang="en-US" smtClean="0"/>
              <a:pPr/>
              <a:t>6/9/2018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DF40F6-7E01-4640-B2E4-7E9C165AF10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211AC-2EC7-4AA4-B73C-077DF8D0EBFE}" type="datetimeFigureOut">
              <a:rPr lang="en-US" smtClean="0"/>
              <a:pPr/>
              <a:t>6/9/2018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DF40F6-7E01-4640-B2E4-7E9C165AF10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211AC-2EC7-4AA4-B73C-077DF8D0EBFE}" type="datetimeFigureOut">
              <a:rPr lang="en-US" smtClean="0"/>
              <a:pPr/>
              <a:t>6/9/2018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DF40F6-7E01-4640-B2E4-7E9C165AF10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211AC-2EC7-4AA4-B73C-077DF8D0EBFE}" type="datetimeFigureOut">
              <a:rPr lang="en-US" smtClean="0"/>
              <a:pPr/>
              <a:t>6/9/2018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DF40F6-7E01-4640-B2E4-7E9C165AF10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211AC-2EC7-4AA4-B73C-077DF8D0EBFE}" type="datetimeFigureOut">
              <a:rPr lang="en-US" smtClean="0"/>
              <a:pPr/>
              <a:t>6/9/2018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F40F6-7E01-4640-B2E4-7E9C165AF10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1143000"/>
          </a:xfrm>
        </p:spPr>
        <p:txBody>
          <a:bodyPr>
            <a:normAutofit/>
          </a:bodyPr>
          <a:lstStyle/>
          <a:p>
            <a:r>
              <a:rPr lang="en-US" sz="2400" b="1" dirty="0" smtClean="0">
                <a:solidFill>
                  <a:schemeClr val="accent6">
                    <a:lumMod val="75000"/>
                  </a:schemeClr>
                </a:solidFill>
                <a:effectLst>
                  <a:outerShdw blurRad="38100" dist="38100" dir="2700000" algn="tl">
                    <a:srgbClr val="000000">
                      <a:alpha val="43137"/>
                    </a:srgbClr>
                  </a:outerShdw>
                </a:effectLst>
                <a:latin typeface="Open Sans" pitchFamily="34" charset="0"/>
                <a:ea typeface="Open Sans" pitchFamily="34" charset="0"/>
                <a:cs typeface="Open Sans" pitchFamily="34" charset="0"/>
              </a:rPr>
              <a:t>About </a:t>
            </a:r>
            <a:r>
              <a:rPr lang="en-US" sz="2400" b="1" dirty="0" err="1" smtClean="0">
                <a:solidFill>
                  <a:schemeClr val="accent6">
                    <a:lumMod val="75000"/>
                  </a:schemeClr>
                </a:solidFill>
                <a:effectLst>
                  <a:outerShdw blurRad="38100" dist="38100" dir="2700000" algn="tl">
                    <a:srgbClr val="000000">
                      <a:alpha val="43137"/>
                    </a:srgbClr>
                  </a:outerShdw>
                </a:effectLst>
                <a:latin typeface="Open Sans" pitchFamily="34" charset="0"/>
                <a:ea typeface="Open Sans" pitchFamily="34" charset="0"/>
                <a:cs typeface="Open Sans" pitchFamily="34" charset="0"/>
              </a:rPr>
              <a:t>StepV</a:t>
            </a:r>
            <a:r>
              <a:rPr lang="en-US" sz="2400" b="1" dirty="0">
                <a:solidFill>
                  <a:schemeClr val="accent6">
                    <a:lumMod val="75000"/>
                  </a:schemeClr>
                </a:solidFill>
                <a:effectLst>
                  <a:outerShdw blurRad="38100" dist="38100" dir="2700000" algn="tl">
                    <a:srgbClr val="000000">
                      <a:alpha val="43137"/>
                    </a:srgbClr>
                  </a:outerShdw>
                </a:effectLst>
                <a:latin typeface="Open Sans" pitchFamily="34" charset="0"/>
                <a:ea typeface="Open Sans" pitchFamily="34" charset="0"/>
                <a:cs typeface="Open Sans" pitchFamily="34" charset="0"/>
              </a:rPr>
              <a:t> </a:t>
            </a:r>
            <a:r>
              <a:rPr lang="en-US" sz="2400" b="1" dirty="0" smtClean="0">
                <a:solidFill>
                  <a:schemeClr val="accent6">
                    <a:lumMod val="75000"/>
                  </a:schemeClr>
                </a:solidFill>
                <a:effectLst>
                  <a:outerShdw blurRad="38100" dist="38100" dir="2700000" algn="tl">
                    <a:srgbClr val="000000">
                      <a:alpha val="43137"/>
                    </a:srgbClr>
                  </a:outerShdw>
                </a:effectLst>
                <a:latin typeface="Open Sans" pitchFamily="34" charset="0"/>
                <a:ea typeface="Open Sans" pitchFamily="34" charset="0"/>
                <a:cs typeface="Open Sans" pitchFamily="34" charset="0"/>
              </a:rPr>
              <a:t>Technologies</a:t>
            </a:r>
            <a:endParaRPr lang="en-US" sz="2400"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81200" y="1447800"/>
            <a:ext cx="6705600" cy="4525963"/>
          </a:xfrm>
        </p:spPr>
        <p:txBody>
          <a:bodyPr>
            <a:normAutofit/>
          </a:bodyPr>
          <a:lstStyle/>
          <a:p>
            <a:pPr>
              <a:buFont typeface="Wingdings" pitchFamily="2" charset="2"/>
              <a:buChar char="Ø"/>
            </a:pPr>
            <a:r>
              <a:rPr lang="en-US" sz="1600" dirty="0">
                <a:solidFill>
                  <a:schemeClr val="bg1"/>
                </a:solidFill>
              </a:rPr>
              <a:t>The company was established in the year 2016, with the goal to provide high-quality cost-effective services to the internet &amp; IT outsourcing community and businesses who wish to maximize their ROI and REACH by harnessing the unlimited power of information technology</a:t>
            </a:r>
            <a:r>
              <a:rPr lang="en-US" sz="1600" dirty="0" smtClean="0">
                <a:solidFill>
                  <a:schemeClr val="bg1"/>
                </a:solidFill>
              </a:rPr>
              <a:t>.</a:t>
            </a:r>
          </a:p>
          <a:p>
            <a:pPr>
              <a:buNone/>
            </a:pPr>
            <a:endParaRPr lang="en-US" sz="1600" dirty="0">
              <a:solidFill>
                <a:schemeClr val="bg1"/>
              </a:solidFill>
            </a:endParaRPr>
          </a:p>
          <a:p>
            <a:pPr>
              <a:buFont typeface="Wingdings" pitchFamily="2" charset="2"/>
              <a:buChar char="Ø"/>
            </a:pPr>
            <a:r>
              <a:rPr lang="en-US" sz="1600" dirty="0">
                <a:solidFill>
                  <a:schemeClr val="bg1"/>
                </a:solidFill>
              </a:rPr>
              <a:t>Today we are a team of over 50+ highly qualified professionals operating from our facilities in India. We have sustained a growth rate of 70% annually fueled by the high delivery standards we maintain and pride in</a:t>
            </a:r>
            <a:r>
              <a:rPr lang="en-US" sz="1600" dirty="0" smtClean="0">
                <a:solidFill>
                  <a:schemeClr val="bg1"/>
                </a:solidFill>
              </a:rPr>
              <a:t>.</a:t>
            </a:r>
          </a:p>
          <a:p>
            <a:pPr>
              <a:buNone/>
            </a:pPr>
            <a:endParaRPr lang="en-US" sz="1600" dirty="0">
              <a:solidFill>
                <a:schemeClr val="bg1"/>
              </a:solidFill>
            </a:endParaRPr>
          </a:p>
          <a:p>
            <a:pPr>
              <a:buFont typeface="Wingdings" pitchFamily="2" charset="2"/>
              <a:buChar char="Ø"/>
            </a:pPr>
            <a:r>
              <a:rPr lang="en-US" sz="1600" dirty="0" smtClean="0">
                <a:solidFill>
                  <a:schemeClr val="bg1"/>
                </a:solidFill>
              </a:rPr>
              <a:t>We have expertise in building the </a:t>
            </a:r>
            <a:r>
              <a:rPr lang="en-US" sz="1600" dirty="0" err="1" smtClean="0">
                <a:solidFill>
                  <a:schemeClr val="bg1"/>
                </a:solidFill>
              </a:rPr>
              <a:t>Cryptos</a:t>
            </a:r>
            <a:r>
              <a:rPr lang="en-US" sz="1600" dirty="0" smtClean="0">
                <a:solidFill>
                  <a:schemeClr val="bg1"/>
                </a:solidFill>
              </a:rPr>
              <a:t>, ICO and Exchange and </a:t>
            </a:r>
            <a:r>
              <a:rPr lang="en-US" sz="1600" dirty="0" err="1" smtClean="0">
                <a:solidFill>
                  <a:schemeClr val="bg1"/>
                </a:solidFill>
              </a:rPr>
              <a:t>liquidty</a:t>
            </a:r>
            <a:r>
              <a:rPr lang="en-US" sz="1600" dirty="0" smtClean="0">
                <a:solidFill>
                  <a:schemeClr val="bg1"/>
                </a:solidFill>
              </a:rPr>
              <a:t> products.</a:t>
            </a:r>
            <a:endParaRPr lang="en-US" sz="1600" dirty="0">
              <a:solidFill>
                <a:schemeClr val="bg1"/>
              </a:solidFill>
            </a:endParaRPr>
          </a:p>
          <a:p>
            <a:pPr algn="just">
              <a:buNone/>
            </a:pPr>
            <a:endParaRPr lang="en-US" sz="1800" dirty="0" smtClean="0">
              <a:latin typeface="+mj-lt"/>
              <a:ea typeface="Open Sans" pitchFamily="34" charset="0"/>
              <a:cs typeface="Open San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1143000"/>
          </a:xfrm>
        </p:spPr>
        <p:txBody>
          <a:bodyPr>
            <a:normAutofit/>
          </a:bodyPr>
          <a:lstStyle/>
          <a:p>
            <a:r>
              <a:rPr lang="en-US" sz="2400" b="1" dirty="0" smtClean="0">
                <a:solidFill>
                  <a:schemeClr val="accent6">
                    <a:lumMod val="75000"/>
                  </a:schemeClr>
                </a:solidFill>
                <a:latin typeface="Open Sans" pitchFamily="34" charset="0"/>
                <a:ea typeface="Open Sans" pitchFamily="34" charset="0"/>
                <a:cs typeface="Open Sans" pitchFamily="34" charset="0"/>
              </a:rPr>
              <a:t>Participants Exposure</a:t>
            </a:r>
            <a:endParaRPr lang="en-US" sz="2400" dirty="0">
              <a:solidFill>
                <a:schemeClr val="accent6">
                  <a:lumMod val="75000"/>
                </a:schemeClr>
              </a:solidFill>
            </a:endParaRPr>
          </a:p>
        </p:txBody>
      </p:sp>
      <p:sp>
        <p:nvSpPr>
          <p:cNvPr id="3" name="Content Placeholder 2"/>
          <p:cNvSpPr>
            <a:spLocks noGrp="1"/>
          </p:cNvSpPr>
          <p:nvPr>
            <p:ph idx="1"/>
          </p:nvPr>
        </p:nvSpPr>
        <p:spPr>
          <a:xfrm>
            <a:off x="1981200" y="1600200"/>
            <a:ext cx="6705600" cy="4525963"/>
          </a:xfrm>
        </p:spPr>
        <p:txBody>
          <a:bodyPr>
            <a:normAutofit/>
          </a:bodyPr>
          <a:lstStyle/>
          <a:p>
            <a:pPr marL="160337" indent="0">
              <a:buFont typeface="Arial" charset="0"/>
              <a:buNone/>
              <a:defRPr/>
            </a:pPr>
            <a:r>
              <a:rPr lang="en-US" altLang="en-US" sz="2800" b="1" dirty="0">
                <a:solidFill>
                  <a:schemeClr val="bg1"/>
                </a:solidFill>
              </a:rPr>
              <a:t>How many of you</a:t>
            </a:r>
            <a:r>
              <a:rPr lang="en-US" altLang="en-US" sz="2800" b="1" dirty="0" smtClean="0">
                <a:solidFill>
                  <a:schemeClr val="bg1"/>
                </a:solidFill>
              </a:rPr>
              <a:t>:</a:t>
            </a:r>
          </a:p>
          <a:p>
            <a:pPr indent="-182563" algn="just">
              <a:lnSpc>
                <a:spcPct val="120000"/>
              </a:lnSpc>
              <a:buFont typeface="Wingdings" pitchFamily="2" charset="2"/>
              <a:buChar char="Ø"/>
              <a:defRPr/>
            </a:pPr>
            <a:r>
              <a:rPr lang="en-US" altLang="en-US" sz="1800" dirty="0" smtClean="0">
                <a:solidFill>
                  <a:schemeClr val="bg1"/>
                </a:solidFill>
              </a:rPr>
              <a:t>Have you heard of Blockchain?</a:t>
            </a:r>
          </a:p>
          <a:p>
            <a:pPr indent="-182563" algn="just">
              <a:lnSpc>
                <a:spcPct val="120000"/>
              </a:lnSpc>
              <a:buFont typeface="Wingdings" pitchFamily="2" charset="2"/>
              <a:buChar char="Ø"/>
              <a:defRPr/>
            </a:pPr>
            <a:r>
              <a:rPr lang="en-US" altLang="en-US" sz="1800" dirty="0" smtClean="0">
                <a:solidFill>
                  <a:schemeClr val="bg1"/>
                </a:solidFill>
              </a:rPr>
              <a:t>What are Bitcoin and Cryptocurrency?</a:t>
            </a:r>
          </a:p>
          <a:p>
            <a:pPr indent="-182563" algn="just">
              <a:lnSpc>
                <a:spcPct val="120000"/>
              </a:lnSpc>
              <a:buFont typeface="Wingdings" pitchFamily="2" charset="2"/>
              <a:buChar char="Ø"/>
              <a:defRPr/>
            </a:pPr>
            <a:r>
              <a:rPr lang="en-US" altLang="en-US" sz="1800" dirty="0" smtClean="0">
                <a:solidFill>
                  <a:schemeClr val="bg1"/>
                </a:solidFill>
              </a:rPr>
              <a:t>Have </a:t>
            </a:r>
            <a:r>
              <a:rPr lang="en-US" altLang="en-US" sz="1800" dirty="0">
                <a:solidFill>
                  <a:schemeClr val="bg1"/>
                </a:solidFill>
              </a:rPr>
              <a:t>heard of bitcoins?</a:t>
            </a:r>
          </a:p>
          <a:p>
            <a:pPr indent="-182563" algn="just">
              <a:lnSpc>
                <a:spcPct val="120000"/>
              </a:lnSpc>
              <a:buFont typeface="Wingdings" pitchFamily="2" charset="2"/>
              <a:buChar char="Ø"/>
              <a:defRPr/>
            </a:pPr>
            <a:r>
              <a:rPr lang="en-US" altLang="en-US" sz="1800" dirty="0">
                <a:solidFill>
                  <a:schemeClr val="bg1"/>
                </a:solidFill>
              </a:rPr>
              <a:t>Own cryptocurrency?</a:t>
            </a:r>
          </a:p>
          <a:p>
            <a:pPr indent="-182563" algn="just">
              <a:lnSpc>
                <a:spcPct val="120000"/>
              </a:lnSpc>
              <a:buFont typeface="Wingdings" pitchFamily="2" charset="2"/>
              <a:buChar char="Ø"/>
              <a:defRPr/>
            </a:pPr>
            <a:r>
              <a:rPr lang="en-US" altLang="en-US" sz="1800" dirty="0">
                <a:solidFill>
                  <a:schemeClr val="bg1"/>
                </a:solidFill>
              </a:rPr>
              <a:t>Feel you understand the underlying blockchain technology</a:t>
            </a:r>
            <a:r>
              <a:rPr lang="en-US" altLang="en-US" sz="1800" dirty="0" smtClean="0">
                <a:solidFill>
                  <a:schemeClr val="bg1"/>
                </a:solidFill>
              </a:rPr>
              <a:t>?</a:t>
            </a:r>
          </a:p>
          <a:p>
            <a:pPr indent="-182563">
              <a:lnSpc>
                <a:spcPct val="120000"/>
              </a:lnSpc>
              <a:buFont typeface="Wingdings" pitchFamily="2" charset="2"/>
              <a:buChar char="Ø"/>
              <a:defRPr/>
            </a:pPr>
            <a:r>
              <a:rPr lang="en-US" altLang="en-US" sz="1800" dirty="0" smtClean="0">
                <a:solidFill>
                  <a:schemeClr val="bg1"/>
                </a:solidFill>
              </a:rPr>
              <a:t>How is PR, Marketing, Branding &amp; Business Development done through Blockchain?</a:t>
            </a:r>
          </a:p>
          <a:p>
            <a:pPr indent="-182563">
              <a:lnSpc>
                <a:spcPct val="120000"/>
              </a:lnSpc>
              <a:buFont typeface="Wingdings" pitchFamily="2" charset="2"/>
              <a:buChar char="Ø"/>
              <a:defRPr/>
            </a:pPr>
            <a:r>
              <a:rPr lang="en-US" altLang="en-US" sz="1800" dirty="0" smtClean="0">
                <a:solidFill>
                  <a:schemeClr val="bg1"/>
                </a:solidFill>
              </a:rPr>
              <a:t>Are </a:t>
            </a:r>
            <a:r>
              <a:rPr lang="en-US" altLang="en-US" sz="1800" dirty="0">
                <a:solidFill>
                  <a:schemeClr val="bg1"/>
                </a:solidFill>
              </a:rPr>
              <a:t>involved in projects that involve blockchain technology implementation or related activities</a:t>
            </a:r>
            <a:r>
              <a:rPr lang="en-US" altLang="en-US" sz="1800" dirty="0" smtClean="0">
                <a:solidFill>
                  <a:schemeClr val="bg1"/>
                </a:solidFill>
              </a:rPr>
              <a:t>?</a:t>
            </a:r>
            <a:endParaRPr lang="en-US" altLang="en-US" sz="18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1143000"/>
          </a:xfrm>
        </p:spPr>
        <p:txBody>
          <a:bodyPr>
            <a:normAutofit/>
          </a:bodyPr>
          <a:lstStyle/>
          <a:p>
            <a:r>
              <a:rPr lang="en-US" sz="2400" b="1" dirty="0" smtClean="0">
                <a:solidFill>
                  <a:schemeClr val="accent6">
                    <a:lumMod val="75000"/>
                  </a:schemeClr>
                </a:solidFill>
              </a:rPr>
              <a:t>Blockchain in Public Relation</a:t>
            </a:r>
            <a:endParaRPr lang="en-US" sz="2400" b="1" dirty="0">
              <a:solidFill>
                <a:schemeClr val="accent6">
                  <a:lumMod val="75000"/>
                </a:schemeClr>
              </a:solidFill>
            </a:endParaRPr>
          </a:p>
        </p:txBody>
      </p:sp>
      <p:sp>
        <p:nvSpPr>
          <p:cNvPr id="3" name="Content Placeholder 2"/>
          <p:cNvSpPr>
            <a:spLocks noGrp="1"/>
          </p:cNvSpPr>
          <p:nvPr>
            <p:ph idx="1"/>
          </p:nvPr>
        </p:nvSpPr>
        <p:spPr>
          <a:xfrm>
            <a:off x="1981200" y="1219200"/>
            <a:ext cx="6705600" cy="5638800"/>
          </a:xfrm>
        </p:spPr>
        <p:txBody>
          <a:bodyPr>
            <a:noAutofit/>
          </a:bodyPr>
          <a:lstStyle/>
          <a:p>
            <a:pPr>
              <a:buFont typeface="Wingdings" pitchFamily="2" charset="2"/>
              <a:buChar char="Ø"/>
            </a:pPr>
            <a:r>
              <a:rPr lang="en-US" sz="1600" b="1" dirty="0">
                <a:solidFill>
                  <a:schemeClr val="bg1"/>
                </a:solidFill>
              </a:rPr>
              <a:t>Great Asset to Start Up - </a:t>
            </a:r>
            <a:r>
              <a:rPr lang="en-US" sz="1600" dirty="0">
                <a:solidFill>
                  <a:schemeClr val="bg1"/>
                </a:solidFill>
              </a:rPr>
              <a:t>PR in blockchain allows Startups and Marketers to take the opportunity to remove the confusion about Blockchain by explaining the technology and helps the people in organizations to work on Blockchain</a:t>
            </a:r>
            <a:r>
              <a:rPr lang="en-US" sz="1600" dirty="0" smtClean="0">
                <a:solidFill>
                  <a:schemeClr val="bg1"/>
                </a:solidFill>
              </a:rPr>
              <a:t>.</a:t>
            </a:r>
          </a:p>
          <a:p>
            <a:pPr>
              <a:buFont typeface="Wingdings" pitchFamily="2" charset="2"/>
              <a:buChar char="Ø"/>
            </a:pPr>
            <a:endParaRPr lang="en-US" sz="1600" dirty="0">
              <a:solidFill>
                <a:schemeClr val="bg1"/>
              </a:solidFill>
            </a:endParaRPr>
          </a:p>
          <a:p>
            <a:pPr>
              <a:buFont typeface="Wingdings" pitchFamily="2" charset="2"/>
              <a:buChar char="Ø"/>
            </a:pPr>
            <a:r>
              <a:rPr lang="en-US" sz="1600" b="1" dirty="0">
                <a:solidFill>
                  <a:schemeClr val="bg1"/>
                </a:solidFill>
              </a:rPr>
              <a:t>Market Differentiation will be depicted – </a:t>
            </a:r>
            <a:r>
              <a:rPr lang="en-US" sz="1600" dirty="0">
                <a:solidFill>
                  <a:schemeClr val="bg1"/>
                </a:solidFill>
              </a:rPr>
              <a:t>PR in Blockchain allows companies to calculate and differentiate the needs and entities and help to maintain and analyze market standards and formulate new standards</a:t>
            </a:r>
            <a:r>
              <a:rPr lang="en-US" sz="1600" dirty="0" smtClean="0">
                <a:solidFill>
                  <a:schemeClr val="bg1"/>
                </a:solidFill>
              </a:rPr>
              <a:t>.</a:t>
            </a:r>
          </a:p>
          <a:p>
            <a:pPr>
              <a:buFont typeface="Wingdings" pitchFamily="2" charset="2"/>
              <a:buChar char="Ø"/>
            </a:pPr>
            <a:endParaRPr lang="en-US" sz="1600" dirty="0">
              <a:solidFill>
                <a:schemeClr val="bg1"/>
              </a:solidFill>
            </a:endParaRPr>
          </a:p>
          <a:p>
            <a:pPr>
              <a:buFont typeface="Wingdings" pitchFamily="2" charset="2"/>
              <a:buChar char="Ø"/>
            </a:pPr>
            <a:r>
              <a:rPr lang="en-US" sz="1600" b="1" dirty="0">
                <a:solidFill>
                  <a:schemeClr val="bg1"/>
                </a:solidFill>
              </a:rPr>
              <a:t>Good Relationship between Companies</a:t>
            </a:r>
            <a:r>
              <a:rPr lang="en-US" sz="1600" dirty="0">
                <a:solidFill>
                  <a:schemeClr val="bg1"/>
                </a:solidFill>
              </a:rPr>
              <a:t>: PR in Blockchain usually helps in maintaining a good relationship between organizations by conducting and organizing seminars, events about the latest usage of Blockchain technology in their company products</a:t>
            </a:r>
            <a:r>
              <a:rPr lang="en-US" sz="1600" dirty="0" smtClean="0">
                <a:solidFill>
                  <a:schemeClr val="bg1"/>
                </a:solidFill>
              </a:rPr>
              <a:t>.</a:t>
            </a:r>
          </a:p>
          <a:p>
            <a:pPr>
              <a:buFont typeface="Wingdings" pitchFamily="2" charset="2"/>
              <a:buChar char="Ø"/>
            </a:pPr>
            <a:endParaRPr lang="en-US" sz="1600" dirty="0">
              <a:solidFill>
                <a:schemeClr val="bg1"/>
              </a:solidFill>
            </a:endParaRPr>
          </a:p>
          <a:p>
            <a:pPr>
              <a:buFont typeface="Wingdings" pitchFamily="2" charset="2"/>
              <a:buChar char="Ø"/>
            </a:pPr>
            <a:r>
              <a:rPr lang="en-US" sz="1600" b="1" dirty="0">
                <a:solidFill>
                  <a:schemeClr val="bg1"/>
                </a:solidFill>
              </a:rPr>
              <a:t>Helps in maintaining good web presence: </a:t>
            </a:r>
            <a:r>
              <a:rPr lang="en-US" sz="1600" dirty="0">
                <a:solidFill>
                  <a:schemeClr val="bg1"/>
                </a:solidFill>
              </a:rPr>
              <a:t>Besides conducting seminars and Events, PR in Blockchain eventually helps in maintaining good web presence in terms of website promotions through digital media like search engine &amp; social media</a:t>
            </a:r>
          </a:p>
          <a:p>
            <a:pPr>
              <a:buNone/>
            </a:pPr>
            <a:r>
              <a:rPr lang="en-US" sz="1600" b="1" dirty="0">
                <a:solidFill>
                  <a:schemeClr val="bg1"/>
                </a:solidFill>
              </a:rPr>
              <a:t> </a:t>
            </a:r>
            <a:r>
              <a:rPr lang="en-US" sz="1600" b="1" i="1" dirty="0" smtClean="0">
                <a:solidFill>
                  <a:schemeClr val="bg1"/>
                </a:solidFill>
              </a:rPr>
              <a:t>By </a:t>
            </a:r>
            <a:r>
              <a:rPr lang="en-US" sz="1600" b="1" i="1" dirty="0">
                <a:solidFill>
                  <a:schemeClr val="bg1"/>
                </a:solidFill>
              </a:rPr>
              <a:t>above means, we can have a great Public Relation of Blockchain to </a:t>
            </a:r>
            <a:r>
              <a:rPr lang="en-US" sz="1600" b="1" i="1" dirty="0" smtClean="0">
                <a:solidFill>
                  <a:schemeClr val="bg1"/>
                </a:solidFill>
              </a:rPr>
              <a:t>promote </a:t>
            </a:r>
            <a:r>
              <a:rPr lang="en-US" sz="1600" b="1" i="1" dirty="0">
                <a:solidFill>
                  <a:schemeClr val="bg1"/>
                </a:solidFill>
              </a:rPr>
              <a:t>our company products and provide solutions to Business Partners.</a:t>
            </a:r>
            <a:endParaRPr lang="en-US" sz="1600" dirty="0">
              <a:solidFill>
                <a:schemeClr val="bg1"/>
              </a:solidFill>
            </a:endParaRPr>
          </a:p>
          <a:p>
            <a:pPr algn="just">
              <a:buNone/>
            </a:pPr>
            <a:endParaRPr lang="en-US" sz="16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1143000"/>
          </a:xfrm>
        </p:spPr>
        <p:txBody>
          <a:bodyPr>
            <a:normAutofit/>
          </a:bodyPr>
          <a:lstStyle/>
          <a:p>
            <a:r>
              <a:rPr lang="en-US" sz="2400" b="1" dirty="0" smtClean="0">
                <a:solidFill>
                  <a:schemeClr val="accent6">
                    <a:lumMod val="75000"/>
                  </a:schemeClr>
                </a:solidFill>
              </a:rPr>
              <a:t>Blockchain in Marketing and Branding</a:t>
            </a:r>
            <a:endParaRPr lang="en-US" sz="2400" b="1" dirty="0">
              <a:solidFill>
                <a:schemeClr val="accent6">
                  <a:lumMod val="75000"/>
                </a:schemeClr>
              </a:solidFill>
            </a:endParaRPr>
          </a:p>
        </p:txBody>
      </p:sp>
      <p:sp>
        <p:nvSpPr>
          <p:cNvPr id="3" name="Content Placeholder 2"/>
          <p:cNvSpPr>
            <a:spLocks noGrp="1"/>
          </p:cNvSpPr>
          <p:nvPr>
            <p:ph idx="1"/>
          </p:nvPr>
        </p:nvSpPr>
        <p:spPr>
          <a:xfrm>
            <a:off x="1981200" y="1295400"/>
            <a:ext cx="6705600" cy="6477000"/>
          </a:xfrm>
        </p:spPr>
        <p:txBody>
          <a:bodyPr>
            <a:noAutofit/>
          </a:bodyPr>
          <a:lstStyle/>
          <a:p>
            <a:pPr>
              <a:buFont typeface="Wingdings" pitchFamily="2" charset="2"/>
              <a:buChar char="Ø"/>
            </a:pPr>
            <a:r>
              <a:rPr lang="en-US" sz="1600" b="1" dirty="0">
                <a:solidFill>
                  <a:schemeClr val="bg1"/>
                </a:solidFill>
              </a:rPr>
              <a:t>Branding will help to Target </a:t>
            </a:r>
            <a:r>
              <a:rPr lang="en-US" sz="1600" b="1" dirty="0" smtClean="0">
                <a:solidFill>
                  <a:schemeClr val="bg1"/>
                </a:solidFill>
              </a:rPr>
              <a:t>Audience -</a:t>
            </a:r>
            <a:endParaRPr lang="en-US" sz="1600" dirty="0">
              <a:solidFill>
                <a:schemeClr val="bg1"/>
              </a:solidFill>
            </a:endParaRPr>
          </a:p>
          <a:p>
            <a:pPr>
              <a:buNone/>
            </a:pPr>
            <a:r>
              <a:rPr lang="en-US" sz="1600" dirty="0" smtClean="0">
                <a:solidFill>
                  <a:schemeClr val="bg1"/>
                </a:solidFill>
              </a:rPr>
              <a:t>        Blockchain </a:t>
            </a:r>
            <a:r>
              <a:rPr lang="en-US" sz="1600" dirty="0">
                <a:solidFill>
                  <a:schemeClr val="bg1"/>
                </a:solidFill>
              </a:rPr>
              <a:t>has the ability to eliminate the intermediary in digital advertising. Because of </a:t>
            </a:r>
            <a:r>
              <a:rPr lang="en-US" sz="1600" dirty="0" smtClean="0">
                <a:solidFill>
                  <a:schemeClr val="bg1"/>
                </a:solidFill>
              </a:rPr>
              <a:t>the transparency </a:t>
            </a:r>
            <a:r>
              <a:rPr lang="en-US" sz="1600" dirty="0">
                <a:solidFill>
                  <a:schemeClr val="bg1"/>
                </a:solidFill>
              </a:rPr>
              <a:t>of the blockchain, it will initially help brands establish consumer confidence</a:t>
            </a:r>
            <a:r>
              <a:rPr lang="en-US" sz="1600" dirty="0" smtClean="0">
                <a:solidFill>
                  <a:schemeClr val="bg1"/>
                </a:solidFill>
              </a:rPr>
              <a:t>.</a:t>
            </a:r>
          </a:p>
          <a:p>
            <a:pPr>
              <a:buFont typeface="Wingdings" pitchFamily="2" charset="2"/>
              <a:buChar char="Ø"/>
            </a:pPr>
            <a:endParaRPr lang="en-US" sz="1600" dirty="0">
              <a:solidFill>
                <a:schemeClr val="bg1"/>
              </a:solidFill>
            </a:endParaRPr>
          </a:p>
          <a:p>
            <a:pPr>
              <a:buFont typeface="Wingdings" pitchFamily="2" charset="2"/>
              <a:buChar char="Ø"/>
            </a:pPr>
            <a:r>
              <a:rPr lang="en-US" sz="1600" b="1" dirty="0">
                <a:solidFill>
                  <a:schemeClr val="bg1"/>
                </a:solidFill>
              </a:rPr>
              <a:t>Confidentiality issues will be resolved, and Advertiser Trust Will Increase-</a:t>
            </a:r>
            <a:endParaRPr lang="en-US" sz="1600" dirty="0">
              <a:solidFill>
                <a:schemeClr val="bg1"/>
              </a:solidFill>
            </a:endParaRPr>
          </a:p>
          <a:p>
            <a:pPr>
              <a:buNone/>
            </a:pPr>
            <a:r>
              <a:rPr lang="en-US" sz="1600" dirty="0" smtClean="0">
                <a:solidFill>
                  <a:schemeClr val="bg1"/>
                </a:solidFill>
              </a:rPr>
              <a:t>        Gives </a:t>
            </a:r>
            <a:r>
              <a:rPr lang="en-US" sz="1600" dirty="0">
                <a:solidFill>
                  <a:schemeClr val="bg1"/>
                </a:solidFill>
              </a:rPr>
              <a:t>User control over the Personal Data they use in and raise privacy issues from a user point of view and secure the data in web</a:t>
            </a:r>
            <a:r>
              <a:rPr lang="en-US" sz="1600" dirty="0" smtClean="0">
                <a:solidFill>
                  <a:schemeClr val="bg1"/>
                </a:solidFill>
              </a:rPr>
              <a:t>.</a:t>
            </a:r>
          </a:p>
          <a:p>
            <a:pPr>
              <a:buFont typeface="Wingdings" pitchFamily="2" charset="2"/>
              <a:buChar char="Ø"/>
            </a:pPr>
            <a:endParaRPr lang="en-US" sz="1600" dirty="0">
              <a:solidFill>
                <a:schemeClr val="bg1"/>
              </a:solidFill>
            </a:endParaRPr>
          </a:p>
          <a:p>
            <a:pPr>
              <a:buFont typeface="Wingdings" pitchFamily="2" charset="2"/>
              <a:buChar char="Ø"/>
            </a:pPr>
            <a:r>
              <a:rPr lang="en-US" sz="1600" b="1" dirty="0">
                <a:solidFill>
                  <a:schemeClr val="bg1"/>
                </a:solidFill>
              </a:rPr>
              <a:t>Fraud Verification </a:t>
            </a:r>
            <a:r>
              <a:rPr lang="en-US" sz="1600" b="1" dirty="0" smtClean="0">
                <a:solidFill>
                  <a:schemeClr val="bg1"/>
                </a:solidFill>
              </a:rPr>
              <a:t>Industry -</a:t>
            </a:r>
            <a:endParaRPr lang="en-US" sz="1600" dirty="0">
              <a:solidFill>
                <a:schemeClr val="bg1"/>
              </a:solidFill>
            </a:endParaRPr>
          </a:p>
          <a:p>
            <a:pPr>
              <a:buNone/>
            </a:pPr>
            <a:r>
              <a:rPr lang="en-US" sz="1600" dirty="0" smtClean="0">
                <a:solidFill>
                  <a:schemeClr val="bg1"/>
                </a:solidFill>
              </a:rPr>
              <a:t>        Blockchain </a:t>
            </a:r>
            <a:r>
              <a:rPr lang="en-US" sz="1600" dirty="0">
                <a:solidFill>
                  <a:schemeClr val="bg1"/>
                </a:solidFill>
              </a:rPr>
              <a:t>mainly useful in fraud verification companies, Blockchain usually helps in the evaluation and stop bots and Fraudsters from performing malpractices in the web. Blockchain helps us to identify and verify the user and runs ads</a:t>
            </a:r>
            <a:r>
              <a:rPr lang="en-US" sz="1600" b="1" dirty="0">
                <a:solidFill>
                  <a:schemeClr val="bg1"/>
                </a:solidFill>
              </a:rPr>
              <a:t>. </a:t>
            </a:r>
            <a:endParaRPr lang="en-US" sz="1600" b="1" dirty="0" smtClean="0">
              <a:solidFill>
                <a:schemeClr val="bg1"/>
              </a:solidFill>
            </a:endParaRPr>
          </a:p>
          <a:p>
            <a:pPr>
              <a:buFont typeface="Wingdings" pitchFamily="2" charset="2"/>
              <a:buChar char="Ø"/>
            </a:pPr>
            <a:endParaRPr lang="en-US" sz="1600" dirty="0">
              <a:solidFill>
                <a:schemeClr val="bg1"/>
              </a:solidFill>
            </a:endParaRPr>
          </a:p>
          <a:p>
            <a:pPr>
              <a:buFont typeface="Wingdings" pitchFamily="2" charset="2"/>
              <a:buChar char="Ø"/>
            </a:pPr>
            <a:r>
              <a:rPr lang="en-US" sz="1600" b="1" dirty="0">
                <a:solidFill>
                  <a:schemeClr val="bg1"/>
                </a:solidFill>
              </a:rPr>
              <a:t>Decentralization Will Remove The Media </a:t>
            </a:r>
            <a:r>
              <a:rPr lang="en-US" sz="1600" b="1" dirty="0" smtClean="0">
                <a:solidFill>
                  <a:schemeClr val="bg1"/>
                </a:solidFill>
              </a:rPr>
              <a:t>Middlemen -</a:t>
            </a:r>
            <a:endParaRPr lang="en-US" sz="1600" dirty="0">
              <a:solidFill>
                <a:schemeClr val="bg1"/>
              </a:solidFill>
            </a:endParaRPr>
          </a:p>
          <a:p>
            <a:pPr>
              <a:buNone/>
            </a:pPr>
            <a:r>
              <a:rPr lang="en-US" sz="1600" dirty="0" smtClean="0">
                <a:solidFill>
                  <a:schemeClr val="bg1"/>
                </a:solidFill>
              </a:rPr>
              <a:t>        The </a:t>
            </a:r>
            <a:r>
              <a:rPr lang="en-US" sz="1600" dirty="0">
                <a:solidFill>
                  <a:schemeClr val="bg1"/>
                </a:solidFill>
              </a:rPr>
              <a:t>goal is to symbolize user behavior and offer a kind of credit system between advertisers and the consumer, which completely excludes the major intermediaries that control the main media.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792162"/>
          </a:xfrm>
        </p:spPr>
        <p:txBody>
          <a:bodyPr>
            <a:normAutofit/>
          </a:bodyPr>
          <a:lstStyle/>
          <a:p>
            <a:r>
              <a:rPr lang="en-US" sz="2400" b="1" dirty="0" smtClean="0">
                <a:solidFill>
                  <a:schemeClr val="accent6">
                    <a:lumMod val="75000"/>
                  </a:schemeClr>
                </a:solidFill>
              </a:rPr>
              <a:t>Blockchain in Business Development</a:t>
            </a:r>
            <a:endParaRPr lang="en-US" sz="2400" b="1" dirty="0">
              <a:solidFill>
                <a:schemeClr val="accent6">
                  <a:lumMod val="75000"/>
                </a:schemeClr>
              </a:solidFill>
            </a:endParaRPr>
          </a:p>
        </p:txBody>
      </p:sp>
      <p:sp>
        <p:nvSpPr>
          <p:cNvPr id="3" name="Content Placeholder 2"/>
          <p:cNvSpPr>
            <a:spLocks noGrp="1"/>
          </p:cNvSpPr>
          <p:nvPr>
            <p:ph idx="1"/>
          </p:nvPr>
        </p:nvSpPr>
        <p:spPr>
          <a:xfrm>
            <a:off x="2057400" y="914400"/>
            <a:ext cx="6705600" cy="5943600"/>
          </a:xfrm>
        </p:spPr>
        <p:txBody>
          <a:bodyPr>
            <a:noAutofit/>
          </a:bodyPr>
          <a:lstStyle/>
          <a:p>
            <a:pPr>
              <a:buFont typeface="Wingdings" pitchFamily="2" charset="2"/>
              <a:buChar char="Ø"/>
            </a:pPr>
            <a:r>
              <a:rPr lang="en-US" sz="1600" b="1" dirty="0">
                <a:solidFill>
                  <a:schemeClr val="bg1"/>
                </a:solidFill>
              </a:rPr>
              <a:t>Auditing –  </a:t>
            </a:r>
            <a:r>
              <a:rPr lang="en-US" sz="1600" dirty="0">
                <a:solidFill>
                  <a:schemeClr val="bg1"/>
                </a:solidFill>
              </a:rPr>
              <a:t>Blockchain helps in auditing like recording the transactions and saving in the directory. Performing auditing in a most sequential way as it solves the problem of storing and retrieving data from a repository</a:t>
            </a:r>
            <a:r>
              <a:rPr lang="en-US" sz="1600" dirty="0" smtClean="0">
                <a:solidFill>
                  <a:schemeClr val="bg1"/>
                </a:solidFill>
              </a:rPr>
              <a:t>.</a:t>
            </a:r>
            <a:endParaRPr lang="en-US" sz="1600" dirty="0">
              <a:solidFill>
                <a:schemeClr val="bg1"/>
              </a:solidFill>
            </a:endParaRPr>
          </a:p>
          <a:p>
            <a:pPr>
              <a:buNone/>
            </a:pPr>
            <a:endParaRPr lang="en-US" sz="1600" dirty="0" smtClean="0">
              <a:solidFill>
                <a:schemeClr val="bg1"/>
              </a:solidFill>
            </a:endParaRPr>
          </a:p>
          <a:p>
            <a:pPr>
              <a:buFont typeface="Wingdings" pitchFamily="2" charset="2"/>
              <a:buChar char="Ø"/>
            </a:pPr>
            <a:r>
              <a:rPr lang="en-US" sz="1600" b="1" dirty="0" smtClean="0">
                <a:solidFill>
                  <a:schemeClr val="bg1"/>
                </a:solidFill>
              </a:rPr>
              <a:t>Quality </a:t>
            </a:r>
            <a:r>
              <a:rPr lang="en-US" sz="1600" b="1" dirty="0">
                <a:solidFill>
                  <a:schemeClr val="bg1"/>
                </a:solidFill>
              </a:rPr>
              <a:t>Assurance – </a:t>
            </a:r>
            <a:r>
              <a:rPr lang="en-US" sz="1600" dirty="0">
                <a:solidFill>
                  <a:schemeClr val="bg1"/>
                </a:solidFill>
              </a:rPr>
              <a:t>Blockchain offers a definitive, contiguous ledger to immediately identify the problem. Thus it helps in to identify the issues in organizations and recall the prior investigation and offers the quality assurance of product</a:t>
            </a:r>
            <a:r>
              <a:rPr lang="en-US" sz="1600" dirty="0" smtClean="0">
                <a:solidFill>
                  <a:schemeClr val="bg1"/>
                </a:solidFill>
              </a:rPr>
              <a:t>.</a:t>
            </a:r>
          </a:p>
          <a:p>
            <a:pPr>
              <a:buFont typeface="Wingdings" pitchFamily="2" charset="2"/>
              <a:buChar char="Ø"/>
            </a:pPr>
            <a:endParaRPr lang="en-US" sz="1600" b="1" dirty="0" smtClean="0">
              <a:solidFill>
                <a:schemeClr val="bg1"/>
              </a:solidFill>
            </a:endParaRPr>
          </a:p>
          <a:p>
            <a:pPr>
              <a:buFont typeface="Wingdings" pitchFamily="2" charset="2"/>
              <a:buChar char="Ø"/>
            </a:pPr>
            <a:r>
              <a:rPr lang="en-US" sz="1600" b="1" dirty="0" smtClean="0">
                <a:solidFill>
                  <a:schemeClr val="bg1"/>
                </a:solidFill>
              </a:rPr>
              <a:t>Smart </a:t>
            </a:r>
            <a:r>
              <a:rPr lang="en-US" sz="1600" b="1" dirty="0">
                <a:solidFill>
                  <a:schemeClr val="bg1"/>
                </a:solidFill>
              </a:rPr>
              <a:t>Contracts – </a:t>
            </a:r>
            <a:r>
              <a:rPr lang="en-US" sz="1600" dirty="0">
                <a:solidFill>
                  <a:schemeClr val="bg1"/>
                </a:solidFill>
              </a:rPr>
              <a:t>Smart Contracts enables large organizations to handle a large number of transactions that run across supply chains. Smart Contracts Integrates services for different companies without divulging information</a:t>
            </a:r>
            <a:r>
              <a:rPr lang="en-US" sz="1600" b="1" dirty="0" smtClean="0">
                <a:solidFill>
                  <a:schemeClr val="bg1"/>
                </a:solidFill>
              </a:rPr>
              <a:t>.</a:t>
            </a:r>
          </a:p>
          <a:p>
            <a:pPr>
              <a:buNone/>
            </a:pPr>
            <a:endParaRPr lang="en-US" sz="1600" dirty="0">
              <a:solidFill>
                <a:schemeClr val="bg1"/>
              </a:solidFill>
            </a:endParaRPr>
          </a:p>
          <a:p>
            <a:pPr>
              <a:buFont typeface="Wingdings" pitchFamily="2" charset="2"/>
              <a:buChar char="Ø"/>
            </a:pPr>
            <a:r>
              <a:rPr lang="en-US" sz="1600" b="1" dirty="0">
                <a:solidFill>
                  <a:schemeClr val="bg1"/>
                </a:solidFill>
              </a:rPr>
              <a:t>Supply Chain Management –</a:t>
            </a:r>
            <a:r>
              <a:rPr lang="en-US" sz="1600" dirty="0">
                <a:solidFill>
                  <a:schemeClr val="bg1"/>
                </a:solidFill>
              </a:rPr>
              <a:t>Blockchain can track materials and goods in any organization. By using Blockchain a business owner can have a greater view of his/her Business</a:t>
            </a:r>
            <a:r>
              <a:rPr lang="en-US" sz="1600" dirty="0" smtClean="0">
                <a:solidFill>
                  <a:schemeClr val="bg1"/>
                </a:solidFill>
              </a:rPr>
              <a:t>.</a:t>
            </a:r>
          </a:p>
          <a:p>
            <a:pPr>
              <a:buNone/>
            </a:pPr>
            <a:endParaRPr lang="en-US" sz="1600" dirty="0">
              <a:solidFill>
                <a:schemeClr val="bg1"/>
              </a:solidFill>
            </a:endParaRPr>
          </a:p>
          <a:p>
            <a:pPr>
              <a:buFont typeface="Wingdings" pitchFamily="2" charset="2"/>
              <a:buChar char="Ø"/>
            </a:pPr>
            <a:r>
              <a:rPr lang="en-US" sz="1600" b="1" dirty="0" smtClean="0">
                <a:solidFill>
                  <a:schemeClr val="bg1"/>
                </a:solidFill>
              </a:rPr>
              <a:t>Security and Commodities -  </a:t>
            </a:r>
            <a:r>
              <a:rPr lang="en-US" sz="1600" dirty="0" smtClean="0">
                <a:solidFill>
                  <a:schemeClr val="bg1"/>
                </a:solidFill>
              </a:rPr>
              <a:t>Blockchain delivers a quicker solution to Trading and Commodities. Previously traditional way of delivering commodities was done but now Blockchain helps organizations to ensure quicker solutions in trading.</a:t>
            </a:r>
          </a:p>
          <a:p>
            <a:pPr>
              <a:buNone/>
            </a:pPr>
            <a:endParaRPr lang="en-US" sz="1600" dirty="0" smtClean="0"/>
          </a:p>
          <a:p>
            <a:pPr>
              <a:buFont typeface="Wingdings" pitchFamily="2" charset="2"/>
              <a:buChar char="Ø"/>
            </a:pPr>
            <a:endParaRPr lang="en-US" sz="16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a:bodyPr>
          <a:lstStyle/>
          <a:p>
            <a:pPr algn="l"/>
            <a:r>
              <a:rPr lang="en-US" sz="2400" b="1" dirty="0" smtClean="0">
                <a:solidFill>
                  <a:schemeClr val="accent6">
                    <a:lumMod val="75000"/>
                  </a:schemeClr>
                </a:solidFill>
              </a:rPr>
              <a:t>Blockchain in Business Development, continued</a:t>
            </a:r>
            <a:endParaRPr lang="en-US" sz="2400" b="1" dirty="0">
              <a:solidFill>
                <a:schemeClr val="accent6">
                  <a:lumMod val="75000"/>
                </a:schemeClr>
              </a:solidFill>
            </a:endParaRPr>
          </a:p>
        </p:txBody>
      </p:sp>
      <p:sp>
        <p:nvSpPr>
          <p:cNvPr id="3" name="Content Placeholder 2"/>
          <p:cNvSpPr>
            <a:spLocks noGrp="1"/>
          </p:cNvSpPr>
          <p:nvPr>
            <p:ph idx="1"/>
          </p:nvPr>
        </p:nvSpPr>
        <p:spPr>
          <a:xfrm>
            <a:off x="1981200" y="1295400"/>
            <a:ext cx="6705600" cy="4800600"/>
          </a:xfrm>
        </p:spPr>
        <p:txBody>
          <a:bodyPr>
            <a:noAutofit/>
          </a:bodyPr>
          <a:lstStyle/>
          <a:p>
            <a:pPr>
              <a:buFont typeface="Wingdings" pitchFamily="2" charset="2"/>
              <a:buChar char="Ø"/>
            </a:pPr>
            <a:r>
              <a:rPr lang="en-US" sz="1600" b="1" dirty="0" smtClean="0">
                <a:solidFill>
                  <a:schemeClr val="bg1"/>
                </a:solidFill>
              </a:rPr>
              <a:t>Salary to Employees - </a:t>
            </a:r>
            <a:r>
              <a:rPr lang="en-US" sz="1600" dirty="0" smtClean="0">
                <a:solidFill>
                  <a:schemeClr val="bg1"/>
                </a:solidFill>
              </a:rPr>
              <a:t>Since the Blockchain has it's roots in Cryptocurrency, it could be used as an application to compensate employees.</a:t>
            </a:r>
          </a:p>
          <a:p>
            <a:pPr>
              <a:buFont typeface="Wingdings" pitchFamily="2" charset="2"/>
              <a:buChar char="Ø"/>
            </a:pPr>
            <a:endParaRPr lang="en-US" sz="1600" dirty="0">
              <a:solidFill>
                <a:schemeClr val="bg1"/>
              </a:solidFill>
            </a:endParaRPr>
          </a:p>
          <a:p>
            <a:pPr>
              <a:buNone/>
            </a:pPr>
            <a:endParaRPr lang="en-US" sz="1600" b="1" dirty="0" smtClean="0">
              <a:solidFill>
                <a:schemeClr val="accent6">
                  <a:lumMod val="75000"/>
                </a:schemeClr>
              </a:solidFill>
            </a:endParaRPr>
          </a:p>
          <a:p>
            <a:pPr>
              <a:buNone/>
            </a:pPr>
            <a:r>
              <a:rPr lang="en-US" sz="1600" b="1" dirty="0" smtClean="0">
                <a:solidFill>
                  <a:schemeClr val="accent6">
                    <a:lumMod val="75000"/>
                  </a:schemeClr>
                </a:solidFill>
              </a:rPr>
              <a:t>SECTORS LEADING THE WAY IN BLOCKCHAIN IMPLEMENTATION:</a:t>
            </a:r>
          </a:p>
          <a:p>
            <a:pPr lvl="1">
              <a:buFont typeface="Wingdings" pitchFamily="2" charset="2"/>
              <a:buChar char="Ø"/>
            </a:pPr>
            <a:r>
              <a:rPr lang="en-US" sz="1600" b="1" dirty="0" smtClean="0">
                <a:solidFill>
                  <a:schemeClr val="bg1"/>
                </a:solidFill>
              </a:rPr>
              <a:t>Consumer products</a:t>
            </a:r>
          </a:p>
          <a:p>
            <a:pPr lvl="1">
              <a:buFont typeface="Wingdings" pitchFamily="2" charset="2"/>
              <a:buChar char="Ø"/>
            </a:pPr>
            <a:r>
              <a:rPr lang="en-US" sz="1600" b="1" dirty="0" smtClean="0">
                <a:solidFill>
                  <a:schemeClr val="bg1"/>
                </a:solidFill>
              </a:rPr>
              <a:t>Manufacturing</a:t>
            </a:r>
          </a:p>
          <a:p>
            <a:pPr lvl="1">
              <a:buFont typeface="Wingdings" pitchFamily="2" charset="2"/>
              <a:buChar char="Ø"/>
            </a:pPr>
            <a:r>
              <a:rPr lang="en-US" sz="1600" b="1" dirty="0" smtClean="0">
                <a:solidFill>
                  <a:schemeClr val="bg1"/>
                </a:solidFill>
              </a:rPr>
              <a:t>Technology</a:t>
            </a:r>
          </a:p>
          <a:p>
            <a:pPr lvl="1">
              <a:buFont typeface="Wingdings" pitchFamily="2" charset="2"/>
              <a:buChar char="Ø"/>
            </a:pPr>
            <a:r>
              <a:rPr lang="en-US" sz="1600" b="1" dirty="0" smtClean="0">
                <a:solidFill>
                  <a:schemeClr val="bg1"/>
                </a:solidFill>
              </a:rPr>
              <a:t>Media</a:t>
            </a:r>
          </a:p>
          <a:p>
            <a:pPr lvl="1">
              <a:buFont typeface="Wingdings" pitchFamily="2" charset="2"/>
              <a:buChar char="Ø"/>
            </a:pPr>
            <a:r>
              <a:rPr lang="en-US" sz="1600" b="1" dirty="0" smtClean="0">
                <a:solidFill>
                  <a:schemeClr val="bg1"/>
                </a:solidFill>
              </a:rPr>
              <a:t>Telecommunications</a:t>
            </a:r>
          </a:p>
          <a:p>
            <a:pPr lvl="1">
              <a:buFont typeface="Wingdings" pitchFamily="2" charset="2"/>
              <a:buChar char="Ø"/>
            </a:pPr>
            <a:r>
              <a:rPr lang="en-US" sz="1600" b="1" dirty="0" smtClean="0">
                <a:solidFill>
                  <a:schemeClr val="bg1"/>
                </a:solidFill>
              </a:rPr>
              <a:t>Healthcare</a:t>
            </a:r>
          </a:p>
          <a:p>
            <a:pPr lvl="1">
              <a:buFont typeface="Wingdings" pitchFamily="2" charset="2"/>
              <a:buChar char="Ø"/>
            </a:pPr>
            <a:r>
              <a:rPr lang="en-US" sz="1600" b="1" dirty="0" smtClean="0">
                <a:solidFill>
                  <a:schemeClr val="bg1"/>
                </a:solidFill>
              </a:rPr>
              <a:t>Life sciences</a:t>
            </a:r>
          </a:p>
          <a:p>
            <a:pPr>
              <a:buNone/>
            </a:pPr>
            <a:endParaRPr lang="en-US" sz="1600" b="1" dirty="0" smtClean="0">
              <a:solidFill>
                <a:schemeClr val="accent6">
                  <a:lumMod val="75000"/>
                </a:schemeClr>
              </a:solidFill>
            </a:endParaRPr>
          </a:p>
          <a:p>
            <a:pPr>
              <a:buFont typeface="Wingdings" pitchFamily="2" charset="2"/>
              <a:buChar char="Ø"/>
            </a:pPr>
            <a:endParaRPr lang="en-US" sz="1600" dirty="0" smtClean="0"/>
          </a:p>
          <a:p>
            <a:pPr>
              <a:buFont typeface="Wingdings" pitchFamily="2" charset="2"/>
              <a:buChar char="Ø"/>
            </a:pPr>
            <a:endParaRPr lang="en-US" sz="16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a:bodyPr>
          <a:lstStyle/>
          <a:p>
            <a:r>
              <a:rPr lang="en-US" sz="2400" b="1" dirty="0" smtClean="0">
                <a:solidFill>
                  <a:schemeClr val="accent6">
                    <a:lumMod val="75000"/>
                  </a:schemeClr>
                </a:solidFill>
              </a:rPr>
              <a:t>Different Areas where Blockchain Technology Can Be Applied:</a:t>
            </a:r>
            <a:endParaRPr lang="en-US" sz="2400" dirty="0">
              <a:solidFill>
                <a:schemeClr val="accent6">
                  <a:lumMod val="75000"/>
                </a:schemeClr>
              </a:solidFill>
            </a:endParaRPr>
          </a:p>
        </p:txBody>
      </p:sp>
      <p:sp>
        <p:nvSpPr>
          <p:cNvPr id="3" name="Content Placeholder 2"/>
          <p:cNvSpPr>
            <a:spLocks noGrp="1"/>
          </p:cNvSpPr>
          <p:nvPr>
            <p:ph idx="1"/>
          </p:nvPr>
        </p:nvSpPr>
        <p:spPr>
          <a:xfrm>
            <a:off x="1981200" y="1295400"/>
            <a:ext cx="6705600" cy="4800600"/>
          </a:xfrm>
        </p:spPr>
        <p:txBody>
          <a:bodyPr>
            <a:noAutofit/>
          </a:bodyPr>
          <a:lstStyle/>
          <a:p>
            <a:pPr algn="just">
              <a:buNone/>
            </a:pPr>
            <a:r>
              <a:rPr lang="en-US" sz="1600" dirty="0" smtClean="0">
                <a:solidFill>
                  <a:schemeClr val="bg1"/>
                </a:solidFill>
              </a:rPr>
              <a:t>       This </a:t>
            </a:r>
            <a:r>
              <a:rPr lang="en-US" sz="1600" dirty="0">
                <a:solidFill>
                  <a:schemeClr val="bg1"/>
                </a:solidFill>
              </a:rPr>
              <a:t>means no company or individual can take down the network </a:t>
            </a:r>
            <a:r>
              <a:rPr lang="en-US" sz="1600" dirty="0" smtClean="0">
                <a:solidFill>
                  <a:schemeClr val="bg1"/>
                </a:solidFill>
              </a:rPr>
              <a:t>or manipulate </a:t>
            </a:r>
            <a:r>
              <a:rPr lang="en-US" sz="1600" dirty="0">
                <a:solidFill>
                  <a:schemeClr val="bg1"/>
                </a:solidFill>
              </a:rPr>
              <a:t>the data. The individuals who run the system holds blocks of information these blocks are held in a chronological chain using an algorithm called cryptography which ensures the data security. You might have already heard about the </a:t>
            </a:r>
            <a:r>
              <a:rPr lang="en-US" sz="1600" dirty="0" err="1" smtClean="0">
                <a:solidFill>
                  <a:schemeClr val="bg1"/>
                </a:solidFill>
              </a:rPr>
              <a:t>blockchain’s</a:t>
            </a:r>
            <a:r>
              <a:rPr lang="en-US" sz="1600" dirty="0" smtClean="0">
                <a:solidFill>
                  <a:schemeClr val="bg1"/>
                </a:solidFill>
              </a:rPr>
              <a:t> </a:t>
            </a:r>
            <a:r>
              <a:rPr lang="en-US" sz="1600" dirty="0">
                <a:solidFill>
                  <a:schemeClr val="bg1"/>
                </a:solidFill>
              </a:rPr>
              <a:t>first app called “Bitcoin. Different areas where the Blockchain Technology can be applied </a:t>
            </a:r>
            <a:r>
              <a:rPr lang="en-US" sz="1600" dirty="0" smtClean="0">
                <a:solidFill>
                  <a:schemeClr val="bg1"/>
                </a:solidFill>
              </a:rPr>
              <a:t>are:</a:t>
            </a:r>
          </a:p>
          <a:p>
            <a:pPr algn="just">
              <a:buNone/>
            </a:pPr>
            <a:endParaRPr lang="en-US" sz="1600" dirty="0">
              <a:solidFill>
                <a:schemeClr val="bg1"/>
              </a:solidFill>
            </a:endParaRPr>
          </a:p>
          <a:p>
            <a:pPr lvl="1">
              <a:buFont typeface="Wingdings" pitchFamily="2" charset="2"/>
              <a:buChar char="Ø"/>
            </a:pPr>
            <a:r>
              <a:rPr lang="en-US" sz="1600" dirty="0">
                <a:solidFill>
                  <a:schemeClr val="bg1"/>
                </a:solidFill>
              </a:rPr>
              <a:t>Banking Sector</a:t>
            </a:r>
          </a:p>
          <a:p>
            <a:pPr lvl="1">
              <a:buFont typeface="Wingdings" pitchFamily="2" charset="2"/>
              <a:buChar char="Ø"/>
            </a:pPr>
            <a:r>
              <a:rPr lang="en-US" sz="1600" dirty="0">
                <a:solidFill>
                  <a:schemeClr val="bg1"/>
                </a:solidFill>
              </a:rPr>
              <a:t>Financial Institutes</a:t>
            </a:r>
          </a:p>
          <a:p>
            <a:pPr lvl="1">
              <a:buFont typeface="Wingdings" pitchFamily="2" charset="2"/>
              <a:buChar char="Ø"/>
            </a:pPr>
            <a:r>
              <a:rPr lang="en-US" sz="1600" dirty="0">
                <a:solidFill>
                  <a:schemeClr val="bg1"/>
                </a:solidFill>
              </a:rPr>
              <a:t>Insurance Sectors</a:t>
            </a:r>
          </a:p>
          <a:p>
            <a:pPr lvl="1">
              <a:buFont typeface="Wingdings" pitchFamily="2" charset="2"/>
              <a:buChar char="Ø"/>
            </a:pPr>
            <a:r>
              <a:rPr lang="en-US" sz="1600" dirty="0">
                <a:solidFill>
                  <a:schemeClr val="bg1"/>
                </a:solidFill>
              </a:rPr>
              <a:t>Media and Entertainment Sector</a:t>
            </a:r>
          </a:p>
          <a:p>
            <a:pPr lvl="1">
              <a:buFont typeface="Wingdings" pitchFamily="2" charset="2"/>
              <a:buChar char="Ø"/>
            </a:pPr>
            <a:r>
              <a:rPr lang="en-US" sz="1600" dirty="0">
                <a:solidFill>
                  <a:schemeClr val="bg1"/>
                </a:solidFill>
              </a:rPr>
              <a:t>Government and Public Sector</a:t>
            </a:r>
          </a:p>
          <a:p>
            <a:pPr lvl="1">
              <a:buFont typeface="Wingdings" pitchFamily="2" charset="2"/>
              <a:buChar char="Ø"/>
            </a:pPr>
            <a:r>
              <a:rPr lang="en-US" sz="1600" dirty="0">
                <a:solidFill>
                  <a:schemeClr val="bg1"/>
                </a:solidFill>
              </a:rPr>
              <a:t>Healthcare and Life science sector</a:t>
            </a:r>
          </a:p>
          <a:p>
            <a:pPr lvl="1">
              <a:buFont typeface="Wingdings" pitchFamily="2" charset="2"/>
              <a:buChar char="Ø"/>
            </a:pPr>
            <a:r>
              <a:rPr lang="en-US" sz="1600" dirty="0">
                <a:solidFill>
                  <a:schemeClr val="bg1"/>
                </a:solidFill>
              </a:rPr>
              <a:t>Retail and E-Commerce Sector</a:t>
            </a:r>
          </a:p>
          <a:p>
            <a:pPr lvl="1">
              <a:buFont typeface="Wingdings" pitchFamily="2" charset="2"/>
              <a:buChar char="Ø"/>
            </a:pPr>
            <a:r>
              <a:rPr lang="en-US" sz="1600" dirty="0">
                <a:solidFill>
                  <a:schemeClr val="bg1"/>
                </a:solidFill>
              </a:rPr>
              <a:t>Automotive Sector and more</a:t>
            </a:r>
          </a:p>
          <a:p>
            <a:pPr>
              <a:buNone/>
            </a:pPr>
            <a:endParaRPr lang="en-US" sz="1600" b="1" dirty="0" smtClean="0">
              <a:solidFill>
                <a:schemeClr val="accent6">
                  <a:lumMod val="75000"/>
                </a:schemeClr>
              </a:solidFill>
            </a:endParaRPr>
          </a:p>
          <a:p>
            <a:pPr>
              <a:buNone/>
            </a:pPr>
            <a:endParaRPr lang="en-US" sz="1600" b="1" dirty="0" smtClean="0">
              <a:solidFill>
                <a:schemeClr val="accent6">
                  <a:lumMod val="75000"/>
                </a:schemeClr>
              </a:solidFill>
            </a:endParaRPr>
          </a:p>
          <a:p>
            <a:pPr>
              <a:buFont typeface="Wingdings" pitchFamily="2" charset="2"/>
              <a:buChar char="Ø"/>
            </a:pPr>
            <a:endParaRPr lang="en-US" sz="1600" dirty="0" smtClean="0"/>
          </a:p>
          <a:p>
            <a:pPr>
              <a:buFont typeface="Wingdings" pitchFamily="2" charset="2"/>
              <a:buChar char="Ø"/>
            </a:pPr>
            <a:endParaRPr lang="en-US" sz="16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a:bodyPr>
          <a:lstStyle/>
          <a:p>
            <a:r>
              <a:rPr lang="en-US" sz="2400" b="1" dirty="0" smtClean="0">
                <a:solidFill>
                  <a:schemeClr val="accent6">
                    <a:lumMod val="75000"/>
                  </a:schemeClr>
                </a:solidFill>
              </a:rPr>
              <a:t>Major Challenges of Blockchain </a:t>
            </a:r>
            <a:endParaRPr lang="en-US" sz="2400" dirty="0">
              <a:solidFill>
                <a:schemeClr val="accent6">
                  <a:lumMod val="75000"/>
                </a:schemeClr>
              </a:solidFill>
            </a:endParaRPr>
          </a:p>
        </p:txBody>
      </p:sp>
      <p:sp>
        <p:nvSpPr>
          <p:cNvPr id="3" name="Content Placeholder 2"/>
          <p:cNvSpPr>
            <a:spLocks noGrp="1"/>
          </p:cNvSpPr>
          <p:nvPr>
            <p:ph idx="1"/>
          </p:nvPr>
        </p:nvSpPr>
        <p:spPr>
          <a:xfrm>
            <a:off x="1981200" y="1295400"/>
            <a:ext cx="6705600" cy="4800600"/>
          </a:xfrm>
        </p:spPr>
        <p:txBody>
          <a:bodyPr>
            <a:noAutofit/>
          </a:bodyPr>
          <a:lstStyle/>
          <a:p>
            <a:pPr marL="160020" indent="0">
              <a:buFont typeface="Arial" charset="0"/>
              <a:buNone/>
              <a:defRPr/>
            </a:pPr>
            <a:r>
              <a:rPr lang="en-US" sz="1600" dirty="0" smtClean="0">
                <a:solidFill>
                  <a:schemeClr val="bg1"/>
                </a:solidFill>
              </a:rPr>
              <a:t> Critics </a:t>
            </a:r>
            <a:r>
              <a:rPr lang="en-US" sz="1600" dirty="0">
                <a:solidFill>
                  <a:schemeClr val="bg1"/>
                </a:solidFill>
              </a:rPr>
              <a:t>have cited the following blockchain challenges:</a:t>
            </a:r>
          </a:p>
          <a:p>
            <a:pPr marL="160020" indent="0">
              <a:buFont typeface="Arial" charset="0"/>
              <a:buNone/>
              <a:defRPr/>
            </a:pPr>
            <a:endParaRPr lang="en-US" sz="300" dirty="0">
              <a:solidFill>
                <a:schemeClr val="bg1"/>
              </a:solidFill>
            </a:endParaRPr>
          </a:p>
          <a:p>
            <a:pPr lvl="1">
              <a:buFont typeface="Wingdings" pitchFamily="2" charset="2"/>
              <a:buChar char="Ø"/>
              <a:defRPr/>
            </a:pPr>
            <a:r>
              <a:rPr lang="en-US" sz="1600" dirty="0">
                <a:solidFill>
                  <a:schemeClr val="bg1"/>
                </a:solidFill>
              </a:rPr>
              <a:t>Nascent technology</a:t>
            </a:r>
          </a:p>
          <a:p>
            <a:pPr lvl="1">
              <a:buFont typeface="Wingdings" pitchFamily="2" charset="2"/>
              <a:buChar char="Ø"/>
              <a:defRPr/>
            </a:pPr>
            <a:r>
              <a:rPr lang="en-US" sz="1600" dirty="0">
                <a:solidFill>
                  <a:schemeClr val="bg1"/>
                </a:solidFill>
              </a:rPr>
              <a:t>Uncertain regulatory status</a:t>
            </a:r>
          </a:p>
          <a:p>
            <a:pPr lvl="1">
              <a:buFont typeface="Wingdings" pitchFamily="2" charset="2"/>
              <a:buChar char="Ø"/>
              <a:defRPr/>
            </a:pPr>
            <a:r>
              <a:rPr lang="en-US" sz="1600" dirty="0">
                <a:solidFill>
                  <a:schemeClr val="bg1"/>
                </a:solidFill>
              </a:rPr>
              <a:t>Large energy consumption</a:t>
            </a:r>
          </a:p>
          <a:p>
            <a:pPr lvl="1">
              <a:buFont typeface="Wingdings" pitchFamily="2" charset="2"/>
              <a:buChar char="Ø"/>
              <a:defRPr/>
            </a:pPr>
            <a:r>
              <a:rPr lang="en-US" sz="1600" dirty="0">
                <a:solidFill>
                  <a:schemeClr val="bg1"/>
                </a:solidFill>
              </a:rPr>
              <a:t>Control, security and privacy</a:t>
            </a:r>
          </a:p>
          <a:p>
            <a:pPr lvl="1">
              <a:buFont typeface="Wingdings" pitchFamily="2" charset="2"/>
              <a:buChar char="Ø"/>
              <a:defRPr/>
            </a:pPr>
            <a:r>
              <a:rPr lang="en-US" sz="1600" dirty="0">
                <a:solidFill>
                  <a:schemeClr val="bg1"/>
                </a:solidFill>
              </a:rPr>
              <a:t>Integration concerns</a:t>
            </a:r>
          </a:p>
          <a:p>
            <a:pPr lvl="1">
              <a:buFont typeface="Wingdings" pitchFamily="2" charset="2"/>
              <a:buChar char="Ø"/>
              <a:defRPr/>
            </a:pPr>
            <a:r>
              <a:rPr lang="en-US" sz="1600" dirty="0">
                <a:solidFill>
                  <a:schemeClr val="bg1"/>
                </a:solidFill>
              </a:rPr>
              <a:t>Cultural adoption</a:t>
            </a:r>
          </a:p>
          <a:p>
            <a:pPr lvl="1">
              <a:buFont typeface="Wingdings" pitchFamily="2" charset="2"/>
              <a:buChar char="Ø"/>
              <a:defRPr/>
            </a:pPr>
            <a:r>
              <a:rPr lang="en-US" sz="1600" dirty="0">
                <a:solidFill>
                  <a:schemeClr val="bg1"/>
                </a:solidFill>
              </a:rPr>
              <a:t>Cost</a:t>
            </a:r>
          </a:p>
          <a:p>
            <a:pPr lvl="1">
              <a:buFont typeface="Wingdings" pitchFamily="2" charset="2"/>
              <a:buChar char="Ø"/>
              <a:defRPr/>
            </a:pPr>
            <a:r>
              <a:rPr lang="en-US" sz="1600" dirty="0">
                <a:solidFill>
                  <a:schemeClr val="bg1"/>
                </a:solidFill>
              </a:rPr>
              <a:t>Challenges associated with audit, taxes, and compliance</a:t>
            </a:r>
          </a:p>
          <a:p>
            <a:pPr>
              <a:buNone/>
            </a:pPr>
            <a:endParaRPr lang="en-US" sz="1600" b="1" dirty="0" smtClean="0">
              <a:solidFill>
                <a:schemeClr val="accent6">
                  <a:lumMod val="75000"/>
                </a:schemeClr>
              </a:solidFill>
            </a:endParaRPr>
          </a:p>
          <a:p>
            <a:pPr>
              <a:buNone/>
            </a:pPr>
            <a:endParaRPr lang="en-US" sz="1600" b="1" dirty="0" smtClean="0">
              <a:solidFill>
                <a:schemeClr val="accent6">
                  <a:lumMod val="75000"/>
                </a:schemeClr>
              </a:solidFill>
            </a:endParaRPr>
          </a:p>
          <a:p>
            <a:pPr>
              <a:buFont typeface="Wingdings" pitchFamily="2" charset="2"/>
              <a:buChar char="Ø"/>
            </a:pPr>
            <a:endParaRPr lang="en-US" sz="1600" dirty="0" smtClean="0"/>
          </a:p>
          <a:p>
            <a:pPr>
              <a:buFont typeface="Wingdings" pitchFamily="2" charset="2"/>
              <a:buChar char="Ø"/>
            </a:pPr>
            <a:endParaRPr lang="en-US" sz="16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a:bodyPr>
          <a:lstStyle/>
          <a:p>
            <a:pPr algn="l"/>
            <a:r>
              <a:rPr lang="en-US" sz="2400" b="1" dirty="0" smtClean="0">
                <a:solidFill>
                  <a:schemeClr val="accent6">
                    <a:lumMod val="75000"/>
                  </a:schemeClr>
                </a:solidFill>
              </a:rPr>
              <a:t>Conclusion</a:t>
            </a:r>
            <a:endParaRPr lang="en-US" sz="2400" b="1" dirty="0">
              <a:solidFill>
                <a:schemeClr val="accent6">
                  <a:lumMod val="75000"/>
                </a:schemeClr>
              </a:solidFill>
            </a:endParaRPr>
          </a:p>
        </p:txBody>
      </p:sp>
      <p:sp>
        <p:nvSpPr>
          <p:cNvPr id="3" name="Content Placeholder 2"/>
          <p:cNvSpPr>
            <a:spLocks noGrp="1"/>
          </p:cNvSpPr>
          <p:nvPr>
            <p:ph idx="1"/>
          </p:nvPr>
        </p:nvSpPr>
        <p:spPr>
          <a:xfrm>
            <a:off x="1981200" y="1295400"/>
            <a:ext cx="6705600" cy="4800600"/>
          </a:xfrm>
        </p:spPr>
        <p:txBody>
          <a:bodyPr>
            <a:noAutofit/>
          </a:bodyPr>
          <a:lstStyle/>
          <a:p>
            <a:pPr algn="just">
              <a:buNone/>
            </a:pPr>
            <a:r>
              <a:rPr lang="en-US" sz="1600" dirty="0" smtClean="0">
                <a:solidFill>
                  <a:schemeClr val="bg1"/>
                </a:solidFill>
              </a:rPr>
              <a:t>        </a:t>
            </a:r>
            <a:r>
              <a:rPr lang="en-US" sz="1600" b="1" dirty="0" smtClean="0">
                <a:solidFill>
                  <a:schemeClr val="bg1"/>
                </a:solidFill>
              </a:rPr>
              <a:t>Blockchain </a:t>
            </a:r>
            <a:r>
              <a:rPr lang="en-US" sz="1600" b="1" dirty="0">
                <a:solidFill>
                  <a:schemeClr val="bg1"/>
                </a:solidFill>
              </a:rPr>
              <a:t>technology is widely used in startups and large-scale companies to enhance secure workflow. Thus PR, Marketing, Branding &amp; Business Development through Blockchain improvise the business workflow and produce great results. But there are many challenges to overcome to implement Blockchain Technology in organizations</a:t>
            </a:r>
            <a:r>
              <a:rPr lang="en-US" sz="1600" b="1" dirty="0"/>
              <a:t>.</a:t>
            </a:r>
            <a:endParaRPr lang="en-US" sz="1600" dirty="0"/>
          </a:p>
          <a:p>
            <a:pPr algn="just">
              <a:buNone/>
            </a:pPr>
            <a:endParaRPr lang="en-US" sz="1600" dirty="0" smtClean="0">
              <a:solidFill>
                <a:schemeClr val="bg1"/>
              </a:solidFill>
            </a:endParaRPr>
          </a:p>
          <a:p>
            <a:pPr algn="just">
              <a:buNone/>
            </a:pPr>
            <a:endParaRPr lang="en-US" sz="1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chemeClr val="accent6">
                    <a:lumMod val="75000"/>
                  </a:schemeClr>
                </a:solidFill>
                <a:effectLst>
                  <a:outerShdw blurRad="38100" dist="38100" dir="2700000" algn="tl">
                    <a:srgbClr val="000000">
                      <a:alpha val="43137"/>
                    </a:srgbClr>
                  </a:outerShdw>
                </a:effectLst>
                <a:latin typeface="Open Sans" pitchFamily="34" charset="0"/>
                <a:ea typeface="Open Sans" pitchFamily="34" charset="0"/>
                <a:cs typeface="Open Sans" pitchFamily="34" charset="0"/>
              </a:rPr>
              <a:t>Professional Summary</a:t>
            </a:r>
            <a:endParaRPr lang="en-US" sz="2400"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81200" y="1447800"/>
            <a:ext cx="6705600" cy="4525963"/>
          </a:xfrm>
        </p:spPr>
        <p:txBody>
          <a:bodyPr/>
          <a:lstStyle/>
          <a:p>
            <a:pPr algn="just">
              <a:buFont typeface="Wingdings" pitchFamily="2" charset="2"/>
              <a:buChar char="Ø"/>
            </a:pPr>
            <a:r>
              <a:rPr lang="en-US" sz="1600" dirty="0" smtClean="0">
                <a:solidFill>
                  <a:schemeClr val="bg1"/>
                </a:solidFill>
                <a:ea typeface="Open Sans" pitchFamily="34" charset="0"/>
                <a:cs typeface="Open Sans" pitchFamily="34" charset="0"/>
              </a:rPr>
              <a:t>Certified Microsoft Trainer</a:t>
            </a:r>
          </a:p>
          <a:p>
            <a:pPr algn="just">
              <a:buFont typeface="Wingdings" pitchFamily="2" charset="2"/>
              <a:buChar char="Ø"/>
            </a:pPr>
            <a:r>
              <a:rPr lang="en-US" sz="1600" dirty="0" smtClean="0">
                <a:solidFill>
                  <a:schemeClr val="bg1"/>
                </a:solidFill>
                <a:ea typeface="Open Sans" pitchFamily="34" charset="0"/>
                <a:cs typeface="Open Sans" pitchFamily="34" charset="0"/>
              </a:rPr>
              <a:t>Highly knowledgeable Software Developer and Trainer with over 14 years of experience in Software Industry and also have extensive knowledge in Application Development and Mobile Application Development. </a:t>
            </a:r>
          </a:p>
          <a:p>
            <a:pPr algn="just">
              <a:buFont typeface="Wingdings" pitchFamily="2" charset="2"/>
              <a:buChar char="Ø"/>
            </a:pPr>
            <a:r>
              <a:rPr lang="en-US" sz="1600" dirty="0" smtClean="0">
                <a:solidFill>
                  <a:schemeClr val="bg1"/>
                </a:solidFill>
                <a:ea typeface="Open Sans" pitchFamily="34" charset="0"/>
                <a:cs typeface="Open Sans" pitchFamily="34" charset="0"/>
              </a:rPr>
              <a:t>Dealt with Blockchain Technology from Past 2 years and Trained IT Architects and Software Engineers in Multi National Companies</a:t>
            </a:r>
            <a:r>
              <a:rPr lang="en-US" sz="1600" dirty="0" smtClean="0">
                <a:ea typeface="Open Sans" pitchFamily="34" charset="0"/>
                <a:cs typeface="Open Sans" pitchFamily="34" charset="0"/>
              </a:rPr>
              <a:t>.</a:t>
            </a:r>
          </a:p>
          <a:p>
            <a:pPr algn="just"/>
            <a:endParaRPr lang="en-US" sz="1800" dirty="0" smtClean="0">
              <a:latin typeface="+mj-lt"/>
              <a:ea typeface="Open Sans" pitchFamily="34" charset="0"/>
              <a:cs typeface="Open Sans" pitchFamily="34" charset="0"/>
            </a:endParaRPr>
          </a:p>
          <a:p>
            <a:pPr algn="just">
              <a:buNone/>
            </a:pPr>
            <a:r>
              <a:rPr lang="en-US" sz="1800" b="1" dirty="0" smtClean="0">
                <a:solidFill>
                  <a:schemeClr val="bg1"/>
                </a:solidFill>
                <a:ea typeface="Open Sans" pitchFamily="34" charset="0"/>
                <a:cs typeface="Open Sans" pitchFamily="34" charset="0"/>
              </a:rPr>
              <a:t>CLIENTELE:</a:t>
            </a:r>
          </a:p>
          <a:p>
            <a:pPr lvl="1" algn="just">
              <a:buFont typeface="Wingdings" pitchFamily="2" charset="2"/>
              <a:buChar char="Ø"/>
            </a:pPr>
            <a:r>
              <a:rPr lang="en-US" sz="1600" b="1" dirty="0" smtClean="0">
                <a:solidFill>
                  <a:schemeClr val="bg1"/>
                </a:solidFill>
                <a:ea typeface="Open Sans" pitchFamily="34" charset="0"/>
                <a:cs typeface="Open Sans" pitchFamily="34" charset="0"/>
              </a:rPr>
              <a:t>ADP</a:t>
            </a:r>
          </a:p>
          <a:p>
            <a:pPr lvl="1" algn="just">
              <a:buFont typeface="Wingdings" pitchFamily="2" charset="2"/>
              <a:buChar char="Ø"/>
            </a:pPr>
            <a:r>
              <a:rPr lang="en-US" sz="1600" b="1" dirty="0" smtClean="0">
                <a:solidFill>
                  <a:schemeClr val="bg1"/>
                </a:solidFill>
                <a:ea typeface="Open Sans" pitchFamily="34" charset="0"/>
                <a:cs typeface="Open Sans" pitchFamily="34" charset="0"/>
              </a:rPr>
              <a:t>STEEL WEDGE </a:t>
            </a:r>
          </a:p>
          <a:p>
            <a:pPr lvl="1" algn="just">
              <a:buFont typeface="Wingdings" pitchFamily="2" charset="2"/>
              <a:buChar char="Ø"/>
            </a:pPr>
            <a:r>
              <a:rPr lang="en-US" sz="1600" b="1" dirty="0" smtClean="0">
                <a:solidFill>
                  <a:schemeClr val="bg1"/>
                </a:solidFill>
                <a:ea typeface="Open Sans" pitchFamily="34" charset="0"/>
                <a:cs typeface="Open Sans" pitchFamily="34" charset="0"/>
              </a:rPr>
              <a:t>BROAD RIDGE </a:t>
            </a:r>
          </a:p>
          <a:p>
            <a:pPr lvl="1" algn="just">
              <a:buFont typeface="Wingdings" pitchFamily="2" charset="2"/>
              <a:buChar char="Ø"/>
            </a:pPr>
            <a:r>
              <a:rPr lang="en-US" sz="1600" b="1" dirty="0" smtClean="0">
                <a:solidFill>
                  <a:schemeClr val="bg1"/>
                </a:solidFill>
                <a:ea typeface="Open Sans" pitchFamily="34" charset="0"/>
                <a:cs typeface="Open Sans" pitchFamily="34" charset="0"/>
              </a:rPr>
              <a:t>NESS TECHNOLOGIES </a:t>
            </a:r>
          </a:p>
          <a:p>
            <a:pPr lvl="1" algn="just">
              <a:buFont typeface="Wingdings" pitchFamily="2" charset="2"/>
              <a:buChar char="Ø"/>
            </a:pPr>
            <a:r>
              <a:rPr lang="en-US" sz="1600" b="1" dirty="0" smtClean="0">
                <a:solidFill>
                  <a:schemeClr val="bg1"/>
                </a:solidFill>
                <a:ea typeface="Open Sans" pitchFamily="34" charset="0"/>
                <a:cs typeface="Open Sans" pitchFamily="34" charset="0"/>
              </a:rPr>
              <a:t>CGI (MUMBAI,HYDERABAD,CHENNAI,BANGALORE) </a:t>
            </a:r>
          </a:p>
          <a:p>
            <a:pPr lvl="1" algn="just">
              <a:buFont typeface="Wingdings" pitchFamily="2" charset="2"/>
              <a:buChar char="Ø"/>
            </a:pPr>
            <a:r>
              <a:rPr lang="en-US" sz="1600" b="1" dirty="0" smtClean="0">
                <a:solidFill>
                  <a:schemeClr val="bg1"/>
                </a:solidFill>
                <a:ea typeface="Open Sans" pitchFamily="34" charset="0"/>
                <a:cs typeface="Open Sans" pitchFamily="34" charset="0"/>
              </a:rPr>
              <a:t>CTS (HYDERABAD) </a:t>
            </a:r>
          </a:p>
          <a:p>
            <a:pPr lvl="1" algn="just">
              <a:buFont typeface="Wingdings" pitchFamily="2" charset="2"/>
              <a:buChar char="Ø"/>
            </a:pPr>
            <a:r>
              <a:rPr lang="en-US" sz="1600" b="1" dirty="0" smtClean="0">
                <a:solidFill>
                  <a:schemeClr val="bg1"/>
                </a:solidFill>
                <a:ea typeface="Open Sans" pitchFamily="34" charset="0"/>
                <a:cs typeface="Open Sans" pitchFamily="34" charset="0"/>
              </a:rPr>
              <a:t>UST GLOBAL </a:t>
            </a:r>
          </a:p>
          <a:p>
            <a:endParaRPr lang="en-US"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762000"/>
            <a:ext cx="6858000" cy="14478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52600" y="685800"/>
            <a:ext cx="7315200" cy="1470025"/>
          </a:xfrm>
        </p:spPr>
        <p:txBody>
          <a:bodyPr>
            <a:noAutofit/>
          </a:bodyPr>
          <a:lstStyle/>
          <a:p>
            <a:r>
              <a:rPr lang="en-US" sz="3000" b="1" dirty="0" smtClean="0">
                <a:solidFill>
                  <a:schemeClr val="accent6">
                    <a:lumMod val="75000"/>
                  </a:schemeClr>
                </a:solidFill>
                <a:latin typeface="Open Sans" pitchFamily="34" charset="0"/>
                <a:ea typeface="Open Sans" pitchFamily="34" charset="0"/>
                <a:cs typeface="Open Sans" pitchFamily="34" charset="0"/>
              </a:rPr>
              <a:t>PRESENTATION ON BLOCKCHAIN TECHNOLOGY </a:t>
            </a:r>
            <a:br>
              <a:rPr lang="en-US" sz="3000" b="1" dirty="0" smtClean="0">
                <a:solidFill>
                  <a:schemeClr val="accent6">
                    <a:lumMod val="75000"/>
                  </a:schemeClr>
                </a:solidFill>
                <a:latin typeface="Open Sans" pitchFamily="34" charset="0"/>
                <a:ea typeface="Open Sans" pitchFamily="34" charset="0"/>
                <a:cs typeface="Open Sans" pitchFamily="34" charset="0"/>
              </a:rPr>
            </a:br>
            <a:r>
              <a:rPr lang="en-US" sz="3000" b="1" dirty="0" smtClean="0">
                <a:solidFill>
                  <a:schemeClr val="accent6">
                    <a:lumMod val="75000"/>
                  </a:schemeClr>
                </a:solidFill>
                <a:latin typeface="Open Sans" pitchFamily="34" charset="0"/>
                <a:ea typeface="Open Sans" pitchFamily="34" charset="0"/>
                <a:cs typeface="Open Sans" pitchFamily="34" charset="0"/>
              </a:rPr>
              <a:t> OPPORTUNITIES &amp; CHALLENGES</a:t>
            </a:r>
            <a:endParaRPr lang="en-US" sz="3000" b="1" dirty="0">
              <a:solidFill>
                <a:schemeClr val="accent6">
                  <a:lumMod val="75000"/>
                </a:schemeClr>
              </a:solidFill>
            </a:endParaRPr>
          </a:p>
        </p:txBody>
      </p:sp>
      <p:sp>
        <p:nvSpPr>
          <p:cNvPr id="3" name="Subtitle 2"/>
          <p:cNvSpPr>
            <a:spLocks noGrp="1"/>
          </p:cNvSpPr>
          <p:nvPr>
            <p:ph type="subTitle" idx="1"/>
          </p:nvPr>
        </p:nvSpPr>
        <p:spPr>
          <a:xfrm>
            <a:off x="1981200" y="3048000"/>
            <a:ext cx="7162800" cy="2362200"/>
          </a:xfrm>
        </p:spPr>
        <p:txBody>
          <a:bodyPr>
            <a:normAutofit/>
          </a:bodyPr>
          <a:lstStyle/>
          <a:p>
            <a:r>
              <a:rPr lang="en-US" sz="2600" b="1" dirty="0" smtClean="0">
                <a:solidFill>
                  <a:schemeClr val="bg1"/>
                </a:solidFill>
                <a:latin typeface="Open Sans" pitchFamily="34" charset="0"/>
                <a:ea typeface="Open Sans" pitchFamily="34" charset="0"/>
                <a:cs typeface="Open Sans" pitchFamily="34" charset="0"/>
              </a:rPr>
              <a:t>By</a:t>
            </a:r>
          </a:p>
          <a:p>
            <a:r>
              <a:rPr lang="en-US" sz="2600" b="1" dirty="0" err="1" smtClean="0">
                <a:solidFill>
                  <a:srgbClr val="0070C0"/>
                </a:solidFill>
                <a:latin typeface="Open Sans" pitchFamily="34" charset="0"/>
                <a:ea typeface="Open Sans" pitchFamily="34" charset="0"/>
                <a:cs typeface="Open Sans" pitchFamily="34" charset="0"/>
              </a:rPr>
              <a:t>Kiran</a:t>
            </a:r>
            <a:r>
              <a:rPr lang="en-US" sz="2600" b="1" dirty="0" smtClean="0">
                <a:solidFill>
                  <a:srgbClr val="0070C0"/>
                </a:solidFill>
                <a:latin typeface="Open Sans" pitchFamily="34" charset="0"/>
                <a:ea typeface="Open Sans" pitchFamily="34" charset="0"/>
                <a:cs typeface="Open Sans" pitchFamily="34" charset="0"/>
              </a:rPr>
              <a:t> </a:t>
            </a:r>
            <a:r>
              <a:rPr lang="en-US" sz="2600" b="1" dirty="0" err="1" smtClean="0">
                <a:solidFill>
                  <a:srgbClr val="0070C0"/>
                </a:solidFill>
                <a:latin typeface="Open Sans" pitchFamily="34" charset="0"/>
                <a:ea typeface="Open Sans" pitchFamily="34" charset="0"/>
                <a:cs typeface="Open Sans" pitchFamily="34" charset="0"/>
              </a:rPr>
              <a:t>Paturi</a:t>
            </a:r>
            <a:endParaRPr lang="en-US" sz="2600" b="1" dirty="0" smtClean="0">
              <a:solidFill>
                <a:srgbClr val="0070C0"/>
              </a:solidFill>
              <a:latin typeface="Open Sans" pitchFamily="34" charset="0"/>
              <a:ea typeface="Open Sans" pitchFamily="34" charset="0"/>
              <a:cs typeface="Open Sans" pitchFamily="34" charset="0"/>
            </a:endParaRPr>
          </a:p>
          <a:p>
            <a:r>
              <a:rPr lang="en-US" sz="2600" dirty="0" err="1" smtClean="0">
                <a:solidFill>
                  <a:schemeClr val="bg1"/>
                </a:solidFill>
                <a:latin typeface="Open Sans" pitchFamily="34" charset="0"/>
                <a:ea typeface="Open Sans" pitchFamily="34" charset="0"/>
                <a:cs typeface="Open Sans" pitchFamily="34" charset="0"/>
              </a:rPr>
              <a:t>Blockchain</a:t>
            </a:r>
            <a:r>
              <a:rPr lang="en-US" sz="2600" dirty="0" smtClean="0">
                <a:solidFill>
                  <a:schemeClr val="bg1"/>
                </a:solidFill>
                <a:latin typeface="Open Sans" pitchFamily="34" charset="0"/>
                <a:ea typeface="Open Sans" pitchFamily="34" charset="0"/>
                <a:cs typeface="Open Sans" pitchFamily="34" charset="0"/>
              </a:rPr>
              <a:t> </a:t>
            </a:r>
            <a:r>
              <a:rPr lang="en-US" sz="2600" dirty="0" smtClean="0">
                <a:solidFill>
                  <a:schemeClr val="bg1"/>
                </a:solidFill>
                <a:latin typeface="Open Sans" pitchFamily="34" charset="0"/>
                <a:ea typeface="Open Sans" pitchFamily="34" charset="0"/>
                <a:cs typeface="Open Sans" pitchFamily="34" charset="0"/>
              </a:rPr>
              <a:t>Architect</a:t>
            </a:r>
            <a:endParaRPr lang="en-US" sz="2600" dirty="0" smtClean="0">
              <a:solidFill>
                <a:schemeClr val="bg1"/>
              </a:solidFill>
              <a:latin typeface="Open Sans" pitchFamily="34" charset="0"/>
              <a:ea typeface="Open Sans" pitchFamily="34" charset="0"/>
              <a:cs typeface="Open Sans" pitchFamily="34" charset="0"/>
            </a:endParaRPr>
          </a:p>
          <a:p>
            <a:r>
              <a:rPr lang="en-US" sz="2600" dirty="0" smtClean="0">
                <a:solidFill>
                  <a:schemeClr val="bg1"/>
                </a:solidFill>
                <a:latin typeface="Open Sans" pitchFamily="34" charset="0"/>
                <a:ea typeface="Open Sans" pitchFamily="34" charset="0"/>
                <a:cs typeface="Open Sans" pitchFamily="34" charset="0"/>
              </a:rPr>
              <a:t>Founder of </a:t>
            </a:r>
            <a:r>
              <a:rPr lang="en-US" sz="2600" dirty="0" err="1" smtClean="0">
                <a:solidFill>
                  <a:schemeClr val="bg1"/>
                </a:solidFill>
                <a:latin typeface="Open Sans" pitchFamily="34" charset="0"/>
                <a:ea typeface="Open Sans" pitchFamily="34" charset="0"/>
                <a:cs typeface="Open Sans" pitchFamily="34" charset="0"/>
              </a:rPr>
              <a:t>StepV</a:t>
            </a:r>
            <a:r>
              <a:rPr lang="en-US" sz="2600" dirty="0" smtClean="0">
                <a:solidFill>
                  <a:schemeClr val="bg1"/>
                </a:solidFill>
                <a:latin typeface="Open Sans" pitchFamily="34" charset="0"/>
                <a:ea typeface="Open Sans" pitchFamily="34" charset="0"/>
                <a:cs typeface="Open Sans" pitchFamily="34" charset="0"/>
              </a:rPr>
              <a:t> Technologies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1143000"/>
          </a:xfrm>
        </p:spPr>
        <p:txBody>
          <a:bodyPr>
            <a:normAutofit/>
          </a:bodyPr>
          <a:lstStyle/>
          <a:p>
            <a:r>
              <a:rPr lang="en-US" sz="2400" b="1" dirty="0" smtClean="0">
                <a:solidFill>
                  <a:schemeClr val="accent6">
                    <a:lumMod val="75000"/>
                  </a:schemeClr>
                </a:solidFill>
                <a:latin typeface="Open Sans" pitchFamily="34" charset="0"/>
                <a:ea typeface="Open Sans" pitchFamily="34" charset="0"/>
                <a:cs typeface="Open Sans" pitchFamily="34" charset="0"/>
              </a:rPr>
              <a:t>Agenda</a:t>
            </a:r>
            <a:endParaRPr lang="en-US" sz="2400" dirty="0">
              <a:solidFill>
                <a:schemeClr val="accent6">
                  <a:lumMod val="75000"/>
                </a:schemeClr>
              </a:solidFill>
            </a:endParaRPr>
          </a:p>
        </p:txBody>
      </p:sp>
      <p:sp>
        <p:nvSpPr>
          <p:cNvPr id="3" name="Content Placeholder 2"/>
          <p:cNvSpPr>
            <a:spLocks noGrp="1"/>
          </p:cNvSpPr>
          <p:nvPr>
            <p:ph idx="1"/>
          </p:nvPr>
        </p:nvSpPr>
        <p:spPr>
          <a:xfrm>
            <a:off x="1981200" y="1524000"/>
            <a:ext cx="7162800" cy="4525963"/>
          </a:xfrm>
        </p:spPr>
        <p:txBody>
          <a:bodyPr/>
          <a:lstStyle/>
          <a:p>
            <a:pPr algn="just">
              <a:lnSpc>
                <a:spcPct val="200000"/>
              </a:lnSpc>
              <a:buFont typeface="Wingdings" pitchFamily="2" charset="2"/>
              <a:buChar char="Ø"/>
            </a:pPr>
            <a:r>
              <a:rPr lang="en-US" sz="2400" b="1" dirty="0" smtClean="0">
                <a:solidFill>
                  <a:schemeClr val="bg1"/>
                </a:solidFill>
                <a:latin typeface="+mj-lt"/>
                <a:ea typeface="Open Sans" pitchFamily="34" charset="0"/>
                <a:cs typeface="Open Sans" pitchFamily="34" charset="0"/>
              </a:rPr>
              <a:t>Overview of Blockchain Technology</a:t>
            </a:r>
          </a:p>
          <a:p>
            <a:pPr algn="just">
              <a:lnSpc>
                <a:spcPct val="200000"/>
              </a:lnSpc>
              <a:buFont typeface="Wingdings" pitchFamily="2" charset="2"/>
              <a:buChar char="Ø"/>
            </a:pPr>
            <a:r>
              <a:rPr lang="en-US" sz="2400" b="1" dirty="0" smtClean="0">
                <a:solidFill>
                  <a:schemeClr val="bg1"/>
                </a:solidFill>
                <a:latin typeface="+mj-lt"/>
                <a:ea typeface="Open Sans" pitchFamily="34" charset="0"/>
                <a:cs typeface="Open Sans" pitchFamily="34" charset="0"/>
              </a:rPr>
              <a:t>Bitcoin and Cryptocurrency Definitions</a:t>
            </a:r>
          </a:p>
          <a:p>
            <a:pPr algn="just">
              <a:lnSpc>
                <a:spcPct val="200000"/>
              </a:lnSpc>
              <a:buFont typeface="Wingdings" pitchFamily="2" charset="2"/>
              <a:buChar char="Ø"/>
            </a:pPr>
            <a:r>
              <a:rPr lang="en-US" sz="2400" b="1" dirty="0" smtClean="0">
                <a:solidFill>
                  <a:schemeClr val="bg1"/>
                </a:solidFill>
                <a:latin typeface="+mj-lt"/>
                <a:ea typeface="Open Sans" pitchFamily="34" charset="0"/>
                <a:cs typeface="Open Sans" pitchFamily="34" charset="0"/>
              </a:rPr>
              <a:t>Blockchain Public Relations.</a:t>
            </a:r>
          </a:p>
          <a:p>
            <a:pPr algn="just">
              <a:lnSpc>
                <a:spcPct val="200000"/>
              </a:lnSpc>
              <a:buFont typeface="Wingdings" pitchFamily="2" charset="2"/>
              <a:buChar char="Ø"/>
            </a:pPr>
            <a:r>
              <a:rPr lang="en-US" sz="2400" b="1" dirty="0" smtClean="0">
                <a:solidFill>
                  <a:schemeClr val="bg1"/>
                </a:solidFill>
                <a:latin typeface="+mj-lt"/>
                <a:ea typeface="Open Sans" pitchFamily="34" charset="0"/>
                <a:cs typeface="Open Sans" pitchFamily="34" charset="0"/>
              </a:rPr>
              <a:t>Blockchain in Marketing &amp; Branding</a:t>
            </a:r>
          </a:p>
          <a:p>
            <a:pPr algn="just">
              <a:lnSpc>
                <a:spcPct val="200000"/>
              </a:lnSpc>
              <a:buFont typeface="Wingdings" pitchFamily="2" charset="2"/>
              <a:buChar char="Ø"/>
            </a:pPr>
            <a:r>
              <a:rPr lang="en-US" sz="2400" b="1" dirty="0" smtClean="0">
                <a:solidFill>
                  <a:schemeClr val="bg1"/>
                </a:solidFill>
                <a:latin typeface="+mj-lt"/>
                <a:ea typeface="Open Sans" pitchFamily="34" charset="0"/>
                <a:cs typeface="Open Sans" pitchFamily="34" charset="0"/>
              </a:rPr>
              <a:t>Blockchain in Business Development </a:t>
            </a:r>
          </a:p>
          <a:p>
            <a:endParaRPr lang="en-US"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1143000"/>
          </a:xfrm>
        </p:spPr>
        <p:txBody>
          <a:bodyPr>
            <a:normAutofit/>
          </a:bodyPr>
          <a:lstStyle/>
          <a:p>
            <a:r>
              <a:rPr lang="en-US" sz="2400" b="1" dirty="0" smtClean="0">
                <a:solidFill>
                  <a:schemeClr val="accent6">
                    <a:lumMod val="75000"/>
                  </a:schemeClr>
                </a:solidFill>
                <a:latin typeface="Open Sans" pitchFamily="34" charset="0"/>
                <a:ea typeface="Open Sans" pitchFamily="34" charset="0"/>
                <a:cs typeface="Open Sans" pitchFamily="34" charset="0"/>
              </a:rPr>
              <a:t>Branding</a:t>
            </a:r>
            <a:endParaRPr lang="en-US" sz="2400" dirty="0">
              <a:solidFill>
                <a:schemeClr val="accent6">
                  <a:lumMod val="75000"/>
                </a:schemeClr>
              </a:solidFill>
            </a:endParaRPr>
          </a:p>
        </p:txBody>
      </p:sp>
      <p:sp>
        <p:nvSpPr>
          <p:cNvPr id="3" name="Content Placeholder 2"/>
          <p:cNvSpPr>
            <a:spLocks noGrp="1"/>
          </p:cNvSpPr>
          <p:nvPr>
            <p:ph idx="1"/>
          </p:nvPr>
        </p:nvSpPr>
        <p:spPr>
          <a:xfrm>
            <a:off x="1981200" y="1524000"/>
            <a:ext cx="7162800" cy="4525963"/>
          </a:xfrm>
        </p:spPr>
        <p:txBody>
          <a:bodyPr/>
          <a:lstStyle/>
          <a:p>
            <a:pPr algn="just">
              <a:lnSpc>
                <a:spcPct val="200000"/>
              </a:lnSpc>
              <a:buFont typeface="Wingdings" pitchFamily="2" charset="2"/>
              <a:buChar char="Ø"/>
            </a:pPr>
            <a:r>
              <a:rPr lang="en-US" sz="2400" b="1" dirty="0" smtClean="0">
                <a:solidFill>
                  <a:schemeClr val="bg1"/>
                </a:solidFill>
                <a:latin typeface="+mj-lt"/>
                <a:ea typeface="Open Sans" pitchFamily="34" charset="0"/>
                <a:cs typeface="Open Sans" pitchFamily="34" charset="0"/>
              </a:rPr>
              <a:t>The product and the services offered by you linked with block chain can build the trust among the investors and the customers on the company.</a:t>
            </a:r>
          </a:p>
          <a:p>
            <a:pPr algn="just">
              <a:lnSpc>
                <a:spcPct val="200000"/>
              </a:lnSpc>
              <a:buFont typeface="Wingdings" pitchFamily="2" charset="2"/>
              <a:buChar char="Ø"/>
            </a:pPr>
            <a:r>
              <a:rPr lang="en-US" sz="2400" b="1" dirty="0" smtClean="0">
                <a:solidFill>
                  <a:schemeClr val="bg1"/>
                </a:solidFill>
                <a:latin typeface="+mj-lt"/>
                <a:ea typeface="Open Sans" pitchFamily="34" charset="0"/>
                <a:cs typeface="Open Sans" pitchFamily="34" charset="0"/>
              </a:rPr>
              <a:t>It opens the opportunities for the entrepreneurs to reach the global market at a rapid pace. </a:t>
            </a:r>
            <a:endParaRPr lang="en-US" sz="2400" b="1" dirty="0" smtClean="0">
              <a:solidFill>
                <a:schemeClr val="bg1"/>
              </a:solidFill>
              <a:latin typeface="+mj-lt"/>
              <a:ea typeface="Open Sans" pitchFamily="34" charset="0"/>
              <a:cs typeface="Open Sans" pitchFamily="34" charset="0"/>
            </a:endParaRPr>
          </a:p>
          <a:p>
            <a:pPr algn="just">
              <a:lnSpc>
                <a:spcPct val="200000"/>
              </a:lnSpc>
              <a:buFont typeface="Wingdings" pitchFamily="2" charset="2"/>
              <a:buChar char="Ø"/>
            </a:pPr>
            <a:endParaRPr lang="en-US" sz="2400" b="1" dirty="0" smtClean="0">
              <a:solidFill>
                <a:schemeClr val="bg1"/>
              </a:solidFill>
              <a:latin typeface="+mj-lt"/>
              <a:ea typeface="Open Sans" pitchFamily="34" charset="0"/>
              <a:cs typeface="Open Sans" pitchFamily="34" charset="0"/>
            </a:endParaRPr>
          </a:p>
          <a:p>
            <a:endParaRPr lang="en-US"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1143000"/>
          </a:xfrm>
        </p:spPr>
        <p:txBody>
          <a:bodyPr>
            <a:normAutofit/>
          </a:bodyPr>
          <a:lstStyle/>
          <a:p>
            <a:r>
              <a:rPr lang="en-US" sz="2400" b="1" dirty="0" smtClean="0">
                <a:solidFill>
                  <a:schemeClr val="accent6">
                    <a:lumMod val="75000"/>
                  </a:schemeClr>
                </a:solidFill>
                <a:latin typeface="Open Sans" pitchFamily="34" charset="0"/>
                <a:ea typeface="Open Sans" pitchFamily="34" charset="0"/>
                <a:cs typeface="Open Sans" pitchFamily="34" charset="0"/>
              </a:rPr>
              <a:t>Challenges</a:t>
            </a:r>
            <a:endParaRPr lang="en-US" sz="2400" dirty="0">
              <a:solidFill>
                <a:schemeClr val="accent6">
                  <a:lumMod val="75000"/>
                </a:schemeClr>
              </a:solidFill>
            </a:endParaRPr>
          </a:p>
        </p:txBody>
      </p:sp>
      <p:sp>
        <p:nvSpPr>
          <p:cNvPr id="3" name="Content Placeholder 2"/>
          <p:cNvSpPr>
            <a:spLocks noGrp="1"/>
          </p:cNvSpPr>
          <p:nvPr>
            <p:ph idx="1"/>
          </p:nvPr>
        </p:nvSpPr>
        <p:spPr>
          <a:xfrm>
            <a:off x="1981200" y="1524000"/>
            <a:ext cx="7162800" cy="4525963"/>
          </a:xfrm>
        </p:spPr>
        <p:txBody>
          <a:bodyPr/>
          <a:lstStyle/>
          <a:p>
            <a:pPr algn="just">
              <a:lnSpc>
                <a:spcPct val="200000"/>
              </a:lnSpc>
              <a:buFont typeface="Wingdings" pitchFamily="2" charset="2"/>
              <a:buChar char="Ø"/>
            </a:pPr>
            <a:r>
              <a:rPr lang="en-US" sz="2400" b="1" dirty="0" smtClean="0">
                <a:solidFill>
                  <a:schemeClr val="bg1"/>
                </a:solidFill>
                <a:latin typeface="+mj-lt"/>
                <a:ea typeface="Open Sans" pitchFamily="34" charset="0"/>
                <a:cs typeface="Open Sans" pitchFamily="34" charset="0"/>
              </a:rPr>
              <a:t>International remittances are getting delayed and it is costing too much to the business.</a:t>
            </a:r>
          </a:p>
          <a:p>
            <a:pPr algn="just">
              <a:lnSpc>
                <a:spcPct val="200000"/>
              </a:lnSpc>
              <a:buFont typeface="Wingdings" pitchFamily="2" charset="2"/>
              <a:buChar char="Ø"/>
            </a:pPr>
            <a:endParaRPr lang="en-US" sz="2400" b="1" dirty="0" smtClean="0">
              <a:solidFill>
                <a:schemeClr val="bg1"/>
              </a:solidFill>
              <a:latin typeface="+mj-lt"/>
              <a:ea typeface="Open Sans" pitchFamily="34" charset="0"/>
              <a:cs typeface="Open Sans" pitchFamily="34" charset="0"/>
            </a:endParaRPr>
          </a:p>
          <a:p>
            <a:endParaRPr lang="en-US"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1143000"/>
          </a:xfrm>
        </p:spPr>
        <p:txBody>
          <a:bodyPr>
            <a:normAutofit/>
          </a:bodyPr>
          <a:lstStyle/>
          <a:p>
            <a:r>
              <a:rPr lang="en-US" sz="2400" b="1" dirty="0" smtClean="0">
                <a:solidFill>
                  <a:schemeClr val="accent6">
                    <a:lumMod val="75000"/>
                  </a:schemeClr>
                </a:solidFill>
                <a:latin typeface="Open Sans" pitchFamily="34" charset="0"/>
                <a:ea typeface="Open Sans" pitchFamily="34" charset="0"/>
                <a:cs typeface="Open Sans" pitchFamily="34" charset="0"/>
              </a:rPr>
              <a:t>Overview Of Blockchain</a:t>
            </a:r>
            <a:endParaRPr lang="en-US" sz="2400" dirty="0">
              <a:solidFill>
                <a:schemeClr val="accent6">
                  <a:lumMod val="75000"/>
                </a:schemeClr>
              </a:solidFill>
            </a:endParaRPr>
          </a:p>
        </p:txBody>
      </p:sp>
      <p:sp>
        <p:nvSpPr>
          <p:cNvPr id="3" name="Content Placeholder 2"/>
          <p:cNvSpPr>
            <a:spLocks noGrp="1"/>
          </p:cNvSpPr>
          <p:nvPr>
            <p:ph idx="1"/>
          </p:nvPr>
        </p:nvSpPr>
        <p:spPr>
          <a:xfrm>
            <a:off x="1981200" y="1295400"/>
            <a:ext cx="6705600" cy="5410200"/>
          </a:xfrm>
        </p:spPr>
        <p:txBody>
          <a:bodyPr>
            <a:normAutofit/>
          </a:bodyPr>
          <a:lstStyle/>
          <a:p>
            <a:pPr>
              <a:lnSpc>
                <a:spcPct val="150000"/>
              </a:lnSpc>
              <a:buFont typeface="Wingdings" pitchFamily="2" charset="2"/>
              <a:buChar char="Ø"/>
            </a:pPr>
            <a:r>
              <a:rPr lang="en-US" sz="1600" dirty="0" smtClean="0">
                <a:solidFill>
                  <a:schemeClr val="bg1"/>
                </a:solidFill>
                <a:latin typeface="+mj-lt"/>
                <a:ea typeface="Open Sans" pitchFamily="34" charset="0"/>
                <a:cs typeface="Open Sans" pitchFamily="34" charset="0"/>
              </a:rPr>
              <a:t>Blockchain was invented by Satoshi </a:t>
            </a:r>
            <a:r>
              <a:rPr lang="en-US" sz="1600" dirty="0" err="1" smtClean="0">
                <a:solidFill>
                  <a:schemeClr val="bg1"/>
                </a:solidFill>
                <a:latin typeface="+mj-lt"/>
                <a:ea typeface="Open Sans" pitchFamily="34" charset="0"/>
                <a:cs typeface="Open Sans" pitchFamily="34" charset="0"/>
              </a:rPr>
              <a:t>Nakamoto</a:t>
            </a:r>
            <a:r>
              <a:rPr lang="en-US" sz="1600" dirty="0" smtClean="0">
                <a:solidFill>
                  <a:schemeClr val="bg1"/>
                </a:solidFill>
                <a:latin typeface="+mj-lt"/>
                <a:ea typeface="Open Sans" pitchFamily="34" charset="0"/>
                <a:cs typeface="Open Sans" pitchFamily="34" charset="0"/>
              </a:rPr>
              <a:t> in 2008.</a:t>
            </a:r>
          </a:p>
          <a:p>
            <a:pPr>
              <a:lnSpc>
                <a:spcPct val="150000"/>
              </a:lnSpc>
              <a:buFont typeface="Wingdings" pitchFamily="2" charset="2"/>
              <a:buChar char="Ø"/>
            </a:pPr>
            <a:r>
              <a:rPr lang="en-US" sz="1600" dirty="0" smtClean="0">
                <a:solidFill>
                  <a:schemeClr val="bg1"/>
                </a:solidFill>
                <a:latin typeface="+mj-lt"/>
                <a:ea typeface="Open Sans" pitchFamily="34" charset="0"/>
                <a:cs typeface="Open Sans" pitchFamily="34" charset="0"/>
              </a:rPr>
              <a:t>Main aim is to serve as the public  </a:t>
            </a:r>
            <a:r>
              <a:rPr lang="en-US" sz="1600" b="1" dirty="0">
                <a:solidFill>
                  <a:schemeClr val="bg1"/>
                </a:solidFill>
                <a:latin typeface="+mj-lt"/>
                <a:ea typeface="Open Sans" pitchFamily="34" charset="0"/>
                <a:cs typeface="Open Sans" pitchFamily="34" charset="0"/>
              </a:rPr>
              <a:t>T</a:t>
            </a:r>
            <a:r>
              <a:rPr lang="en-US" sz="1600" b="1" dirty="0" smtClean="0">
                <a:solidFill>
                  <a:schemeClr val="bg1"/>
                </a:solidFill>
                <a:latin typeface="+mj-lt"/>
                <a:ea typeface="Open Sans" pitchFamily="34" charset="0"/>
                <a:cs typeface="Open Sans" pitchFamily="34" charset="0"/>
              </a:rPr>
              <a:t>ransaction ledger </a:t>
            </a:r>
            <a:r>
              <a:rPr lang="en-US" sz="1600" dirty="0" smtClean="0">
                <a:solidFill>
                  <a:schemeClr val="bg1"/>
                </a:solidFill>
                <a:latin typeface="+mj-lt"/>
                <a:ea typeface="Open Sans" pitchFamily="34" charset="0"/>
                <a:cs typeface="Open Sans" pitchFamily="34" charset="0"/>
              </a:rPr>
              <a:t>by using Cryptocurrency - Bitcoin.</a:t>
            </a:r>
          </a:p>
          <a:p>
            <a:pPr>
              <a:lnSpc>
                <a:spcPct val="150000"/>
              </a:lnSpc>
              <a:buFont typeface="Wingdings" pitchFamily="2" charset="2"/>
              <a:buChar char="Ø"/>
            </a:pPr>
            <a:endParaRPr lang="en-US" sz="1600" dirty="0">
              <a:solidFill>
                <a:schemeClr val="bg1"/>
              </a:solidFill>
              <a:latin typeface="+mj-lt"/>
              <a:ea typeface="Open Sans" pitchFamily="34" charset="0"/>
              <a:cs typeface="Open Sans" pitchFamily="34" charset="0"/>
            </a:endParaRPr>
          </a:p>
          <a:p>
            <a:pPr>
              <a:lnSpc>
                <a:spcPct val="150000"/>
              </a:lnSpc>
              <a:buNone/>
            </a:pPr>
            <a:r>
              <a:rPr lang="en-US" sz="1600" b="1" dirty="0" smtClean="0">
                <a:solidFill>
                  <a:schemeClr val="bg1"/>
                </a:solidFill>
                <a:latin typeface="+mj-lt"/>
                <a:ea typeface="Open Sans" pitchFamily="34" charset="0"/>
                <a:cs typeface="Open Sans" pitchFamily="34" charset="0"/>
              </a:rPr>
              <a:t>What is Blockchain?</a:t>
            </a:r>
          </a:p>
          <a:p>
            <a:pPr>
              <a:lnSpc>
                <a:spcPct val="150000"/>
              </a:lnSpc>
              <a:buNone/>
            </a:pPr>
            <a:r>
              <a:rPr lang="en-US" sz="1600" dirty="0" smtClean="0">
                <a:solidFill>
                  <a:schemeClr val="bg1"/>
                </a:solidFill>
                <a:latin typeface="+mj-lt"/>
                <a:ea typeface="Open Sans" pitchFamily="34" charset="0"/>
                <a:cs typeface="Open Sans" pitchFamily="34" charset="0"/>
              </a:rPr>
              <a:t> 	Blockchain is a Digital Ledger for secure transactions between different block that records each transactions and stores the transaction information in Blocks permanently. </a:t>
            </a:r>
          </a:p>
          <a:p>
            <a:pPr>
              <a:buNone/>
            </a:pPr>
            <a:endParaRPr lang="en-US" sz="1600" dirty="0" smtClean="0">
              <a:solidFill>
                <a:schemeClr val="bg1"/>
              </a:solidFill>
              <a:latin typeface="+mj-lt"/>
              <a:ea typeface="Open Sans" pitchFamily="34" charset="0"/>
              <a:cs typeface="Open Sans" pitchFamily="34" charset="0"/>
            </a:endParaRPr>
          </a:p>
          <a:p>
            <a:pPr>
              <a:lnSpc>
                <a:spcPct val="150000"/>
              </a:lnSpc>
              <a:buNone/>
            </a:pPr>
            <a:r>
              <a:rPr lang="en-US" sz="1600" b="1" dirty="0" smtClean="0">
                <a:solidFill>
                  <a:schemeClr val="bg1"/>
                </a:solidFill>
                <a:latin typeface="+mj-lt"/>
                <a:ea typeface="Open Sans" pitchFamily="34" charset="0"/>
                <a:cs typeface="Open Sans" pitchFamily="34" charset="0"/>
              </a:rPr>
              <a:t>What is Bitcoin?</a:t>
            </a:r>
          </a:p>
          <a:p>
            <a:pPr>
              <a:lnSpc>
                <a:spcPct val="150000"/>
              </a:lnSpc>
              <a:buNone/>
            </a:pPr>
            <a:r>
              <a:rPr lang="en-US" sz="1600" dirty="0" smtClean="0">
                <a:solidFill>
                  <a:schemeClr val="bg1"/>
                </a:solidFill>
                <a:latin typeface="+mj-lt"/>
                <a:ea typeface="Open Sans" pitchFamily="34" charset="0"/>
                <a:cs typeface="Open Sans" pitchFamily="34" charset="0"/>
              </a:rPr>
              <a:t>	</a:t>
            </a:r>
            <a:r>
              <a:rPr lang="en-US" sz="1600" dirty="0" err="1" smtClean="0">
                <a:solidFill>
                  <a:schemeClr val="bg1"/>
                </a:solidFill>
                <a:latin typeface="+mj-lt"/>
                <a:ea typeface="Open Sans" pitchFamily="34" charset="0"/>
                <a:cs typeface="Open Sans" pitchFamily="34" charset="0"/>
              </a:rPr>
              <a:t>Bicoin</a:t>
            </a:r>
            <a:r>
              <a:rPr lang="en-US" sz="1600" dirty="0" smtClean="0">
                <a:solidFill>
                  <a:schemeClr val="bg1"/>
                </a:solidFill>
                <a:latin typeface="+mj-lt"/>
                <a:ea typeface="Open Sans" pitchFamily="34" charset="0"/>
                <a:cs typeface="Open Sans" pitchFamily="34" charset="0"/>
              </a:rPr>
              <a:t> is a cryptocurrency and worldwide payment system. It works without involvement of single administrator. It was first released in 2009 and programmed in C++ language.</a:t>
            </a:r>
          </a:p>
          <a:p>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a:solidFill>
                <a:schemeClr val="bg1"/>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1143000"/>
          </a:xfrm>
        </p:spPr>
        <p:txBody>
          <a:bodyPr>
            <a:normAutofit/>
          </a:bodyPr>
          <a:lstStyle/>
          <a:p>
            <a:r>
              <a:rPr lang="en-US" sz="2400" b="1" dirty="0" err="1" smtClean="0">
                <a:solidFill>
                  <a:schemeClr val="accent6">
                    <a:lumMod val="75000"/>
                  </a:schemeClr>
                </a:solidFill>
                <a:latin typeface="Open Sans" pitchFamily="34" charset="0"/>
                <a:ea typeface="Open Sans" pitchFamily="34" charset="0"/>
                <a:cs typeface="Open Sans" pitchFamily="34" charset="0"/>
              </a:rPr>
              <a:t>Hyperledger</a:t>
            </a:r>
            <a:endParaRPr lang="en-US" sz="2400" dirty="0">
              <a:solidFill>
                <a:schemeClr val="accent6">
                  <a:lumMod val="75000"/>
                </a:schemeClr>
              </a:solidFill>
            </a:endParaRPr>
          </a:p>
        </p:txBody>
      </p:sp>
      <p:sp>
        <p:nvSpPr>
          <p:cNvPr id="3" name="Content Placeholder 2"/>
          <p:cNvSpPr>
            <a:spLocks noGrp="1"/>
          </p:cNvSpPr>
          <p:nvPr>
            <p:ph idx="1"/>
          </p:nvPr>
        </p:nvSpPr>
        <p:spPr>
          <a:xfrm>
            <a:off x="1981200" y="1295400"/>
            <a:ext cx="6705600" cy="5410200"/>
          </a:xfrm>
        </p:spPr>
        <p:txBody>
          <a:bodyPr>
            <a:normAutofit/>
          </a:bodyPr>
          <a:lstStyle/>
          <a:p>
            <a:pPr marL="347472">
              <a:spcBef>
                <a:spcPts val="700"/>
              </a:spcBef>
              <a:buFont typeface="Wingdings" pitchFamily="2" charset="2"/>
              <a:buChar char="Ø"/>
              <a:defRPr/>
            </a:pPr>
            <a:r>
              <a:rPr lang="en-US" altLang="en-US" sz="1600" dirty="0" err="1">
                <a:solidFill>
                  <a:schemeClr val="bg1"/>
                </a:solidFill>
              </a:rPr>
              <a:t>Hyperledger</a:t>
            </a:r>
            <a:r>
              <a:rPr lang="en-US" altLang="en-US" sz="1600" dirty="0">
                <a:solidFill>
                  <a:schemeClr val="bg1"/>
                </a:solidFill>
              </a:rPr>
              <a:t> is an open source collaborative effort created to advance cross-industry blockchain technologies. It is a global collaboration, hosted by The Linux Foundation, including leaders in finance, banking, </a:t>
            </a:r>
            <a:r>
              <a:rPr lang="en-US" altLang="en-US" sz="1600" dirty="0" err="1">
                <a:solidFill>
                  <a:schemeClr val="bg1"/>
                </a:solidFill>
              </a:rPr>
              <a:t>IoT</a:t>
            </a:r>
            <a:r>
              <a:rPr lang="en-US" altLang="en-US" sz="1600" dirty="0">
                <a:solidFill>
                  <a:schemeClr val="bg1"/>
                </a:solidFill>
              </a:rPr>
              <a:t>, supply chain, manufacturing, and technology</a:t>
            </a:r>
            <a:r>
              <a:rPr lang="en-US" altLang="en-US" sz="1600" dirty="0" smtClean="0">
                <a:solidFill>
                  <a:schemeClr val="bg1"/>
                </a:solidFill>
              </a:rPr>
              <a:t>.</a:t>
            </a:r>
          </a:p>
          <a:p>
            <a:pPr marL="347472">
              <a:spcBef>
                <a:spcPts val="700"/>
              </a:spcBef>
              <a:buNone/>
              <a:defRPr/>
            </a:pPr>
            <a:endParaRPr lang="en-US" altLang="en-US" sz="1600" dirty="0">
              <a:solidFill>
                <a:schemeClr val="bg1"/>
              </a:solidFill>
            </a:endParaRPr>
          </a:p>
          <a:p>
            <a:pPr marL="347472">
              <a:spcBef>
                <a:spcPts val="700"/>
              </a:spcBef>
              <a:buFont typeface="Wingdings" pitchFamily="2" charset="2"/>
              <a:buChar char="Ø"/>
              <a:defRPr/>
            </a:pPr>
            <a:r>
              <a:rPr lang="en-US" altLang="en-US" sz="1600" dirty="0">
                <a:solidFill>
                  <a:schemeClr val="bg1"/>
                </a:solidFill>
              </a:rPr>
              <a:t>Business Blockchain Frameworks are hosted with </a:t>
            </a:r>
            <a:r>
              <a:rPr lang="en-US" altLang="en-US" sz="1600" dirty="0" err="1">
                <a:solidFill>
                  <a:schemeClr val="bg1"/>
                </a:solidFill>
              </a:rPr>
              <a:t>Hyperledger</a:t>
            </a:r>
            <a:r>
              <a:rPr lang="en-US" altLang="en-US" sz="1600" dirty="0">
                <a:solidFill>
                  <a:schemeClr val="bg1"/>
                </a:solidFill>
              </a:rPr>
              <a:t>.</a:t>
            </a:r>
          </a:p>
          <a:p>
            <a:pPr marL="164592" indent="0">
              <a:spcBef>
                <a:spcPts val="700"/>
              </a:spcBef>
              <a:buNone/>
              <a:defRPr/>
            </a:pPr>
            <a:endParaRPr lang="en-US" altLang="en-US" sz="1600" dirty="0">
              <a:solidFill>
                <a:schemeClr val="bg1"/>
              </a:solidFill>
            </a:endParaRPr>
          </a:p>
          <a:p>
            <a:pPr marL="347472">
              <a:spcBef>
                <a:spcPts val="700"/>
              </a:spcBef>
              <a:buFont typeface="Wingdings" pitchFamily="2" charset="2"/>
              <a:buChar char="Ø"/>
              <a:defRPr/>
            </a:pPr>
            <a:r>
              <a:rPr lang="en-US" sz="1600" dirty="0" err="1">
                <a:solidFill>
                  <a:schemeClr val="bg1"/>
                </a:solidFill>
              </a:rPr>
              <a:t>Hyperledger</a:t>
            </a:r>
            <a:r>
              <a:rPr lang="en-US" sz="1600" dirty="0">
                <a:solidFill>
                  <a:schemeClr val="bg1"/>
                </a:solidFill>
              </a:rPr>
              <a:t> addresses important features for a cross-industry open standard for distributed ledgers.  The Linux Foundation hosts </a:t>
            </a:r>
            <a:r>
              <a:rPr lang="en-US" sz="1600" dirty="0" err="1">
                <a:solidFill>
                  <a:schemeClr val="bg1"/>
                </a:solidFill>
              </a:rPr>
              <a:t>Hyperledger</a:t>
            </a:r>
            <a:r>
              <a:rPr lang="en-US" sz="1600" dirty="0">
                <a:solidFill>
                  <a:schemeClr val="bg1"/>
                </a:solidFill>
              </a:rPr>
              <a:t> as a Collaborative Project under the foundation. </a:t>
            </a:r>
          </a:p>
          <a:p>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a:solidFill>
                <a:schemeClr val="bg1"/>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1143000"/>
          </a:xfrm>
        </p:spPr>
        <p:txBody>
          <a:bodyPr>
            <a:normAutofit/>
          </a:bodyPr>
          <a:lstStyle/>
          <a:p>
            <a:r>
              <a:rPr lang="en-US" altLang="en-US" sz="2400" b="1" dirty="0" err="1" smtClean="0">
                <a:solidFill>
                  <a:schemeClr val="accent6">
                    <a:lumMod val="75000"/>
                  </a:schemeClr>
                </a:solidFill>
              </a:rPr>
              <a:t>Ethereum</a:t>
            </a:r>
            <a:endParaRPr lang="en-US" sz="2400" b="1" dirty="0">
              <a:solidFill>
                <a:schemeClr val="accent6">
                  <a:lumMod val="75000"/>
                </a:schemeClr>
              </a:solidFill>
            </a:endParaRPr>
          </a:p>
        </p:txBody>
      </p:sp>
      <p:sp>
        <p:nvSpPr>
          <p:cNvPr id="3" name="Content Placeholder 2"/>
          <p:cNvSpPr>
            <a:spLocks noGrp="1"/>
          </p:cNvSpPr>
          <p:nvPr>
            <p:ph idx="1"/>
          </p:nvPr>
        </p:nvSpPr>
        <p:spPr>
          <a:xfrm>
            <a:off x="1981200" y="1295400"/>
            <a:ext cx="6705600" cy="5410200"/>
          </a:xfrm>
        </p:spPr>
        <p:txBody>
          <a:bodyPr>
            <a:normAutofit/>
          </a:bodyPr>
          <a:lstStyle/>
          <a:p>
            <a:pPr marL="158750" indent="0">
              <a:buFont typeface="Wingdings" pitchFamily="2" charset="2"/>
              <a:buChar char="Ø"/>
              <a:defRPr/>
            </a:pPr>
            <a:r>
              <a:rPr lang="en-US" altLang="en-US" sz="1600" dirty="0" err="1">
                <a:solidFill>
                  <a:schemeClr val="bg1"/>
                </a:solidFill>
              </a:rPr>
              <a:t>Ethereum</a:t>
            </a:r>
            <a:r>
              <a:rPr lang="en-US" altLang="en-US" sz="1600" dirty="0">
                <a:solidFill>
                  <a:schemeClr val="bg1"/>
                </a:solidFill>
              </a:rPr>
              <a:t> is a decentralized platform that runs smart contracts: applications that run exactly as programmed without any possibility of downtime, censorship, fraud, or </a:t>
            </a:r>
            <a:r>
              <a:rPr lang="en-US" altLang="en-US" sz="1600" dirty="0" smtClean="0">
                <a:solidFill>
                  <a:schemeClr val="bg1"/>
                </a:solidFill>
              </a:rPr>
              <a:t>third-party </a:t>
            </a:r>
            <a:r>
              <a:rPr lang="en-US" altLang="en-US" sz="1600" dirty="0">
                <a:solidFill>
                  <a:schemeClr val="bg1"/>
                </a:solidFill>
              </a:rPr>
              <a:t>interference.</a:t>
            </a:r>
          </a:p>
          <a:p>
            <a:pPr marL="158750" indent="0">
              <a:buFont typeface="Wingdings" pitchFamily="2" charset="2"/>
              <a:buChar char="Ø"/>
              <a:defRPr/>
            </a:pPr>
            <a:endParaRPr lang="en-US" altLang="en-US" sz="1100" dirty="0">
              <a:solidFill>
                <a:schemeClr val="bg1"/>
              </a:solidFill>
            </a:endParaRPr>
          </a:p>
          <a:p>
            <a:pPr marL="158750" indent="0">
              <a:buFont typeface="Wingdings" pitchFamily="2" charset="2"/>
              <a:buChar char="Ø"/>
              <a:defRPr/>
            </a:pPr>
            <a:r>
              <a:rPr lang="en-US" altLang="en-US" sz="1600" dirty="0">
                <a:solidFill>
                  <a:schemeClr val="bg1"/>
                </a:solidFill>
              </a:rPr>
              <a:t>The </a:t>
            </a:r>
            <a:r>
              <a:rPr lang="en-US" altLang="en-US" sz="1600" dirty="0" err="1">
                <a:solidFill>
                  <a:schemeClr val="bg1"/>
                </a:solidFill>
              </a:rPr>
              <a:t>Ethereum</a:t>
            </a:r>
            <a:r>
              <a:rPr lang="en-US" altLang="en-US" sz="1600" dirty="0">
                <a:solidFill>
                  <a:schemeClr val="bg1"/>
                </a:solidFill>
              </a:rPr>
              <a:t> project was bootstrapped via an ether pre-sale during August 2014 by fans all around the world. It is developed by the </a:t>
            </a:r>
            <a:r>
              <a:rPr lang="en-US" altLang="en-US" sz="1600" dirty="0" err="1">
                <a:solidFill>
                  <a:schemeClr val="bg1"/>
                </a:solidFill>
              </a:rPr>
              <a:t>Ethereum</a:t>
            </a:r>
            <a:r>
              <a:rPr lang="en-US" altLang="en-US" sz="1600" dirty="0">
                <a:solidFill>
                  <a:schemeClr val="bg1"/>
                </a:solidFill>
              </a:rPr>
              <a:t> Foundation, a Swiss </a:t>
            </a:r>
            <a:r>
              <a:rPr lang="en-US" altLang="en-US" sz="1600" dirty="0" smtClean="0">
                <a:solidFill>
                  <a:schemeClr val="bg1"/>
                </a:solidFill>
              </a:rPr>
              <a:t>non-profit</a:t>
            </a:r>
            <a:r>
              <a:rPr lang="en-US" altLang="en-US" sz="1600" dirty="0">
                <a:solidFill>
                  <a:schemeClr val="bg1"/>
                </a:solidFill>
              </a:rPr>
              <a:t>, with contributions from individuals and organizations across the globe.</a:t>
            </a:r>
          </a:p>
          <a:p>
            <a:pPr>
              <a:buNone/>
            </a:pPr>
            <a:endParaRPr lang="en-US" sz="1600" dirty="0" smtClean="0">
              <a:solidFill>
                <a:schemeClr val="bg1"/>
              </a:solidFill>
              <a:latin typeface="+mj-lt"/>
              <a:ea typeface="Open Sans" pitchFamily="34" charset="0"/>
              <a:cs typeface="Open Sans" pitchFamily="34" charset="0"/>
            </a:endParaRPr>
          </a:p>
          <a:p>
            <a:pPr marL="158750" indent="0">
              <a:buNone/>
              <a:defRPr/>
            </a:pPr>
            <a:r>
              <a:rPr lang="en-US" altLang="en-US" sz="1600" b="1" dirty="0" err="1" smtClean="0">
                <a:solidFill>
                  <a:schemeClr val="accent6">
                    <a:lumMod val="75000"/>
                  </a:schemeClr>
                </a:solidFill>
              </a:rPr>
              <a:t>Ethereum</a:t>
            </a:r>
            <a:r>
              <a:rPr lang="en-US" altLang="en-US" sz="1600" b="1" dirty="0" smtClean="0">
                <a:solidFill>
                  <a:schemeClr val="accent6">
                    <a:lumMod val="75000"/>
                  </a:schemeClr>
                </a:solidFill>
              </a:rPr>
              <a:t> Tools:</a:t>
            </a:r>
          </a:p>
          <a:p>
            <a:pPr marL="158750" indent="0">
              <a:buNone/>
              <a:defRPr/>
            </a:pPr>
            <a:endParaRPr lang="en-US" altLang="en-US" sz="800" dirty="0"/>
          </a:p>
          <a:p>
            <a:pPr marL="615950">
              <a:buFont typeface="Wingdings" pitchFamily="2" charset="2"/>
              <a:buChar char="Ø"/>
              <a:defRPr/>
            </a:pPr>
            <a:r>
              <a:rPr lang="en-US" sz="1600" dirty="0">
                <a:solidFill>
                  <a:schemeClr val="bg1"/>
                </a:solidFill>
              </a:rPr>
              <a:t>The  </a:t>
            </a:r>
            <a:r>
              <a:rPr lang="en-US" sz="1600" dirty="0" err="1">
                <a:solidFill>
                  <a:schemeClr val="bg1"/>
                </a:solidFill>
              </a:rPr>
              <a:t>Ethereum</a:t>
            </a:r>
            <a:r>
              <a:rPr lang="en-US" sz="1600" dirty="0">
                <a:solidFill>
                  <a:schemeClr val="bg1"/>
                </a:solidFill>
              </a:rPr>
              <a:t> Wallet, which is a gateway to decentralized applications on the </a:t>
            </a:r>
            <a:r>
              <a:rPr lang="en-US" sz="1600" dirty="0" err="1">
                <a:solidFill>
                  <a:schemeClr val="bg1"/>
                </a:solidFill>
              </a:rPr>
              <a:t>Ethereum</a:t>
            </a:r>
            <a:r>
              <a:rPr lang="en-US" sz="1600" dirty="0">
                <a:solidFill>
                  <a:schemeClr val="bg1"/>
                </a:solidFill>
              </a:rPr>
              <a:t> blockchain, allowing users to hold and secure ether and other crypto-assets built on </a:t>
            </a:r>
            <a:r>
              <a:rPr lang="en-US" sz="1600" dirty="0" err="1">
                <a:solidFill>
                  <a:schemeClr val="bg1"/>
                </a:solidFill>
              </a:rPr>
              <a:t>Ethereum</a:t>
            </a:r>
            <a:r>
              <a:rPr lang="en-US" sz="1600" dirty="0">
                <a:solidFill>
                  <a:schemeClr val="bg1"/>
                </a:solidFill>
              </a:rPr>
              <a:t>, as well as write, deploy and use smart contracts</a:t>
            </a:r>
          </a:p>
          <a:p>
            <a:pPr marL="433070" indent="0">
              <a:buNone/>
              <a:defRPr/>
            </a:pPr>
            <a:endParaRPr lang="en-US" sz="800" dirty="0">
              <a:solidFill>
                <a:schemeClr val="bg1"/>
              </a:solidFill>
            </a:endParaRPr>
          </a:p>
          <a:p>
            <a:pPr marL="615950">
              <a:buFont typeface="Wingdings" pitchFamily="2" charset="2"/>
              <a:buChar char="Ø"/>
              <a:defRPr/>
            </a:pPr>
            <a:r>
              <a:rPr lang="en-US" sz="1600" dirty="0">
                <a:solidFill>
                  <a:schemeClr val="bg1"/>
                </a:solidFill>
              </a:rPr>
              <a:t>Design and issue your own cryptocurrency/traceable </a:t>
            </a:r>
            <a:r>
              <a:rPr lang="en-US" sz="1600" dirty="0" smtClean="0">
                <a:solidFill>
                  <a:schemeClr val="bg1"/>
                </a:solidFill>
              </a:rPr>
              <a:t>token.</a:t>
            </a:r>
            <a:endParaRPr lang="en-US" sz="1600" dirty="0">
              <a:solidFill>
                <a:schemeClr val="bg1"/>
              </a:solidFill>
            </a:endParaRPr>
          </a:p>
          <a:p>
            <a:pPr marL="433070" indent="0">
              <a:buFont typeface="Wingdings" pitchFamily="2" charset="2"/>
              <a:buChar char="Ø"/>
              <a:defRPr/>
            </a:pPr>
            <a:endParaRPr lang="en-US" sz="800" dirty="0">
              <a:solidFill>
                <a:schemeClr val="bg1"/>
              </a:solidFill>
            </a:endParaRPr>
          </a:p>
          <a:p>
            <a:pPr marL="615950">
              <a:buFont typeface="Wingdings" pitchFamily="2" charset="2"/>
              <a:buChar char="Ø"/>
              <a:defRPr/>
            </a:pPr>
            <a:r>
              <a:rPr lang="en-US" sz="1600" dirty="0" err="1">
                <a:solidFill>
                  <a:schemeClr val="bg1"/>
                </a:solidFill>
              </a:rPr>
              <a:t>Kickstart</a:t>
            </a:r>
            <a:r>
              <a:rPr lang="en-US" sz="1600" dirty="0">
                <a:solidFill>
                  <a:schemeClr val="bg1"/>
                </a:solidFill>
              </a:rPr>
              <a:t> a project with </a:t>
            </a:r>
            <a:r>
              <a:rPr lang="en-US" sz="1600" dirty="0" err="1">
                <a:solidFill>
                  <a:schemeClr val="bg1"/>
                </a:solidFill>
              </a:rPr>
              <a:t>Crowdsale</a:t>
            </a:r>
            <a:endParaRPr lang="en-US" sz="1600" dirty="0">
              <a:solidFill>
                <a:schemeClr val="bg1"/>
              </a:solidFill>
            </a:endParaRPr>
          </a:p>
          <a:p>
            <a:pPr>
              <a:buNone/>
            </a:pPr>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smtClean="0">
              <a:solidFill>
                <a:schemeClr val="bg1"/>
              </a:solidFill>
              <a:latin typeface="+mj-lt"/>
              <a:ea typeface="Open Sans" pitchFamily="34" charset="0"/>
              <a:cs typeface="Open Sans" pitchFamily="34" charset="0"/>
            </a:endParaRPr>
          </a:p>
          <a:p>
            <a:endParaRPr lang="en-US" sz="1600" dirty="0">
              <a:solidFill>
                <a:schemeClr val="bg1"/>
              </a:solidFill>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370</TotalTime>
  <Words>1276</Words>
  <Application>Microsoft Office PowerPoint</Application>
  <PresentationFormat>On-screen Show (4:3)</PresentationFormat>
  <Paragraphs>155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About StepV Technologies</vt:lpstr>
      <vt:lpstr>Professional Summary</vt:lpstr>
      <vt:lpstr>PRESENTATION ON BLOCKCHAIN TECHNOLOGY   OPPORTUNITIES &amp; CHALLENGES</vt:lpstr>
      <vt:lpstr>Agenda</vt:lpstr>
      <vt:lpstr>Branding</vt:lpstr>
      <vt:lpstr>Challenges</vt:lpstr>
      <vt:lpstr>Overview Of Blockchain</vt:lpstr>
      <vt:lpstr>Hyperledger</vt:lpstr>
      <vt:lpstr>Ethereum</vt:lpstr>
      <vt:lpstr>Participants Exposure</vt:lpstr>
      <vt:lpstr>Blockchain in Public Relation</vt:lpstr>
      <vt:lpstr>Blockchain in Marketing and Branding</vt:lpstr>
      <vt:lpstr>Blockchain in Business Development</vt:lpstr>
      <vt:lpstr>Blockchain in Business Development, continued</vt:lpstr>
      <vt:lpstr>Different Areas where Blockchain Technology Can Be Applied:</vt:lpstr>
      <vt:lpstr>Major Challenges of Blockchain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BLOCKCHAIN TECHNOLOGY   OPPORTUNITIES &amp; CHALLENGES</dc:title>
  <dc:creator>Workstation2</dc:creator>
  <cp:lastModifiedBy>Welcome</cp:lastModifiedBy>
  <cp:revision>187</cp:revision>
  <dcterms:created xsi:type="dcterms:W3CDTF">2018-06-05T10:13:44Z</dcterms:created>
  <dcterms:modified xsi:type="dcterms:W3CDTF">2018-06-09T09:42:23Z</dcterms:modified>
</cp:coreProperties>
</file>