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e Vietnam Ultra-Bold" charset="1" panose="00000900000000000000"/>
      <p:regular r:id="rId14"/>
    </p:embeddedFont>
    <p:embeddedFont>
      <p:font typeface="Canva Sans Bold" charset="1" panose="020B0803030501040103"/>
      <p:regular r:id="rId15"/>
    </p:embeddedFont>
    <p:embeddedFont>
      <p:font typeface="Canva Sans" charset="1" panose="020B0503030501040103"/>
      <p:regular r:id="rId23"/>
    </p:embeddedFont>
    <p:embeddedFont>
      <p:font typeface="Be Vietnam"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Peak Hours:</a:t>
            </a:r>
          </a:p>
          <a:p>
            <a:r>
              <a:rPr lang="en-US"/>
              <a:t/>
            </a:r>
          </a:p>
          <a:p>
            <a:r>
              <a:rPr lang="en-US"/>
              <a:t>Demand: Uber has the highest number of rides at midnight (17,756) and 11 PM (17,927). Lyft peaks at midnight (14,657) and 11 PM (14,004).</a:t>
            </a:r>
          </a:p>
          <a:p>
            <a:r>
              <a:rPr lang="en-US"/>
              <a:t>Strategy: Implementing targeted promotions and increasing drivers availability during these peak times to boost ridership further.</a:t>
            </a:r>
          </a:p>
          <a:p>
            <a:r>
              <a:rPr lang="en-US"/>
              <a:t/>
            </a:r>
          </a:p>
          <a:p>
            <a:r>
              <a:rPr lang="en-US"/>
              <a:t>Pricing Strategy:</a:t>
            </a:r>
          </a:p>
          <a:p>
            <a:r>
              <a:rPr lang="en-US"/>
              <a:t/>
            </a:r>
          </a:p>
          <a:p>
            <a:r>
              <a:rPr lang="en-US"/>
              <a:t>Average Prices: Lyft's average ride price is about $17.30 to $17.50, whereas Uber's is $15.70 to $15.91.</a:t>
            </a:r>
          </a:p>
          <a:p>
            <a:r>
              <a:rPr lang="en-US"/>
              <a:t>Recommendation: Lyft should review its off-peak pricing to remain competitive. Uber can leverage its lower prices to attract price-sensitive customers.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Top Routes:</a:t>
            </a:r>
          </a:p>
          <a:p>
            <a:r>
              <a:rPr lang="en-US"/>
              <a:t/>
            </a:r>
          </a:p>
          <a:p>
            <a:r>
              <a:rPr lang="en-US"/>
              <a:t>Lyft: South Station to Financial District (4,626 rides), Financial District to South Station (4,626 rides)</a:t>
            </a:r>
          </a:p>
          <a:p>
            <a:r>
              <a:rPr lang="en-US"/>
              <a:t>Uber: Financial District to South Station (5,726 rides), South Station to Financial District (5,726 rides)</a:t>
            </a:r>
          </a:p>
          <a:p>
            <a:r>
              <a:rPr lang="en-US"/>
              <a:t>Recommendations:</a:t>
            </a:r>
          </a:p>
          <a:p>
            <a:r>
              <a:rPr lang="en-US"/>
              <a:t/>
            </a:r>
          </a:p>
          <a:p>
            <a:r>
              <a:rPr lang="en-US"/>
              <a:t>Promotions: Targeting top routes to attract riders</a:t>
            </a:r>
          </a:p>
          <a:p>
            <a:r>
              <a:rPr lang="en-US"/>
              <a:t>Driver Allocation: Ensuring availability on popular routes</a:t>
            </a:r>
          </a:p>
          <a:p>
            <a:r>
              <a:rPr lang="en-US"/>
              <a:t>Targeted Marketing: Focusing on working professionals commuting to major hubs like South Station and the Financial District</a:t>
            </a:r>
          </a:p>
          <a:p>
            <a:r>
              <a:rPr lang="en-US"/>
              <a:t/>
            </a:r>
          </a:p>
          <a:p>
            <a:r>
              <a:rPr lang="en-US"/>
              <a:t>The majority of these destinations are connected to commuter rail stations (like South Station) or the Financial District, where many top companies are located. This indicates a significant opportunity to target customers who are working professionals. By understanding and leveraging these commuter patterns, both Lyft and Uber can implement strategies to attract and retain this key customer segment.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Analysis and Insights</a:t>
            </a:r>
          </a:p>
          <a:p>
            <a:r>
              <a:rPr lang="en-US"/>
              <a:t>Average Pricing Trends for Weekdays and Weekends:</a:t>
            </a:r>
          </a:p>
          <a:p>
            <a:r>
              <a:rPr lang="en-US"/>
              <a:t/>
            </a:r>
          </a:p>
          <a:p>
            <a:r>
              <a:rPr lang="en-US"/>
              <a:t>Observation:</a:t>
            </a:r>
          </a:p>
          <a:p>
            <a:r>
              <a:rPr lang="en-US"/>
              <a:t>Lyft's average price is approximately $17.50 on both weekdays and weekends.</a:t>
            </a:r>
          </a:p>
          <a:p>
            <a:r>
              <a:rPr lang="en-US"/>
              <a:t>Uber's average price is approximately $15.75 on weekdays and $16.00 on weekends.</a:t>
            </a:r>
          </a:p>
          <a:p>
            <a:r>
              <a:rPr lang="en-US"/>
              <a:t>Insight:</a:t>
            </a:r>
          </a:p>
          <a:p>
            <a:r>
              <a:rPr lang="en-US"/>
              <a:t>Lyft maintains a consistent pricing strategy across weekdays and weekends.</a:t>
            </a:r>
          </a:p>
          <a:p>
            <a:r>
              <a:rPr lang="en-US"/>
              <a:t>Uber's prices slightly increase during the weekends, possibly reflecting higher demand.</a:t>
            </a:r>
          </a:p>
          <a:p>
            <a:r>
              <a:rPr lang="en-US"/>
              <a:t>Pricing Trends by Hour for Weekdays and Weekends:</a:t>
            </a:r>
          </a:p>
          <a:p>
            <a:r>
              <a:rPr lang="en-US"/>
              <a:t/>
            </a:r>
          </a:p>
          <a:p>
            <a:r>
              <a:rPr lang="en-US"/>
              <a:t>Observation:</a:t>
            </a:r>
          </a:p>
          <a:p>
            <a:r>
              <a:rPr lang="en-US"/>
              <a:t>Lyft's hourly prices fluctuate slightly but remain around $17.25 to $17.50 for both weekdays and weekends.</a:t>
            </a:r>
          </a:p>
          <a:p>
            <a:r>
              <a:rPr lang="en-US"/>
              <a:t>Uber's hourly prices show minor fluctuations, with a range of $15.50 to $16.00, slightly higher on weekends.</a:t>
            </a:r>
          </a:p>
          <a:p>
            <a:r>
              <a:rPr lang="en-US"/>
              <a:t>Insight:</a:t>
            </a:r>
          </a:p>
          <a:p>
            <a:r>
              <a:rPr lang="en-US"/>
              <a:t>Both Lyft and Uber exhibit stable pricing throughout the day, with Lyft maintaining higher overall prices.</a:t>
            </a:r>
          </a:p>
          <a:p>
            <a:r>
              <a:rPr lang="en-US"/>
              <a:t>Uber's pricing increase during weekends suggests a dynamic pricing model responsive to higher demand periods.</a:t>
            </a:r>
          </a:p>
          <a:p>
            <a:r>
              <a:rPr lang="en-US"/>
              <a:t>Recommendations</a:t>
            </a:r>
          </a:p>
          <a:p>
            <a:r>
              <a:rPr lang="en-US"/>
              <a:t>Lyft:</a:t>
            </a:r>
          </a:p>
          <a:p>
            <a:r>
              <a:rPr lang="en-US"/>
              <a:t/>
            </a:r>
          </a:p>
          <a:p>
            <a:r>
              <a:rPr lang="en-US"/>
              <a:t>Maintaining the consistent pricing strategy while exploring promotional offers during specific hours to boost ridership.</a:t>
            </a:r>
          </a:p>
          <a:p>
            <a:r>
              <a:rPr lang="en-US"/>
              <a:t>Considering dynamic pricing adjustments to maximize revenue during peak demand hours on weekends.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Analysis and Insights</a:t>
            </a:r>
          </a:p>
          <a:p>
            <a:r>
              <a:rPr lang="en-US"/>
              <a:t>Lyft</a:t>
            </a:r>
          </a:p>
          <a:p>
            <a:r>
              <a:rPr lang="en-US"/>
              <a:t/>
            </a:r>
          </a:p>
          <a:p>
            <a:r>
              <a:rPr lang="en-US"/>
              <a:t>Average Prices:</a:t>
            </a:r>
          </a:p>
          <a:p>
            <a:r>
              <a:rPr lang="en-US"/>
              <a:t/>
            </a:r>
          </a:p>
          <a:p>
            <a:r>
              <a:rPr lang="en-US"/>
              <a:t>Lyft XL: $15.31</a:t>
            </a:r>
          </a:p>
          <a:p>
            <a:r>
              <a:rPr lang="en-US"/>
              <a:t>Lyft: $9.61</a:t>
            </a:r>
          </a:p>
          <a:p>
            <a:r>
              <a:rPr lang="en-US"/>
              <a:t>Shared: $6.03</a:t>
            </a:r>
          </a:p>
          <a:p>
            <a:r>
              <a:rPr lang="en-US"/>
              <a:t>Insights:</a:t>
            </a:r>
          </a:p>
          <a:p>
            <a:r>
              <a:rPr lang="en-US"/>
              <a:t/>
            </a:r>
          </a:p>
          <a:p>
            <a:r>
              <a:rPr lang="en-US"/>
              <a:t>Lyft XL is the most expensive ride type, indicating a premium service for larger groups or more spacious rides.</a:t>
            </a:r>
          </a:p>
          <a:p>
            <a:r>
              <a:rPr lang="en-US"/>
              <a:t>The standard Lyft ride is moderately priced.</a:t>
            </a:r>
          </a:p>
          <a:p>
            <a:r>
              <a:rPr lang="en-US"/>
              <a:t>Shared rides are the most affordable option, appealing to cost-conscious customers.</a:t>
            </a:r>
          </a:p>
          <a:p>
            <a:r>
              <a:rPr lang="en-US"/>
              <a:t>Uber</a:t>
            </a:r>
          </a:p>
          <a:p>
            <a:r>
              <a:rPr lang="en-US"/>
              <a:t/>
            </a:r>
          </a:p>
          <a:p>
            <a:r>
              <a:rPr lang="en-US"/>
              <a:t>Average Prices:</a:t>
            </a:r>
          </a:p>
          <a:p>
            <a:r>
              <a:rPr lang="en-US"/>
              <a:t/>
            </a:r>
          </a:p>
          <a:p>
            <a:r>
              <a:rPr lang="en-US"/>
              <a:t>UberXL: $15.68</a:t>
            </a:r>
          </a:p>
          <a:p>
            <a:r>
              <a:rPr lang="en-US"/>
              <a:t>UberX: $9.77</a:t>
            </a:r>
          </a:p>
          <a:p>
            <a:r>
              <a:rPr lang="en-US"/>
              <a:t>UberPool: $8.75</a:t>
            </a:r>
          </a:p>
          <a:p>
            <a:r>
              <a:rPr lang="en-US"/>
              <a:t>Insights:</a:t>
            </a:r>
          </a:p>
          <a:p>
            <a:r>
              <a:rPr lang="en-US"/>
              <a:t/>
            </a:r>
          </a:p>
          <a:p>
            <a:r>
              <a:rPr lang="en-US"/>
              <a:t>UberXL is the most expensive ride type, similar to Lyft XL, offering a premium service for larger groups.</a:t>
            </a:r>
          </a:p>
          <a:p>
            <a:r>
              <a:rPr lang="en-US"/>
              <a:t>The standard UberX ride is slightly more expensive than the standard Lyft ride.</a:t>
            </a:r>
          </a:p>
          <a:p>
            <a:r>
              <a:rPr lang="en-US"/>
              <a:t>UberPool is an affordable option, though slightly more expensive than Lyft's Shared rides.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Analysis and Insights</a:t>
            </a:r>
          </a:p>
          <a:p>
            <a:r>
              <a:rPr lang="en-US"/>
              <a:t>Left Chart: Average Pricing Trends for Temperature Categories by Cab Type</a:t>
            </a:r>
          </a:p>
          <a:p>
            <a:r>
              <a:rPr lang="en-US"/>
              <a:t/>
            </a:r>
          </a:p>
          <a:p>
            <a:r>
              <a:rPr lang="en-US"/>
              <a:t>Observation:</a:t>
            </a:r>
          </a:p>
          <a:p>
            <a:r>
              <a:rPr lang="en-US"/>
              <a:t>Both Lyft and Uber only have pricing data for the "Freezing" temperature category.</a:t>
            </a:r>
          </a:p>
          <a:p>
            <a:r>
              <a:rPr lang="en-US"/>
              <a:t>Lyft's average price in freezing temperatures is approximately $17.50.</a:t>
            </a:r>
          </a:p>
          <a:p>
            <a:r>
              <a:rPr lang="en-US"/>
              <a:t>Uber's average price in freezing temperatures is approximately $16.00.</a:t>
            </a:r>
          </a:p>
          <a:p>
            <a:r>
              <a:rPr lang="en-US"/>
              <a:t>Insight:</a:t>
            </a:r>
          </a:p>
          <a:p>
            <a:r>
              <a:rPr lang="en-US"/>
              <a:t>Both services have higher average prices during freezing temperatures, potentially due to increased demand and challenging driving conditions.</a:t>
            </a:r>
          </a:p>
          <a:p>
            <a:r>
              <a:rPr lang="en-US"/>
              <a:t>Right Chart: Distribution of Prices by Temperature Category and Cab Type</a:t>
            </a:r>
          </a:p>
          <a:p>
            <a:r>
              <a:rPr lang="en-US"/>
              <a:t/>
            </a:r>
          </a:p>
          <a:p>
            <a:r>
              <a:rPr lang="en-US"/>
              <a:t>Observation:</a:t>
            </a:r>
          </a:p>
          <a:p>
            <a:r>
              <a:rPr lang="en-US"/>
              <a:t>The box plot shows the distribution of prices for Lyft and Uber in freezing temperatures.</a:t>
            </a:r>
          </a:p>
          <a:p>
            <a:r>
              <a:rPr lang="en-US"/>
              <a:t>Lyft's price range is wider, with prices ranging from approximately $10 to $40, with several outliers reaching up to $100.</a:t>
            </a:r>
          </a:p>
          <a:p>
            <a:r>
              <a:rPr lang="en-US"/>
              <a:t>Uber's prices are more concentrated, with a range from approximately $10 to $35, also showing outliers up to $100.</a:t>
            </a:r>
          </a:p>
          <a:p>
            <a:r>
              <a:rPr lang="en-US"/>
              <a:t>Insight:</a:t>
            </a:r>
          </a:p>
          <a:p>
            <a:r>
              <a:rPr lang="en-US"/>
              <a:t>Lyft exhibits a wider variability in pricing, indicating a more dynamic pricing model that may be influenced by various factors.</a:t>
            </a:r>
          </a:p>
          <a:p>
            <a:r>
              <a:rPr lang="en-US"/>
              <a:t>Uber's pricing, while also variable, is more concentrated, suggesting a slightly more stable pricing approach in extreme weather conditions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8118679" cy="10287000"/>
          </a:xfrm>
          <a:prstGeom prst="rect">
            <a:avLst/>
          </a:prstGeom>
          <a:solidFill>
            <a:srgbClr val="000000">
              <a:alpha val="3922"/>
            </a:srgbClr>
          </a:solidFill>
        </p:spPr>
      </p:sp>
      <p:sp>
        <p:nvSpPr>
          <p:cNvPr name="TextBox 3" id="3"/>
          <p:cNvSpPr txBox="true"/>
          <p:nvPr/>
        </p:nvSpPr>
        <p:spPr>
          <a:xfrm rot="0">
            <a:off x="1028700" y="1780703"/>
            <a:ext cx="6184915" cy="6600825"/>
          </a:xfrm>
          <a:prstGeom prst="rect">
            <a:avLst/>
          </a:prstGeom>
        </p:spPr>
        <p:txBody>
          <a:bodyPr anchor="t" rtlCol="false" tIns="0" lIns="0" bIns="0" rIns="0">
            <a:spAutoFit/>
          </a:bodyPr>
          <a:lstStyle/>
          <a:p>
            <a:pPr algn="l" marL="0" indent="0" lvl="0">
              <a:lnSpc>
                <a:spcPts val="7439"/>
              </a:lnSpc>
            </a:pPr>
            <a:r>
              <a:rPr lang="en-US" sz="6199">
                <a:solidFill>
                  <a:srgbClr val="000000"/>
                </a:solidFill>
                <a:latin typeface="Be Vietnam Ultra-Bold"/>
                <a:ea typeface="Be Vietnam Ultra-Bold"/>
                <a:cs typeface="Be Vietnam Ultra-Bold"/>
                <a:sym typeface="Be Vietnam Ultra-Bold"/>
              </a:rPr>
              <a:t>Boston's Ride-Share Market</a:t>
            </a:r>
          </a:p>
          <a:p>
            <a:pPr algn="l" marL="0" indent="0" lvl="0">
              <a:lnSpc>
                <a:spcPts val="7439"/>
              </a:lnSpc>
            </a:pPr>
            <a:r>
              <a:rPr lang="en-US" sz="6199">
                <a:solidFill>
                  <a:srgbClr val="000000"/>
                </a:solidFill>
                <a:latin typeface="Be Vietnam Ultra-Bold"/>
                <a:ea typeface="Be Vietnam Ultra-Bold"/>
                <a:cs typeface="Be Vietnam Ultra-Bold"/>
                <a:sym typeface="Be Vietnam Ultra-Bold"/>
              </a:rPr>
              <a:t>Report:</a:t>
            </a:r>
          </a:p>
          <a:p>
            <a:pPr algn="l" marL="0" indent="0" lvl="0">
              <a:lnSpc>
                <a:spcPts val="7439"/>
              </a:lnSpc>
            </a:pPr>
            <a:r>
              <a:rPr lang="en-US" sz="6199">
                <a:solidFill>
                  <a:srgbClr val="000000"/>
                </a:solidFill>
                <a:latin typeface="Be Vietnam Ultra-Bold"/>
                <a:ea typeface="Be Vietnam Ultra-Bold"/>
                <a:cs typeface="Be Vietnam Ultra-Bold"/>
                <a:sym typeface="Be Vietnam Ultra-Bold"/>
              </a:rPr>
              <a:t>Customer Behavior &amp; Competitive Analysis</a:t>
            </a:r>
          </a:p>
        </p:txBody>
      </p:sp>
      <p:sp>
        <p:nvSpPr>
          <p:cNvPr name="Freeform 4" id="4"/>
          <p:cNvSpPr/>
          <p:nvPr/>
        </p:nvSpPr>
        <p:spPr>
          <a:xfrm flipH="false" flipV="false" rot="0">
            <a:off x="9603305" y="1463474"/>
            <a:ext cx="7219360" cy="3617641"/>
          </a:xfrm>
          <a:custGeom>
            <a:avLst/>
            <a:gdLst/>
            <a:ahLst/>
            <a:cxnLst/>
            <a:rect r="r" b="b" t="t" l="l"/>
            <a:pathLst>
              <a:path h="3617641" w="7219360">
                <a:moveTo>
                  <a:pt x="0" y="0"/>
                </a:moveTo>
                <a:lnTo>
                  <a:pt x="7219360" y="0"/>
                </a:lnTo>
                <a:lnTo>
                  <a:pt x="7219360" y="3617641"/>
                </a:lnTo>
                <a:lnTo>
                  <a:pt x="0" y="3617641"/>
                </a:lnTo>
                <a:lnTo>
                  <a:pt x="0" y="0"/>
                </a:lnTo>
                <a:close/>
              </a:path>
            </a:pathLst>
          </a:custGeom>
          <a:blipFill>
            <a:blip r:embed="rId2"/>
            <a:stretch>
              <a:fillRect l="0" t="-6126" r="0" b="-6126"/>
            </a:stretch>
          </a:blipFill>
        </p:spPr>
      </p:sp>
      <p:sp>
        <p:nvSpPr>
          <p:cNvPr name="Freeform 5" id="5"/>
          <p:cNvSpPr/>
          <p:nvPr/>
        </p:nvSpPr>
        <p:spPr>
          <a:xfrm flipH="false" flipV="false" rot="0">
            <a:off x="10660857" y="5205885"/>
            <a:ext cx="5104256" cy="3617641"/>
          </a:xfrm>
          <a:custGeom>
            <a:avLst/>
            <a:gdLst/>
            <a:ahLst/>
            <a:cxnLst/>
            <a:rect r="r" b="b" t="t" l="l"/>
            <a:pathLst>
              <a:path h="3617641" w="5104256">
                <a:moveTo>
                  <a:pt x="0" y="0"/>
                </a:moveTo>
                <a:lnTo>
                  <a:pt x="5104256" y="0"/>
                </a:lnTo>
                <a:lnTo>
                  <a:pt x="5104256" y="3617641"/>
                </a:lnTo>
                <a:lnTo>
                  <a:pt x="0" y="3617641"/>
                </a:lnTo>
                <a:lnTo>
                  <a:pt x="0" y="0"/>
                </a:lnTo>
                <a:close/>
              </a:path>
            </a:pathLst>
          </a:custGeom>
          <a:blipFill>
            <a:blip r:embed="rId3"/>
            <a:stretch>
              <a:fillRect l="0" t="0" r="0" b="0"/>
            </a:stretch>
          </a:blipFill>
        </p:spPr>
      </p:sp>
      <p:sp>
        <p:nvSpPr>
          <p:cNvPr name="TextBox 6" id="6"/>
          <p:cNvSpPr txBox="true"/>
          <p:nvPr/>
        </p:nvSpPr>
        <p:spPr>
          <a:xfrm rot="0">
            <a:off x="11514724" y="9727174"/>
            <a:ext cx="7940767" cy="198120"/>
          </a:xfrm>
          <a:prstGeom prst="rect">
            <a:avLst/>
          </a:prstGeom>
        </p:spPr>
        <p:txBody>
          <a:bodyPr anchor="t" rtlCol="false" tIns="0" lIns="0" bIns="0" rIns="0">
            <a:spAutoFit/>
          </a:bodyPr>
          <a:lstStyle/>
          <a:p>
            <a:pPr algn="ctr">
              <a:lnSpc>
                <a:spcPts val="1679"/>
              </a:lnSpc>
            </a:pPr>
            <a:r>
              <a:rPr lang="en-US" sz="1199">
                <a:solidFill>
                  <a:srgbClr val="000000"/>
                </a:solidFill>
                <a:latin typeface="Canva Sans Bold"/>
                <a:ea typeface="Canva Sans Bold"/>
                <a:cs typeface="Canva Sans Bold"/>
                <a:sym typeface="Canva Sans Bold"/>
              </a:rPr>
              <a:t>Data sourced from Kaggle.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4350" y="2285422"/>
            <a:ext cx="8495517" cy="5716156"/>
          </a:xfrm>
          <a:custGeom>
            <a:avLst/>
            <a:gdLst/>
            <a:ahLst/>
            <a:cxnLst/>
            <a:rect r="r" b="b" t="t" l="l"/>
            <a:pathLst>
              <a:path h="5716156" w="8495517">
                <a:moveTo>
                  <a:pt x="0" y="0"/>
                </a:moveTo>
                <a:lnTo>
                  <a:pt x="8495517" y="0"/>
                </a:lnTo>
                <a:lnTo>
                  <a:pt x="8495517" y="5716156"/>
                </a:lnTo>
                <a:lnTo>
                  <a:pt x="0" y="5716156"/>
                </a:lnTo>
                <a:lnTo>
                  <a:pt x="0" y="0"/>
                </a:lnTo>
                <a:close/>
              </a:path>
            </a:pathLst>
          </a:custGeom>
          <a:blipFill>
            <a:blip r:embed="rId3"/>
            <a:stretch>
              <a:fillRect l="0" t="-921" r="0" b="-921"/>
            </a:stretch>
          </a:blipFill>
        </p:spPr>
      </p:sp>
      <p:sp>
        <p:nvSpPr>
          <p:cNvPr name="Freeform 3" id="3"/>
          <p:cNvSpPr/>
          <p:nvPr/>
        </p:nvSpPr>
        <p:spPr>
          <a:xfrm flipH="false" flipV="false" rot="0">
            <a:off x="9009867" y="2285422"/>
            <a:ext cx="9021980" cy="5628652"/>
          </a:xfrm>
          <a:custGeom>
            <a:avLst/>
            <a:gdLst/>
            <a:ahLst/>
            <a:cxnLst/>
            <a:rect r="r" b="b" t="t" l="l"/>
            <a:pathLst>
              <a:path h="5628652" w="9021980">
                <a:moveTo>
                  <a:pt x="0" y="0"/>
                </a:moveTo>
                <a:lnTo>
                  <a:pt x="9021979" y="0"/>
                </a:lnTo>
                <a:lnTo>
                  <a:pt x="9021979" y="5628652"/>
                </a:lnTo>
                <a:lnTo>
                  <a:pt x="0" y="5628652"/>
                </a:lnTo>
                <a:lnTo>
                  <a:pt x="0" y="0"/>
                </a:lnTo>
                <a:close/>
              </a:path>
            </a:pathLst>
          </a:custGeom>
          <a:blipFill>
            <a:blip r:embed="rId4"/>
            <a:stretch>
              <a:fillRect l="0" t="-1353" r="-3670" b="-3971"/>
            </a:stretch>
          </a:blipFill>
        </p:spPr>
      </p:sp>
      <p:sp>
        <p:nvSpPr>
          <p:cNvPr name="TextBox 4" id="4"/>
          <p:cNvSpPr txBox="true"/>
          <p:nvPr/>
        </p:nvSpPr>
        <p:spPr>
          <a:xfrm rot="0">
            <a:off x="1028700" y="557212"/>
            <a:ext cx="16230600" cy="942975"/>
          </a:xfrm>
          <a:prstGeom prst="rect">
            <a:avLst/>
          </a:prstGeom>
        </p:spPr>
        <p:txBody>
          <a:bodyPr anchor="t" rtlCol="false" tIns="0" lIns="0" bIns="0" rIns="0">
            <a:spAutoFit/>
          </a:bodyPr>
          <a:lstStyle/>
          <a:p>
            <a:pPr algn="ctr">
              <a:lnSpc>
                <a:spcPts val="7439"/>
              </a:lnSpc>
              <a:spcBef>
                <a:spcPct val="0"/>
              </a:spcBef>
            </a:pPr>
            <a:r>
              <a:rPr lang="en-US" sz="6199">
                <a:solidFill>
                  <a:srgbClr val="000000"/>
                </a:solidFill>
                <a:latin typeface="Be Vietnam Ultra-Bold"/>
                <a:ea typeface="Be Vietnam Ultra-Bold"/>
                <a:cs typeface="Be Vietnam Ultra-Bold"/>
                <a:sym typeface="Be Vietnam Ultra-Bold"/>
              </a:rPr>
              <a:t>Peak Hour Demand &amp; Pricing Trends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204706"/>
            <a:ext cx="9009867" cy="5877588"/>
          </a:xfrm>
          <a:custGeom>
            <a:avLst/>
            <a:gdLst/>
            <a:ahLst/>
            <a:cxnLst/>
            <a:rect r="r" b="b" t="t" l="l"/>
            <a:pathLst>
              <a:path h="5877588" w="9009867">
                <a:moveTo>
                  <a:pt x="0" y="0"/>
                </a:moveTo>
                <a:lnTo>
                  <a:pt x="9009867" y="0"/>
                </a:lnTo>
                <a:lnTo>
                  <a:pt x="9009867" y="5877588"/>
                </a:lnTo>
                <a:lnTo>
                  <a:pt x="0" y="5877588"/>
                </a:lnTo>
                <a:lnTo>
                  <a:pt x="0" y="0"/>
                </a:lnTo>
                <a:close/>
              </a:path>
            </a:pathLst>
          </a:custGeom>
          <a:blipFill>
            <a:blip r:embed="rId3"/>
            <a:stretch>
              <a:fillRect l="0" t="-5543" r="0" b="-5543"/>
            </a:stretch>
          </a:blipFill>
        </p:spPr>
      </p:sp>
      <p:sp>
        <p:nvSpPr>
          <p:cNvPr name="Freeform 3" id="3"/>
          <p:cNvSpPr/>
          <p:nvPr/>
        </p:nvSpPr>
        <p:spPr>
          <a:xfrm flipH="false" flipV="false" rot="0">
            <a:off x="9470555" y="2204706"/>
            <a:ext cx="8110674" cy="5877588"/>
          </a:xfrm>
          <a:custGeom>
            <a:avLst/>
            <a:gdLst/>
            <a:ahLst/>
            <a:cxnLst/>
            <a:rect r="r" b="b" t="t" l="l"/>
            <a:pathLst>
              <a:path h="5877588" w="8110674">
                <a:moveTo>
                  <a:pt x="0" y="0"/>
                </a:moveTo>
                <a:lnTo>
                  <a:pt x="8110674" y="0"/>
                </a:lnTo>
                <a:lnTo>
                  <a:pt x="8110674" y="5877588"/>
                </a:lnTo>
                <a:lnTo>
                  <a:pt x="0" y="5877588"/>
                </a:lnTo>
                <a:lnTo>
                  <a:pt x="0" y="0"/>
                </a:lnTo>
                <a:close/>
              </a:path>
            </a:pathLst>
          </a:custGeom>
          <a:blipFill>
            <a:blip r:embed="rId4"/>
            <a:stretch>
              <a:fillRect l="0" t="0" r="0" b="0"/>
            </a:stretch>
          </a:blipFill>
        </p:spPr>
      </p:sp>
      <p:sp>
        <p:nvSpPr>
          <p:cNvPr name="TextBox 4" id="4"/>
          <p:cNvSpPr txBox="true"/>
          <p:nvPr/>
        </p:nvSpPr>
        <p:spPr>
          <a:xfrm rot="0">
            <a:off x="2014826" y="557213"/>
            <a:ext cx="13990082" cy="942975"/>
          </a:xfrm>
          <a:prstGeom prst="rect">
            <a:avLst/>
          </a:prstGeom>
        </p:spPr>
        <p:txBody>
          <a:bodyPr anchor="t" rtlCol="false" tIns="0" lIns="0" bIns="0" rIns="0">
            <a:spAutoFit/>
          </a:bodyPr>
          <a:lstStyle/>
          <a:p>
            <a:pPr algn="ctr">
              <a:lnSpc>
                <a:spcPts val="7439"/>
              </a:lnSpc>
              <a:spcBef>
                <a:spcPct val="0"/>
              </a:spcBef>
            </a:pPr>
            <a:r>
              <a:rPr lang="en-US" sz="6199">
                <a:solidFill>
                  <a:srgbClr val="000000"/>
                </a:solidFill>
                <a:latin typeface="Be Vietnam Ultra-Bold"/>
                <a:ea typeface="Be Vietnam Ultra-Bold"/>
                <a:cs typeface="Be Vietnam Ultra-Bold"/>
                <a:sym typeface="Be Vietnam Ultra-Bold"/>
              </a:rPr>
              <a:t>Optimizing Ride-Sharing: Key Routes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87940" y="0"/>
            <a:ext cx="9800060" cy="10287000"/>
            <a:chOff x="0" y="0"/>
            <a:chExt cx="2581086" cy="2709333"/>
          </a:xfrm>
        </p:grpSpPr>
        <p:sp>
          <p:nvSpPr>
            <p:cNvPr name="Freeform 3" id="3"/>
            <p:cNvSpPr/>
            <p:nvPr/>
          </p:nvSpPr>
          <p:spPr>
            <a:xfrm flipH="false" flipV="false" rot="0">
              <a:off x="0" y="0"/>
              <a:ext cx="2581086" cy="2709333"/>
            </a:xfrm>
            <a:custGeom>
              <a:avLst/>
              <a:gdLst/>
              <a:ahLst/>
              <a:cxnLst/>
              <a:rect r="r" b="b" t="t" l="l"/>
              <a:pathLst>
                <a:path h="2709333" w="2581086">
                  <a:moveTo>
                    <a:pt x="0" y="0"/>
                  </a:moveTo>
                  <a:lnTo>
                    <a:pt x="2581086" y="0"/>
                  </a:lnTo>
                  <a:lnTo>
                    <a:pt x="2581086" y="2709333"/>
                  </a:lnTo>
                  <a:lnTo>
                    <a:pt x="0" y="2709333"/>
                  </a:lnTo>
                  <a:close/>
                </a:path>
              </a:pathLst>
            </a:custGeom>
            <a:solidFill>
              <a:srgbClr val="000000"/>
            </a:solidFill>
          </p:spPr>
        </p:sp>
        <p:sp>
          <p:nvSpPr>
            <p:cNvPr name="TextBox 4" id="4"/>
            <p:cNvSpPr txBox="true"/>
            <p:nvPr/>
          </p:nvSpPr>
          <p:spPr>
            <a:xfrm>
              <a:off x="0" y="-57150"/>
              <a:ext cx="2581086"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9568675" y="514350"/>
            <a:ext cx="7377366" cy="4508748"/>
          </a:xfrm>
          <a:custGeom>
            <a:avLst/>
            <a:gdLst/>
            <a:ahLst/>
            <a:cxnLst/>
            <a:rect r="r" b="b" t="t" l="l"/>
            <a:pathLst>
              <a:path h="4508748" w="7377366">
                <a:moveTo>
                  <a:pt x="0" y="0"/>
                </a:moveTo>
                <a:lnTo>
                  <a:pt x="7377366" y="0"/>
                </a:lnTo>
                <a:lnTo>
                  <a:pt x="7377366" y="4508748"/>
                </a:lnTo>
                <a:lnTo>
                  <a:pt x="0" y="4508748"/>
                </a:lnTo>
                <a:lnTo>
                  <a:pt x="0" y="0"/>
                </a:lnTo>
                <a:close/>
              </a:path>
            </a:pathLst>
          </a:custGeom>
          <a:blipFill>
            <a:blip r:embed="rId2"/>
            <a:stretch>
              <a:fillRect l="0" t="0" r="0" b="0"/>
            </a:stretch>
          </a:blipFill>
        </p:spPr>
      </p:sp>
      <p:sp>
        <p:nvSpPr>
          <p:cNvPr name="Freeform 6" id="6"/>
          <p:cNvSpPr/>
          <p:nvPr/>
        </p:nvSpPr>
        <p:spPr>
          <a:xfrm flipH="false" flipV="false" rot="0">
            <a:off x="9568675" y="5263902"/>
            <a:ext cx="7377366" cy="4508748"/>
          </a:xfrm>
          <a:custGeom>
            <a:avLst/>
            <a:gdLst/>
            <a:ahLst/>
            <a:cxnLst/>
            <a:rect r="r" b="b" t="t" l="l"/>
            <a:pathLst>
              <a:path h="4508748" w="7377366">
                <a:moveTo>
                  <a:pt x="0" y="0"/>
                </a:moveTo>
                <a:lnTo>
                  <a:pt x="7377366" y="0"/>
                </a:lnTo>
                <a:lnTo>
                  <a:pt x="7377366" y="4508748"/>
                </a:lnTo>
                <a:lnTo>
                  <a:pt x="0" y="4508748"/>
                </a:lnTo>
                <a:lnTo>
                  <a:pt x="0" y="0"/>
                </a:lnTo>
                <a:close/>
              </a:path>
            </a:pathLst>
          </a:custGeom>
          <a:blipFill>
            <a:blip r:embed="rId3"/>
            <a:stretch>
              <a:fillRect l="0" t="0" r="0" b="0"/>
            </a:stretch>
          </a:blipFill>
        </p:spPr>
      </p:sp>
      <p:sp>
        <p:nvSpPr>
          <p:cNvPr name="TextBox 7" id="7"/>
          <p:cNvSpPr txBox="true"/>
          <p:nvPr/>
        </p:nvSpPr>
        <p:spPr>
          <a:xfrm rot="0">
            <a:off x="371293" y="523875"/>
            <a:ext cx="7673459" cy="561975"/>
          </a:xfrm>
          <a:prstGeom prst="rect">
            <a:avLst/>
          </a:prstGeom>
        </p:spPr>
        <p:txBody>
          <a:bodyPr anchor="t" rtlCol="false" tIns="0" lIns="0" bIns="0" rIns="0">
            <a:spAutoFit/>
          </a:bodyPr>
          <a:lstStyle/>
          <a:p>
            <a:pPr algn="ctr">
              <a:lnSpc>
                <a:spcPts val="4559"/>
              </a:lnSpc>
              <a:spcBef>
                <a:spcPct val="0"/>
              </a:spcBef>
            </a:pPr>
            <a:r>
              <a:rPr lang="en-US" sz="3799">
                <a:solidFill>
                  <a:srgbClr val="000000"/>
                </a:solidFill>
                <a:latin typeface="Be Vietnam Ultra-Bold"/>
                <a:ea typeface="Be Vietnam Ultra-Bold"/>
                <a:cs typeface="Be Vietnam Ultra-Bold"/>
                <a:sym typeface="Be Vietnam Ultra-Bold"/>
              </a:rPr>
              <a:t>Key Insights &amp; Recommendations</a:t>
            </a:r>
          </a:p>
        </p:txBody>
      </p:sp>
      <p:sp>
        <p:nvSpPr>
          <p:cNvPr name="TextBox 8" id="8"/>
          <p:cNvSpPr txBox="true"/>
          <p:nvPr/>
        </p:nvSpPr>
        <p:spPr>
          <a:xfrm rot="0">
            <a:off x="371293" y="1557284"/>
            <a:ext cx="7673459" cy="8172450"/>
          </a:xfrm>
          <a:prstGeom prst="rect">
            <a:avLst/>
          </a:prstGeom>
        </p:spPr>
        <p:txBody>
          <a:bodyPr anchor="t" rtlCol="false" tIns="0" lIns="0" bIns="0" rIns="0">
            <a:spAutoFit/>
          </a:bodyPr>
          <a:lstStyle/>
          <a:p>
            <a:pPr algn="ctr">
              <a:lnSpc>
                <a:spcPts val="2520"/>
              </a:lnSpc>
              <a:spcBef>
                <a:spcPct val="0"/>
              </a:spcBef>
            </a:pPr>
            <a:r>
              <a:rPr lang="en-US" sz="2100">
                <a:solidFill>
                  <a:srgbClr val="EF52A1"/>
                </a:solidFill>
                <a:latin typeface="Be Vietnam Ultra-Bold"/>
                <a:ea typeface="Be Vietnam Ultra-Bold"/>
                <a:cs typeface="Be Vietnam Ultra-Bold"/>
                <a:sym typeface="Be Vietnam Ultra-Bold"/>
              </a:rPr>
              <a:t>High-Demand Locations:</a:t>
            </a:r>
          </a:p>
          <a:p>
            <a:pPr algn="ctr">
              <a:lnSpc>
                <a:spcPts val="2520"/>
              </a:lnSpc>
              <a:spcBef>
                <a:spcPct val="0"/>
              </a:spcBef>
            </a:pPr>
          </a:p>
          <a:p>
            <a:pPr algn="ctr">
              <a:lnSpc>
                <a:spcPts val="2520"/>
              </a:lnSpc>
              <a:spcBef>
                <a:spcPct val="0"/>
              </a:spcBef>
            </a:pPr>
            <a:r>
              <a:rPr lang="en-US" sz="2100">
                <a:solidFill>
                  <a:srgbClr val="000000"/>
                </a:solidFill>
                <a:latin typeface="Be Vietnam Ultra-Bold"/>
                <a:ea typeface="Be Vietnam Ultra-Bold"/>
                <a:cs typeface="Be Vietnam Ultra-Bold"/>
                <a:sym typeface="Be Vietnam Ultra-Bold"/>
              </a:rPr>
              <a:t>Target marketing and ensure driver availability at Boston University, Fenway, Northeastern University, and the Financial District.</a:t>
            </a:r>
          </a:p>
          <a:p>
            <a:pPr algn="ctr">
              <a:lnSpc>
                <a:spcPts val="2520"/>
              </a:lnSpc>
              <a:spcBef>
                <a:spcPct val="0"/>
              </a:spcBef>
            </a:pPr>
          </a:p>
          <a:p>
            <a:pPr algn="ctr">
              <a:lnSpc>
                <a:spcPts val="2520"/>
              </a:lnSpc>
              <a:spcBef>
                <a:spcPct val="0"/>
              </a:spcBef>
            </a:pPr>
            <a:r>
              <a:rPr lang="en-US" sz="2100">
                <a:solidFill>
                  <a:srgbClr val="EF52A1"/>
                </a:solidFill>
                <a:latin typeface="Be Vietnam Ultra-Bold"/>
                <a:ea typeface="Be Vietnam Ultra-Bold"/>
                <a:cs typeface="Be Vietnam Ultra-Bold"/>
                <a:sym typeface="Be Vietnam Ultra-Bold"/>
              </a:rPr>
              <a:t>Pricing Comparison:</a:t>
            </a:r>
          </a:p>
          <a:p>
            <a:pPr algn="ctr">
              <a:lnSpc>
                <a:spcPts val="2520"/>
              </a:lnSpc>
              <a:spcBef>
                <a:spcPct val="0"/>
              </a:spcBef>
            </a:pPr>
          </a:p>
          <a:p>
            <a:pPr algn="ctr">
              <a:lnSpc>
                <a:spcPts val="2520"/>
              </a:lnSpc>
              <a:spcBef>
                <a:spcPct val="0"/>
              </a:spcBef>
            </a:pPr>
            <a:r>
              <a:rPr lang="en-US" sz="2100">
                <a:solidFill>
                  <a:srgbClr val="000000"/>
                </a:solidFill>
                <a:latin typeface="Be Vietnam Ultra-Bold"/>
                <a:ea typeface="Be Vietnam Ultra-Bold"/>
                <a:cs typeface="Be Vietnam Ultra-Bold"/>
                <a:sym typeface="Be Vietnam Ultra-Bold"/>
              </a:rPr>
              <a:t>Lyft reviews higher pricing; Uber attracts price-sensitive customers with lower prices.</a:t>
            </a:r>
          </a:p>
          <a:p>
            <a:pPr algn="ctr">
              <a:lnSpc>
                <a:spcPts val="2520"/>
              </a:lnSpc>
              <a:spcBef>
                <a:spcPct val="0"/>
              </a:spcBef>
            </a:pPr>
          </a:p>
          <a:p>
            <a:pPr algn="ctr">
              <a:lnSpc>
                <a:spcPts val="2520"/>
              </a:lnSpc>
              <a:spcBef>
                <a:spcPct val="0"/>
              </a:spcBef>
            </a:pPr>
            <a:r>
              <a:rPr lang="en-US" sz="2100">
                <a:solidFill>
                  <a:srgbClr val="EF52A1"/>
                </a:solidFill>
                <a:latin typeface="Be Vietnam Ultra-Bold"/>
                <a:ea typeface="Be Vietnam Ultra-Bold"/>
                <a:cs typeface="Be Vietnam Ultra-Bold"/>
                <a:sym typeface="Be Vietnam Ultra-Bold"/>
              </a:rPr>
              <a:t>Targeted Marketing:</a:t>
            </a:r>
          </a:p>
          <a:p>
            <a:pPr algn="ctr">
              <a:lnSpc>
                <a:spcPts val="2520"/>
              </a:lnSpc>
              <a:spcBef>
                <a:spcPct val="0"/>
              </a:spcBef>
            </a:pPr>
          </a:p>
          <a:p>
            <a:pPr algn="ctr">
              <a:lnSpc>
                <a:spcPts val="2520"/>
              </a:lnSpc>
              <a:spcBef>
                <a:spcPct val="0"/>
              </a:spcBef>
            </a:pPr>
            <a:r>
              <a:rPr lang="en-US" sz="2100">
                <a:solidFill>
                  <a:srgbClr val="000000"/>
                </a:solidFill>
                <a:latin typeface="Be Vietnam Ultra-Bold"/>
                <a:ea typeface="Be Vietnam Ultra-Bold"/>
                <a:cs typeface="Be Vietnam Ultra-Bold"/>
                <a:sym typeface="Be Vietnam Ultra-Bold"/>
              </a:rPr>
              <a:t>Focusing on students and professionals in high-demand areas like Boston University and the Financial District.</a:t>
            </a:r>
          </a:p>
          <a:p>
            <a:pPr algn="ctr">
              <a:lnSpc>
                <a:spcPts val="2520"/>
              </a:lnSpc>
              <a:spcBef>
                <a:spcPct val="0"/>
              </a:spcBef>
            </a:pPr>
          </a:p>
          <a:p>
            <a:pPr algn="ctr">
              <a:lnSpc>
                <a:spcPts val="2520"/>
              </a:lnSpc>
              <a:spcBef>
                <a:spcPct val="0"/>
              </a:spcBef>
            </a:pPr>
            <a:r>
              <a:rPr lang="en-US" sz="2100">
                <a:solidFill>
                  <a:srgbClr val="EF52A1"/>
                </a:solidFill>
                <a:latin typeface="Be Vietnam Ultra-Bold"/>
                <a:ea typeface="Be Vietnam Ultra-Bold"/>
                <a:cs typeface="Be Vietnam Ultra-Bold"/>
                <a:sym typeface="Be Vietnam Ultra-Bold"/>
              </a:rPr>
              <a:t>Driver Allocation:</a:t>
            </a:r>
          </a:p>
          <a:p>
            <a:pPr algn="ctr">
              <a:lnSpc>
                <a:spcPts val="2520"/>
              </a:lnSpc>
              <a:spcBef>
                <a:spcPct val="0"/>
              </a:spcBef>
            </a:pPr>
          </a:p>
          <a:p>
            <a:pPr algn="ctr">
              <a:lnSpc>
                <a:spcPts val="2520"/>
              </a:lnSpc>
              <a:spcBef>
                <a:spcPct val="0"/>
              </a:spcBef>
            </a:pPr>
            <a:r>
              <a:rPr lang="en-US" sz="2100">
                <a:solidFill>
                  <a:srgbClr val="000000"/>
                </a:solidFill>
                <a:latin typeface="Be Vietnam Ultra-Bold"/>
                <a:ea typeface="Be Vietnam Ultra-Bold"/>
                <a:cs typeface="Be Vietnam Ultra-Bold"/>
                <a:sym typeface="Be Vietnam Ultra-Bold"/>
              </a:rPr>
              <a:t>Optimizing driver shifts to cover peak times and key locations, improving service reliability and customer satisfaction.</a:t>
            </a:r>
          </a:p>
          <a:p>
            <a:pPr algn="ctr">
              <a:lnSpc>
                <a:spcPts val="2520"/>
              </a:lnSpc>
              <a:spcBef>
                <a:spcPct val="0"/>
              </a:spcBef>
            </a:pPr>
          </a:p>
          <a:p>
            <a:pPr algn="ctr">
              <a:lnSpc>
                <a:spcPts val="2520"/>
              </a:lnSpc>
              <a:spcBef>
                <a:spcPct val="0"/>
              </a:spcBef>
            </a:pPr>
            <a:r>
              <a:rPr lang="en-US" sz="2100">
                <a:solidFill>
                  <a:srgbClr val="EF52A1"/>
                </a:solidFill>
                <a:latin typeface="Be Vietnam Ultra-Bold"/>
                <a:ea typeface="Be Vietnam Ultra-Bold"/>
                <a:cs typeface="Be Vietnam Ultra-Bold"/>
                <a:sym typeface="Be Vietnam Ultra-Bold"/>
              </a:rPr>
              <a:t>Student Discounts:</a:t>
            </a:r>
          </a:p>
          <a:p>
            <a:pPr algn="ctr">
              <a:lnSpc>
                <a:spcPts val="2520"/>
              </a:lnSpc>
              <a:spcBef>
                <a:spcPct val="0"/>
              </a:spcBef>
            </a:pPr>
          </a:p>
          <a:p>
            <a:pPr algn="ctr">
              <a:lnSpc>
                <a:spcPts val="2520"/>
              </a:lnSpc>
              <a:spcBef>
                <a:spcPct val="0"/>
              </a:spcBef>
            </a:pPr>
            <a:r>
              <a:rPr lang="en-US" sz="2100">
                <a:solidFill>
                  <a:srgbClr val="000000"/>
                </a:solidFill>
                <a:latin typeface="Be Vietnam Ultra-Bold"/>
                <a:ea typeface="Be Vietnam Ultra-Bold"/>
                <a:cs typeface="Be Vietnam Ultra-Bold"/>
                <a:sym typeface="Be Vietnam Ultra-Bold"/>
              </a:rPr>
              <a:t>Providing vouchers or discounts to students in major locations to attract and retain them and increase CLV.</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4066" y="1028700"/>
            <a:ext cx="9305137" cy="4999911"/>
          </a:xfrm>
          <a:custGeom>
            <a:avLst/>
            <a:gdLst/>
            <a:ahLst/>
            <a:cxnLst/>
            <a:rect r="r" b="b" t="t" l="l"/>
            <a:pathLst>
              <a:path h="4999911" w="9305137">
                <a:moveTo>
                  <a:pt x="0" y="0"/>
                </a:moveTo>
                <a:lnTo>
                  <a:pt x="9305137" y="0"/>
                </a:lnTo>
                <a:lnTo>
                  <a:pt x="9305137" y="4999911"/>
                </a:lnTo>
                <a:lnTo>
                  <a:pt x="0" y="4999911"/>
                </a:lnTo>
                <a:lnTo>
                  <a:pt x="0" y="0"/>
                </a:lnTo>
                <a:close/>
              </a:path>
            </a:pathLst>
          </a:custGeom>
          <a:blipFill>
            <a:blip r:embed="rId3"/>
            <a:stretch>
              <a:fillRect l="0" t="0" r="0" b="0"/>
            </a:stretch>
          </a:blipFill>
        </p:spPr>
      </p:sp>
      <p:sp>
        <p:nvSpPr>
          <p:cNvPr name="Freeform 3" id="3"/>
          <p:cNvSpPr/>
          <p:nvPr/>
        </p:nvSpPr>
        <p:spPr>
          <a:xfrm flipH="false" flipV="false" rot="0">
            <a:off x="11502308" y="1265385"/>
            <a:ext cx="6271342" cy="4012192"/>
          </a:xfrm>
          <a:custGeom>
            <a:avLst/>
            <a:gdLst/>
            <a:ahLst/>
            <a:cxnLst/>
            <a:rect r="r" b="b" t="t" l="l"/>
            <a:pathLst>
              <a:path h="4012192" w="6271342">
                <a:moveTo>
                  <a:pt x="0" y="0"/>
                </a:moveTo>
                <a:lnTo>
                  <a:pt x="6271342" y="0"/>
                </a:lnTo>
                <a:lnTo>
                  <a:pt x="6271342" y="4012192"/>
                </a:lnTo>
                <a:lnTo>
                  <a:pt x="0" y="4012192"/>
                </a:lnTo>
                <a:lnTo>
                  <a:pt x="0" y="0"/>
                </a:lnTo>
                <a:close/>
              </a:path>
            </a:pathLst>
          </a:custGeom>
          <a:blipFill>
            <a:blip r:embed="rId4"/>
            <a:stretch>
              <a:fillRect l="0" t="0" r="0" b="0"/>
            </a:stretch>
          </a:blipFill>
        </p:spPr>
      </p:sp>
      <p:sp>
        <p:nvSpPr>
          <p:cNvPr name="TextBox 4" id="4"/>
          <p:cNvSpPr txBox="true"/>
          <p:nvPr/>
        </p:nvSpPr>
        <p:spPr>
          <a:xfrm rot="0">
            <a:off x="2033989" y="6981825"/>
            <a:ext cx="10246344" cy="2181225"/>
          </a:xfrm>
          <a:prstGeom prst="rect">
            <a:avLst/>
          </a:prstGeom>
        </p:spPr>
        <p:txBody>
          <a:bodyPr anchor="t" rtlCol="false" tIns="0" lIns="0" bIns="0" rIns="0">
            <a:spAutoFit/>
          </a:bodyPr>
          <a:lstStyle/>
          <a:p>
            <a:pPr algn="l" marL="0" indent="0" lvl="0">
              <a:lnSpc>
                <a:spcPts val="8662"/>
              </a:lnSpc>
              <a:spcBef>
                <a:spcPct val="0"/>
              </a:spcBef>
            </a:pPr>
            <a:r>
              <a:rPr lang="en-US" sz="7218" strike="noStrike" u="none">
                <a:solidFill>
                  <a:srgbClr val="000000"/>
                </a:solidFill>
                <a:latin typeface="Be Vietnam Ultra-Bold"/>
                <a:ea typeface="Be Vietnam Ultra-Bold"/>
                <a:cs typeface="Be Vietnam Ultra-Bold"/>
                <a:sym typeface="Be Vietnam Ultra-Bold"/>
              </a:rPr>
              <a:t>Weekday vs Weekend Pricing Trends</a:t>
            </a:r>
          </a:p>
        </p:txBody>
      </p:sp>
      <p:sp>
        <p:nvSpPr>
          <p:cNvPr name="AutoShape 5" id="5"/>
          <p:cNvSpPr/>
          <p:nvPr/>
        </p:nvSpPr>
        <p:spPr>
          <a:xfrm flipV="true">
            <a:off x="1033462" y="0"/>
            <a:ext cx="0" cy="10287000"/>
          </a:xfrm>
          <a:prstGeom prst="line">
            <a:avLst/>
          </a:prstGeom>
          <a:ln cap="flat" w="952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514350" y="1608290"/>
            <a:ext cx="5499216" cy="6186618"/>
          </a:xfrm>
          <a:prstGeom prst="rect">
            <a:avLst/>
          </a:prstGeom>
          <a:solidFill>
            <a:srgbClr val="FFFFFF"/>
          </a:solidFill>
        </p:spPr>
      </p:sp>
      <p:sp>
        <p:nvSpPr>
          <p:cNvPr name="Freeform 3" id="3"/>
          <p:cNvSpPr/>
          <p:nvPr/>
        </p:nvSpPr>
        <p:spPr>
          <a:xfrm flipH="false" flipV="false" rot="0">
            <a:off x="1016397" y="2246876"/>
            <a:ext cx="5841603" cy="3175000"/>
          </a:xfrm>
          <a:custGeom>
            <a:avLst/>
            <a:gdLst/>
            <a:ahLst/>
            <a:cxnLst/>
            <a:rect r="r" b="b" t="t" l="l"/>
            <a:pathLst>
              <a:path h="3175000" w="5841603">
                <a:moveTo>
                  <a:pt x="0" y="0"/>
                </a:moveTo>
                <a:lnTo>
                  <a:pt x="5841603" y="0"/>
                </a:lnTo>
                <a:lnTo>
                  <a:pt x="5841603" y="3175000"/>
                </a:lnTo>
                <a:lnTo>
                  <a:pt x="0" y="3175000"/>
                </a:lnTo>
                <a:lnTo>
                  <a:pt x="0" y="0"/>
                </a:lnTo>
                <a:close/>
              </a:path>
            </a:pathLst>
          </a:custGeom>
          <a:blipFill>
            <a:blip r:embed="rId3"/>
            <a:stretch>
              <a:fillRect l="0" t="-12066" r="0" b="-12066"/>
            </a:stretch>
          </a:blipFill>
        </p:spPr>
      </p:sp>
      <p:sp>
        <p:nvSpPr>
          <p:cNvPr name="Freeform 4" id="4"/>
          <p:cNvSpPr/>
          <p:nvPr/>
        </p:nvSpPr>
        <p:spPr>
          <a:xfrm flipH="false" flipV="false" rot="0">
            <a:off x="1016397" y="5503710"/>
            <a:ext cx="5841603" cy="3175000"/>
          </a:xfrm>
          <a:custGeom>
            <a:avLst/>
            <a:gdLst/>
            <a:ahLst/>
            <a:cxnLst/>
            <a:rect r="r" b="b" t="t" l="l"/>
            <a:pathLst>
              <a:path h="3175000" w="5841603">
                <a:moveTo>
                  <a:pt x="0" y="0"/>
                </a:moveTo>
                <a:lnTo>
                  <a:pt x="5841603" y="0"/>
                </a:lnTo>
                <a:lnTo>
                  <a:pt x="5841603" y="3175000"/>
                </a:lnTo>
                <a:lnTo>
                  <a:pt x="0" y="3175000"/>
                </a:lnTo>
                <a:lnTo>
                  <a:pt x="0" y="0"/>
                </a:lnTo>
                <a:close/>
              </a:path>
            </a:pathLst>
          </a:custGeom>
          <a:blipFill>
            <a:blip r:embed="rId4"/>
            <a:stretch>
              <a:fillRect l="0" t="-11300" r="0" b="-11300"/>
            </a:stretch>
          </a:blipFill>
        </p:spPr>
      </p:sp>
      <p:sp>
        <p:nvSpPr>
          <p:cNvPr name="TextBox 5" id="5"/>
          <p:cNvSpPr txBox="true"/>
          <p:nvPr/>
        </p:nvSpPr>
        <p:spPr>
          <a:xfrm rot="0">
            <a:off x="8878661" y="1658028"/>
            <a:ext cx="8115300" cy="1935308"/>
          </a:xfrm>
          <a:prstGeom prst="rect">
            <a:avLst/>
          </a:prstGeom>
        </p:spPr>
        <p:txBody>
          <a:bodyPr anchor="t" rtlCol="false" tIns="0" lIns="0" bIns="0" rIns="0">
            <a:spAutoFit/>
          </a:bodyPr>
          <a:lstStyle/>
          <a:p>
            <a:pPr algn="l" marL="0" indent="0" lvl="0">
              <a:lnSpc>
                <a:spcPts val="7575"/>
              </a:lnSpc>
            </a:pPr>
            <a:r>
              <a:rPr lang="en-US" sz="6886">
                <a:solidFill>
                  <a:srgbClr val="000000"/>
                </a:solidFill>
                <a:latin typeface="Be Vietnam Ultra-Bold"/>
                <a:ea typeface="Be Vietnam Ultra-Bold"/>
                <a:cs typeface="Be Vietnam Ultra-Bold"/>
                <a:sym typeface="Be Vietnam Ultra-Bold"/>
              </a:rPr>
              <a:t>Average Ride Prices by Ride Type</a:t>
            </a:r>
          </a:p>
        </p:txBody>
      </p:sp>
      <p:sp>
        <p:nvSpPr>
          <p:cNvPr name="TextBox 6" id="6"/>
          <p:cNvSpPr txBox="true"/>
          <p:nvPr/>
        </p:nvSpPr>
        <p:spPr>
          <a:xfrm rot="0">
            <a:off x="8878661" y="4091811"/>
            <a:ext cx="8115300" cy="542925"/>
          </a:xfrm>
          <a:prstGeom prst="rect">
            <a:avLst/>
          </a:prstGeom>
        </p:spPr>
        <p:txBody>
          <a:bodyPr anchor="t" rtlCol="false" tIns="0" lIns="0" bIns="0" rIns="0">
            <a:spAutoFit/>
          </a:bodyPr>
          <a:lstStyle/>
          <a:p>
            <a:pPr algn="l" marL="0" indent="0" lvl="0">
              <a:lnSpc>
                <a:spcPts val="4200"/>
              </a:lnSpc>
            </a:pPr>
            <a:r>
              <a:rPr lang="en-US" sz="3500">
                <a:solidFill>
                  <a:srgbClr val="000000"/>
                </a:solidFill>
                <a:latin typeface="Be Vietnam Ultra-Bold"/>
                <a:ea typeface="Be Vietnam Ultra-Bold"/>
                <a:cs typeface="Be Vietnam Ultra-Bold"/>
                <a:sym typeface="Be Vietnam Ultra-Bold"/>
              </a:rPr>
              <a:t>Comparative Insights</a:t>
            </a:r>
          </a:p>
        </p:txBody>
      </p:sp>
      <p:sp>
        <p:nvSpPr>
          <p:cNvPr name="TextBox 7" id="7"/>
          <p:cNvSpPr txBox="true"/>
          <p:nvPr/>
        </p:nvSpPr>
        <p:spPr>
          <a:xfrm rot="0">
            <a:off x="8878661" y="5114161"/>
            <a:ext cx="8115300" cy="3591011"/>
          </a:xfrm>
          <a:prstGeom prst="rect">
            <a:avLst/>
          </a:prstGeom>
        </p:spPr>
        <p:txBody>
          <a:bodyPr anchor="t" rtlCol="false" tIns="0" lIns="0" bIns="0" rIns="0">
            <a:spAutoFit/>
          </a:bodyPr>
          <a:lstStyle/>
          <a:p>
            <a:pPr algn="l" marL="0" indent="0" lvl="0">
              <a:lnSpc>
                <a:spcPts val="2095"/>
              </a:lnSpc>
            </a:pPr>
            <a:r>
              <a:rPr lang="en-US" sz="1496">
                <a:solidFill>
                  <a:srgbClr val="000000"/>
                </a:solidFill>
                <a:latin typeface="Be Vietnam Ultra-Bold"/>
                <a:ea typeface="Be Vietnam Ultra-Bold"/>
                <a:cs typeface="Be Vietnam Ultra-Bold"/>
                <a:sym typeface="Be Vietnam Ultra-Bold"/>
              </a:rPr>
              <a:t>Premium Rides:</a:t>
            </a:r>
          </a:p>
          <a:p>
            <a:pPr algn="l" marL="0" indent="0" lvl="0">
              <a:lnSpc>
                <a:spcPts val="2095"/>
              </a:lnSpc>
            </a:pPr>
          </a:p>
          <a:p>
            <a:pPr algn="l" marL="0" indent="0" lvl="0">
              <a:lnSpc>
                <a:spcPts val="2095"/>
              </a:lnSpc>
            </a:pPr>
            <a:r>
              <a:rPr lang="en-US" sz="1496">
                <a:solidFill>
                  <a:srgbClr val="000000"/>
                </a:solidFill>
                <a:latin typeface="Be Vietnam Ultra-Bold"/>
                <a:ea typeface="Be Vietnam Ultra-Bold"/>
                <a:cs typeface="Be Vietnam Ultra-Bold"/>
                <a:sym typeface="Be Vietnam Ultra-Bold"/>
              </a:rPr>
              <a:t>Both Lyft XL and UberXL are priced similarly, indicating that both companies charge a premium for larger, more spacious rides.</a:t>
            </a:r>
          </a:p>
          <a:p>
            <a:pPr algn="l" marL="0" indent="0" lvl="0">
              <a:lnSpc>
                <a:spcPts val="2095"/>
              </a:lnSpc>
            </a:pPr>
          </a:p>
          <a:p>
            <a:pPr algn="l" marL="0" indent="0" lvl="0">
              <a:lnSpc>
                <a:spcPts val="2095"/>
              </a:lnSpc>
            </a:pPr>
            <a:r>
              <a:rPr lang="en-US" sz="1496">
                <a:solidFill>
                  <a:srgbClr val="000000"/>
                </a:solidFill>
                <a:latin typeface="Be Vietnam Ultra-Bold"/>
                <a:ea typeface="Be Vietnam Ultra-Bold"/>
                <a:cs typeface="Be Vietnam Ultra-Bold"/>
                <a:sym typeface="Be Vietnam Ultra-Bold"/>
              </a:rPr>
              <a:t>Standard Rides:</a:t>
            </a:r>
          </a:p>
          <a:p>
            <a:pPr algn="l" marL="0" indent="0" lvl="0">
              <a:lnSpc>
                <a:spcPts val="2095"/>
              </a:lnSpc>
            </a:pPr>
          </a:p>
          <a:p>
            <a:pPr algn="l" marL="0" indent="0" lvl="0">
              <a:lnSpc>
                <a:spcPts val="2095"/>
              </a:lnSpc>
            </a:pPr>
            <a:r>
              <a:rPr lang="en-US" sz="1496">
                <a:solidFill>
                  <a:srgbClr val="000000"/>
                </a:solidFill>
                <a:latin typeface="Be Vietnam Ultra-Bold"/>
                <a:ea typeface="Be Vietnam Ultra-Bold"/>
                <a:cs typeface="Be Vietnam Ultra-Bold"/>
                <a:sym typeface="Be Vietnam Ultra-Bold"/>
              </a:rPr>
              <a:t>UberX is slightly more expensive than Lyft, suggesting Uber may be targeting a slightly higher price point for standard rides.</a:t>
            </a:r>
          </a:p>
          <a:p>
            <a:pPr algn="l" marL="0" indent="0" lvl="0">
              <a:lnSpc>
                <a:spcPts val="2095"/>
              </a:lnSpc>
            </a:pPr>
          </a:p>
          <a:p>
            <a:pPr algn="l" marL="0" indent="0" lvl="0">
              <a:lnSpc>
                <a:spcPts val="2095"/>
              </a:lnSpc>
            </a:pPr>
            <a:r>
              <a:rPr lang="en-US" sz="1496">
                <a:solidFill>
                  <a:srgbClr val="000000"/>
                </a:solidFill>
                <a:latin typeface="Be Vietnam Ultra-Bold"/>
                <a:ea typeface="Be Vietnam Ultra-Bold"/>
                <a:cs typeface="Be Vietnam Ultra-Bold"/>
                <a:sym typeface="Be Vietnam Ultra-Bold"/>
              </a:rPr>
              <a:t>Shared Rides:</a:t>
            </a:r>
          </a:p>
          <a:p>
            <a:pPr algn="l" marL="0" indent="0" lvl="0">
              <a:lnSpc>
                <a:spcPts val="2095"/>
              </a:lnSpc>
            </a:pPr>
          </a:p>
          <a:p>
            <a:pPr algn="l" marL="0" indent="0" lvl="0">
              <a:lnSpc>
                <a:spcPts val="2095"/>
              </a:lnSpc>
            </a:pPr>
            <a:r>
              <a:rPr lang="en-US" sz="1496">
                <a:solidFill>
                  <a:srgbClr val="000000"/>
                </a:solidFill>
                <a:latin typeface="Be Vietnam Ultra-Bold"/>
                <a:ea typeface="Be Vietnam Ultra-Bold"/>
                <a:cs typeface="Be Vietnam Ultra-Bold"/>
                <a:sym typeface="Be Vietnam Ultra-Bold"/>
              </a:rPr>
              <a:t>Lyft's Shared rides are cheaper than UberPool, potentially giving Lyft a competitive edge in attracting cost-sensitive customers.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CFC"/>
        </a:solidFill>
      </p:bgPr>
    </p:bg>
    <p:spTree>
      <p:nvGrpSpPr>
        <p:cNvPr id="1" name=""/>
        <p:cNvGrpSpPr/>
        <p:nvPr/>
      </p:nvGrpSpPr>
      <p:grpSpPr>
        <a:xfrm>
          <a:off x="0" y="0"/>
          <a:ext cx="0" cy="0"/>
          <a:chOff x="0" y="0"/>
          <a:chExt cx="0" cy="0"/>
        </a:xfrm>
      </p:grpSpPr>
      <p:sp>
        <p:nvSpPr>
          <p:cNvPr name="Freeform 2" id="2"/>
          <p:cNvSpPr/>
          <p:nvPr/>
        </p:nvSpPr>
        <p:spPr>
          <a:xfrm flipH="false" flipV="false" rot="0">
            <a:off x="2141000" y="2949638"/>
            <a:ext cx="6780980" cy="4387724"/>
          </a:xfrm>
          <a:custGeom>
            <a:avLst/>
            <a:gdLst/>
            <a:ahLst/>
            <a:cxnLst/>
            <a:rect r="r" b="b" t="t" l="l"/>
            <a:pathLst>
              <a:path h="4387724" w="6780980">
                <a:moveTo>
                  <a:pt x="0" y="0"/>
                </a:moveTo>
                <a:lnTo>
                  <a:pt x="6780979" y="0"/>
                </a:lnTo>
                <a:lnTo>
                  <a:pt x="6780979" y="4387724"/>
                </a:lnTo>
                <a:lnTo>
                  <a:pt x="0" y="4387724"/>
                </a:lnTo>
                <a:lnTo>
                  <a:pt x="0" y="0"/>
                </a:lnTo>
                <a:close/>
              </a:path>
            </a:pathLst>
          </a:custGeom>
          <a:blipFill>
            <a:blip r:embed="rId3"/>
            <a:stretch>
              <a:fillRect l="-274" t="0" r="-274" b="0"/>
            </a:stretch>
          </a:blipFill>
        </p:spPr>
      </p:sp>
      <p:sp>
        <p:nvSpPr>
          <p:cNvPr name="Freeform 3" id="3"/>
          <p:cNvSpPr/>
          <p:nvPr/>
        </p:nvSpPr>
        <p:spPr>
          <a:xfrm flipH="false" flipV="false" rot="0">
            <a:off x="9369219" y="2770329"/>
            <a:ext cx="6774584" cy="4768056"/>
          </a:xfrm>
          <a:custGeom>
            <a:avLst/>
            <a:gdLst/>
            <a:ahLst/>
            <a:cxnLst/>
            <a:rect r="r" b="b" t="t" l="l"/>
            <a:pathLst>
              <a:path h="4768056" w="6774584">
                <a:moveTo>
                  <a:pt x="0" y="0"/>
                </a:moveTo>
                <a:lnTo>
                  <a:pt x="6774584" y="0"/>
                </a:lnTo>
                <a:lnTo>
                  <a:pt x="6774584" y="4768055"/>
                </a:lnTo>
                <a:lnTo>
                  <a:pt x="0" y="4768055"/>
                </a:lnTo>
                <a:lnTo>
                  <a:pt x="0" y="0"/>
                </a:lnTo>
                <a:close/>
              </a:path>
            </a:pathLst>
          </a:custGeom>
          <a:blipFill>
            <a:blip r:embed="rId4"/>
            <a:stretch>
              <a:fillRect l="0" t="0" r="0" b="0"/>
            </a:stretch>
          </a:blipFill>
        </p:spPr>
      </p:sp>
      <p:sp>
        <p:nvSpPr>
          <p:cNvPr name="TextBox 4" id="4"/>
          <p:cNvSpPr txBox="true"/>
          <p:nvPr/>
        </p:nvSpPr>
        <p:spPr>
          <a:xfrm rot="0">
            <a:off x="1662964" y="918633"/>
            <a:ext cx="14962072" cy="962660"/>
          </a:xfrm>
          <a:prstGeom prst="rect">
            <a:avLst/>
          </a:prstGeom>
        </p:spPr>
        <p:txBody>
          <a:bodyPr anchor="t" rtlCol="false" tIns="0" lIns="0" bIns="0" rIns="0">
            <a:spAutoFit/>
          </a:bodyPr>
          <a:lstStyle/>
          <a:p>
            <a:pPr algn="ctr" marL="0" indent="0" lvl="0">
              <a:lnSpc>
                <a:spcPts val="7840"/>
              </a:lnSpc>
              <a:spcBef>
                <a:spcPct val="0"/>
              </a:spcBef>
            </a:pPr>
            <a:r>
              <a:rPr lang="en-US" sz="5600">
                <a:solidFill>
                  <a:srgbClr val="FDFCFC"/>
                </a:solidFill>
                <a:latin typeface="Canva Sans"/>
                <a:ea typeface="Canva Sans"/>
                <a:cs typeface="Canva Sans"/>
                <a:sym typeface="Canva Sans"/>
              </a:rPr>
              <a:t>Add your text</a:t>
            </a:r>
          </a:p>
        </p:txBody>
      </p:sp>
      <p:sp>
        <p:nvSpPr>
          <p:cNvPr name="TextBox 5" id="5"/>
          <p:cNvSpPr txBox="true"/>
          <p:nvPr/>
        </p:nvSpPr>
        <p:spPr>
          <a:xfrm rot="0">
            <a:off x="2546445" y="8562333"/>
            <a:ext cx="13195109" cy="39624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FDFCFC"/>
                </a:solidFill>
                <a:latin typeface="Canva Sans"/>
                <a:ea typeface="Canva Sans"/>
                <a:cs typeface="Canva Sans"/>
                <a:sym typeface="Canva Sans"/>
              </a:rPr>
              <a:t>Add more text</a:t>
            </a:r>
          </a:p>
        </p:txBody>
      </p:sp>
      <p:sp>
        <p:nvSpPr>
          <p:cNvPr name="TextBox 6" id="6"/>
          <p:cNvSpPr txBox="true"/>
          <p:nvPr/>
        </p:nvSpPr>
        <p:spPr>
          <a:xfrm rot="0">
            <a:off x="4452830" y="1032933"/>
            <a:ext cx="9832777" cy="942975"/>
          </a:xfrm>
          <a:prstGeom prst="rect">
            <a:avLst/>
          </a:prstGeom>
        </p:spPr>
        <p:txBody>
          <a:bodyPr anchor="t" rtlCol="false" tIns="0" lIns="0" bIns="0" rIns="0">
            <a:spAutoFit/>
          </a:bodyPr>
          <a:lstStyle/>
          <a:p>
            <a:pPr algn="ctr">
              <a:lnSpc>
                <a:spcPts val="7439"/>
              </a:lnSpc>
              <a:spcBef>
                <a:spcPct val="0"/>
              </a:spcBef>
            </a:pPr>
            <a:r>
              <a:rPr lang="en-US" sz="6199">
                <a:solidFill>
                  <a:srgbClr val="000000"/>
                </a:solidFill>
                <a:latin typeface="Be Vietnam Ultra-Bold"/>
                <a:ea typeface="Be Vietnam Ultra-Bold"/>
                <a:cs typeface="Be Vietnam Ultra-Bold"/>
                <a:sym typeface="Be Vietnam Ultra-Bold"/>
              </a:rPr>
              <a:t>Price vs Distance Analysis</a:t>
            </a:r>
          </a:p>
        </p:txBody>
      </p:sp>
      <p:sp>
        <p:nvSpPr>
          <p:cNvPr name="TextBox 7" id="7"/>
          <p:cNvSpPr txBox="true"/>
          <p:nvPr/>
        </p:nvSpPr>
        <p:spPr>
          <a:xfrm rot="0">
            <a:off x="85350" y="7228822"/>
            <a:ext cx="3155229" cy="619125"/>
          </a:xfrm>
          <a:prstGeom prst="rect">
            <a:avLst/>
          </a:prstGeom>
        </p:spPr>
        <p:txBody>
          <a:bodyPr anchor="t" rtlCol="false" tIns="0" lIns="0" bIns="0" rIns="0">
            <a:spAutoFit/>
          </a:bodyPr>
          <a:lstStyle/>
          <a:p>
            <a:pPr algn="ctr">
              <a:lnSpc>
                <a:spcPts val="4919"/>
              </a:lnSpc>
              <a:spcBef>
                <a:spcPct val="0"/>
              </a:spcBef>
            </a:pPr>
            <a:r>
              <a:rPr lang="en-US" sz="4099">
                <a:solidFill>
                  <a:srgbClr val="EF52A1"/>
                </a:solidFill>
                <a:latin typeface="Be Vietnam Ultra-Bold"/>
                <a:ea typeface="Be Vietnam Ultra-Bold"/>
                <a:cs typeface="Be Vietnam Ultra-Bold"/>
                <a:sym typeface="Be Vietnam Ultra-Bold"/>
              </a:rPr>
              <a:t>Insights:</a:t>
            </a:r>
          </a:p>
        </p:txBody>
      </p:sp>
      <p:sp>
        <p:nvSpPr>
          <p:cNvPr name="TextBox 8" id="8"/>
          <p:cNvSpPr txBox="true"/>
          <p:nvPr/>
        </p:nvSpPr>
        <p:spPr>
          <a:xfrm rot="0">
            <a:off x="0" y="8027028"/>
            <a:ext cx="18288000" cy="2611248"/>
          </a:xfrm>
          <a:prstGeom prst="rect">
            <a:avLst/>
          </a:prstGeom>
        </p:spPr>
        <p:txBody>
          <a:bodyPr anchor="t" rtlCol="false" tIns="0" lIns="0" bIns="0" rIns="0">
            <a:spAutoFit/>
          </a:bodyPr>
          <a:lstStyle/>
          <a:p>
            <a:pPr algn="l" marL="561332" indent="-280666" lvl="1">
              <a:lnSpc>
                <a:spcPts val="3483"/>
              </a:lnSpc>
              <a:buFont typeface="Arial"/>
              <a:buChar char="•"/>
            </a:pPr>
            <a:r>
              <a:rPr lang="en-US" sz="2599">
                <a:solidFill>
                  <a:srgbClr val="000000"/>
                </a:solidFill>
                <a:latin typeface="Be Vietnam"/>
                <a:ea typeface="Be Vietnam"/>
                <a:cs typeface="Be Vietnam"/>
                <a:sym typeface="Be Vietnam"/>
              </a:rPr>
              <a:t>Both ride-sharing services exhibit variability in pricing, possibly influenced by factors like time of day, demand, and surge pricing.</a:t>
            </a:r>
          </a:p>
          <a:p>
            <a:pPr algn="l" marL="561332" indent="-280666" lvl="1">
              <a:lnSpc>
                <a:spcPts val="3483"/>
              </a:lnSpc>
              <a:buFont typeface="Arial"/>
              <a:buChar char="•"/>
            </a:pPr>
            <a:r>
              <a:rPr lang="en-US" sz="2599">
                <a:solidFill>
                  <a:srgbClr val="000000"/>
                </a:solidFill>
                <a:latin typeface="Be Vietnam"/>
                <a:ea typeface="Be Vietnam"/>
                <a:cs typeface="Be Vietnam"/>
                <a:sym typeface="Be Vietnam"/>
              </a:rPr>
              <a:t>Lyft's greater variability and higher price spikes suggests a more dynamic pricing model, potentially offering opportunities for targeted discounts or promotions.</a:t>
            </a:r>
          </a:p>
          <a:p>
            <a:pPr algn="l" marL="561332" indent="-280666" lvl="1">
              <a:lnSpc>
                <a:spcPts val="3483"/>
              </a:lnSpc>
              <a:buFont typeface="Arial"/>
              <a:buChar char="•"/>
            </a:pPr>
            <a:r>
              <a:rPr lang="en-US" sz="2599">
                <a:solidFill>
                  <a:srgbClr val="000000"/>
                </a:solidFill>
                <a:latin typeface="Be Vietnam"/>
                <a:ea typeface="Be Vietnam"/>
                <a:cs typeface="Be Vietnam"/>
                <a:sym typeface="Be Vietnam"/>
              </a:rPr>
              <a:t>Uber's more stable pricing trend may appeal to customers seeking predictability in fare costs.</a:t>
            </a:r>
          </a:p>
          <a:p>
            <a:pPr algn="l">
              <a:lnSpc>
                <a:spcPts val="348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686175"/>
            <a:ext cx="6578183" cy="2914650"/>
          </a:xfrm>
          <a:prstGeom prst="rect">
            <a:avLst/>
          </a:prstGeom>
        </p:spPr>
        <p:txBody>
          <a:bodyPr anchor="t" rtlCol="false" tIns="0" lIns="0" bIns="0" rIns="0">
            <a:spAutoFit/>
          </a:bodyPr>
          <a:lstStyle/>
          <a:p>
            <a:pPr algn="ctr" marL="0" indent="0" lvl="0">
              <a:lnSpc>
                <a:spcPts val="7679"/>
              </a:lnSpc>
              <a:spcBef>
                <a:spcPct val="0"/>
              </a:spcBef>
            </a:pPr>
            <a:r>
              <a:rPr lang="en-US" sz="6399">
                <a:solidFill>
                  <a:srgbClr val="000000"/>
                </a:solidFill>
                <a:latin typeface="Be Vietnam Ultra-Bold"/>
                <a:ea typeface="Be Vietnam Ultra-Bold"/>
                <a:cs typeface="Be Vietnam Ultra-Bold"/>
                <a:sym typeface="Be Vietnam Ultra-Bold"/>
              </a:rPr>
              <a:t>Impact of Temperature on Ride Prices</a:t>
            </a:r>
          </a:p>
        </p:txBody>
      </p:sp>
      <p:sp>
        <p:nvSpPr>
          <p:cNvPr name="Freeform 3" id="3"/>
          <p:cNvSpPr/>
          <p:nvPr/>
        </p:nvSpPr>
        <p:spPr>
          <a:xfrm flipH="false" flipV="false" rot="0">
            <a:off x="9094803" y="514350"/>
            <a:ext cx="8325110" cy="4508748"/>
          </a:xfrm>
          <a:custGeom>
            <a:avLst/>
            <a:gdLst/>
            <a:ahLst/>
            <a:cxnLst/>
            <a:rect r="r" b="b" t="t" l="l"/>
            <a:pathLst>
              <a:path h="4508748" w="8325110">
                <a:moveTo>
                  <a:pt x="0" y="0"/>
                </a:moveTo>
                <a:lnTo>
                  <a:pt x="8325110" y="0"/>
                </a:lnTo>
                <a:lnTo>
                  <a:pt x="8325110" y="4508748"/>
                </a:lnTo>
                <a:lnTo>
                  <a:pt x="0" y="4508748"/>
                </a:lnTo>
                <a:lnTo>
                  <a:pt x="0" y="0"/>
                </a:lnTo>
                <a:close/>
              </a:path>
            </a:pathLst>
          </a:custGeom>
          <a:blipFill>
            <a:blip r:embed="rId2"/>
            <a:stretch>
              <a:fillRect l="0" t="0" r="0" b="0"/>
            </a:stretch>
          </a:blipFill>
        </p:spPr>
      </p:sp>
      <p:sp>
        <p:nvSpPr>
          <p:cNvPr name="Freeform 4" id="4"/>
          <p:cNvSpPr/>
          <p:nvPr/>
        </p:nvSpPr>
        <p:spPr>
          <a:xfrm flipH="false" flipV="false" rot="0">
            <a:off x="10025339" y="5263902"/>
            <a:ext cx="6464039" cy="4508748"/>
          </a:xfrm>
          <a:custGeom>
            <a:avLst/>
            <a:gdLst/>
            <a:ahLst/>
            <a:cxnLst/>
            <a:rect r="r" b="b" t="t" l="l"/>
            <a:pathLst>
              <a:path h="4508748" w="6464039">
                <a:moveTo>
                  <a:pt x="0" y="0"/>
                </a:moveTo>
                <a:lnTo>
                  <a:pt x="6464039" y="0"/>
                </a:lnTo>
                <a:lnTo>
                  <a:pt x="6464039" y="4508748"/>
                </a:lnTo>
                <a:lnTo>
                  <a:pt x="0" y="4508748"/>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DAGL4ER7Hag</dc:identifier>
  <dcterms:modified xsi:type="dcterms:W3CDTF">2011-08-01T06:04:30Z</dcterms:modified>
  <cp:revision>1</cp:revision>
  <dc:title>Navigating Boston's Ride-Share Market: In-Depth Insights into Lyft and Uber</dc:title>
</cp:coreProperties>
</file>