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9229725" cy="13404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마스터 PC" initials="마스터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7185" autoAdjust="0"/>
  </p:normalViewPr>
  <p:slideViewPr>
    <p:cSldViewPr snapToGrid="0">
      <p:cViewPr varScale="1">
        <p:scale>
          <a:sx n="74" d="100"/>
          <a:sy n="74" d="100"/>
        </p:scale>
        <p:origin x="1142" y="77"/>
      </p:cViewPr>
      <p:guideLst>
        <p:guide orient="horz" pos="2153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998913" cy="669924"/>
          </a:xfrm>
          <a:prstGeom prst="rect">
            <a:avLst/>
          </a:prstGeom>
        </p:spPr>
        <p:txBody>
          <a:bodyPr vert="horz" lIns="91424" tIns="45713" rIns="91424" bIns="45713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27638" y="2"/>
            <a:ext cx="4000500" cy="669924"/>
          </a:xfrm>
          <a:prstGeom prst="rect">
            <a:avLst/>
          </a:prstGeom>
        </p:spPr>
        <p:txBody>
          <a:bodyPr vert="horz" lIns="91424" tIns="45713" rIns="91424" bIns="45713"/>
          <a:lstStyle>
            <a:lvl1pPr algn="r">
              <a:defRPr sz="1200"/>
            </a:lvl1pPr>
          </a:lstStyle>
          <a:p>
            <a:pPr lvl="0">
              <a:defRPr/>
            </a:pPr>
            <a:fld id="{09595650-B9A6-400D-8050-E5DD3F034134}" type="datetime1">
              <a:rPr lang="ko-KR" altLang="en-US"/>
              <a:pPr lvl="0">
                <a:defRPr/>
              </a:pPr>
              <a:t>2020-03-22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12731752"/>
            <a:ext cx="3998913" cy="671513"/>
          </a:xfrm>
          <a:prstGeom prst="rect">
            <a:avLst/>
          </a:prstGeom>
        </p:spPr>
        <p:txBody>
          <a:bodyPr vert="horz" lIns="91424" tIns="45713" rIns="91424" bIns="45713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27638" y="12731752"/>
            <a:ext cx="4000500" cy="671513"/>
          </a:xfrm>
          <a:prstGeom prst="rect">
            <a:avLst/>
          </a:prstGeom>
        </p:spPr>
        <p:txBody>
          <a:bodyPr vert="horz" lIns="91424" tIns="45713" rIns="91424" bIns="45713" anchor="b"/>
          <a:lstStyle>
            <a:lvl1pPr algn="r">
              <a:defRPr sz="1200"/>
            </a:lvl1pPr>
          </a:lstStyle>
          <a:p>
            <a:pPr lvl="0">
              <a:defRPr/>
            </a:pPr>
            <a:fld id="{D17DFE73-3D4B-4108-8CBF-9599FE8C478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999548" cy="672570"/>
          </a:xfrm>
          <a:prstGeom prst="rect">
            <a:avLst/>
          </a:prstGeom>
        </p:spPr>
        <p:txBody>
          <a:bodyPr vert="horz" lIns="123561" tIns="61781" rIns="123561" bIns="61781"/>
          <a:lstStyle>
            <a:lvl1pPr algn="l">
              <a:defRPr sz="16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228042" y="2"/>
            <a:ext cx="3999548" cy="672570"/>
          </a:xfrm>
          <a:prstGeom prst="rect">
            <a:avLst/>
          </a:prstGeom>
        </p:spPr>
        <p:txBody>
          <a:bodyPr vert="horz" lIns="123561" tIns="61781" rIns="123561" bIns="61781"/>
          <a:lstStyle>
            <a:lvl1pPr algn="r">
              <a:defRPr sz="1600"/>
            </a:lvl1pPr>
          </a:lstStyle>
          <a:p>
            <a:pPr lvl="0">
              <a:defRPr/>
            </a:pPr>
            <a:fld id="{0F25E981-C60C-4B61-BE7E-B8AE6AEC9663}" type="datetime1">
              <a:rPr lang="ko-KR" altLang="en-US"/>
              <a:pPr lvl="0">
                <a:defRPr/>
              </a:pPr>
              <a:t>2020-03-22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93725" y="1676400"/>
            <a:ext cx="8042275" cy="4524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3561" tIns="61781" rIns="123561" bIns="61781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22973" y="6451085"/>
            <a:ext cx="7383780" cy="5278159"/>
          </a:xfrm>
          <a:prstGeom prst="rect">
            <a:avLst/>
          </a:prstGeom>
        </p:spPr>
        <p:txBody>
          <a:bodyPr vert="horz" lIns="123561" tIns="61781" rIns="123561" bIns="61781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12732282"/>
            <a:ext cx="3999548" cy="672569"/>
          </a:xfrm>
          <a:prstGeom prst="rect">
            <a:avLst/>
          </a:prstGeom>
        </p:spPr>
        <p:txBody>
          <a:bodyPr vert="horz" lIns="123561" tIns="61781" rIns="123561" bIns="61781" anchor="b"/>
          <a:lstStyle>
            <a:lvl1pPr algn="l">
              <a:defRPr sz="16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228042" y="12732282"/>
            <a:ext cx="3999548" cy="672569"/>
          </a:xfrm>
          <a:prstGeom prst="rect">
            <a:avLst/>
          </a:prstGeom>
        </p:spPr>
        <p:txBody>
          <a:bodyPr vert="horz" lIns="123561" tIns="61781" rIns="123561" bIns="61781" anchor="b"/>
          <a:lstStyle>
            <a:lvl1pPr algn="r">
              <a:defRPr sz="1600"/>
            </a:lvl1pPr>
          </a:lstStyle>
          <a:p>
            <a:pPr lvl="0">
              <a:defRPr/>
            </a:pPr>
            <a:fld id="{5454601E-D6FC-492E-BF7D-69E15488823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454601E-D6FC-492E-BF7D-69E154888239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개발 일정을 포함시킬 지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54601E-D6FC-492E-BF7D-69E154888239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스티브 잡스와 마크 주커버그의 예시를 들며</a:t>
            </a:r>
            <a:r>
              <a:rPr lang="en-US" altLang="ko-KR"/>
              <a:t>,</a:t>
            </a:r>
            <a:r>
              <a:rPr lang="ko-KR" altLang="en-US"/>
              <a:t> 기획 배경의 서두를 던짐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추가적으로</a:t>
            </a:r>
            <a:r>
              <a:rPr lang="en-US" altLang="ko-KR"/>
              <a:t>,</a:t>
            </a:r>
            <a:r>
              <a:rPr lang="ko-KR" altLang="en-US"/>
              <a:t> 사람의 인상은 </a:t>
            </a:r>
            <a:r>
              <a:rPr lang="en-US" altLang="ko-KR"/>
              <a:t>3</a:t>
            </a:r>
            <a:r>
              <a:rPr lang="ko-KR" altLang="en-US"/>
              <a:t>초에 결정된다는 말은 인용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54601E-D6FC-492E-BF7D-69E154888239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미리 저장된 코디 정보를 바탕으로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‘</a:t>
            </a:r>
            <a:r>
              <a:rPr lang="ko-KR" altLang="en-US"/>
              <a:t>온도</a:t>
            </a:r>
            <a:r>
              <a:rPr lang="en-US" altLang="ko-KR"/>
              <a:t>’</a:t>
            </a:r>
            <a:r>
              <a:rPr lang="ko-KR" altLang="en-US"/>
              <a:t> </a:t>
            </a:r>
            <a:r>
              <a:rPr lang="en-US" altLang="ko-KR"/>
              <a:t>‘</a:t>
            </a:r>
            <a:r>
              <a:rPr lang="ko-KR" altLang="en-US"/>
              <a:t>날씨</a:t>
            </a:r>
            <a:r>
              <a:rPr lang="en-US" altLang="ko-KR"/>
              <a:t>’</a:t>
            </a:r>
            <a:r>
              <a:rPr lang="ko-KR" altLang="en-US"/>
              <a:t> </a:t>
            </a:r>
            <a:r>
              <a:rPr lang="en-US" altLang="ko-KR"/>
              <a:t>‘</a:t>
            </a:r>
            <a:r>
              <a:rPr lang="ko-KR" altLang="en-US"/>
              <a:t>상황</a:t>
            </a:r>
            <a:r>
              <a:rPr lang="en-US" altLang="ko-KR"/>
              <a:t>(</a:t>
            </a:r>
            <a:r>
              <a:rPr lang="ko-KR" altLang="en-US"/>
              <a:t>외출</a:t>
            </a:r>
            <a:r>
              <a:rPr lang="en-US" altLang="ko-KR"/>
              <a:t>,</a:t>
            </a:r>
            <a:r>
              <a:rPr lang="ko-KR" altLang="en-US"/>
              <a:t>등교</a:t>
            </a:r>
            <a:r>
              <a:rPr lang="en-US" altLang="ko-KR"/>
              <a:t>,</a:t>
            </a:r>
            <a:r>
              <a:rPr lang="ko-KR" altLang="en-US"/>
              <a:t>파티 등</a:t>
            </a:r>
            <a:r>
              <a:rPr lang="en-US" altLang="ko-KR"/>
              <a:t>)’</a:t>
            </a:r>
            <a:r>
              <a:rPr lang="ko-KR" altLang="en-US"/>
              <a:t>에 따라서 코디를 추천해 주는 앱을 만들겠다는 형식으로 대본 준비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54601E-D6FC-492E-BF7D-69E154888239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54601E-D6FC-492E-BF7D-69E154888239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 프론트 엔드부분</a:t>
            </a:r>
          </a:p>
          <a:p>
            <a:pPr lvl="0">
              <a:defRPr/>
            </a:pPr>
            <a:r>
              <a:rPr lang="en-US" altLang="ko-KR"/>
              <a:t>Bootstrap</a:t>
            </a:r>
            <a:r>
              <a:rPr lang="ko-KR" altLang="en-US"/>
              <a:t> 에서 </a:t>
            </a:r>
            <a:r>
              <a:rPr lang="en-US" altLang="ko-KR"/>
              <a:t>React</a:t>
            </a:r>
            <a:r>
              <a:rPr lang="ko-KR" altLang="en-US"/>
              <a:t> 로 변경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54601E-D6FC-492E-BF7D-69E154888239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54601E-D6FC-492E-BF7D-69E154888239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454601E-D6FC-492E-BF7D-69E154888239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653940"/>
            <a:ext cx="12192000" cy="6213417"/>
            <a:chOff x="0" y="653939"/>
            <a:chExt cx="9144000" cy="6213417"/>
          </a:xfrm>
        </p:grpSpPr>
        <p:sp>
          <p:nvSpPr>
            <p:cNvPr id="4" name="타원 3"/>
            <p:cNvSpPr/>
            <p:nvPr/>
          </p:nvSpPr>
          <p:spPr>
            <a:xfrm>
              <a:off x="3575158" y="1406293"/>
              <a:ext cx="4101413" cy="4101411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179" y="1414773"/>
              <a:ext cx="4117326" cy="377984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6617100"/>
              <a:ext cx="9144000" cy="250256"/>
            </a:xfrm>
            <a:prstGeom prst="rect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타원 6"/>
            <p:cNvSpPr/>
            <p:nvPr/>
          </p:nvSpPr>
          <p:spPr>
            <a:xfrm>
              <a:off x="1859787" y="2209675"/>
              <a:ext cx="3791323" cy="3791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" name="타원 7"/>
            <p:cNvSpPr/>
            <p:nvPr/>
          </p:nvSpPr>
          <p:spPr>
            <a:xfrm>
              <a:off x="1326371" y="1323201"/>
              <a:ext cx="1565228" cy="1565226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타원 8"/>
            <p:cNvSpPr/>
            <p:nvPr/>
          </p:nvSpPr>
          <p:spPr>
            <a:xfrm>
              <a:off x="1845525" y="805434"/>
              <a:ext cx="3139764" cy="3139762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2596002" y="3807419"/>
              <a:ext cx="1958179" cy="1958177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타원 10"/>
            <p:cNvSpPr/>
            <p:nvPr/>
          </p:nvSpPr>
          <p:spPr>
            <a:xfrm>
              <a:off x="2049014" y="1192664"/>
              <a:ext cx="2677459" cy="2677457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/>
                <a:t>3</a:t>
              </a:r>
              <a:endParaRPr lang="ko-KR" altLang="en-US" sz="1800"/>
            </a:p>
          </p:txBody>
        </p:sp>
        <p:sp>
          <p:nvSpPr>
            <p:cNvPr id="12" name="타원 11"/>
            <p:cNvSpPr/>
            <p:nvPr/>
          </p:nvSpPr>
          <p:spPr>
            <a:xfrm rot="21060049">
              <a:off x="4694829" y="653939"/>
              <a:ext cx="682931" cy="682931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3" name="타원 12"/>
            <p:cNvSpPr/>
            <p:nvPr/>
          </p:nvSpPr>
          <p:spPr>
            <a:xfrm rot="21060049">
              <a:off x="6587547" y="1255497"/>
              <a:ext cx="1138423" cy="1138422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" name="타원 13"/>
            <p:cNvSpPr/>
            <p:nvPr/>
          </p:nvSpPr>
          <p:spPr>
            <a:xfrm rot="21060049" flipH="1" flipV="1">
              <a:off x="1608120" y="4019823"/>
              <a:ext cx="560590" cy="560590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320341" y="2428706"/>
              <a:ext cx="1375649" cy="756721"/>
              <a:chOff x="6843490" y="1586535"/>
              <a:chExt cx="1336759" cy="735328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843490" y="1825248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997090" y="1586535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7873048" y="2131691"/>
                <a:ext cx="307201" cy="190172"/>
              </a:xfrm>
              <a:prstGeom prst="rect">
                <a:avLst/>
              </a:prstGeom>
            </p:spPr>
          </p:pic>
        </p:grpSp>
        <p:sp>
          <p:nvSpPr>
            <p:cNvPr id="16" name="타원 15"/>
            <p:cNvSpPr/>
            <p:nvPr/>
          </p:nvSpPr>
          <p:spPr>
            <a:xfrm>
              <a:off x="2656807" y="1532274"/>
              <a:ext cx="3668378" cy="3668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7" name="타원 16"/>
            <p:cNvSpPr/>
            <p:nvPr/>
          </p:nvSpPr>
          <p:spPr>
            <a:xfrm rot="21060049" flipH="1" flipV="1">
              <a:off x="2707536" y="702361"/>
              <a:ext cx="403815" cy="403815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4810974" y="804872"/>
              <a:ext cx="450642" cy="397594"/>
              <a:chOff x="4262023" y="2159000"/>
              <a:chExt cx="640530" cy="565130"/>
            </a:xfrm>
          </p:grpSpPr>
          <p:sp>
            <p:nvSpPr>
              <p:cNvPr id="33" name="Freeform 19"/>
              <p:cNvSpPr>
                <a:spLocks/>
              </p:cNvSpPr>
              <p:nvPr/>
            </p:nvSpPr>
            <p:spPr bwMode="auto">
              <a:xfrm>
                <a:off x="4363459" y="2159000"/>
                <a:ext cx="539094" cy="356736"/>
              </a:xfrm>
              <a:custGeom>
                <a:avLst/>
                <a:gdLst>
                  <a:gd name="T0" fmla="*/ 176 w 198"/>
                  <a:gd name="T1" fmla="*/ 71 h 131"/>
                  <a:gd name="T2" fmla="*/ 176 w 198"/>
                  <a:gd name="T3" fmla="*/ 65 h 131"/>
                  <a:gd name="T4" fmla="*/ 136 w 198"/>
                  <a:gd name="T5" fmla="*/ 26 h 131"/>
                  <a:gd name="T6" fmla="*/ 127 w 198"/>
                  <a:gd name="T7" fmla="*/ 27 h 131"/>
                  <a:gd name="T8" fmla="*/ 93 w 198"/>
                  <a:gd name="T9" fmla="*/ 1 h 131"/>
                  <a:gd name="T10" fmla="*/ 62 w 198"/>
                  <a:gd name="T11" fmla="*/ 23 h 131"/>
                  <a:gd name="T12" fmla="*/ 41 w 198"/>
                  <a:gd name="T13" fmla="*/ 17 h 131"/>
                  <a:gd name="T14" fmla="*/ 0 w 198"/>
                  <a:gd name="T15" fmla="*/ 59 h 131"/>
                  <a:gd name="T16" fmla="*/ 1 w 198"/>
                  <a:gd name="T17" fmla="*/ 67 h 131"/>
                  <a:gd name="T18" fmla="*/ 2 w 198"/>
                  <a:gd name="T19" fmla="*/ 67 h 131"/>
                  <a:gd name="T20" fmla="*/ 16 w 198"/>
                  <a:gd name="T21" fmla="*/ 70 h 131"/>
                  <a:gd name="T22" fmla="*/ 38 w 198"/>
                  <a:gd name="T23" fmla="*/ 56 h 131"/>
                  <a:gd name="T24" fmla="*/ 62 w 198"/>
                  <a:gd name="T25" fmla="*/ 74 h 131"/>
                  <a:gd name="T26" fmla="*/ 66 w 198"/>
                  <a:gd name="T27" fmla="*/ 74 h 131"/>
                  <a:gd name="T28" fmla="*/ 96 w 198"/>
                  <a:gd name="T29" fmla="*/ 103 h 131"/>
                  <a:gd name="T30" fmla="*/ 95 w 198"/>
                  <a:gd name="T31" fmla="*/ 106 h 131"/>
                  <a:gd name="T32" fmla="*/ 109 w 198"/>
                  <a:gd name="T33" fmla="*/ 126 h 131"/>
                  <a:gd name="T34" fmla="*/ 109 w 198"/>
                  <a:gd name="T35" fmla="*/ 131 h 131"/>
                  <a:gd name="T36" fmla="*/ 168 w 198"/>
                  <a:gd name="T37" fmla="*/ 130 h 131"/>
                  <a:gd name="T38" fmla="*/ 197 w 198"/>
                  <a:gd name="T39" fmla="*/ 99 h 131"/>
                  <a:gd name="T40" fmla="*/ 176 w 198"/>
                  <a:gd name="T41" fmla="*/ 7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8" h="131">
                    <a:moveTo>
                      <a:pt x="176" y="71"/>
                    </a:moveTo>
                    <a:cubicBezTo>
                      <a:pt x="176" y="69"/>
                      <a:pt x="177" y="67"/>
                      <a:pt x="176" y="65"/>
                    </a:cubicBezTo>
                    <a:cubicBezTo>
                      <a:pt x="176" y="43"/>
                      <a:pt x="158" y="26"/>
                      <a:pt x="136" y="26"/>
                    </a:cubicBezTo>
                    <a:cubicBezTo>
                      <a:pt x="133" y="26"/>
                      <a:pt x="130" y="27"/>
                      <a:pt x="127" y="27"/>
                    </a:cubicBezTo>
                    <a:cubicBezTo>
                      <a:pt x="124" y="12"/>
                      <a:pt x="110" y="0"/>
                      <a:pt x="93" y="1"/>
                    </a:cubicBezTo>
                    <a:cubicBezTo>
                      <a:pt x="79" y="1"/>
                      <a:pt x="67" y="10"/>
                      <a:pt x="62" y="23"/>
                    </a:cubicBezTo>
                    <a:cubicBezTo>
                      <a:pt x="56" y="19"/>
                      <a:pt x="49" y="17"/>
                      <a:pt x="41" y="17"/>
                    </a:cubicBezTo>
                    <a:cubicBezTo>
                      <a:pt x="18" y="18"/>
                      <a:pt x="0" y="37"/>
                      <a:pt x="0" y="59"/>
                    </a:cubicBezTo>
                    <a:cubicBezTo>
                      <a:pt x="0" y="62"/>
                      <a:pt x="0" y="64"/>
                      <a:pt x="1" y="67"/>
                    </a:cubicBezTo>
                    <a:cubicBezTo>
                      <a:pt x="1" y="67"/>
                      <a:pt x="2" y="67"/>
                      <a:pt x="2" y="67"/>
                    </a:cubicBezTo>
                    <a:cubicBezTo>
                      <a:pt x="7" y="67"/>
                      <a:pt x="11" y="68"/>
                      <a:pt x="16" y="70"/>
                    </a:cubicBezTo>
                    <a:cubicBezTo>
                      <a:pt x="20" y="61"/>
                      <a:pt x="29" y="56"/>
                      <a:pt x="38" y="56"/>
                    </a:cubicBezTo>
                    <a:cubicBezTo>
                      <a:pt x="49" y="56"/>
                      <a:pt x="59" y="64"/>
                      <a:pt x="62" y="74"/>
                    </a:cubicBezTo>
                    <a:cubicBezTo>
                      <a:pt x="64" y="74"/>
                      <a:pt x="65" y="74"/>
                      <a:pt x="66" y="74"/>
                    </a:cubicBezTo>
                    <a:cubicBezTo>
                      <a:pt x="82" y="74"/>
                      <a:pt x="96" y="87"/>
                      <a:pt x="96" y="103"/>
                    </a:cubicBezTo>
                    <a:cubicBezTo>
                      <a:pt x="96" y="104"/>
                      <a:pt x="95" y="105"/>
                      <a:pt x="95" y="106"/>
                    </a:cubicBezTo>
                    <a:cubicBezTo>
                      <a:pt x="104" y="109"/>
                      <a:pt x="109" y="117"/>
                      <a:pt x="109" y="126"/>
                    </a:cubicBezTo>
                    <a:cubicBezTo>
                      <a:pt x="109" y="128"/>
                      <a:pt x="109" y="130"/>
                      <a:pt x="109" y="131"/>
                    </a:cubicBezTo>
                    <a:cubicBezTo>
                      <a:pt x="168" y="130"/>
                      <a:pt x="168" y="130"/>
                      <a:pt x="168" y="130"/>
                    </a:cubicBezTo>
                    <a:cubicBezTo>
                      <a:pt x="185" y="129"/>
                      <a:pt x="198" y="116"/>
                      <a:pt x="197" y="99"/>
                    </a:cubicBezTo>
                    <a:cubicBezTo>
                      <a:pt x="197" y="86"/>
                      <a:pt x="188" y="75"/>
                      <a:pt x="176" y="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  <p:sp>
            <p:nvSpPr>
              <p:cNvPr id="34" name="Freeform 20"/>
              <p:cNvSpPr>
                <a:spLocks/>
              </p:cNvSpPr>
              <p:nvPr/>
            </p:nvSpPr>
            <p:spPr bwMode="auto">
              <a:xfrm>
                <a:off x="4262023" y="2323121"/>
                <a:ext cx="387509" cy="230226"/>
              </a:xfrm>
              <a:custGeom>
                <a:avLst/>
                <a:gdLst>
                  <a:gd name="T0" fmla="*/ 142 w 142"/>
                  <a:gd name="T1" fmla="*/ 66 h 85"/>
                  <a:gd name="T2" fmla="*/ 130 w 142"/>
                  <a:gd name="T3" fmla="*/ 49 h 85"/>
                  <a:gd name="T4" fmla="*/ 128 w 142"/>
                  <a:gd name="T5" fmla="*/ 48 h 85"/>
                  <a:gd name="T6" fmla="*/ 128 w 142"/>
                  <a:gd name="T7" fmla="*/ 47 h 85"/>
                  <a:gd name="T8" fmla="*/ 129 w 142"/>
                  <a:gd name="T9" fmla="*/ 43 h 85"/>
                  <a:gd name="T10" fmla="*/ 103 w 142"/>
                  <a:gd name="T11" fmla="*/ 18 h 85"/>
                  <a:gd name="T12" fmla="*/ 98 w 142"/>
                  <a:gd name="T13" fmla="*/ 19 h 85"/>
                  <a:gd name="T14" fmla="*/ 96 w 142"/>
                  <a:gd name="T15" fmla="*/ 19 h 85"/>
                  <a:gd name="T16" fmla="*/ 96 w 142"/>
                  <a:gd name="T17" fmla="*/ 17 h 85"/>
                  <a:gd name="T18" fmla="*/ 75 w 142"/>
                  <a:gd name="T19" fmla="*/ 0 h 85"/>
                  <a:gd name="T20" fmla="*/ 56 w 142"/>
                  <a:gd name="T21" fmla="*/ 13 h 85"/>
                  <a:gd name="T22" fmla="*/ 55 w 142"/>
                  <a:gd name="T23" fmla="*/ 16 h 85"/>
                  <a:gd name="T24" fmla="*/ 53 w 142"/>
                  <a:gd name="T25" fmla="*/ 14 h 85"/>
                  <a:gd name="T26" fmla="*/ 39 w 142"/>
                  <a:gd name="T27" fmla="*/ 11 h 85"/>
                  <a:gd name="T28" fmla="*/ 13 w 142"/>
                  <a:gd name="T29" fmla="*/ 37 h 85"/>
                  <a:gd name="T30" fmla="*/ 15 w 142"/>
                  <a:gd name="T31" fmla="*/ 46 h 85"/>
                  <a:gd name="T32" fmla="*/ 15 w 142"/>
                  <a:gd name="T33" fmla="*/ 48 h 85"/>
                  <a:gd name="T34" fmla="*/ 13 w 142"/>
                  <a:gd name="T35" fmla="*/ 49 h 85"/>
                  <a:gd name="T36" fmla="*/ 0 w 142"/>
                  <a:gd name="T37" fmla="*/ 66 h 85"/>
                  <a:gd name="T38" fmla="*/ 18 w 142"/>
                  <a:gd name="T39" fmla="*/ 85 h 85"/>
                  <a:gd name="T40" fmla="*/ 20 w 142"/>
                  <a:gd name="T41" fmla="*/ 85 h 85"/>
                  <a:gd name="T42" fmla="*/ 20 w 142"/>
                  <a:gd name="T43" fmla="*/ 85 h 85"/>
                  <a:gd name="T44" fmla="*/ 124 w 142"/>
                  <a:gd name="T45" fmla="*/ 85 h 85"/>
                  <a:gd name="T46" fmla="*/ 142 w 142"/>
                  <a:gd name="T47" fmla="*/ 6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2" h="85">
                    <a:moveTo>
                      <a:pt x="142" y="66"/>
                    </a:moveTo>
                    <a:cubicBezTo>
                      <a:pt x="142" y="58"/>
                      <a:pt x="137" y="51"/>
                      <a:pt x="130" y="49"/>
                    </a:cubicBezTo>
                    <a:cubicBezTo>
                      <a:pt x="128" y="48"/>
                      <a:pt x="128" y="48"/>
                      <a:pt x="128" y="48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8" y="46"/>
                      <a:pt x="129" y="44"/>
                      <a:pt x="129" y="43"/>
                    </a:cubicBezTo>
                    <a:cubicBezTo>
                      <a:pt x="129" y="29"/>
                      <a:pt x="117" y="18"/>
                      <a:pt x="103" y="18"/>
                    </a:cubicBezTo>
                    <a:cubicBezTo>
                      <a:pt x="102" y="18"/>
                      <a:pt x="100" y="18"/>
                      <a:pt x="98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4" y="7"/>
                      <a:pt x="85" y="0"/>
                      <a:pt x="75" y="0"/>
                    </a:cubicBezTo>
                    <a:cubicBezTo>
                      <a:pt x="66" y="0"/>
                      <a:pt x="59" y="5"/>
                      <a:pt x="56" y="13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49" y="12"/>
                      <a:pt x="44" y="11"/>
                      <a:pt x="39" y="11"/>
                    </a:cubicBezTo>
                    <a:cubicBezTo>
                      <a:pt x="25" y="11"/>
                      <a:pt x="13" y="22"/>
                      <a:pt x="13" y="37"/>
                    </a:cubicBezTo>
                    <a:cubicBezTo>
                      <a:pt x="13" y="40"/>
                      <a:pt x="13" y="43"/>
                      <a:pt x="15" y="46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5" y="51"/>
                      <a:pt x="0" y="58"/>
                      <a:pt x="0" y="66"/>
                    </a:cubicBezTo>
                    <a:cubicBezTo>
                      <a:pt x="0" y="76"/>
                      <a:pt x="8" y="85"/>
                      <a:pt x="18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124" y="85"/>
                      <a:pt x="124" y="85"/>
                      <a:pt x="124" y="85"/>
                    </a:cubicBezTo>
                    <a:cubicBezTo>
                      <a:pt x="134" y="85"/>
                      <a:pt x="142" y="77"/>
                      <a:pt x="142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  <p:sp>
            <p:nvSpPr>
              <p:cNvPr id="35" name="Freeform 22"/>
              <p:cNvSpPr>
                <a:spLocks/>
              </p:cNvSpPr>
              <p:nvPr/>
            </p:nvSpPr>
            <p:spPr bwMode="auto">
              <a:xfrm>
                <a:off x="4546184" y="2579383"/>
                <a:ext cx="72943" cy="144745"/>
              </a:xfrm>
              <a:custGeom>
                <a:avLst/>
                <a:gdLst>
                  <a:gd name="T0" fmla="*/ 27 w 27"/>
                  <a:gd name="T1" fmla="*/ 0 h 53"/>
                  <a:gd name="T2" fmla="*/ 3 w 27"/>
                  <a:gd name="T3" fmla="*/ 41 h 53"/>
                  <a:gd name="T4" fmla="*/ 4 w 27"/>
                  <a:gd name="T5" fmla="*/ 52 h 53"/>
                  <a:gd name="T6" fmla="*/ 13 w 27"/>
                  <a:gd name="T7" fmla="*/ 46 h 53"/>
                  <a:gd name="T8" fmla="*/ 27 w 2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27" y="0"/>
                    </a:moveTo>
                    <a:cubicBezTo>
                      <a:pt x="27" y="0"/>
                      <a:pt x="5" y="36"/>
                      <a:pt x="3" y="41"/>
                    </a:cubicBezTo>
                    <a:cubicBezTo>
                      <a:pt x="0" y="46"/>
                      <a:pt x="1" y="51"/>
                      <a:pt x="4" y="52"/>
                    </a:cubicBezTo>
                    <a:cubicBezTo>
                      <a:pt x="7" y="53"/>
                      <a:pt x="11" y="50"/>
                      <a:pt x="13" y="46"/>
                    </a:cubicBezTo>
                    <a:cubicBezTo>
                      <a:pt x="15" y="41"/>
                      <a:pt x="27" y="0"/>
                      <a:pt x="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  <p:sp>
            <p:nvSpPr>
              <p:cNvPr id="36" name="Freeform 23"/>
              <p:cNvSpPr>
                <a:spLocks/>
              </p:cNvSpPr>
              <p:nvPr/>
            </p:nvSpPr>
            <p:spPr bwMode="auto">
              <a:xfrm>
                <a:off x="4419674" y="2579383"/>
                <a:ext cx="74083" cy="144747"/>
              </a:xfrm>
              <a:custGeom>
                <a:avLst/>
                <a:gdLst>
                  <a:gd name="T0" fmla="*/ 4 w 27"/>
                  <a:gd name="T1" fmla="*/ 51 h 53"/>
                  <a:gd name="T2" fmla="*/ 13 w 27"/>
                  <a:gd name="T3" fmla="*/ 45 h 53"/>
                  <a:gd name="T4" fmla="*/ 27 w 27"/>
                  <a:gd name="T5" fmla="*/ 0 h 53"/>
                  <a:gd name="T6" fmla="*/ 3 w 27"/>
                  <a:gd name="T7" fmla="*/ 40 h 53"/>
                  <a:gd name="T8" fmla="*/ 4 w 27"/>
                  <a:gd name="T9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4" y="51"/>
                    </a:moveTo>
                    <a:cubicBezTo>
                      <a:pt x="7" y="53"/>
                      <a:pt x="11" y="50"/>
                      <a:pt x="13" y="45"/>
                    </a:cubicBezTo>
                    <a:cubicBezTo>
                      <a:pt x="15" y="40"/>
                      <a:pt x="27" y="0"/>
                      <a:pt x="27" y="0"/>
                    </a:cubicBezTo>
                    <a:cubicBezTo>
                      <a:pt x="27" y="0"/>
                      <a:pt x="5" y="36"/>
                      <a:pt x="3" y="40"/>
                    </a:cubicBezTo>
                    <a:cubicBezTo>
                      <a:pt x="0" y="45"/>
                      <a:pt x="1" y="50"/>
                      <a:pt x="4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674674" y="2579953"/>
                <a:ext cx="70663" cy="143606"/>
              </a:xfrm>
              <a:custGeom>
                <a:avLst/>
                <a:gdLst>
                  <a:gd name="T0" fmla="*/ 2 w 26"/>
                  <a:gd name="T1" fmla="*/ 41 h 53"/>
                  <a:gd name="T2" fmla="*/ 3 w 26"/>
                  <a:gd name="T3" fmla="*/ 52 h 53"/>
                  <a:gd name="T4" fmla="*/ 12 w 26"/>
                  <a:gd name="T5" fmla="*/ 45 h 53"/>
                  <a:gd name="T6" fmla="*/ 26 w 26"/>
                  <a:gd name="T7" fmla="*/ 0 h 53"/>
                  <a:gd name="T8" fmla="*/ 2 w 26"/>
                  <a:gd name="T9" fmla="*/ 4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3">
                    <a:moveTo>
                      <a:pt x="2" y="41"/>
                    </a:moveTo>
                    <a:cubicBezTo>
                      <a:pt x="0" y="46"/>
                      <a:pt x="0" y="50"/>
                      <a:pt x="3" y="52"/>
                    </a:cubicBezTo>
                    <a:cubicBezTo>
                      <a:pt x="6" y="53"/>
                      <a:pt x="10" y="50"/>
                      <a:pt x="12" y="45"/>
                    </a:cubicBezTo>
                    <a:cubicBezTo>
                      <a:pt x="14" y="40"/>
                      <a:pt x="26" y="0"/>
                      <a:pt x="26" y="0"/>
                    </a:cubicBezTo>
                    <a:cubicBezTo>
                      <a:pt x="26" y="0"/>
                      <a:pt x="4" y="36"/>
                      <a:pt x="2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26" y="1397448"/>
              <a:ext cx="1003916" cy="1003916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2589669" y="4758833"/>
              <a:ext cx="1540095" cy="1063167"/>
              <a:chOff x="2774237" y="4870704"/>
              <a:chExt cx="1366592" cy="943393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958547">
                <a:off x="2774237" y="4870704"/>
                <a:ext cx="713539" cy="608060"/>
              </a:xfrm>
              <a:prstGeom prst="rect">
                <a:avLst/>
              </a:prstGeom>
            </p:spPr>
          </p:pic>
          <p:grpSp>
            <p:nvGrpSpPr>
              <p:cNvPr id="29" name="그룹 28"/>
              <p:cNvGrpSpPr/>
              <p:nvPr/>
            </p:nvGrpSpPr>
            <p:grpSpPr>
              <a:xfrm>
                <a:off x="2977305" y="5057762"/>
                <a:ext cx="1163524" cy="756335"/>
                <a:chOff x="2977305" y="5057762"/>
                <a:chExt cx="1163524" cy="756335"/>
              </a:xfrm>
            </p:grpSpPr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8578">
                  <a:off x="2977305" y="5057762"/>
                  <a:ext cx="1064304" cy="756335"/>
                </a:xfrm>
                <a:prstGeom prst="rect">
                  <a:avLst/>
                </a:prstGeom>
              </p:spPr>
            </p:pic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880198" y="5351005"/>
                  <a:ext cx="246200" cy="53916"/>
                </a:xfrm>
                <a:prstGeom prst="rect">
                  <a:avLst/>
                </a:prstGeom>
              </p:spPr>
            </p:pic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932061" y="5409461"/>
                  <a:ext cx="208768" cy="457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8500">
              <a:off x="1969232" y="1306624"/>
              <a:ext cx="528964" cy="57304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233714" y="1866666"/>
              <a:ext cx="316138" cy="19570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107965" y="2314754"/>
              <a:ext cx="316138" cy="19570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640280" y="780913"/>
              <a:ext cx="316138" cy="1957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1" r="66005"/>
            <a:stretch/>
          </p:blipFill>
          <p:spPr>
            <a:xfrm>
              <a:off x="5657849" y="1452028"/>
              <a:ext cx="2227315" cy="4244199"/>
            </a:xfrm>
            <a:prstGeom prst="rect">
              <a:avLst/>
            </a:prstGeom>
          </p:spPr>
        </p:pic>
        <p:sp>
          <p:nvSpPr>
            <p:cNvPr id="26" name="덧셈 기호 25"/>
            <p:cNvSpPr/>
            <p:nvPr/>
          </p:nvSpPr>
          <p:spPr>
            <a:xfrm>
              <a:off x="6426095" y="2241499"/>
              <a:ext cx="94508" cy="94508"/>
            </a:xfrm>
            <a:prstGeom prst="mathPlus">
              <a:avLst>
                <a:gd name="adj1" fmla="val 979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 b="1" spc="-150" dirty="0">
                <a:ea typeface="맑은 고딕" panose="020B0503020000020004" pitchFamily="50" charset="-127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28171" y="4990123"/>
              <a:ext cx="884379" cy="566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115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1" y="0"/>
            <a:ext cx="11315439" cy="6858000"/>
            <a:chOff x="0" y="0"/>
            <a:chExt cx="8486579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2498662" cy="6858000"/>
              <a:chOff x="0" y="0"/>
              <a:chExt cx="2498662" cy="6858000"/>
            </a:xfrm>
          </p:grpSpPr>
          <p:sp>
            <p:nvSpPr>
              <p:cNvPr id="48" name="이등변 삼각형 47"/>
              <p:cNvSpPr/>
              <p:nvPr/>
            </p:nvSpPr>
            <p:spPr>
              <a:xfrm rot="21540000" flipV="1">
                <a:off x="418248" y="605534"/>
                <a:ext cx="1904591" cy="5773109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49" name="이등변 삼각형 48"/>
              <p:cNvSpPr/>
              <p:nvPr/>
            </p:nvSpPr>
            <p:spPr>
              <a:xfrm flipV="1">
                <a:off x="0" y="0"/>
                <a:ext cx="2095050" cy="6858000"/>
              </a:xfrm>
              <a:prstGeom prst="triangle">
                <a:avLst>
                  <a:gd name="adj" fmla="val 0"/>
                </a:avLst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50" name="이등변 삼각형 49"/>
              <p:cNvSpPr/>
              <p:nvPr/>
            </p:nvSpPr>
            <p:spPr>
              <a:xfrm>
                <a:off x="0" y="0"/>
                <a:ext cx="2498662" cy="6858000"/>
              </a:xfrm>
              <a:prstGeom prst="triangle">
                <a:avLst>
                  <a:gd name="adj" fmla="val 0"/>
                </a:avLst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  <p:sp>
          <p:nvSpPr>
            <p:cNvPr id="5" name="모서리가 둥근 직사각형 4"/>
            <p:cNvSpPr/>
            <p:nvPr/>
          </p:nvSpPr>
          <p:spPr>
            <a:xfrm>
              <a:off x="3544767" y="18494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810187" y="1936174"/>
              <a:ext cx="264428" cy="230990"/>
              <a:chOff x="5083687" y="957555"/>
              <a:chExt cx="387328" cy="338349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46" name="타원 45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47" name="다이아몬드 46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3544767" y="258286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810187" y="2675949"/>
              <a:ext cx="264428" cy="230990"/>
              <a:chOff x="5083687" y="957555"/>
              <a:chExt cx="387328" cy="338349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43" name="타원 42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44" name="다이아몬드 43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3544767" y="331628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810187" y="3409374"/>
              <a:ext cx="264428" cy="230990"/>
              <a:chOff x="5083687" y="957555"/>
              <a:chExt cx="387328" cy="338349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40" name="타원 39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41" name="다이아몬드 40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3544767" y="404971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810187" y="4142799"/>
              <a:ext cx="264428" cy="230990"/>
              <a:chOff x="5083687" y="957555"/>
              <a:chExt cx="387328" cy="338349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7" name="타원 36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8" name="다이아몬드 37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  <p:sp>
          <p:nvSpPr>
            <p:cNvPr id="13" name="모서리가 둥근 직사각형 12"/>
            <p:cNvSpPr/>
            <p:nvPr/>
          </p:nvSpPr>
          <p:spPr>
            <a:xfrm>
              <a:off x="3544767" y="47831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810187" y="4876224"/>
              <a:ext cx="264428" cy="230990"/>
              <a:chOff x="5083687" y="957555"/>
              <a:chExt cx="387328" cy="338349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4" name="타원 33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5" name="다이아몬드 34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84803" y="2409458"/>
              <a:ext cx="2618076" cy="2191485"/>
              <a:chOff x="1326371" y="702085"/>
              <a:chExt cx="6272319" cy="525030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468665" y="1406294"/>
                <a:ext cx="4101412" cy="410141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lumMod val="75000"/>
                    <a:alpha val="3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371786" y="1753010"/>
                <a:ext cx="3226904" cy="3226902"/>
              </a:xfrm>
              <a:prstGeom prst="ellipse">
                <a:avLst/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893532" y="2908641"/>
                <a:ext cx="3043750" cy="304374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9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26371" y="1323201"/>
                <a:ext cx="1565228" cy="1565226"/>
              </a:xfrm>
              <a:prstGeom prst="ellipse">
                <a:avLst/>
              </a:prstGeom>
              <a:noFill/>
              <a:ln w="12700"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45525" y="805434"/>
                <a:ext cx="3139764" cy="313976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alpha val="7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27" name="타원 26"/>
              <p:cNvSpPr/>
              <p:nvPr/>
            </p:nvSpPr>
            <p:spPr>
              <a:xfrm rot="21060049">
                <a:off x="2596002" y="3807419"/>
                <a:ext cx="1958179" cy="1958177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049014" y="1192664"/>
                <a:ext cx="2677459" cy="2677457"/>
              </a:xfrm>
              <a:prstGeom prst="ellipse">
                <a:avLst/>
              </a:prstGeom>
              <a:pattFill prst="ltDnDiag">
                <a:fgClr>
                  <a:srgbClr val="D75451"/>
                </a:fgClr>
                <a:bgClr>
                  <a:srgbClr val="D13B36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spc="-150"/>
                  <a:t>3</a:t>
                </a:r>
                <a:endParaRPr lang="ko-KR" altLang="en-US" sz="3000" spc="-150"/>
              </a:p>
            </p:txBody>
          </p:sp>
          <p:sp>
            <p:nvSpPr>
              <p:cNvPr id="29" name="타원 28"/>
              <p:cNvSpPr/>
              <p:nvPr/>
            </p:nvSpPr>
            <p:spPr>
              <a:xfrm rot="21060049">
                <a:off x="4698618" y="702085"/>
                <a:ext cx="638021" cy="638021"/>
              </a:xfrm>
              <a:prstGeom prst="ellipse">
                <a:avLst/>
              </a:prstGeom>
              <a:solidFill>
                <a:srgbClr val="114A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30" name="타원 29"/>
              <p:cNvSpPr/>
              <p:nvPr/>
            </p:nvSpPr>
            <p:spPr>
              <a:xfrm rot="21060049">
                <a:off x="6178719" y="1265842"/>
                <a:ext cx="1015593" cy="1015590"/>
              </a:xfrm>
              <a:prstGeom prst="ellipse">
                <a:avLst/>
              </a:prstGeom>
              <a:pattFill prst="ltDnDiag">
                <a:fgClr>
                  <a:srgbClr val="17788B"/>
                </a:fgClr>
                <a:bgClr>
                  <a:srgbClr val="114A5F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598460" y="1473927"/>
                <a:ext cx="3785072" cy="37850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32" name="타원 31"/>
              <p:cNvSpPr/>
              <p:nvPr/>
            </p:nvSpPr>
            <p:spPr>
              <a:xfrm rot="21060049" flipH="1" flipV="1">
                <a:off x="2707536" y="702361"/>
                <a:ext cx="403815" cy="403815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</p:grpSp>
        <p:cxnSp>
          <p:nvCxnSpPr>
            <p:cNvPr id="16" name="직선 연결선 15"/>
            <p:cNvCxnSpPr/>
            <p:nvPr/>
          </p:nvCxnSpPr>
          <p:spPr>
            <a:xfrm>
              <a:off x="4068406" y="2057400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068406" y="2799534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68406" y="35337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068406" y="42576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068406" y="500062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 userDrawn="1"/>
        </p:nvSpPr>
        <p:spPr>
          <a:xfrm>
            <a:off x="1647266" y="3304083"/>
            <a:ext cx="151195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  <a:defRPr/>
            </a:pPr>
            <a:r>
              <a:rPr lang="en-US" altLang="ko-KR" sz="2500" ker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3D3D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Contents</a:t>
            </a:r>
            <a:endParaRPr lang="ko-KR" altLang="en-US" sz="2500" kern="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3D3D3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75799" y="271581"/>
            <a:ext cx="10619003" cy="1018764"/>
            <a:chOff x="581849" y="271581"/>
            <a:chExt cx="7964252" cy="1018764"/>
          </a:xfrm>
        </p:grpSpPr>
        <p:sp>
          <p:nvSpPr>
            <p:cNvPr id="3" name="타원 2"/>
            <p:cNvSpPr/>
            <p:nvPr/>
          </p:nvSpPr>
          <p:spPr>
            <a:xfrm>
              <a:off x="896802" y="408225"/>
              <a:ext cx="795833" cy="795834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4" name="타원 3"/>
            <p:cNvSpPr/>
            <p:nvPr/>
          </p:nvSpPr>
          <p:spPr>
            <a:xfrm>
              <a:off x="1072042" y="475501"/>
              <a:ext cx="626145" cy="626146"/>
            </a:xfrm>
            <a:prstGeom prst="ellipse">
              <a:avLst/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5" name="타원 4"/>
            <p:cNvSpPr/>
            <p:nvPr/>
          </p:nvSpPr>
          <p:spPr>
            <a:xfrm>
              <a:off x="591165" y="699739"/>
              <a:ext cx="590605" cy="590606"/>
            </a:xfrm>
            <a:prstGeom prst="ellipse">
              <a:avLst/>
            </a:prstGeom>
            <a:noFill/>
            <a:ln w="6350">
              <a:solidFill>
                <a:schemeClr val="tx1">
                  <a:lumMod val="65000"/>
                  <a:lumOff val="3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6" name="타원 5"/>
            <p:cNvSpPr/>
            <p:nvPr/>
          </p:nvSpPr>
          <p:spPr>
            <a:xfrm>
              <a:off x="581849" y="291635"/>
              <a:ext cx="609236" cy="609236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7" name="타원 6"/>
            <p:cNvSpPr/>
            <p:nvPr/>
          </p:nvSpPr>
          <p:spPr>
            <a:xfrm rot="21060049">
              <a:off x="727471" y="874137"/>
              <a:ext cx="379963" cy="379963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8" name="타원 7"/>
            <p:cNvSpPr/>
            <p:nvPr/>
          </p:nvSpPr>
          <p:spPr>
            <a:xfrm>
              <a:off x="621334" y="366773"/>
              <a:ext cx="519531" cy="519531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9" name="타원 8"/>
            <p:cNvSpPr/>
            <p:nvPr/>
          </p:nvSpPr>
          <p:spPr>
            <a:xfrm rot="21060049">
              <a:off x="1135461" y="271581"/>
              <a:ext cx="123801" cy="123800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1422658" y="380972"/>
              <a:ext cx="197065" cy="197064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11" name="타원 10"/>
            <p:cNvSpPr/>
            <p:nvPr/>
          </p:nvSpPr>
          <p:spPr>
            <a:xfrm>
              <a:off x="761566" y="454966"/>
              <a:ext cx="667216" cy="6672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12" name="타원 11"/>
            <p:cNvSpPr/>
            <p:nvPr/>
          </p:nvSpPr>
          <p:spPr>
            <a:xfrm rot="21060049" flipH="1" flipV="1">
              <a:off x="749113" y="271634"/>
              <a:ext cx="78356" cy="78356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558833" y="1015208"/>
              <a:ext cx="6987268" cy="0"/>
            </a:xfrm>
            <a:prstGeom prst="line">
              <a:avLst/>
            </a:prstGeom>
            <a:ln w="25400">
              <a:solidFill>
                <a:srgbClr val="1B366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571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80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77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611813" y="2697057"/>
            <a:ext cx="2919389" cy="707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latinLnBrk="1">
              <a:lnSpc>
                <a:spcPct val="90000"/>
              </a:lnSpc>
              <a:spcBef>
                <a:spcPct val="0"/>
              </a:spcBef>
            </a:pPr>
            <a:r>
              <a:rPr lang="ja-JP" altLang="en-US" sz="4400" dirty="0">
                <a:latin typeface="나눔바른고딕" panose="020B0603020101020101" pitchFamily="50" charset="-127"/>
              </a:rPr>
              <a:t>おすすめ服</a:t>
            </a:r>
            <a:endParaRPr lang="en-US" altLang="ko-KR" sz="44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961341" y="3881269"/>
            <a:ext cx="2220330" cy="293622"/>
          </a:xfrm>
          <a:prstGeom prst="roundRect">
            <a:avLst>
              <a:gd name="adj" fmla="val 11629"/>
            </a:avLst>
          </a:prstGeom>
          <a:solidFill>
            <a:srgbClr val="1B3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515272" y="3870311"/>
            <a:ext cx="1120820" cy="315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latinLnBrk="1">
              <a:lnSpc>
                <a:spcPct val="90000"/>
              </a:lnSpc>
              <a:spcBef>
                <a:spcPts val="1000"/>
              </a:spcBef>
            </a:pPr>
            <a:r>
              <a:rPr lang="ja-JP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為せば成る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03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837035" y="3119586"/>
            <a:ext cx="2468946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4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감사합니다</a:t>
            </a:r>
            <a:endParaRPr lang="en-US" altLang="ko-KR" sz="40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836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728910" y="1862097"/>
            <a:ext cx="21444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나눔바른고딕"/>
                <a:cs typeface="Arial"/>
              </a:rPr>
              <a:t>기획 의도와 배경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28911" y="2593617"/>
            <a:ext cx="148309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spc="-150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프로젝트 </a:t>
            </a:r>
            <a:r>
              <a:rPr lang="ko-KR" altLang="en-US" sz="2000" b="0" spc="-150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소개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728911" y="3342555"/>
            <a:ext cx="1153854" cy="389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0" spc="-150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사용 기술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28911" y="4065367"/>
            <a:ext cx="1611053" cy="3904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0" spc="-15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서비스 흐름도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28911" y="4788177"/>
            <a:ext cx="115385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0" spc="-15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기대 효과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366010" y="536738"/>
            <a:ext cx="506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  <a:defRPr/>
            </a:pPr>
            <a:r>
              <a:rPr lang="en-US" altLang="ko-KR" sz="2800" b="1" kern="0" spc="-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  <a:cs typeface="Times New Roman"/>
              </a:rPr>
              <a:t>01</a:t>
            </a:r>
            <a:endParaRPr lang="ko-KR" altLang="en-US" sz="2800" b="1" kern="0" spc="-3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B3666"/>
              </a:solidFill>
              <a:latin typeface="나눔바른고딕"/>
              <a:ea typeface="나눔바른고딕"/>
              <a:cs typeface="Times New Roman"/>
            </a:endParaRPr>
          </a:p>
        </p:txBody>
      </p:sp>
      <p:sp>
        <p:nvSpPr>
          <p:cNvPr id="64" name="제목 1"/>
          <p:cNvSpPr txBox="1"/>
          <p:nvPr/>
        </p:nvSpPr>
        <p:spPr>
          <a:xfrm>
            <a:off x="3258638" y="451610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3000" b="0" spc="-150">
                <a:ln w="9525"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</a:rPr>
              <a:t>기획 배경</a:t>
            </a:r>
          </a:p>
        </p:txBody>
      </p:sp>
      <p:pic>
        <p:nvPicPr>
          <p:cNvPr id="10" name="그림 9" descr="전자기기, 모니터, 남자, 공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l="63730" t="20070" r="10390"/>
          <a:stretch>
            <a:fillRect/>
          </a:stretch>
        </p:blipFill>
        <p:spPr>
          <a:xfrm>
            <a:off x="4810945" y="1670193"/>
            <a:ext cx="2366682" cy="4872318"/>
          </a:xfrm>
          <a:prstGeom prst="rect">
            <a:avLst/>
          </a:prstGeom>
        </p:spPr>
      </p:pic>
      <p:pic>
        <p:nvPicPr>
          <p:cNvPr id="11" name="그림 10" descr="남자, 젊은, 서있는, 쥐고있는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00557" y="1716741"/>
            <a:ext cx="3203716" cy="487231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-18271" y="1887854"/>
            <a:ext cx="3060000" cy="50691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2700" b="1" dirty="0" err="1">
                <a:solidFill>
                  <a:srgbClr val="1B3666"/>
                </a:solidFill>
                <a:latin typeface="나눔바른고딕"/>
                <a:cs typeface="Arial"/>
              </a:rPr>
              <a:t>스티브</a:t>
            </a:r>
            <a:r>
              <a:rPr lang="ko-KR" altLang="en-US" sz="2700" b="1" dirty="0">
                <a:solidFill>
                  <a:srgbClr val="1B3666"/>
                </a:solidFill>
                <a:latin typeface="나눔바른고딕"/>
                <a:cs typeface="Arial"/>
              </a:rPr>
              <a:t> </a:t>
            </a:r>
            <a:r>
              <a:rPr lang="ko-KR" altLang="en-US" sz="2700" b="1" dirty="0" err="1">
                <a:solidFill>
                  <a:srgbClr val="1B3666"/>
                </a:solidFill>
                <a:latin typeface="나눔바른고딕"/>
                <a:cs typeface="Arial"/>
              </a:rPr>
              <a:t>잡스</a:t>
            </a:r>
            <a:endParaRPr lang="ko-KR" altLang="en-US" sz="2700" b="1" dirty="0">
              <a:solidFill>
                <a:srgbClr val="1B3666"/>
              </a:solidFill>
              <a:latin typeface="나눔바른고딕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8271" y="2353515"/>
            <a:ext cx="30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600" dirty="0">
                <a:latin typeface="나눔바른고딕"/>
                <a:cs typeface="Arial"/>
              </a:rPr>
              <a:t>매번 검정 터틀넥을 입음</a:t>
            </a:r>
          </a:p>
        </p:txBody>
      </p:sp>
      <p:sp>
        <p:nvSpPr>
          <p:cNvPr id="15" name="L-Shape 16"/>
          <p:cNvSpPr/>
          <p:nvPr/>
        </p:nvSpPr>
        <p:spPr>
          <a:xfrm rot="13500000">
            <a:off x="3080554" y="2103509"/>
            <a:ext cx="375843" cy="375843"/>
          </a:xfrm>
          <a:prstGeom prst="corner">
            <a:avLst>
              <a:gd name="adj1" fmla="val 20835"/>
              <a:gd name="adj2" fmla="val 24335"/>
            </a:avLst>
          </a:prstGeom>
          <a:solidFill>
            <a:srgbClr val="1B3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2700">
              <a:solidFill>
                <a:srgbClr val="1B3666"/>
              </a:solidFill>
              <a:latin typeface="나눔바른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64565" y="1802130"/>
            <a:ext cx="3060000" cy="5056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2700" b="1" dirty="0">
                <a:solidFill>
                  <a:schemeClr val="accent2"/>
                </a:solidFill>
                <a:latin typeface="나눔바른고딕"/>
                <a:cs typeface="Arial"/>
              </a:rPr>
              <a:t>마크 </a:t>
            </a:r>
            <a:r>
              <a:rPr lang="ko-KR" altLang="en-US" sz="2700" b="1" dirty="0" err="1">
                <a:solidFill>
                  <a:schemeClr val="accent2"/>
                </a:solidFill>
                <a:latin typeface="나눔바른고딕"/>
                <a:cs typeface="Arial"/>
              </a:rPr>
              <a:t>주커버그</a:t>
            </a:r>
            <a:r>
              <a:rPr lang="ko-KR" altLang="en-US" sz="2700" b="1" dirty="0">
                <a:solidFill>
                  <a:schemeClr val="accent2"/>
                </a:solidFill>
                <a:latin typeface="나눔바른고딕"/>
                <a:cs typeface="Arial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64565" y="2273576"/>
            <a:ext cx="30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dirty="0">
                <a:latin typeface="나눔바른고딕"/>
                <a:cs typeface="Arial"/>
              </a:rPr>
              <a:t>매번 회색 티셔츠만 입음</a:t>
            </a:r>
            <a:endParaRPr lang="en-US" altLang="ko-KR" sz="1600" dirty="0">
              <a:latin typeface="나눔바른고딕"/>
              <a:cs typeface="Arial"/>
            </a:endParaRPr>
          </a:p>
        </p:txBody>
      </p:sp>
      <p:sp>
        <p:nvSpPr>
          <p:cNvPr id="20" name="L-Shape 15"/>
          <p:cNvSpPr/>
          <p:nvPr/>
        </p:nvSpPr>
        <p:spPr>
          <a:xfrm rot="2700000">
            <a:off x="7042091" y="1992549"/>
            <a:ext cx="375843" cy="375843"/>
          </a:xfrm>
          <a:prstGeom prst="corner">
            <a:avLst>
              <a:gd name="adj1" fmla="val 20835"/>
              <a:gd name="adj2" fmla="val 243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2700">
              <a:latin typeface="나눔바른고딕"/>
            </a:endParaRPr>
          </a:p>
        </p:txBody>
      </p:sp>
      <p:sp>
        <p:nvSpPr>
          <p:cNvPr id="21" name="Freeform: Shape 3"/>
          <p:cNvSpPr/>
          <p:nvPr/>
        </p:nvSpPr>
        <p:spPr>
          <a:xfrm>
            <a:off x="7020811" y="3262830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  <a:latin typeface="나눔바른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29026" y="3770158"/>
            <a:ext cx="4218645" cy="1099548"/>
          </a:xfrm>
          <a:prstGeom prst="rect">
            <a:avLst/>
          </a:prstGeom>
          <a:noFill/>
        </p:spPr>
        <p:txBody>
          <a:bodyPr wrap="square" lIns="36000" tIns="0" rIns="36000" bIns="0" anchor="ctr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나눔바른고딕"/>
              </a:rPr>
              <a:t>옷을 고르는 시간과 </a:t>
            </a:r>
          </a:p>
          <a:p>
            <a:pPr lvl="0">
              <a:defRPr/>
            </a:pPr>
            <a:r>
              <a:rPr lang="ko-KR" altLang="en-US" sz="2400" dirty="0">
                <a:latin typeface="나눔바른고딕"/>
              </a:rPr>
              <a:t>에너지를 제품을 만드는 데에 쓰고 싶다</a:t>
            </a:r>
            <a:r>
              <a:rPr lang="en-US" altLang="ko-KR" sz="2400" dirty="0">
                <a:latin typeface="나눔바른고딕"/>
              </a:rPr>
              <a:t>.</a:t>
            </a:r>
          </a:p>
        </p:txBody>
      </p:sp>
      <p:sp>
        <p:nvSpPr>
          <p:cNvPr id="23" name="Freeform: Shape 6"/>
          <p:cNvSpPr/>
          <p:nvPr/>
        </p:nvSpPr>
        <p:spPr>
          <a:xfrm rot="10800000">
            <a:off x="11038550" y="4869706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  <a:latin typeface="나눔바른고딕"/>
            </a:endParaRPr>
          </a:p>
        </p:txBody>
      </p:sp>
      <p:pic>
        <p:nvPicPr>
          <p:cNvPr id="1026" name="Picture 2" descr="C:\Users\User\Downloads\ㅉㄱ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" t="7915" r="3001" b="7915"/>
          <a:stretch/>
        </p:blipFill>
        <p:spPr bwMode="auto">
          <a:xfrm>
            <a:off x="8553451" y="5018295"/>
            <a:ext cx="1969793" cy="117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8" grpId="0"/>
      <p:bldP spid="19" grpId="0"/>
      <p:bldP spid="20" grpId="0" animBg="1"/>
      <p:bldP spid="21" grpId="0" animBg="1"/>
      <p:bldP spid="22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66010" y="536738"/>
            <a:ext cx="506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  <a:defRPr/>
            </a:pPr>
            <a:r>
              <a:rPr lang="en-US" altLang="ko-KR" sz="2800" b="1" kern="0" spc="-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  <a:cs typeface="Times New Roman"/>
              </a:rPr>
              <a:t>01</a:t>
            </a:r>
          </a:p>
        </p:txBody>
      </p:sp>
      <p:sp>
        <p:nvSpPr>
          <p:cNvPr id="3" name="제목 1"/>
          <p:cNvSpPr txBox="1"/>
          <p:nvPr/>
        </p:nvSpPr>
        <p:spPr>
          <a:xfrm>
            <a:off x="3258638" y="451610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3000" b="0" spc="-150">
                <a:ln w="9525"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</a:rPr>
              <a:t>기획 배경</a:t>
            </a:r>
          </a:p>
        </p:txBody>
      </p:sp>
      <p:pic>
        <p:nvPicPr>
          <p:cNvPr id="60" name="그림 59" descr="방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l="16940" t="26620" r="62410" b="42770"/>
          <a:stretch>
            <a:fillRect/>
          </a:stretch>
        </p:blipFill>
        <p:spPr>
          <a:xfrm>
            <a:off x="4184207" y="4970475"/>
            <a:ext cx="1012268" cy="1001145"/>
          </a:xfrm>
          <a:prstGeom prst="ellipse">
            <a:avLst/>
          </a:prstGeom>
        </p:spPr>
      </p:pic>
      <p:pic>
        <p:nvPicPr>
          <p:cNvPr id="64" name="그림 63" descr="방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l="61550" t="55370" r="19840" b="9940"/>
          <a:stretch>
            <a:fillRect/>
          </a:stretch>
        </p:blipFill>
        <p:spPr>
          <a:xfrm>
            <a:off x="5418339" y="4970475"/>
            <a:ext cx="1355321" cy="1070203"/>
          </a:xfrm>
          <a:prstGeom prst="ellipse">
            <a:avLst/>
          </a:prstGeom>
        </p:spPr>
      </p:pic>
      <p:pic>
        <p:nvPicPr>
          <p:cNvPr id="65" name="그림 64" descr="방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l="63100" t="23720" r="16250" b="43890"/>
          <a:stretch>
            <a:fillRect/>
          </a:stretch>
        </p:blipFill>
        <p:spPr>
          <a:xfrm>
            <a:off x="5073549" y="3785414"/>
            <a:ext cx="1022450" cy="1070203"/>
          </a:xfrm>
          <a:prstGeom prst="ellipse">
            <a:avLst/>
          </a:prstGeom>
        </p:spPr>
      </p:pic>
      <p:pic>
        <p:nvPicPr>
          <p:cNvPr id="67" name="그림 66" descr="드레스, 남자, 셔츠이(가) 표시된 사진  자동 생성된 설명"/>
          <p:cNvPicPr>
            <a:picLocks noChangeAspect="1"/>
          </p:cNvPicPr>
          <p:nvPr/>
        </p:nvPicPr>
        <p:blipFill rotWithShape="1">
          <a:blip r:embed="rId4"/>
          <a:srcRect t="22150"/>
          <a:stretch>
            <a:fillRect/>
          </a:stretch>
        </p:blipFill>
        <p:spPr>
          <a:xfrm>
            <a:off x="4481814" y="1498240"/>
            <a:ext cx="2061258" cy="1815018"/>
          </a:xfrm>
          <a:prstGeom prst="ellipse">
            <a:avLst/>
          </a:prstGeom>
        </p:spPr>
      </p:pic>
      <p:pic>
        <p:nvPicPr>
          <p:cNvPr id="71" name="그림 70" descr="불꽃놀이, 옅은이(가) 표시된 사진  자동 생성된 설명"/>
          <p:cNvPicPr>
            <a:picLocks noChangeAspect="1"/>
          </p:cNvPicPr>
          <p:nvPr/>
        </p:nvPicPr>
        <p:blipFill rotWithShape="1">
          <a:blip r:embed="rId5"/>
          <a:srcRect l="4500" t="12160" r="1790" b="4920"/>
          <a:stretch>
            <a:fillRect/>
          </a:stretch>
        </p:blipFill>
        <p:spPr>
          <a:xfrm>
            <a:off x="9824565" y="3947927"/>
            <a:ext cx="2027344" cy="1860704"/>
          </a:xfrm>
          <a:prstGeom prst="ellipse">
            <a:avLst/>
          </a:prstGeom>
        </p:spPr>
      </p:pic>
      <p:pic>
        <p:nvPicPr>
          <p:cNvPr id="73" name="그림 72" descr="시계이(가) 표시된 사진  자동 생성된 설명"/>
          <p:cNvPicPr>
            <a:picLocks noChangeAspect="1"/>
          </p:cNvPicPr>
          <p:nvPr/>
        </p:nvPicPr>
        <p:blipFill rotWithShape="1">
          <a:blip r:embed="rId6"/>
          <a:srcRect l="18020" t="34430" r="12990" b="-2370"/>
          <a:stretch>
            <a:fillRect/>
          </a:stretch>
        </p:blipFill>
        <p:spPr>
          <a:xfrm>
            <a:off x="7036983" y="1384539"/>
            <a:ext cx="1574596" cy="1438528"/>
          </a:xfrm>
          <a:prstGeom prst="ellipse">
            <a:avLst/>
          </a:prstGeom>
        </p:spPr>
      </p:pic>
      <p:pic>
        <p:nvPicPr>
          <p:cNvPr id="75" name="그림 74" descr="테이블이(가) 표시된 사진  자동 생성된 설명"/>
          <p:cNvPicPr>
            <a:picLocks noChangeAspect="1"/>
          </p:cNvPicPr>
          <p:nvPr/>
        </p:nvPicPr>
        <p:blipFill rotWithShape="1">
          <a:blip r:embed="rId7"/>
          <a:srcRect l="5110" t="21180" r="41190" b="10480"/>
          <a:stretch>
            <a:fillRect/>
          </a:stretch>
        </p:blipFill>
        <p:spPr>
          <a:xfrm>
            <a:off x="8963061" y="2124505"/>
            <a:ext cx="1723007" cy="1552600"/>
          </a:xfrm>
          <a:prstGeom prst="ellipse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38419" y="2900805"/>
            <a:ext cx="1895129" cy="2000631"/>
          </a:xfrm>
          <a:prstGeom prst="ellipse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716316" y="2405749"/>
            <a:ext cx="4475841" cy="4475841"/>
          </a:xfrm>
          <a:prstGeom prst="rect">
            <a:avLst/>
          </a:prstGeom>
        </p:spPr>
      </p:pic>
      <p:sp>
        <p:nvSpPr>
          <p:cNvPr id="91" name="Freeform: Shape 3"/>
          <p:cNvSpPr/>
          <p:nvPr/>
        </p:nvSpPr>
        <p:spPr>
          <a:xfrm>
            <a:off x="284170" y="1906936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  <a:latin typeface="나눔바른고딕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48515" y="2305050"/>
            <a:ext cx="1973547" cy="365753"/>
          </a:xfrm>
          <a:prstGeom prst="rect">
            <a:avLst/>
          </a:prstGeom>
          <a:noFill/>
        </p:spPr>
        <p:txBody>
          <a:bodyPr wrap="square" lIns="36000" tIns="0" rIns="36000" bIns="0" anchor="ctr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나눔바른고딕"/>
              </a:rPr>
              <a:t>내일 뭐입지</a:t>
            </a:r>
            <a:r>
              <a:rPr lang="en-US" altLang="ko-KR" sz="2400">
                <a:latin typeface="나눔바른고딕"/>
              </a:rPr>
              <a:t>?</a:t>
            </a:r>
          </a:p>
        </p:txBody>
      </p:sp>
      <p:sp>
        <p:nvSpPr>
          <p:cNvPr id="93" name="Freeform: Shape 6"/>
          <p:cNvSpPr/>
          <p:nvPr/>
        </p:nvSpPr>
        <p:spPr>
          <a:xfrm rot="10800000">
            <a:off x="2797864" y="2626503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  <a:latin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366010" y="536738"/>
            <a:ext cx="506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  <a:defRPr/>
            </a:pPr>
            <a:r>
              <a:rPr lang="en-US" altLang="ko-KR" sz="2800" b="1" kern="0" spc="-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  <a:cs typeface="Times New Roman"/>
              </a:rPr>
              <a:t>02</a:t>
            </a:r>
          </a:p>
        </p:txBody>
      </p:sp>
      <p:sp>
        <p:nvSpPr>
          <p:cNvPr id="64" name="제목 1"/>
          <p:cNvSpPr txBox="1"/>
          <p:nvPr/>
        </p:nvSpPr>
        <p:spPr>
          <a:xfrm>
            <a:off x="3258638" y="451610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3000" spc="-150" dirty="0">
                <a:ln w="9525"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</a:rPr>
              <a:t>프로젝트</a:t>
            </a:r>
            <a:r>
              <a:rPr lang="ko-KR" altLang="en-US" sz="3000" b="0" spc="-150" dirty="0">
                <a:ln w="9525"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</a:rPr>
              <a:t> 소개</a:t>
            </a:r>
          </a:p>
        </p:txBody>
      </p:sp>
      <p:pic>
        <p:nvPicPr>
          <p:cNvPr id="3" name="그림 2" descr="실외, 건물, 도로, 거리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20950" y="1809946"/>
            <a:ext cx="3152067" cy="4172736"/>
          </a:xfrm>
          <a:prstGeom prst="rect">
            <a:avLst/>
          </a:prstGeom>
        </p:spPr>
      </p:pic>
      <p:grpSp>
        <p:nvGrpSpPr>
          <p:cNvPr id="24" name="그룹 3"/>
          <p:cNvGrpSpPr/>
          <p:nvPr/>
        </p:nvGrpSpPr>
        <p:grpSpPr>
          <a:xfrm>
            <a:off x="5920788" y="1769308"/>
            <a:ext cx="4371409" cy="1611228"/>
            <a:chOff x="8070434" y="1694588"/>
            <a:chExt cx="2925465" cy="647488"/>
          </a:xfrm>
        </p:grpSpPr>
        <p:sp>
          <p:nvSpPr>
            <p:cNvPr id="25" name="TextBox 24"/>
            <p:cNvSpPr txBox="1"/>
            <p:nvPr/>
          </p:nvSpPr>
          <p:spPr>
            <a:xfrm>
              <a:off x="8070433" y="2008132"/>
              <a:ext cx="2925465" cy="329687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나눔바른고딕"/>
                  <a:ea typeface="FZShuTi"/>
                  <a:cs typeface="Arial"/>
                </a:rPr>
                <a:t>시부야 </a:t>
              </a:r>
              <a:r>
                <a:rPr lang="en-US" altLang="ko-KR" sz="2400">
                  <a:latin typeface="나눔바른고딕"/>
                  <a:ea typeface="FZShuTi"/>
                  <a:cs typeface="Arial"/>
                </a:rPr>
                <a:t>109</a:t>
              </a:r>
              <a:r>
                <a:rPr lang="ko-KR" altLang="en-US" sz="2400">
                  <a:latin typeface="나눔바른고딕"/>
                  <a:ea typeface="FZShuTi"/>
                  <a:cs typeface="Arial"/>
                </a:rPr>
                <a:t>의 카리스마 점원</a:t>
              </a:r>
            </a:p>
            <a:p>
              <a:pPr lvl="0">
                <a:defRPr/>
              </a:pPr>
              <a:r>
                <a:rPr lang="ko-KR" altLang="en-US" sz="2400">
                  <a:latin typeface="나눔바른고딕"/>
                  <a:ea typeface="FZShuTi"/>
                  <a:cs typeface="Arial"/>
                </a:rPr>
                <a:t>추천한 옷이 일본 전역에 유행</a:t>
              </a:r>
              <a:endParaRPr lang="en-US" altLang="ko-KR" sz="2400">
                <a:latin typeface="나눔바른고딕"/>
                <a:ea typeface="FZShuTi"/>
                <a:cs typeface="Arial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70433" y="1694584"/>
              <a:ext cx="2925465" cy="210257"/>
            </a:xfrm>
            <a:prstGeom prst="rect">
              <a:avLst/>
            </a:prstGeom>
            <a:noFill/>
          </p:spPr>
          <p:txBody>
            <a:bodyPr wrap="square" lIns="108000" rIns="108000" anchor="ctr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solidFill>
                    <a:srgbClr val="1B3666"/>
                  </a:solidFill>
                  <a:latin typeface="경기천년제목V Bold"/>
                  <a:ea typeface="경기천년제목V Bold"/>
                  <a:cs typeface="Arial"/>
                </a:rPr>
                <a:t>시부야 </a:t>
              </a:r>
              <a:r>
                <a:rPr lang="en-US" altLang="ko-KR" sz="2800" b="1">
                  <a:solidFill>
                    <a:srgbClr val="1B3666"/>
                  </a:solidFill>
                  <a:latin typeface="경기천년제목V Bold"/>
                  <a:ea typeface="경기천년제목V Bold"/>
                  <a:cs typeface="Arial"/>
                </a:rPr>
                <a:t>109</a:t>
              </a:r>
              <a:endParaRPr lang="ko-KR" altLang="en-US" sz="2800" b="1">
                <a:solidFill>
                  <a:srgbClr val="1B3666"/>
                </a:solidFill>
                <a:latin typeface="경기천년제목V Bold"/>
                <a:ea typeface="경기천년제목V Bold"/>
                <a:cs typeface="Arial"/>
              </a:endParaRPr>
            </a:p>
          </p:txBody>
        </p:sp>
      </p:grpSp>
      <p:sp>
        <p:nvSpPr>
          <p:cNvPr id="65" name="오른쪽 화살표 64"/>
          <p:cNvSpPr/>
          <p:nvPr/>
        </p:nvSpPr>
        <p:spPr>
          <a:xfrm>
            <a:off x="5165912" y="4308663"/>
            <a:ext cx="1187824" cy="7283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TextBox 25"/>
          <p:cNvSpPr txBox="1"/>
          <p:nvPr/>
        </p:nvSpPr>
        <p:spPr>
          <a:xfrm>
            <a:off x="5920788" y="1769305"/>
            <a:ext cx="4371409" cy="523217"/>
          </a:xfrm>
          <a:prstGeom prst="rect">
            <a:avLst/>
          </a:prstGeom>
          <a:noFill/>
        </p:spPr>
        <p:txBody>
          <a:bodyPr wrap="square" lIns="108000" rIns="108000" anchor="ctr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rgbClr val="1B3666"/>
                </a:solidFill>
                <a:latin typeface="경기천년제목V Bold"/>
                <a:ea typeface="경기천년제목V Bold"/>
                <a:cs typeface="Arial"/>
              </a:rPr>
              <a:t>시부야 </a:t>
            </a:r>
            <a:r>
              <a:rPr lang="en-US" altLang="ko-KR" sz="2800" b="1">
                <a:solidFill>
                  <a:srgbClr val="1B3666"/>
                </a:solidFill>
                <a:latin typeface="경기천년제목V Bold"/>
                <a:ea typeface="경기천년제목V Bold"/>
                <a:cs typeface="Arial"/>
              </a:rPr>
              <a:t>109</a:t>
            </a:r>
            <a:endParaRPr lang="ko-KR" altLang="en-US" sz="2800" b="1">
              <a:solidFill>
                <a:srgbClr val="1B3666"/>
              </a:solidFill>
              <a:latin typeface="경기천년제목V Bold"/>
              <a:ea typeface="경기천년제목V Bold"/>
              <a:cs typeface="Arial"/>
            </a:endParaRPr>
          </a:p>
        </p:txBody>
      </p:sp>
      <p:sp>
        <p:nvSpPr>
          <p:cNvPr id="67" name="TextBox 25"/>
          <p:cNvSpPr txBox="1"/>
          <p:nvPr/>
        </p:nvSpPr>
        <p:spPr>
          <a:xfrm>
            <a:off x="6487804" y="4107180"/>
            <a:ext cx="5704196" cy="1377315"/>
          </a:xfrm>
          <a:prstGeom prst="rect">
            <a:avLst/>
          </a:prstGeom>
          <a:noFill/>
        </p:spPr>
        <p:txBody>
          <a:bodyPr wrap="square" lIns="108000" rIns="108000" anchor="ctr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rgbClr val="FF0000"/>
                </a:solidFill>
                <a:latin typeface="경기천년제목V Bold"/>
                <a:ea typeface="경기천년제목V Bold"/>
                <a:cs typeface="Arial"/>
              </a:rPr>
              <a:t>사용자간 코디를 추천받는 </a:t>
            </a:r>
          </a:p>
          <a:p>
            <a:pPr lvl="0">
              <a:defRPr/>
            </a:pPr>
            <a:r>
              <a:rPr lang="ko-KR" altLang="en-US" sz="2800" b="1">
                <a:solidFill>
                  <a:srgbClr val="FF0000"/>
                </a:solidFill>
                <a:latin typeface="경기천년제목V Bold"/>
                <a:ea typeface="경기천년제목V Bold"/>
                <a:cs typeface="Arial"/>
              </a:rPr>
              <a:t>커뮤니티 서비스와</a:t>
            </a:r>
          </a:p>
          <a:p>
            <a:pPr lvl="0">
              <a:defRPr/>
            </a:pPr>
            <a:r>
              <a:rPr lang="ko-KR" altLang="en-US" sz="2800" b="1">
                <a:solidFill>
                  <a:srgbClr val="FF0000"/>
                </a:solidFill>
                <a:latin typeface="경기천년제목V Bold"/>
                <a:ea typeface="경기천년제목V Bold"/>
                <a:cs typeface="Arial"/>
              </a:rPr>
              <a:t>의류 오픈마켓 서비스를 제공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66010" y="536738"/>
            <a:ext cx="506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  <a:defRPr/>
            </a:pPr>
            <a:r>
              <a:rPr lang="en-US" altLang="ko-KR" sz="2800" b="1" kern="0" spc="-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  <a:cs typeface="Times New Roman"/>
              </a:rPr>
              <a:t>03</a:t>
            </a:r>
            <a:endParaRPr lang="en-US" altLang="ko-KR" sz="2800" b="1" kern="0" spc="-300">
              <a:solidFill>
                <a:srgbClr val="1B3666"/>
              </a:solidFill>
              <a:latin typeface="나눔바른고딕"/>
              <a:ea typeface="나눔바른고딕"/>
              <a:cs typeface="Times New Roman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3258638" y="451610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3000" b="0" spc="-150">
                <a:ln w="9525"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</a:rPr>
              <a:t>사용 기술</a:t>
            </a:r>
            <a:endParaRPr lang="ko-KR" altLang="en-US" sz="3000" b="0" spc="-150">
              <a:solidFill>
                <a:srgbClr val="1B3666"/>
              </a:solidFill>
              <a:latin typeface="나눔바른고딕"/>
              <a:ea typeface="나눔바른고딕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12710" y="4502523"/>
            <a:ext cx="1783245" cy="91784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26062" y="2052486"/>
            <a:ext cx="2893943" cy="469383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593150" y="2820269"/>
            <a:ext cx="2073941" cy="1387208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575354" y="2809031"/>
            <a:ext cx="1866038" cy="138505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57619" y="3159278"/>
            <a:ext cx="1916468" cy="105537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575240" y="4632230"/>
            <a:ext cx="2079729" cy="1091857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1515977" y="2095762"/>
            <a:ext cx="1311939" cy="670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900" b="1"/>
              <a:t>WEB </a:t>
            </a:r>
          </a:p>
          <a:p>
            <a:pPr>
              <a:defRPr/>
            </a:pPr>
            <a:r>
              <a:rPr lang="en-US" altLang="ko-KR" sz="1900" b="1"/>
              <a:t>Front-End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471637" y="3227294"/>
            <a:ext cx="1239178" cy="666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900" b="1"/>
              <a:t>WEB </a:t>
            </a:r>
          </a:p>
          <a:p>
            <a:pPr>
              <a:defRPr/>
            </a:pPr>
            <a:r>
              <a:rPr lang="en-US" altLang="ko-KR" sz="1900" b="1"/>
              <a:t>Back-End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04591" y="4765530"/>
            <a:ext cx="872925" cy="376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b="1"/>
              <a:t>DB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96000" y="4766174"/>
            <a:ext cx="1062990" cy="375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900" b="1"/>
              <a:t>SERVER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29819" y="2154187"/>
            <a:ext cx="1199804" cy="377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b="1"/>
              <a:t>APP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829732" y="3149550"/>
            <a:ext cx="1740997" cy="37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b="1"/>
              <a:t>Deep-Learnig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061670" y="1868469"/>
            <a:ext cx="1512131" cy="969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66010" y="536738"/>
            <a:ext cx="506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  <a:defRPr/>
            </a:pPr>
            <a:r>
              <a:rPr lang="en-US" altLang="ko-KR" sz="2800" b="1" kern="0" spc="-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  <a:cs typeface="Times New Roman"/>
              </a:rPr>
              <a:t>04</a:t>
            </a:r>
          </a:p>
        </p:txBody>
      </p:sp>
      <p:sp>
        <p:nvSpPr>
          <p:cNvPr id="3" name="제목 1"/>
          <p:cNvSpPr txBox="1"/>
          <p:nvPr/>
        </p:nvSpPr>
        <p:spPr>
          <a:xfrm>
            <a:off x="3258638" y="451610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3000" b="0" spc="-150">
                <a:ln w="9525"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</a:rPr>
              <a:t>서비스 흐름도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1678B9-15CA-4361-92A9-8B539DB4A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5" y="1377116"/>
            <a:ext cx="10910454" cy="5366584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66010" y="536738"/>
            <a:ext cx="506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  <a:defRPr/>
            </a:pPr>
            <a:r>
              <a:rPr lang="en-US" altLang="ko-KR" sz="2800" b="1" kern="0" spc="-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  <a:cs typeface="Times New Roman"/>
              </a:rPr>
              <a:t>05</a:t>
            </a:r>
            <a:endParaRPr lang="en-US" altLang="ko-KR" sz="2800" b="1" kern="0" spc="-300">
              <a:solidFill>
                <a:srgbClr val="1B3666"/>
              </a:solidFill>
              <a:latin typeface="나눔바른고딕"/>
              <a:ea typeface="나눔바른고딕"/>
              <a:cs typeface="Times New Roman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3258638" y="451610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3000" b="0" spc="-150">
                <a:ln w="9525"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</a:rPr>
              <a:t>기대 효과</a:t>
            </a:r>
            <a:endParaRPr lang="ko-KR" altLang="en-US" sz="3000" b="0" spc="-150">
              <a:solidFill>
                <a:srgbClr val="1B3666"/>
              </a:solidFill>
              <a:latin typeface="나눔바른고딕"/>
              <a:ea typeface="나눔바른고딕"/>
            </a:endParaRPr>
          </a:p>
        </p:txBody>
      </p:sp>
      <p:sp>
        <p:nvSpPr>
          <p:cNvPr id="6" name="Freeform 7"/>
          <p:cNvSpPr/>
          <p:nvPr/>
        </p:nvSpPr>
        <p:spPr>
          <a:xfrm>
            <a:off x="2166450" y="4087883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9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quadBezTo>
                  <a:pt x="0" y="0"/>
                  <a:pt x="0" y="0"/>
                </a:quad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quadBezTo>
                  <a:pt x="726" y="0"/>
                  <a:pt x="726" y="0"/>
                </a:quad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endParaRPr lang="ko-KR" altLang="en-US" sz="1704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7" name="Freeform 8"/>
          <p:cNvSpPr/>
          <p:nvPr/>
        </p:nvSpPr>
        <p:spPr>
          <a:xfrm>
            <a:off x="2169380" y="2437861"/>
            <a:ext cx="2782766" cy="1239715"/>
          </a:xfrm>
          <a:custGeom>
            <a:avLst/>
            <a:gdLst>
              <a:gd name="T0" fmla="*/ 401 w 803"/>
              <a:gd name="T1" fmla="*/ 78 h 357"/>
              <a:gd name="T2" fmla="*/ 724 w 803"/>
              <a:gd name="T3" fmla="*/ 357 h 357"/>
              <a:gd name="T4" fmla="*/ 803 w 803"/>
              <a:gd name="T5" fmla="*/ 357 h 357"/>
              <a:gd name="T6" fmla="*/ 401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1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quadBezTo>
                  <a:pt x="803" y="357"/>
                  <a:pt x="803" y="357"/>
                </a:quad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quadBezTo>
                  <a:pt x="78" y="357"/>
                  <a:pt x="78" y="357"/>
                </a:quad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endParaRPr lang="ko-KR" altLang="en-US" sz="1704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8" name="Freeform 9"/>
          <p:cNvSpPr/>
          <p:nvPr/>
        </p:nvSpPr>
        <p:spPr>
          <a:xfrm>
            <a:off x="4682516" y="4087883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quadBezTo>
                  <a:pt x="0" y="0"/>
                  <a:pt x="0" y="0"/>
                </a:quad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quadBezTo>
                  <a:pt x="726" y="0"/>
                  <a:pt x="726" y="0"/>
                </a:quad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endParaRPr lang="ko-KR" altLang="en-US" sz="1704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9" name="Freeform 10"/>
          <p:cNvSpPr/>
          <p:nvPr/>
        </p:nvSpPr>
        <p:spPr>
          <a:xfrm>
            <a:off x="4682516" y="2437861"/>
            <a:ext cx="2785697" cy="1239715"/>
          </a:xfrm>
          <a:custGeom>
            <a:avLst/>
            <a:gdLst>
              <a:gd name="T0" fmla="*/ 402 w 804"/>
              <a:gd name="T1" fmla="*/ 78 h 357"/>
              <a:gd name="T2" fmla="*/ 725 w 804"/>
              <a:gd name="T3" fmla="*/ 357 h 357"/>
              <a:gd name="T4" fmla="*/ 804 w 804"/>
              <a:gd name="T5" fmla="*/ 357 h 357"/>
              <a:gd name="T6" fmla="*/ 402 w 804"/>
              <a:gd name="T7" fmla="*/ 0 h 357"/>
              <a:gd name="T8" fmla="*/ 0 w 804"/>
              <a:gd name="T9" fmla="*/ 357 h 357"/>
              <a:gd name="T10" fmla="*/ 79 w 804"/>
              <a:gd name="T11" fmla="*/ 357 h 357"/>
              <a:gd name="T12" fmla="*/ 402 w 804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quadBezTo>
                  <a:pt x="804" y="357"/>
                  <a:pt x="804" y="357"/>
                </a:quad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quadBezTo>
                  <a:pt x="79" y="357"/>
                  <a:pt x="79" y="357"/>
                </a:quad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endParaRPr lang="ko-KR" altLang="en-US" sz="1704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>
          <a:xfrm>
            <a:off x="2575292" y="2899456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84406" tIns="42203" rIns="84406" bIns="42203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662"/>
          </a:p>
        </p:txBody>
      </p:sp>
      <p:sp>
        <p:nvSpPr>
          <p:cNvPr id="13" name="Oval 14"/>
          <p:cNvSpPr>
            <a:spLocks noChangeArrowheads="1"/>
          </p:cNvSpPr>
          <p:nvPr/>
        </p:nvSpPr>
        <p:spPr>
          <a:xfrm>
            <a:off x="5094288" y="2899456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84406" tIns="42203" rIns="84406" bIns="42203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662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>
          <a:xfrm>
            <a:off x="3477970" y="3730330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vert="horz" wrap="square" lIns="84406" tIns="42203" rIns="84406" bIns="42203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662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>
          <a:xfrm>
            <a:off x="5997698" y="3730330"/>
            <a:ext cx="193431" cy="2784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vert="horz" wrap="square" lIns="84406" tIns="42203" rIns="84406" bIns="42203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662"/>
          </a:p>
        </p:txBody>
      </p:sp>
      <p:sp>
        <p:nvSpPr>
          <p:cNvPr id="18" name="TextBox 17"/>
          <p:cNvSpPr txBox="1"/>
          <p:nvPr/>
        </p:nvSpPr>
        <p:spPr>
          <a:xfrm>
            <a:off x="2834811" y="3959885"/>
            <a:ext cx="1468755" cy="5073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36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/>
                <a:ea typeface="나눔바른고딕"/>
              </a:rPr>
              <a:t>외출 준비 시간을</a:t>
            </a:r>
          </a:p>
          <a:p>
            <a:pPr algn="ctr">
              <a:defRPr/>
            </a:pPr>
            <a:r>
              <a:rPr lang="ko-KR" altLang="en-US" sz="136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/>
                <a:ea typeface="나눔바른고딕"/>
              </a:rPr>
              <a:t>줄여 줄 수 있다</a:t>
            </a:r>
            <a:r>
              <a:rPr lang="en-US" altLang="ko-KR" sz="136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/>
                <a:ea typeface="나눔바른고딕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96786" y="3217856"/>
            <a:ext cx="344805" cy="4207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r>
              <a:rPr lang="en-US" altLang="ko-KR" sz="2215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1</a:t>
            </a:r>
            <a:endParaRPr lang="en-US" altLang="ko-KR" sz="2215" b="1"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11386" y="3217856"/>
            <a:ext cx="344805" cy="4207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r>
              <a:rPr lang="en-US" altLang="ko-KR" sz="2215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2</a:t>
            </a:r>
            <a:endParaRPr lang="en-US" altLang="ko-KR" sz="2215" b="1"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7" name="Freeform 7"/>
          <p:cNvSpPr/>
          <p:nvPr/>
        </p:nvSpPr>
        <p:spPr>
          <a:xfrm>
            <a:off x="7186132" y="4087099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9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quadBezTo>
                  <a:pt x="0" y="0"/>
                  <a:pt x="0" y="0"/>
                </a:quad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quadBezTo>
                  <a:pt x="726" y="0"/>
                  <a:pt x="726" y="0"/>
                </a:quad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endParaRPr lang="ko-KR" altLang="en-US" sz="1704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0" name="Freeform 8"/>
          <p:cNvSpPr/>
          <p:nvPr/>
        </p:nvSpPr>
        <p:spPr>
          <a:xfrm>
            <a:off x="7189062" y="2437077"/>
            <a:ext cx="2782766" cy="1239715"/>
          </a:xfrm>
          <a:custGeom>
            <a:avLst/>
            <a:gdLst>
              <a:gd name="T0" fmla="*/ 401 w 803"/>
              <a:gd name="T1" fmla="*/ 78 h 357"/>
              <a:gd name="T2" fmla="*/ 724 w 803"/>
              <a:gd name="T3" fmla="*/ 357 h 357"/>
              <a:gd name="T4" fmla="*/ 803 w 803"/>
              <a:gd name="T5" fmla="*/ 357 h 357"/>
              <a:gd name="T6" fmla="*/ 401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1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quadBezTo>
                  <a:pt x="803" y="357"/>
                  <a:pt x="803" y="357"/>
                </a:quad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quadBezTo>
                  <a:pt x="78" y="357"/>
                  <a:pt x="78" y="357"/>
                </a:quad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endParaRPr lang="ko-KR" altLang="en-US" sz="1704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3" name="Oval 13"/>
          <p:cNvSpPr>
            <a:spLocks noChangeArrowheads="1"/>
          </p:cNvSpPr>
          <p:nvPr/>
        </p:nvSpPr>
        <p:spPr>
          <a:xfrm>
            <a:off x="7594974" y="2898672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84406" tIns="42203" rIns="84406" bIns="42203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662"/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>
          <a:xfrm>
            <a:off x="8497652" y="3729546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vert="horz" wrap="square" lIns="84406" tIns="42203" rIns="84406" bIns="42203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662"/>
          </a:p>
        </p:txBody>
      </p:sp>
      <p:sp>
        <p:nvSpPr>
          <p:cNvPr id="25" name="TextBox 24"/>
          <p:cNvSpPr txBox="1"/>
          <p:nvPr/>
        </p:nvSpPr>
        <p:spPr>
          <a:xfrm>
            <a:off x="4909185" y="3959885"/>
            <a:ext cx="2364105" cy="5118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36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/>
                <a:ea typeface="나눔바른고딕"/>
              </a:rPr>
              <a:t>개인과 상황에 적절한 의상을</a:t>
            </a:r>
          </a:p>
          <a:p>
            <a:pPr algn="ctr">
              <a:defRPr/>
            </a:pPr>
            <a:r>
              <a:rPr lang="ko-KR" altLang="en-US" sz="136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/>
                <a:ea typeface="나눔바른고딕"/>
              </a:rPr>
              <a:t>입을 수 있게 된다</a:t>
            </a:r>
            <a:r>
              <a:rPr lang="en-US" altLang="ko-KR" sz="136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/>
                <a:ea typeface="나눔바른고딕"/>
              </a:rPr>
              <a:t>.</a:t>
            </a:r>
            <a:r>
              <a:rPr lang="ko-KR" altLang="en-US" sz="136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/>
                <a:ea typeface="나눔바른고딕"/>
              </a:rPr>
              <a:t> </a:t>
            </a:r>
            <a:endParaRPr lang="en-US" altLang="ko-KR" sz="1363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/>
              <a:ea typeface="나눔바른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13983" y="3217072"/>
            <a:ext cx="335682" cy="4195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r>
              <a:rPr lang="en-US" altLang="ko-KR" sz="2215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23489" y="3982295"/>
            <a:ext cx="2606716" cy="505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6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/>
                <a:ea typeface="나눔바른고딕"/>
              </a:rPr>
              <a:t>의류 판매자들의 판매증대에</a:t>
            </a:r>
          </a:p>
          <a:p>
            <a:pPr algn="ctr">
              <a:defRPr/>
            </a:pPr>
            <a:r>
              <a:rPr lang="ko-KR" altLang="en-US" sz="136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/>
                <a:ea typeface="나눔바른고딕"/>
              </a:rPr>
              <a:t>조력할 수 있다</a:t>
            </a:r>
            <a:r>
              <a:rPr lang="en-US" altLang="ko-KR" sz="136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/>
                <a:ea typeface="나눔바른고딕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66010" y="536738"/>
            <a:ext cx="506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  <a:defRPr/>
            </a:pPr>
            <a:r>
              <a:rPr lang="en-US" altLang="ko-KR" sz="2800" b="1" kern="0" spc="-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  <a:cs typeface="Times New Roman"/>
              </a:rPr>
              <a:t>06</a:t>
            </a:r>
          </a:p>
        </p:txBody>
      </p:sp>
      <p:sp>
        <p:nvSpPr>
          <p:cNvPr id="3" name="제목 1"/>
          <p:cNvSpPr txBox="1"/>
          <p:nvPr/>
        </p:nvSpPr>
        <p:spPr>
          <a:xfrm>
            <a:off x="3258638" y="451610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3000" b="0" spc="-150">
                <a:ln w="9525"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</a:rPr>
              <a:t>Q&amp;A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18087" y="2859499"/>
            <a:ext cx="3155826" cy="16153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0" b="1"/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1_디자인 사용자 지정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200</Words>
  <Application>Microsoft Office PowerPoint</Application>
  <PresentationFormat>와이드스크린</PresentationFormat>
  <Paragraphs>68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경기천년제목V Bold</vt:lpstr>
      <vt:lpstr>나눔바른고딕</vt:lpstr>
      <vt:lpstr>맑은 고딕</vt:lpstr>
      <vt:lpstr>Arial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Il Hwan</dc:creator>
  <cp:lastModifiedBy>박준수</cp:lastModifiedBy>
  <cp:revision>452</cp:revision>
  <dcterms:created xsi:type="dcterms:W3CDTF">2017-07-27T05:54:20Z</dcterms:created>
  <dcterms:modified xsi:type="dcterms:W3CDTF">2020-03-22T06:08:50Z</dcterms:modified>
  <cp:version>1000.0000.01</cp:version>
</cp:coreProperties>
</file>