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BAD88-6550-4529-BF70-D80DA8C1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81965" cy="7395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研发部</a:t>
            </a:r>
            <a:r>
              <a:rPr lang="en-US" altLang="zh-CN" dirty="0"/>
              <a:t>2018</a:t>
            </a:r>
            <a:r>
              <a:rPr lang="zh-CN" altLang="en-US" dirty="0"/>
              <a:t>年年度总结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F32255-40C5-47ED-B676-09FE87C2F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人员结构调整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研发过程改进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技术框架积累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主要工作回顾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 smtClean="0"/>
              <a:t>部分数据展示</a:t>
            </a:r>
            <a:endParaRPr lang="en-US" altLang="zh-CN" dirty="0"/>
          </a:p>
          <a:p>
            <a:pPr marL="457200" indent="-4572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97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25291"/>
          </a:xfrm>
        </p:spPr>
        <p:txBody>
          <a:bodyPr/>
          <a:lstStyle/>
          <a:p>
            <a:pPr marL="514350" indent="-514350">
              <a:buFont typeface="+mj-ea"/>
              <a:buAutoNum type="ea1JpnChsDbPeriod" startAt="3"/>
            </a:pPr>
            <a:r>
              <a:rPr lang="zh-CN" altLang="en-US" dirty="0" smtClean="0"/>
              <a:t>增加统一的日志实现，保存用户的所有行为的同时记录完整的数据变化，做到数据可恢复、可追溯。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27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74178"/>
          </a:xfrm>
        </p:spPr>
        <p:txBody>
          <a:bodyPr/>
          <a:lstStyle/>
          <a:p>
            <a:pPr marL="514350" indent="-514350">
              <a:buFont typeface="+mj-ea"/>
              <a:buAutoNum type="ea1JpnChsDbPeriod" startAt="4"/>
            </a:pPr>
            <a:r>
              <a:rPr lang="zh-CN" altLang="en-US" dirty="0" smtClean="0"/>
              <a:t>增加数据库事务，保证数据完整性。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3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00353"/>
          </a:xfrm>
        </p:spPr>
        <p:txBody>
          <a:bodyPr/>
          <a:lstStyle/>
          <a:p>
            <a:pPr marL="514350" indent="-514350">
              <a:buFont typeface="+mj-ea"/>
              <a:buAutoNum type="ea1JpnChsDbPeriod" startAt="5"/>
            </a:pPr>
            <a:r>
              <a:rPr lang="zh-CN" altLang="en-US" dirty="0" smtClean="0"/>
              <a:t>完善系统从各种来源的收集到的业务需求，梳理现有功能实现逻辑，检查代码合理性并减少系统缺陷，提高系统稳定性。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38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CD5A4-37C6-4826-87F1-91B7B0A6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部分数据展示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90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EFD86D-34F1-4CC5-8098-2BE38C45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07"/>
            <a:ext cx="12192000" cy="66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D8452A-D6AA-4DD1-8E40-EC8D2B11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66" y="0"/>
            <a:ext cx="9927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F8D25A-F194-49E8-83EF-88A37B99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709"/>
            <a:ext cx="12192000" cy="58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FAF546-2F1F-440A-947F-B5EE6C34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9181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621D1C-D1F5-4199-A528-81EE27B7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810" y="0"/>
            <a:ext cx="9905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5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6D2358-C12C-41C4-8F87-FB54651E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72"/>
            <a:ext cx="12192000" cy="64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F810CB-FFC0-47D7-AC6A-E300AC65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17" y="0"/>
            <a:ext cx="8252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68906-A805-4D58-84B4-44D387C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人员结构调整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FEE46-BF6F-4FC3-A9E6-9709D78C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新增产品岗</a:t>
            </a:r>
            <a:r>
              <a:rPr lang="en-US" altLang="zh-CN" dirty="0"/>
              <a:t>1</a:t>
            </a:r>
            <a:r>
              <a:rPr lang="zh-CN" altLang="en-US" dirty="0"/>
              <a:t>人，研发团队人数总共增加</a:t>
            </a:r>
            <a:r>
              <a:rPr lang="en-US" altLang="zh-CN" dirty="0"/>
              <a:t>1</a:t>
            </a:r>
            <a:r>
              <a:rPr lang="zh-CN" altLang="en-US" dirty="0"/>
              <a:t>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离职和入职人数上基本保持不变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优势：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新入职的同事具备更丰富的工作经验和更高的技术水准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公司研发团队的整体技术水准有较明显的增长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不足：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研发团队成员普遍对病理业务缺乏深入的认识和了解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团队需要经过磨合和学习才能到达高效的工作状态</a:t>
            </a:r>
          </a:p>
        </p:txBody>
      </p:sp>
    </p:spTree>
    <p:extLst>
      <p:ext uri="{BB962C8B-B14F-4D97-AF65-F5344CB8AC3E}">
        <p14:creationId xmlns:p14="http://schemas.microsoft.com/office/powerpoint/2010/main" val="3811703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0F4E88-DEE0-44DF-8104-7E197F9C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213"/>
            <a:ext cx="12192000" cy="63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1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72515F-8F05-4BEA-A9CF-57FA572F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07"/>
            <a:ext cx="12192000" cy="66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9928" y="1583575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dirty="0" smtClean="0"/>
              <a:t>谢谢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7833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F412C-D20D-4437-B08C-B3CA9FFE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29175"/>
            <a:ext cx="8534400" cy="1165224"/>
          </a:xfrm>
        </p:spPr>
        <p:txBody>
          <a:bodyPr/>
          <a:lstStyle/>
          <a:p>
            <a:r>
              <a:rPr lang="zh-CN" altLang="en-US" dirty="0"/>
              <a:t>研发团队拥有的技术栈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8B5CC-DFA9-42A4-94EA-C92B4532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143375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C++(MFC)</a:t>
            </a:r>
          </a:p>
          <a:p>
            <a:r>
              <a:rPr lang="en-US" altLang="zh-CN" dirty="0"/>
              <a:t>Delphi</a:t>
            </a:r>
          </a:p>
          <a:p>
            <a:r>
              <a:rPr lang="en-US" altLang="zh-CN" dirty="0"/>
              <a:t>C#,</a:t>
            </a:r>
            <a:r>
              <a:rPr lang="en-US" altLang="zh-CN" dirty="0" err="1"/>
              <a:t>Winform</a:t>
            </a:r>
            <a:endParaRPr lang="en-US" altLang="zh-CN" dirty="0"/>
          </a:p>
          <a:p>
            <a:r>
              <a:rPr lang="en-US" altLang="zh-CN" dirty="0" err="1"/>
              <a:t>JavaWeb</a:t>
            </a:r>
            <a:r>
              <a:rPr lang="en-US" altLang="zh-CN" dirty="0"/>
              <a:t>(</a:t>
            </a:r>
            <a:r>
              <a:rPr lang="en-US" altLang="zh-CN" dirty="0" err="1"/>
              <a:t>ssm,spring</a:t>
            </a:r>
            <a:r>
              <a:rPr lang="en-US" altLang="zh-CN" dirty="0"/>
              <a:t> boot)</a:t>
            </a:r>
          </a:p>
          <a:p>
            <a:r>
              <a:rPr lang="en-US" altLang="zh-CN" dirty="0" err="1"/>
              <a:t>Asp.Net</a:t>
            </a:r>
            <a:r>
              <a:rPr lang="en-US" altLang="zh-CN" dirty="0"/>
              <a:t>(asp.net </a:t>
            </a:r>
            <a:r>
              <a:rPr lang="en-US" altLang="zh-CN" dirty="0" err="1"/>
              <a:t>mvc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Wpf</a:t>
            </a:r>
            <a:r>
              <a:rPr lang="en-US" altLang="zh-CN" dirty="0"/>
              <a:t>(</a:t>
            </a:r>
            <a:r>
              <a:rPr lang="en-US" altLang="zh-CN" dirty="0" err="1"/>
              <a:t>mvvmlight,ef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Python(</a:t>
            </a:r>
            <a:r>
              <a:rPr lang="en-US" altLang="zh-CN" dirty="0" err="1"/>
              <a:t>ML,pyqt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关系型数据库</a:t>
            </a:r>
            <a:r>
              <a:rPr lang="en-US" altLang="zh-CN" dirty="0"/>
              <a:t>(</a:t>
            </a:r>
            <a:r>
              <a:rPr lang="en-US" altLang="zh-CN" dirty="0" err="1"/>
              <a:t>Sqlserver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Sqlite</a:t>
            </a:r>
            <a:r>
              <a:rPr lang="zh-CN" altLang="en-US" dirty="0"/>
              <a:t>、</a:t>
            </a:r>
            <a:r>
              <a:rPr lang="en-US" altLang="zh-CN" dirty="0"/>
              <a:t>Access)</a:t>
            </a:r>
          </a:p>
          <a:p>
            <a:r>
              <a:rPr lang="en-US" altLang="zh-CN" dirty="0" err="1"/>
              <a:t>Nosql</a:t>
            </a:r>
            <a:r>
              <a:rPr lang="en-US" altLang="zh-CN" dirty="0"/>
              <a:t>(</a:t>
            </a:r>
            <a:r>
              <a:rPr lang="en-US" altLang="zh-CN" dirty="0" err="1"/>
              <a:t>MonggoDb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、</a:t>
            </a:r>
            <a:r>
              <a:rPr lang="en-US" altLang="zh-CN" dirty="0"/>
              <a:t>Neo4j</a:t>
            </a:r>
            <a:r>
              <a:rPr lang="zh-CN" altLang="en-US" dirty="0"/>
              <a:t>、</a:t>
            </a:r>
            <a:r>
              <a:rPr lang="en-US" altLang="zh-CN" dirty="0" err="1"/>
              <a:t>Hbase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6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8B067-7A88-4BFB-9F70-8C32F7EA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2550"/>
            <a:ext cx="8534400" cy="831849"/>
          </a:xfrm>
        </p:spPr>
        <p:txBody>
          <a:bodyPr/>
          <a:lstStyle/>
          <a:p>
            <a:r>
              <a:rPr lang="zh-CN" altLang="en-US" dirty="0"/>
              <a:t>团队成熟度模型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492307-8EEC-4A7A-9211-2C4D05C5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334698"/>
            <a:ext cx="6459538" cy="48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277CE-43AB-4BCF-8674-8EF96E60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研发过程改进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178DB-92CC-4187-A98C-AFBD66BA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3678239" cy="35676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项目管理混乱，没有从需求到验收的规范。缺少长、中、短期的项目计划，没有需求推进和评估的责任人。研发团队人员各自独立工作，没有协同办公的概念。源代码管理混乱，没有版本管理制度，代码丢失和版本错乱情况严重。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6C91E5F-D4E0-46D8-8C6C-E8263BCC6C11}"/>
              </a:ext>
            </a:extLst>
          </p:cNvPr>
          <p:cNvSpPr txBox="1">
            <a:spLocks/>
          </p:cNvSpPr>
          <p:nvPr/>
        </p:nvSpPr>
        <p:spPr>
          <a:xfrm>
            <a:off x="3998912" y="700618"/>
            <a:ext cx="2973388" cy="291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19AB588-B8B8-4883-BA2C-AE42FDBE3F1C}"/>
              </a:ext>
            </a:extLst>
          </p:cNvPr>
          <p:cNvSpPr txBox="1">
            <a:spLocks/>
          </p:cNvSpPr>
          <p:nvPr/>
        </p:nvSpPr>
        <p:spPr>
          <a:xfrm>
            <a:off x="1295400" y="4253438"/>
            <a:ext cx="1677988" cy="63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调整前</a:t>
            </a:r>
          </a:p>
        </p:txBody>
      </p:sp>
      <p:sp>
        <p:nvSpPr>
          <p:cNvPr id="7" name="箭头: 燕尾形 6">
            <a:extLst>
              <a:ext uri="{FF2B5EF4-FFF2-40B4-BE49-F238E27FC236}">
                <a16:creationId xmlns:a16="http://schemas.microsoft.com/office/drawing/2014/main" id="{53F3D6DE-19E0-4054-84B2-032288757739}"/>
              </a:ext>
            </a:extLst>
          </p:cNvPr>
          <p:cNvSpPr/>
          <p:nvPr/>
        </p:nvSpPr>
        <p:spPr>
          <a:xfrm>
            <a:off x="4646611" y="1919817"/>
            <a:ext cx="1962150" cy="47625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2A4AA70-8D24-4C5D-8073-019E5B08FE33}"/>
              </a:ext>
            </a:extLst>
          </p:cNvPr>
          <p:cNvSpPr txBox="1">
            <a:spLocks/>
          </p:cNvSpPr>
          <p:nvPr/>
        </p:nvSpPr>
        <p:spPr>
          <a:xfrm>
            <a:off x="7256461" y="682627"/>
            <a:ext cx="3154363" cy="3567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引入国际软件行业认可的项目管理过程方法（</a:t>
            </a:r>
            <a:r>
              <a:rPr lang="en-US" altLang="zh-CN" dirty="0"/>
              <a:t>Scrum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搭建项目管理平台和源代码管理工具（微软</a:t>
            </a:r>
            <a:r>
              <a:rPr lang="en-US" altLang="zh-CN" dirty="0"/>
              <a:t>TFS</a:t>
            </a:r>
            <a:r>
              <a:rPr lang="zh-CN" altLang="en-US" dirty="0"/>
              <a:t>）。便于对项目、人员、资产进行管理。同时规避研发过程中产生代码覆盖、丢失等重大风险事故。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搭建公司</a:t>
            </a:r>
            <a:r>
              <a:rPr lang="en-US" altLang="zh-CN" dirty="0"/>
              <a:t>FTP</a:t>
            </a:r>
            <a:r>
              <a:rPr lang="zh-CN" altLang="en-US" dirty="0"/>
              <a:t>服务，创建员工个人帐号，整理文件服务器，有序组织公司各类文档、工具。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搭建公司内部售后服务网站，为异地办公以及信息记录提供渠道，为客户管理、公司内部管理提供技术基础。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搭建持续集成框架，利用服务器的闲时资源进行系统的编译和发布，把工作时间的研发任务交由服务器完成。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虚拟服务器管理，为所有客户建立公司内部的虚拟环境备份，需要时可启动虚拟机进行现场环境配置模拟。</a:t>
            </a: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9D1324C-6BF4-42D4-9452-808123FEF823}"/>
              </a:ext>
            </a:extLst>
          </p:cNvPr>
          <p:cNvSpPr txBox="1">
            <a:spLocks/>
          </p:cNvSpPr>
          <p:nvPr/>
        </p:nvSpPr>
        <p:spPr>
          <a:xfrm>
            <a:off x="7994648" y="4253438"/>
            <a:ext cx="1677988" cy="638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调整后</a:t>
            </a:r>
          </a:p>
        </p:txBody>
      </p:sp>
    </p:spTree>
    <p:extLst>
      <p:ext uri="{BB962C8B-B14F-4D97-AF65-F5344CB8AC3E}">
        <p14:creationId xmlns:p14="http://schemas.microsoft.com/office/powerpoint/2010/main" val="56575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48F7-5B00-4CEA-80CE-97A7E07B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技术框架积累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EF0EF-5956-4725-B9E5-39D89A6C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抽象、分离出可重复使用的底层框架，如数据库访问、加密模块、单元测试及开发测试工程、用户、角色和权限控制模块、通用的日志模块、消息提醒模块、文件存储模块、站点公共上下文数据等。</a:t>
            </a:r>
            <a:endParaRPr lang="en-US" altLang="zh-CN" dirty="0"/>
          </a:p>
          <a:p>
            <a:r>
              <a:rPr lang="zh-CN" altLang="en-US" dirty="0"/>
              <a:t>搭建接口适配器组件，提供可配置的接口适配功能，极大的减少接口开发的工作量、缺陷率。</a:t>
            </a:r>
            <a:endParaRPr lang="en-US" altLang="zh-CN" dirty="0"/>
          </a:p>
          <a:p>
            <a:r>
              <a:rPr lang="zh-CN" altLang="en-US" dirty="0"/>
              <a:t>为丰富技术储备，进行多次技术培训和分享（</a:t>
            </a:r>
            <a:r>
              <a:rPr lang="en-US" altLang="zh-CN" dirty="0"/>
              <a:t>C#</a:t>
            </a:r>
            <a:r>
              <a:rPr lang="zh-CN" altLang="en-US" dirty="0"/>
              <a:t>、应用框架 、测试、</a:t>
            </a:r>
            <a:r>
              <a:rPr lang="en-US" altLang="zh-CN" dirty="0" err="1"/>
              <a:t>Wpf</a:t>
            </a:r>
            <a:r>
              <a:rPr lang="zh-CN" altLang="en-US" dirty="0"/>
              <a:t>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45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CBF29-DAE8-4125-AABE-EA3821BA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主要工作回顾</a:t>
            </a:r>
          </a:p>
        </p:txBody>
      </p:sp>
    </p:spTree>
    <p:extLst>
      <p:ext uri="{BB962C8B-B14F-4D97-AF65-F5344CB8AC3E}">
        <p14:creationId xmlns:p14="http://schemas.microsoft.com/office/powerpoint/2010/main" val="26156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399116"/>
          </a:xfrm>
        </p:spPr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zh-CN" altLang="en-US" dirty="0" smtClean="0"/>
              <a:t>优化底层框架，减少实现相同功能所需的代码量以及设计难度。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从过去的：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RS-QFC-Client-CF-Product-Aspect-AF-AP-IBLL-BLL-IDAL-DAL-Model-</a:t>
            </a:r>
            <a:r>
              <a:rPr lang="zh-CN" altLang="en-US" dirty="0"/>
              <a:t>数据库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优化为：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59" y="3979048"/>
            <a:ext cx="4495238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9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73931"/>
          </a:xfrm>
        </p:spPr>
        <p:txBody>
          <a:bodyPr/>
          <a:lstStyle/>
          <a:p>
            <a:pPr marL="514350" indent="-514350">
              <a:buFont typeface="+mj-ea"/>
              <a:buAutoNum type="ea1JpnChsDbPeriod" startAt="2"/>
            </a:pPr>
            <a:r>
              <a:rPr lang="zh-CN" altLang="en-US" dirty="0" smtClean="0"/>
              <a:t>删除嵌入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的实现方案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由于</a:t>
            </a:r>
            <a:r>
              <a:rPr lang="en-US" altLang="zh-CN" dirty="0" err="1" smtClean="0"/>
              <a:t>winform</a:t>
            </a:r>
            <a:r>
              <a:rPr lang="zh-CN" altLang="en-US" dirty="0" smtClean="0"/>
              <a:t>内嵌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容易造成极大的工作量负担，同时无法支持</a:t>
            </a:r>
            <a:r>
              <a:rPr lang="en-US" altLang="zh-CN" dirty="0" err="1" smtClean="0"/>
              <a:t>xp</a:t>
            </a:r>
            <a:r>
              <a:rPr lang="zh-CN" altLang="en-US" dirty="0" smtClean="0"/>
              <a:t>系统运行，所以重做了原有的登记站点，统一系统各实现方案。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03935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260</TotalTime>
  <Words>607</Words>
  <Application>Microsoft Office PowerPoint</Application>
  <PresentationFormat>宽屏</PresentationFormat>
  <Paragraphs>54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幼圆</vt:lpstr>
      <vt:lpstr>Arial</vt:lpstr>
      <vt:lpstr>Century Gothic</vt:lpstr>
      <vt:lpstr>Wingdings 3</vt:lpstr>
      <vt:lpstr>切片</vt:lpstr>
      <vt:lpstr>研发部2018年年度总结</vt:lpstr>
      <vt:lpstr>人员结构调整</vt:lpstr>
      <vt:lpstr>研发团队拥有的技术栈</vt:lpstr>
      <vt:lpstr>团队成熟度模型</vt:lpstr>
      <vt:lpstr>研发过程改进</vt:lpstr>
      <vt:lpstr>技术框架积累</vt:lpstr>
      <vt:lpstr>主要工作回顾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部分数据展示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黎 李</dc:creator>
  <cp:lastModifiedBy>李 黎</cp:lastModifiedBy>
  <cp:revision>104</cp:revision>
  <dcterms:created xsi:type="dcterms:W3CDTF">2019-01-16T11:29:19Z</dcterms:created>
  <dcterms:modified xsi:type="dcterms:W3CDTF">2019-01-16T17:04:42Z</dcterms:modified>
</cp:coreProperties>
</file>