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6" autoAdjust="0"/>
  </p:normalViewPr>
  <p:slideViewPr>
    <p:cSldViewPr>
      <p:cViewPr varScale="1">
        <p:scale>
          <a:sx n="102" d="100"/>
          <a:sy n="102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Amortized 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2011/4/29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Aggregated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應為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altLang="zh-TW" i="1">
                        <a:latin typeface="Cambria Math"/>
                      </a:rPr>
                      <m:t>&lt;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TW" i="1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Amortized cost for each operation: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29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accounting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發明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一種</a:t>
            </a:r>
            <a:r>
              <a:rPr lang="zh-TW" altLang="en-US" dirty="0"/>
              <a:t>給每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虛擬</a:t>
            </a:r>
            <a:r>
              <a:rPr lang="en-US" altLang="zh-TW" dirty="0" smtClean="0"/>
              <a:t>cost”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用這種方法可能分析</a:t>
            </a:r>
            <a:r>
              <a:rPr lang="en-US" altLang="zh-TW" dirty="0" smtClean="0"/>
              <a:t>T(n)</a:t>
            </a:r>
            <a:r>
              <a:rPr lang="zh-TW" altLang="en-US" dirty="0" smtClean="0"/>
              <a:t>比較容易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每個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給</a:t>
            </a:r>
            <a:r>
              <a:rPr lang="zh-TW" altLang="en-US" b="1" dirty="0" smtClean="0"/>
              <a:t>不一樣的</a:t>
            </a:r>
            <a:r>
              <a:rPr lang="en-US" altLang="zh-TW" dirty="0" smtClean="0"/>
              <a:t>amortized cost</a:t>
            </a:r>
          </a:p>
          <a:p>
            <a:r>
              <a:rPr lang="zh-TW" altLang="en-US" dirty="0"/>
              <a:t>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可能比實際的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少一點或多一點</a:t>
            </a:r>
            <a:endParaRPr lang="en-US" altLang="zh-TW" dirty="0" smtClean="0"/>
          </a:p>
          <a:p>
            <a:r>
              <a:rPr lang="zh-TW" altLang="en-US" dirty="0" smtClean="0"/>
              <a:t>可以把</a:t>
            </a:r>
            <a:r>
              <a:rPr lang="en-US" altLang="zh-TW" dirty="0" smtClean="0"/>
              <a:t>amortized cost &gt; </a:t>
            </a:r>
            <a:r>
              <a:rPr lang="zh-TW" altLang="en-US" dirty="0" smtClean="0"/>
              <a:t>實際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想成是存錢</a:t>
            </a:r>
            <a:endParaRPr lang="en-US" altLang="zh-TW" dirty="0" smtClean="0"/>
          </a:p>
          <a:p>
            <a:r>
              <a:rPr lang="zh-TW" altLang="en-US" dirty="0"/>
              <a:t>可以把</a:t>
            </a:r>
            <a:r>
              <a:rPr lang="en-US" altLang="zh-TW" dirty="0"/>
              <a:t>amortized cost </a:t>
            </a:r>
            <a:r>
              <a:rPr lang="en-US" altLang="zh-TW" dirty="0" smtClean="0"/>
              <a:t>&lt; </a:t>
            </a:r>
            <a:r>
              <a:rPr lang="zh-TW" altLang="en-US" dirty="0"/>
              <a:t>實際</a:t>
            </a:r>
            <a:r>
              <a:rPr lang="en-US" altLang="zh-TW" dirty="0"/>
              <a:t>cost</a:t>
            </a:r>
            <a:r>
              <a:rPr lang="zh-TW" altLang="en-US" dirty="0"/>
              <a:t>想</a:t>
            </a:r>
            <a:r>
              <a:rPr lang="zh-TW" altLang="en-US" dirty="0" smtClean="0"/>
              <a:t>成是花錢</a:t>
            </a:r>
            <a:endParaRPr lang="en-US" altLang="zh-TW" dirty="0" smtClean="0"/>
          </a:p>
          <a:p>
            <a:r>
              <a:rPr lang="zh-TW" altLang="en-US" dirty="0" smtClean="0"/>
              <a:t>有些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可能多存一些錢</a:t>
            </a:r>
            <a:r>
              <a:rPr lang="en-US" altLang="zh-TW" dirty="0" smtClean="0"/>
              <a:t>, </a:t>
            </a:r>
            <a:r>
              <a:rPr lang="zh-TW" altLang="en-US" dirty="0"/>
              <a:t>供給後面的其他花錢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2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限制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844824"/>
                <a:ext cx="7344816" cy="453650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如果我們想要用</a:t>
                </a:r>
                <a:r>
                  <a:rPr lang="en-US" altLang="zh-TW" dirty="0" smtClean="0"/>
                  <a:t>amortized cost</a:t>
                </a:r>
                <a:r>
                  <a:rPr lang="zh-TW" altLang="en-US" dirty="0" smtClean="0"/>
                  <a:t>總和來分析</a:t>
                </a:r>
                <a:r>
                  <a:rPr lang="en-US" altLang="zh-TW" dirty="0" smtClean="0"/>
                  <a:t>T(n)</a:t>
                </a:r>
                <a:r>
                  <a:rPr lang="zh-TW" altLang="en-US" dirty="0" smtClean="0"/>
                  <a:t>最大有多少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則必須滿足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i</m:t>
                        </m:r>
                        <m:r>
                          <a:rPr lang="en-US" altLang="zh-TW" b="0" i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  <a:p>
                <a:r>
                  <a:rPr lang="zh-TW" altLang="en-US" dirty="0" smtClean="0"/>
                  <a:t>這樣的話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zh-TW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 smtClean="0"/>
                  <a:t>也</a:t>
                </a:r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注意上面的條件是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任何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operation”</a:t>
                </a:r>
                <a:r>
                  <a:rPr lang="zh-TW" altLang="en-US" dirty="0" smtClean="0"/>
                  <a:t>都要符合喔</a:t>
                </a:r>
                <a:r>
                  <a:rPr lang="en-US" altLang="zh-TW" dirty="0" smtClean="0"/>
                  <a:t>!</a:t>
                </a:r>
              </a:p>
              <a:p>
                <a:r>
                  <a:rPr lang="zh-TW" altLang="en-US" dirty="0" smtClean="0"/>
                  <a:t>如果不符合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則不能保障</a:t>
                </a:r>
                <a:r>
                  <a:rPr lang="en-US" altLang="zh-TW" dirty="0" smtClean="0"/>
                  <a:t>”</a:t>
                </a:r>
                <a:r>
                  <a:rPr lang="zh-TW" altLang="en-US" dirty="0"/>
                  <a:t>如果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/>
                  <a:t>也是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 smtClean="0"/>
                  <a:t>”</a:t>
                </a:r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也就是說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不可以使某個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多花的錢大於之前存的錢</a:t>
                </a:r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844824"/>
                <a:ext cx="7344816" cy="4536504"/>
              </a:xfrm>
              <a:blipFill rotWithShape="1">
                <a:blip r:embed="rId2"/>
                <a:stretch>
                  <a:fillRect l="-1743" t="-12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假設我們</a:t>
            </a:r>
            <a:r>
              <a:rPr lang="zh-TW" altLang="en-US" dirty="0" smtClean="0"/>
              <a:t>設定以下的</a:t>
            </a:r>
            <a:r>
              <a:rPr lang="en-US" altLang="zh-TW" dirty="0" smtClean="0"/>
              <a:t>amortized cost:</a:t>
            </a:r>
          </a:p>
          <a:p>
            <a:r>
              <a:rPr lang="en-US" altLang="zh-TW" dirty="0" smtClean="0"/>
              <a:t>Push: 2</a:t>
            </a:r>
          </a:p>
          <a:p>
            <a:r>
              <a:rPr lang="en-US" altLang="zh-TW" dirty="0" smtClean="0"/>
              <a:t>Pop: 0</a:t>
            </a:r>
          </a:p>
          <a:p>
            <a:r>
              <a:rPr lang="en-US" altLang="zh-TW" dirty="0" err="1" smtClean="0"/>
              <a:t>Multipop</a:t>
            </a:r>
            <a:r>
              <a:rPr lang="en-US" altLang="zh-TW" dirty="0" smtClean="0"/>
              <a:t>: 0</a:t>
            </a:r>
          </a:p>
          <a:p>
            <a:r>
              <a:rPr lang="zh-TW" altLang="en-US" dirty="0" smtClean="0"/>
              <a:t>這樣</a:t>
            </a:r>
            <a:r>
              <a:rPr lang="en-US" altLang="zh-TW" dirty="0" smtClean="0"/>
              <a:t>, push</a:t>
            </a:r>
            <a:r>
              <a:rPr lang="zh-TW" altLang="en-US" dirty="0" smtClean="0"/>
              <a:t>先存下的錢</a:t>
            </a:r>
            <a:r>
              <a:rPr lang="en-US" altLang="zh-TW" dirty="0" smtClean="0"/>
              <a:t>, </a:t>
            </a:r>
            <a:r>
              <a:rPr lang="zh-TW" altLang="en-US" dirty="0" smtClean="0"/>
              <a:t>足夠讓</a:t>
            </a:r>
            <a:r>
              <a:rPr lang="en-US" altLang="zh-TW" dirty="0" smtClean="0"/>
              <a:t>pop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multipop</a:t>
            </a:r>
            <a:r>
              <a:rPr lang="zh-TW" altLang="en-US" dirty="0" smtClean="0"/>
              <a:t>花嗎</a:t>
            </a:r>
            <a:r>
              <a:rPr lang="en-US" altLang="zh-TW" dirty="0" smtClean="0"/>
              <a:t>?</a:t>
            </a:r>
          </a:p>
          <a:p>
            <a:r>
              <a:rPr lang="en-US" altLang="zh-TW" dirty="0" err="1" smtClean="0"/>
              <a:t>Pop&amp;Multipop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設成</a:t>
            </a:r>
            <a:r>
              <a:rPr lang="en-US" altLang="zh-TW" dirty="0" smtClean="0"/>
              <a:t>0, </a:t>
            </a:r>
            <a:r>
              <a:rPr lang="zh-TW" altLang="en-US" dirty="0" smtClean="0"/>
              <a:t>因此會花先存下來的錢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843808" y="1027664"/>
            <a:ext cx="5224426" cy="1143000"/>
          </a:xfrm>
        </p:spPr>
        <p:txBody>
          <a:bodyPr/>
          <a:lstStyle/>
          <a:p>
            <a:r>
              <a:rPr lang="zh-TW" altLang="en-US" dirty="0" smtClean="0"/>
              <a:t>一</a:t>
            </a:r>
            <a:r>
              <a:rPr lang="en-US" altLang="zh-TW" dirty="0" smtClean="0"/>
              <a:t>: Stack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1728192" cy="1294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100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532566"/>
            <a:ext cx="3971662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存錢和</a:t>
            </a:r>
            <a:r>
              <a:rPr lang="zh-TW" altLang="en-US" dirty="0" smtClean="0"/>
              <a:t>花錢的故事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691680" y="3068960"/>
            <a:ext cx="0" cy="2304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555776" y="3068960"/>
            <a:ext cx="0" cy="2304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691680" y="5373216"/>
            <a:ext cx="8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763688" y="4869160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763688" y="4365104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2" y="2758951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25" y="2758950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4983722" y="919400"/>
            <a:ext cx="16834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Push: </a:t>
            </a:r>
            <a:r>
              <a:rPr lang="zh-TW" altLang="en-US" dirty="0" smtClean="0"/>
              <a:t>付兩塊錢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83722" y="1354747"/>
            <a:ext cx="3182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一塊錢付掉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本身花的時間</a:t>
            </a:r>
            <a:endParaRPr lang="en-US" altLang="zh-TW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3582143" y="2420888"/>
            <a:ext cx="2880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83722" y="1774116"/>
            <a:ext cx="28700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一塊錢先存起來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跟著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進去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item)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2" y="4075331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25" y="4075330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3685928" y="3713504"/>
            <a:ext cx="2880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83722" y="2584323"/>
            <a:ext cx="16834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Push: </a:t>
            </a:r>
            <a:r>
              <a:rPr lang="zh-TW" altLang="en-US" dirty="0" smtClean="0"/>
              <a:t>付兩塊錢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983722" y="3019670"/>
            <a:ext cx="3182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一塊錢付掉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本身花的時間</a:t>
            </a:r>
            <a:endParaRPr lang="en-US" altLang="zh-TW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4983722" y="3439039"/>
            <a:ext cx="28700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一塊錢先存起來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跟著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進去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item)</a:t>
            </a: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67844" y="3429000"/>
            <a:ext cx="252028" cy="18397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3167844" y="4797152"/>
            <a:ext cx="396044" cy="4715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" name="文字方塊 5119"/>
          <p:cNvSpPr txBox="1"/>
          <p:nvPr/>
        </p:nvSpPr>
        <p:spPr>
          <a:xfrm>
            <a:off x="2622173" y="5359888"/>
            <a:ext cx="188343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存起來的</a:t>
            </a:r>
            <a:r>
              <a:rPr lang="zh-TW" altLang="en-US" dirty="0" smtClean="0"/>
              <a:t>錢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是用來給之後</a:t>
            </a:r>
            <a:r>
              <a:rPr lang="en-US" altLang="zh-TW" dirty="0" smtClean="0"/>
              <a:t>pop</a:t>
            </a:r>
            <a:r>
              <a:rPr lang="zh-TW" altLang="en-US" dirty="0" smtClean="0"/>
              <a:t>出來的花的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不管是</a:t>
            </a:r>
            <a:r>
              <a:rPr lang="en-US" altLang="zh-TW" dirty="0" smtClean="0"/>
              <a:t>pop or </a:t>
            </a:r>
            <a:r>
              <a:rPr lang="en-US" altLang="zh-TW" dirty="0" err="1" smtClean="0"/>
              <a:t>Multipop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121" name="文字方塊 5120"/>
          <p:cNvSpPr txBox="1"/>
          <p:nvPr/>
        </p:nvSpPr>
        <p:spPr>
          <a:xfrm>
            <a:off x="4983721" y="4191658"/>
            <a:ext cx="358607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也就是說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不管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的順序是怎麼樣</a:t>
            </a:r>
            <a:r>
              <a:rPr lang="en-US" altLang="zh-TW" dirty="0" smtClean="0"/>
              <a:t>,</a:t>
            </a:r>
          </a:p>
          <a:p>
            <a:r>
              <a:rPr lang="zh-TW" altLang="en-US" dirty="0"/>
              <a:t>永遠不會有</a:t>
            </a:r>
            <a:r>
              <a:rPr lang="zh-TW" altLang="en-US" dirty="0" smtClean="0"/>
              <a:t>情形是花錢花超過已經存下來的錢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每個已經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都已經預先存下了錢給</a:t>
            </a:r>
            <a:r>
              <a:rPr lang="en-US" altLang="zh-TW" dirty="0" smtClean="0"/>
              <a:t>pop or </a:t>
            </a:r>
            <a:r>
              <a:rPr lang="en-US" altLang="zh-TW" dirty="0" err="1" smtClean="0"/>
              <a:t>Multipop</a:t>
            </a:r>
            <a:r>
              <a:rPr lang="zh-TW" altLang="en-US" dirty="0" smtClean="0"/>
              <a:t>用</a:t>
            </a:r>
            <a:r>
              <a:rPr lang="en-US" altLang="zh-TW" dirty="0" smtClean="0"/>
              <a:t>.</a:t>
            </a:r>
          </a:p>
        </p:txBody>
      </p:sp>
      <p:sp>
        <p:nvSpPr>
          <p:cNvPr id="5123" name="文字方塊 5122"/>
          <p:cNvSpPr txBox="1"/>
          <p:nvPr/>
        </p:nvSpPr>
        <p:spPr>
          <a:xfrm>
            <a:off x="5326830" y="6098552"/>
            <a:ext cx="38052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itchFamily="2" charset="2"/>
              </a:rPr>
              <a:t>the total </a:t>
            </a:r>
            <a:r>
              <a:rPr lang="en-US" altLang="zh-TW" dirty="0">
                <a:sym typeface="Wingdings" pitchFamily="2" charset="2"/>
              </a:rPr>
              <a:t>amortized cost is </a:t>
            </a:r>
            <a:r>
              <a:rPr lang="en-US" altLang="zh-TW" dirty="0" smtClean="0">
                <a:sym typeface="Wingdings" pitchFamily="2" charset="2"/>
              </a:rPr>
              <a:t>always a upper bound </a:t>
            </a:r>
            <a:r>
              <a:rPr lang="en-US" altLang="zh-TW" dirty="0">
                <a:sym typeface="Wingdings" pitchFamily="2" charset="2"/>
              </a:rPr>
              <a:t>of </a:t>
            </a:r>
            <a:r>
              <a:rPr lang="en-US" altLang="zh-TW" dirty="0" smtClean="0">
                <a:sym typeface="Wingdings" pitchFamily="2" charset="2"/>
              </a:rPr>
              <a:t>the total actual </a:t>
            </a:r>
            <a:r>
              <a:rPr lang="en-US" altLang="zh-TW" dirty="0">
                <a:sym typeface="Wingdings" pitchFamily="2" charset="2"/>
              </a:rPr>
              <a:t>cost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5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5120" grpId="0" animBg="1"/>
      <p:bldP spid="5121" grpId="0" animBg="1"/>
      <p:bldP spid="5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Total Amortized Cost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然後呢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Total amortized cost=2*push operation</a:t>
            </a:r>
            <a:r>
              <a:rPr lang="zh-TW" altLang="en-US" dirty="0" smtClean="0"/>
              <a:t>數目</a:t>
            </a:r>
            <a:r>
              <a:rPr lang="en-US" altLang="zh-TW" dirty="0" smtClean="0"/>
              <a:t>=O(n)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total actual cost</a:t>
            </a:r>
            <a:r>
              <a:rPr lang="zh-TW" altLang="en-US" dirty="0" smtClean="0"/>
              <a:t>也是</a:t>
            </a:r>
            <a:r>
              <a:rPr lang="en-US" altLang="zh-TW" dirty="0"/>
              <a:t>O(n)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40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zh-TW" altLang="en-US" dirty="0" smtClean="0"/>
              <a:t>我們</a:t>
            </a:r>
            <a:r>
              <a:rPr lang="zh-TW" altLang="en-US" dirty="0"/>
              <a:t>這樣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amortized cost:</a:t>
            </a:r>
          </a:p>
          <a:p>
            <a:r>
              <a:rPr lang="zh-TW" altLang="en-US" dirty="0"/>
              <a:t>設定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: 2</a:t>
            </a:r>
          </a:p>
          <a:p>
            <a:r>
              <a:rPr lang="zh-TW" altLang="en-US" dirty="0" smtClean="0"/>
              <a:t>其他都是</a:t>
            </a:r>
            <a:r>
              <a:rPr lang="en-US" altLang="zh-TW" dirty="0" smtClean="0"/>
              <a:t>0</a:t>
            </a:r>
          </a:p>
          <a:p>
            <a:endParaRPr lang="en-US" altLang="zh-TW" dirty="0"/>
          </a:p>
          <a:p>
            <a:r>
              <a:rPr lang="zh-TW" altLang="en-US" dirty="0" smtClean="0"/>
              <a:t>這樣的設計會不會有錢不夠花的狀況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627784" y="1027664"/>
            <a:ext cx="5440450" cy="1143000"/>
          </a:xfrm>
        </p:spPr>
        <p:txBody>
          <a:bodyPr/>
          <a:lstStyle/>
          <a:p>
            <a:r>
              <a:rPr lang="zh-TW" altLang="en-US" dirty="0" smtClean="0"/>
              <a:t>二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二進位計數器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92" y="764704"/>
            <a:ext cx="1609725" cy="1485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108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1320" y="404664"/>
            <a:ext cx="7024744" cy="1143000"/>
          </a:xfrm>
        </p:spPr>
        <p:txBody>
          <a:bodyPr/>
          <a:lstStyle/>
          <a:p>
            <a:r>
              <a:rPr lang="zh-TW" altLang="en-US" dirty="0"/>
              <a:t>存錢和花錢的</a:t>
            </a:r>
            <a:r>
              <a:rPr lang="zh-TW" altLang="en-US" dirty="0" smtClean="0"/>
              <a:t>故事 </a:t>
            </a:r>
            <a:r>
              <a:rPr lang="en-US" altLang="zh-TW" dirty="0" smtClean="0"/>
              <a:t>Part II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56939"/>
              </p:ext>
            </p:extLst>
          </p:nvPr>
        </p:nvGraphicFramePr>
        <p:xfrm>
          <a:off x="1331640" y="2348880"/>
          <a:ext cx="3384378" cy="7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1321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</a:tr>
              <a:tr h="379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52601"/>
              </p:ext>
            </p:extLst>
          </p:nvPr>
        </p:nvGraphicFramePr>
        <p:xfrm>
          <a:off x="1331640" y="3284984"/>
          <a:ext cx="3384378" cy="7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1321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</a:tr>
              <a:tr h="379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57" y="3501009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01008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220072" y="3131677"/>
            <a:ext cx="6200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A[0]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64677"/>
              </p:ext>
            </p:extLst>
          </p:nvPr>
        </p:nvGraphicFramePr>
        <p:xfrm>
          <a:off x="1331640" y="4167771"/>
          <a:ext cx="3384378" cy="7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1321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</a:tr>
              <a:tr h="379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82" y="4725145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85" y="4725144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5200397" y="4355813"/>
            <a:ext cx="6200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A[1]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064924" y="1912615"/>
            <a:ext cx="20778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設</a:t>
            </a:r>
            <a:r>
              <a:rPr lang="en-US" altLang="zh-TW" dirty="0" smtClean="0"/>
              <a:t>A[0]=1: </a:t>
            </a:r>
            <a:r>
              <a:rPr lang="zh-TW" altLang="en-US" dirty="0" smtClean="0"/>
              <a:t>付兩塊錢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64924" y="2347962"/>
            <a:ext cx="3182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一塊錢付掉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本身花的時間</a:t>
            </a:r>
            <a:endParaRPr lang="en-US" altLang="zh-TW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6781625" y="5783086"/>
            <a:ext cx="18309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一塊錢先存起來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跟著</a:t>
            </a:r>
            <a:r>
              <a:rPr lang="en-US" altLang="zh-TW" dirty="0" smtClean="0"/>
              <a:t>A[1]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 1)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781625" y="3734276"/>
            <a:ext cx="186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設</a:t>
            </a:r>
            <a:r>
              <a:rPr lang="en-US" altLang="zh-TW" dirty="0" smtClean="0"/>
              <a:t>A[0]=0: </a:t>
            </a:r>
            <a:r>
              <a:rPr lang="zh-TW" altLang="en-US" dirty="0" smtClean="0"/>
              <a:t>不付錢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64795" y="4201158"/>
            <a:ext cx="22621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用存起來的一塊錢付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764795" y="4850484"/>
            <a:ext cx="20633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設</a:t>
            </a:r>
            <a:r>
              <a:rPr lang="en-US" altLang="zh-TW" dirty="0" smtClean="0"/>
              <a:t>A[1]=1: </a:t>
            </a:r>
            <a:r>
              <a:rPr lang="zh-TW" altLang="en-US" dirty="0" smtClean="0"/>
              <a:t>付兩塊錢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20410" y="5358521"/>
            <a:ext cx="3182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一塊錢付掉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本身花的時間</a:t>
            </a:r>
            <a:endParaRPr lang="en-US" altLang="zh-TW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6217324" y="2919731"/>
            <a:ext cx="18309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一塊錢先存起來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跟著</a:t>
            </a:r>
            <a:r>
              <a:rPr lang="en-US" altLang="zh-TW" dirty="0" smtClean="0"/>
              <a:t>A[0]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 1)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79512" y="5017120"/>
            <a:ext cx="423414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也就是說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不管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的順序是怎麼樣</a:t>
            </a:r>
            <a:r>
              <a:rPr lang="en-US" altLang="zh-TW" dirty="0" smtClean="0"/>
              <a:t>,</a:t>
            </a:r>
            <a:r>
              <a:rPr lang="zh-TW" altLang="en-US" dirty="0" smtClean="0"/>
              <a:t>永遠</a:t>
            </a:r>
            <a:r>
              <a:rPr lang="zh-TW" altLang="en-US" dirty="0"/>
              <a:t>不會有</a:t>
            </a:r>
            <a:r>
              <a:rPr lang="zh-TW" altLang="en-US" dirty="0" smtClean="0"/>
              <a:t>情形是花錢花超過已經存下來的錢</a:t>
            </a:r>
            <a:r>
              <a:rPr lang="en-US" altLang="zh-TW" dirty="0" smtClean="0"/>
              <a:t>.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bit=1</a:t>
            </a:r>
            <a:r>
              <a:rPr lang="zh-TW" altLang="en-US" dirty="0" smtClean="0"/>
              <a:t>都已經預先存下了錢給</a:t>
            </a:r>
            <a:r>
              <a:rPr lang="en-US" altLang="zh-TW" dirty="0" smtClean="0"/>
              <a:t>set bit=0</a:t>
            </a:r>
            <a:r>
              <a:rPr lang="zh-TW" altLang="en-US" dirty="0" smtClean="0"/>
              <a:t>的時候用</a:t>
            </a:r>
            <a:r>
              <a:rPr lang="en-US" altLang="zh-TW" dirty="0" smtClean="0"/>
              <a:t>.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507431" y="5949280"/>
            <a:ext cx="38052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itchFamily="2" charset="2"/>
              </a:rPr>
              <a:t>the total </a:t>
            </a:r>
            <a:r>
              <a:rPr lang="en-US" altLang="zh-TW" dirty="0">
                <a:sym typeface="Wingdings" pitchFamily="2" charset="2"/>
              </a:rPr>
              <a:t>amortized cost is </a:t>
            </a:r>
            <a:r>
              <a:rPr lang="en-US" altLang="zh-TW" dirty="0" smtClean="0">
                <a:sym typeface="Wingdings" pitchFamily="2" charset="2"/>
              </a:rPr>
              <a:t>always a upper bound </a:t>
            </a:r>
            <a:r>
              <a:rPr lang="en-US" altLang="zh-TW" dirty="0">
                <a:sym typeface="Wingdings" pitchFamily="2" charset="2"/>
              </a:rPr>
              <a:t>of </a:t>
            </a:r>
            <a:r>
              <a:rPr lang="en-US" altLang="zh-TW" dirty="0" smtClean="0">
                <a:sym typeface="Wingdings" pitchFamily="2" charset="2"/>
              </a:rPr>
              <a:t>the total actual </a:t>
            </a:r>
            <a:r>
              <a:rPr lang="en-US" altLang="zh-TW" dirty="0">
                <a:sym typeface="Wingdings" pitchFamily="2" charset="2"/>
              </a:rPr>
              <a:t>cost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2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Amortized Cost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Total amortized cost=n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INCREMENT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bit=1</a:t>
            </a:r>
            <a:r>
              <a:rPr lang="zh-TW" altLang="en-US" dirty="0" smtClean="0"/>
              <a:t>的次數</a:t>
            </a:r>
            <a:endParaRPr lang="en-US" altLang="zh-TW" dirty="0" smtClean="0"/>
          </a:p>
          <a:p>
            <a:r>
              <a:rPr lang="zh-TW" altLang="en-US" dirty="0"/>
              <a:t>每次最多只設定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次最多設定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Total amortized cost=O(n)</a:t>
            </a:r>
          </a:p>
          <a:p>
            <a:r>
              <a:rPr lang="en-US" altLang="zh-TW" dirty="0" smtClean="0"/>
              <a:t>Total actual cost=O(n)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33056"/>
            <a:ext cx="2776070" cy="282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28184" y="3563724"/>
            <a:ext cx="2831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攝於地下室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期中考前一天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5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potential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Accounting method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先存後花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r>
              <a:rPr lang="en-US" altLang="zh-TW" dirty="0" smtClean="0"/>
              <a:t>Potential method</a:t>
            </a:r>
            <a:r>
              <a:rPr lang="zh-TW" altLang="en-US" dirty="0"/>
              <a:t>則</a:t>
            </a:r>
            <a:r>
              <a:rPr lang="zh-TW" altLang="en-US" dirty="0" smtClean="0"/>
              <a:t>是用</a:t>
            </a:r>
            <a:r>
              <a:rPr lang="en-US" altLang="zh-TW" dirty="0" smtClean="0"/>
              <a:t>potential</a:t>
            </a:r>
            <a:r>
              <a:rPr lang="zh-TW" altLang="en-US" dirty="0" smtClean="0"/>
              <a:t>來計算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之前的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使目前的資料結構有殘存多少能量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物理定義</a:t>
            </a:r>
            <a:r>
              <a:rPr lang="en-US" altLang="zh-TW" b="1" dirty="0" smtClean="0"/>
              <a:t>:Potential </a:t>
            </a:r>
            <a:r>
              <a:rPr lang="en-US" altLang="zh-TW" b="1" dirty="0"/>
              <a:t>energy</a:t>
            </a:r>
            <a:r>
              <a:rPr lang="en-US" altLang="zh-TW" dirty="0"/>
              <a:t> is the energy stored in a body or in a system due to its position in a force field or due to its configuration*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6237312"/>
            <a:ext cx="3656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*http</a:t>
            </a:r>
            <a:r>
              <a:rPr lang="en-US" altLang="zh-TW" sz="1400" dirty="0"/>
              <a:t>://en.wikipedia.org/wiki/Potential_energy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8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052736"/>
            <a:ext cx="7848872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為什麼需要</a:t>
            </a:r>
            <a:r>
              <a:rPr lang="en-US" altLang="zh-TW" dirty="0" err="1" smtClean="0"/>
              <a:t>Amortied</a:t>
            </a:r>
            <a:r>
              <a:rPr lang="en-US" altLang="zh-TW" dirty="0" smtClean="0"/>
              <a:t>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91680" y="2643254"/>
            <a:ext cx="50405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48136" y="4371446"/>
            <a:ext cx="5040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04592" y="3861048"/>
            <a:ext cx="504056" cy="180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662028" y="4803494"/>
            <a:ext cx="50405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71506" y="4803494"/>
            <a:ext cx="50405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7962" y="523554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53173" y="523554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56176" y="4365104"/>
            <a:ext cx="5040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403648" y="2643254"/>
            <a:ext cx="525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876256" y="2458588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O(f(n))</a:t>
            </a:r>
            <a:endParaRPr lang="zh-TW" altLang="en-US" dirty="0"/>
          </a:p>
        </p:txBody>
      </p:sp>
      <p:sp>
        <p:nvSpPr>
          <p:cNvPr id="18" name="右大括弧 17"/>
          <p:cNvSpPr/>
          <p:nvPr/>
        </p:nvSpPr>
        <p:spPr>
          <a:xfrm rot="5400000">
            <a:off x="4045006" y="3412404"/>
            <a:ext cx="288032" cy="4942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62028" y="604811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 operations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111755" y="5993880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=O(n f(n)) ??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259632" y="2598654"/>
            <a:ext cx="0" cy="328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 rot="16200000">
            <a:off x="371087" y="397075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running time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766926" y="6029311"/>
            <a:ext cx="13997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估得太鬆了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95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  <p:bldP spid="25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TW" altLang="en-US" dirty="0" smtClean="0"/>
                  <a:t>做完第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之後的</a:t>
                </a:r>
                <a:r>
                  <a:rPr lang="en-US" altLang="zh-TW" dirty="0" smtClean="0"/>
                  <a:t>data structure</a:t>
                </a:r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一開始為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 smtClean="0"/>
                  <a:t>結束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後為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/>
                      </a:rPr>
                      <m:t>Φ</m:t>
                    </m:r>
                    <m:r>
                      <a:rPr lang="en-US" altLang="zh-TW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potential (</a:t>
                </a:r>
                <a:r>
                  <a:rPr lang="zh-TW" altLang="en-US" dirty="0" smtClean="0"/>
                  <a:t>自己定義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則第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amortized cost</a:t>
                </a:r>
                <a:r>
                  <a:rPr lang="zh-TW" altLang="en-US" dirty="0" smtClean="0"/>
                  <a:t>為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amortized cost=actual cost</a:t>
                </a:r>
                <a:r>
                  <a:rPr lang="zh-TW" altLang="en-US" dirty="0" smtClean="0"/>
                  <a:t>加上</a:t>
                </a:r>
                <a:r>
                  <a:rPr lang="en-US" altLang="zh-TW" dirty="0" smtClean="0"/>
                  <a:t>potential</a:t>
                </a:r>
                <a:r>
                  <a:rPr lang="zh-TW" altLang="en-US" dirty="0" smtClean="0"/>
                  <a:t>的改變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88" t="-1563" b="-243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限制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844824"/>
                <a:ext cx="6777317" cy="3987805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dirty="0" smtClean="0"/>
                  <a:t>要怎麼確定</a:t>
                </a:r>
                <a:r>
                  <a:rPr lang="en-US" altLang="zh-TW" dirty="0" smtClean="0"/>
                  <a:t>total amortized cost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total actual cost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upper bound</a:t>
                </a:r>
                <a:r>
                  <a:rPr lang="zh-TW" altLang="en-US" dirty="0" smtClean="0"/>
                  <a:t>呢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要確定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也就是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通常</a:t>
                </a:r>
                <a:r>
                  <a:rPr lang="zh-TW" altLang="en-US" dirty="0" smtClean="0"/>
                  <a:t>不知道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是多少</a:t>
                </a:r>
                <a:endParaRPr lang="en-US" altLang="zh-TW" dirty="0" smtClean="0"/>
              </a:p>
              <a:p>
                <a:r>
                  <a:rPr lang="zh-TW" altLang="en-US" dirty="0"/>
                  <a:t>所以也就是必須對於</a:t>
                </a:r>
                <a:r>
                  <a:rPr lang="zh-TW" altLang="en-US" dirty="0" smtClean="0"/>
                  <a:t>任何</a:t>
                </a:r>
                <a:r>
                  <a:rPr lang="en-US" altLang="zh-TW" dirty="0" smtClean="0"/>
                  <a:t>i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通常會希望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/>
                      </a:rPr>
                      <m:t>≥</m:t>
                    </m:r>
                    <m:r>
                      <a:rPr lang="en-US" altLang="zh-TW" b="0" i="0" smtClean="0">
                        <a:latin typeface="Cambria Math"/>
                      </a:rPr>
                      <m:t>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844824"/>
                <a:ext cx="6777317" cy="3987805"/>
              </a:xfrm>
              <a:blipFill rotWithShape="1">
                <a:blip r:embed="rId2"/>
                <a:stretch>
                  <a:fillRect l="-1169" t="-1070" b="-3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87824" y="1434562"/>
                <a:ext cx="38689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434562"/>
                <a:ext cx="386898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07704" y="2646204"/>
                <a:ext cx="28083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646204"/>
                <a:ext cx="28083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6626" y="2507704"/>
                <a:ext cx="324036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amortized cost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 smtClean="0"/>
                  <a:t> actual cost</a:t>
                </a:r>
              </a:p>
              <a:p>
                <a:r>
                  <a:rPr lang="zh-TW" altLang="en-US" dirty="0" smtClean="0"/>
                  <a:t>則</a:t>
                </a:r>
                <a:r>
                  <a:rPr lang="zh-TW" altLang="en-US" dirty="0"/>
                  <a:t>可以想成是</a:t>
                </a:r>
                <a:r>
                  <a:rPr lang="zh-TW" altLang="en-US" dirty="0" smtClean="0"/>
                  <a:t>存錢</a:t>
                </a:r>
                <a:r>
                  <a:rPr lang="en-US" altLang="zh-TW" dirty="0" smtClean="0"/>
                  <a:t>.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存到</a:t>
                </a:r>
                <a:r>
                  <a:rPr lang="en-US" altLang="zh-TW" dirty="0" smtClean="0"/>
                  <a:t>potential</a:t>
                </a:r>
                <a:r>
                  <a:rPr lang="zh-TW" altLang="en-US" dirty="0" smtClean="0"/>
                  <a:t>裡面去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26" y="2507704"/>
                <a:ext cx="324036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308" t="-2581" b="-7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07704" y="4071556"/>
                <a:ext cx="28083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071556"/>
                <a:ext cx="280831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36626" y="3933056"/>
                <a:ext cx="324036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amortized cost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altLang="zh-TW" dirty="0" smtClean="0"/>
                  <a:t> actual cost</a:t>
                </a:r>
              </a:p>
              <a:p>
                <a:r>
                  <a:rPr lang="zh-TW" altLang="en-US" dirty="0" smtClean="0"/>
                  <a:t>則</a:t>
                </a:r>
                <a:r>
                  <a:rPr lang="zh-TW" altLang="en-US" dirty="0"/>
                  <a:t>可以想成</a:t>
                </a:r>
                <a:r>
                  <a:rPr lang="zh-TW" altLang="en-US" dirty="0" smtClean="0"/>
                  <a:t>是花錢</a:t>
                </a:r>
                <a:r>
                  <a:rPr lang="en-US" altLang="zh-TW" dirty="0" smtClean="0"/>
                  <a:t>.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從</a:t>
                </a:r>
                <a:r>
                  <a:rPr lang="en-US" altLang="zh-TW" dirty="0" smtClean="0"/>
                  <a:t>potential</a:t>
                </a:r>
                <a:r>
                  <a:rPr lang="zh-TW" altLang="en-US" dirty="0" smtClean="0"/>
                  <a:t>裡面拿出錢來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26" y="3933056"/>
                <a:ext cx="3240360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1308" t="-2581" b="-7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1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定義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裡面有多少個</a:t>
                </a:r>
                <a:r>
                  <a:rPr lang="en-US" altLang="zh-TW" dirty="0" smtClean="0"/>
                  <a:t>item</a:t>
                </a:r>
              </a:p>
              <a:p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一開始</a:t>
                </a:r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沒有東西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>
                    <a:sym typeface="Wingdings" pitchFamily="2" charset="2"/>
                  </a:rPr>
                  <a:t>total amortized cost</a:t>
                </a:r>
                <a:r>
                  <a:rPr lang="zh-TW" altLang="en-US" dirty="0" smtClean="0">
                    <a:sym typeface="Wingdings" pitchFamily="2" charset="2"/>
                  </a:rPr>
                  <a:t>是</a:t>
                </a:r>
                <a:r>
                  <a:rPr lang="en-US" altLang="zh-TW" dirty="0" smtClean="0">
                    <a:sym typeface="Wingdings" pitchFamily="2" charset="2"/>
                  </a:rPr>
                  <a:t>total actual cost</a:t>
                </a:r>
                <a:r>
                  <a:rPr lang="zh-TW" altLang="en-US" dirty="0" smtClean="0">
                    <a:sym typeface="Wingdings" pitchFamily="2" charset="2"/>
                  </a:rPr>
                  <a:t>的</a:t>
                </a:r>
                <a:r>
                  <a:rPr lang="en-US" altLang="zh-TW" dirty="0" smtClean="0">
                    <a:sym typeface="Wingdings" pitchFamily="2" charset="2"/>
                  </a:rPr>
                  <a:t>upper bound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1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843808" y="1027664"/>
            <a:ext cx="5224426" cy="1143000"/>
          </a:xfrm>
        </p:spPr>
        <p:txBody>
          <a:bodyPr/>
          <a:lstStyle/>
          <a:p>
            <a:r>
              <a:rPr lang="zh-TW" altLang="en-US" dirty="0" smtClean="0"/>
              <a:t>一</a:t>
            </a:r>
            <a:r>
              <a:rPr lang="en-US" altLang="zh-TW" dirty="0" smtClean="0"/>
              <a:t>: Stack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1728192" cy="1294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977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Amortized costs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00808"/>
                <a:ext cx="6777317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如果第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push, </a:t>
                </a:r>
                <a:r>
                  <a:rPr lang="zh-TW" altLang="en-US" dirty="0" smtClean="0"/>
                  <a:t>目前</a:t>
                </a:r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有</a:t>
                </a:r>
                <a:r>
                  <a:rPr lang="en-US" altLang="zh-TW" dirty="0" smtClean="0"/>
                  <a:t>s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item</a:t>
                </a:r>
              </a:p>
              <a:p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=1+1=2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如果</a:t>
                </a:r>
                <a:r>
                  <a:rPr lang="zh-TW" altLang="en-US" dirty="0"/>
                  <a:t>第</a:t>
                </a:r>
                <a:r>
                  <a:rPr lang="en-US" altLang="zh-TW" dirty="0"/>
                  <a:t>i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operation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pop, </a:t>
                </a:r>
                <a:r>
                  <a:rPr lang="zh-TW" altLang="en-US" dirty="0"/>
                  <a:t>目前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個</a:t>
                </a:r>
                <a:r>
                  <a:rPr lang="en-US" altLang="zh-TW" dirty="0" smtClean="0"/>
                  <a:t>item</a:t>
                </a:r>
              </a:p>
              <a:p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=−1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1−</m:t>
                    </m:r>
                    <m:r>
                      <a:rPr lang="en-US" altLang="zh-TW" b="0" i="0" smtClean="0">
                        <a:latin typeface="Cambria Math"/>
                      </a:rPr>
                      <m:t>1</m:t>
                    </m:r>
                    <m:r>
                      <a:rPr lang="en-US" altLang="zh-TW">
                        <a:latin typeface="Cambria Math"/>
                      </a:rPr>
                      <m:t>=0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如果第</a:t>
                </a:r>
                <a:r>
                  <a:rPr lang="en-US" altLang="zh-TW" dirty="0"/>
                  <a:t>i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operation</a:t>
                </a:r>
                <a:r>
                  <a:rPr lang="zh-TW" altLang="en-US" dirty="0"/>
                  <a:t>是</a:t>
                </a:r>
                <a:r>
                  <a:rPr lang="en-US" altLang="zh-TW" dirty="0" err="1"/>
                  <a:t>Multipop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S,k</a:t>
                </a:r>
                <a:r>
                  <a:rPr lang="en-US" altLang="zh-TW" dirty="0"/>
                  <a:t>) , </a:t>
                </a:r>
                <a:r>
                  <a:rPr lang="zh-TW" altLang="en-US" dirty="0"/>
                  <a:t>目前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個</a:t>
                </a:r>
                <a:r>
                  <a:rPr lang="en-US" altLang="zh-TW" dirty="0" smtClean="0"/>
                  <a:t>item</a:t>
                </a:r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請同學練習看看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r>
                  <a:rPr lang="zh-TW" altLang="en-US" dirty="0"/>
                  <a:t>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=−</m:t>
                    </m:r>
                    <m:r>
                      <a:rPr lang="en-US" altLang="zh-TW" i="1">
                        <a:latin typeface="Cambria Math"/>
                      </a:rPr>
                      <m:t>𝑘</m:t>
                    </m:r>
                    <m:r>
                      <a:rPr lang="en-US" altLang="zh-TW" i="1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k</m:t>
                        </m:r>
                      </m:e>
                      <m:sup>
                        <m:r>
                          <a:rPr lang="en-US" altLang="zh-TW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k</m:t>
                        </m:r>
                      </m:e>
                      <m:sup>
                        <m:r>
                          <a:rPr lang="en-US" altLang="zh-TW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>
                        <a:latin typeface="Cambria Math"/>
                      </a:rPr>
                      <m:t>=0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00808"/>
                <a:ext cx="6777317" cy="4536504"/>
              </a:xfrm>
              <a:blipFill rotWithShape="1">
                <a:blip r:embed="rId2"/>
                <a:stretch>
                  <a:fillRect t="-1613" r="-3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5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Total actual cost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因為三個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O(1)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 (</a:t>
            </a:r>
            <a:r>
              <a:rPr lang="zh-TW" altLang="en-US" dirty="0" smtClean="0"/>
              <a:t>由三種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組成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也是</a:t>
            </a:r>
            <a:r>
              <a:rPr lang="en-US" altLang="zh-TW" dirty="0" smtClean="0"/>
              <a:t>O(1)</a:t>
            </a:r>
          </a:p>
          <a:p>
            <a:r>
              <a:rPr lang="en-US" altLang="zh-TW" dirty="0" smtClean="0"/>
              <a:t>Total amortized cost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total actual cost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upper bound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total actual cost</a:t>
            </a:r>
            <a:r>
              <a:rPr lang="zh-TW" altLang="en-US" dirty="0" smtClean="0"/>
              <a:t>也是</a:t>
            </a:r>
            <a:r>
              <a:rPr lang="en-US" altLang="zh-TW" dirty="0" smtClean="0"/>
              <a:t>O(n)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7272924" cy="35089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定義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</m:oMath>
                </a14:m>
                <a:r>
                  <a:rPr lang="en-US" altLang="zh-TW" dirty="0" smtClean="0"/>
                  <a:t>: A[]</a:t>
                </a:r>
                <a:r>
                  <a:rPr lang="zh-TW" altLang="en-US" dirty="0" smtClean="0"/>
                  <a:t>裡面有幾個</a:t>
                </a:r>
                <a:r>
                  <a:rPr lang="en-US" altLang="zh-TW" dirty="0" smtClean="0"/>
                  <a:t>bit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1</a:t>
                </a:r>
              </a:p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為做完第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後</a:t>
                </a:r>
                <a:r>
                  <a:rPr lang="en-US" altLang="zh-TW" dirty="0" smtClean="0"/>
                  <a:t>A[]</a:t>
                </a:r>
                <a:r>
                  <a:rPr lang="zh-TW" altLang="en-US" dirty="0" smtClean="0"/>
                  <a:t>裡面</a:t>
                </a:r>
                <a:r>
                  <a:rPr lang="en-US" altLang="zh-TW" dirty="0" smtClean="0"/>
                  <a:t>bit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的數目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假設第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bit</a:t>
                </a:r>
                <a:r>
                  <a:rPr lang="zh-TW" altLang="en-US" dirty="0" smtClean="0"/>
                  <a:t>從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設成</a:t>
                </a:r>
                <a:r>
                  <a:rPr lang="en-US" altLang="zh-TW" dirty="0" smtClean="0"/>
                  <a:t>0</a:t>
                </a:r>
              </a:p>
              <a:p>
                <a:r>
                  <a:rPr lang="zh-TW" altLang="en-US" dirty="0" smtClean="0"/>
                  <a:t>則第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的實際花費最多為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1</a:t>
                </a:r>
                <a:r>
                  <a:rPr lang="en-US" altLang="zh-TW" dirty="0" smtClean="0">
                    <a:sym typeface="Wingdings" pitchFamily="2" charset="2"/>
                  </a:rPr>
                  <a:t>0, </a:t>
                </a:r>
                <a:r>
                  <a:rPr lang="zh-TW" altLang="en-US" dirty="0" smtClean="0">
                    <a:sym typeface="Wingdings" pitchFamily="2" charset="2"/>
                  </a:rPr>
                  <a:t>最多</a:t>
                </a:r>
                <a:r>
                  <a:rPr lang="en-US" altLang="zh-TW" dirty="0" smtClean="0">
                    <a:sym typeface="Wingdings" pitchFamily="2" charset="2"/>
                  </a:rPr>
                  <a:t>1</a:t>
                </a:r>
                <a:r>
                  <a:rPr lang="zh-TW" altLang="en-US" dirty="0" smtClean="0">
                    <a:sym typeface="Wingdings" pitchFamily="2" charset="2"/>
                  </a:rPr>
                  <a:t>個</a:t>
                </a:r>
                <a:r>
                  <a:rPr lang="en-US" altLang="zh-TW" dirty="0" smtClean="0">
                    <a:sym typeface="Wingdings" pitchFamily="2" charset="2"/>
                  </a:rPr>
                  <a:t>01)  (</a:t>
                </a:r>
                <a:r>
                  <a:rPr lang="zh-TW" altLang="en-US" dirty="0" smtClean="0">
                    <a:sym typeface="Wingdings" pitchFamily="2" charset="2"/>
                  </a:rPr>
                  <a:t>想想什麼時候沒有</a:t>
                </a:r>
                <a:r>
                  <a:rPr lang="en-US" altLang="zh-TW" dirty="0" smtClean="0">
                    <a:sym typeface="Wingdings" pitchFamily="2" charset="2"/>
                  </a:rPr>
                  <a:t>01)</a:t>
                </a:r>
              </a:p>
              <a:p>
                <a:r>
                  <a:rPr lang="zh-TW" altLang="en-US" dirty="0" smtClean="0">
                    <a:sym typeface="Wingdings" pitchFamily="2" charset="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≤1−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7272924" cy="3508977"/>
              </a:xfrm>
              <a:blipFill rotWithShape="1">
                <a:blip r:embed="rId2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627784" y="1027664"/>
            <a:ext cx="5440450" cy="1143000"/>
          </a:xfrm>
        </p:spPr>
        <p:txBody>
          <a:bodyPr/>
          <a:lstStyle/>
          <a:p>
            <a:r>
              <a:rPr lang="zh-TW" altLang="en-US" dirty="0" smtClean="0"/>
              <a:t>二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二進位計數器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92" y="764704"/>
            <a:ext cx="1609725" cy="1485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9183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Amortized costs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如果</a:t>
                </a:r>
                <a:r>
                  <a:rPr lang="zh-TW" altLang="en-US" dirty="0"/>
                  <a:t>一</a:t>
                </a:r>
                <a:r>
                  <a:rPr lang="zh-TW" altLang="en-US" dirty="0" smtClean="0"/>
                  <a:t>開始</a:t>
                </a:r>
                <a:r>
                  <a:rPr lang="en-US" altLang="zh-TW" dirty="0" smtClean="0"/>
                  <a:t>counter=0,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Φ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所有</a:t>
                </a:r>
                <a:r>
                  <a:rPr lang="en-US" altLang="zh-TW" dirty="0" smtClean="0"/>
                  <a:t>i)</a:t>
                </a:r>
              </a:p>
              <a:p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en-US" altLang="zh-TW" dirty="0" smtClean="0"/>
                  <a:t>total amortized cost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total actual cost</a:t>
                </a:r>
                <a:r>
                  <a:rPr lang="zh-TW" altLang="en-US" dirty="0" smtClean="0"/>
                  <a:t>之</a:t>
                </a:r>
                <a:r>
                  <a:rPr lang="en-US" altLang="zh-TW" dirty="0" smtClean="0"/>
                  <a:t>upper bound</a:t>
                </a:r>
              </a:p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INCREMENT</a:t>
                </a:r>
                <a:r>
                  <a:rPr lang="zh-TW" altLang="en-US" dirty="0" smtClean="0"/>
                  <a:t>之</a:t>
                </a:r>
                <a:r>
                  <a:rPr lang="en-US" altLang="zh-TW" dirty="0" smtClean="0"/>
                  <a:t>total amortized cost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O(n)</a:t>
                </a:r>
              </a:p>
              <a:p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total actual cost</a:t>
                </a:r>
                <a:r>
                  <a:rPr lang="zh-TW" altLang="en-US" dirty="0" smtClean="0"/>
                  <a:t>也是</a:t>
                </a:r>
                <a:r>
                  <a:rPr lang="en-US" altLang="zh-TW" dirty="0" smtClean="0"/>
                  <a:t>O(n)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47" r="-1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04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1597" y="404664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變形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628800"/>
                <a:ext cx="6777317" cy="47525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如果一開始我們不從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開始</a:t>
                </a:r>
                <a:r>
                  <a:rPr lang="en-US" altLang="zh-TW" dirty="0" smtClean="0"/>
                  <a:t>count</a:t>
                </a:r>
                <a:r>
                  <a:rPr lang="zh-TW" altLang="en-US" dirty="0" smtClean="0"/>
                  <a:t>呢</a:t>
                </a:r>
                <a:r>
                  <a:rPr lang="en-US" altLang="zh-TW" dirty="0" smtClean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不一定成立</a:t>
                </a:r>
                <a:r>
                  <a:rPr lang="en-US" altLang="zh-TW" dirty="0" smtClean="0"/>
                  <a:t>, total amortized cost</a:t>
                </a:r>
                <a:r>
                  <a:rPr lang="zh-TW" altLang="en-US" dirty="0" smtClean="0"/>
                  <a:t>不一定是</a:t>
                </a:r>
                <a:r>
                  <a:rPr lang="en-US" altLang="zh-TW" dirty="0" smtClean="0"/>
                  <a:t>total actual cost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upper bound</a:t>
                </a:r>
              </a:p>
              <a:p>
                <a:r>
                  <a:rPr lang="zh-TW" altLang="en-US" dirty="0" smtClean="0"/>
                  <a:t>使用原本的定義的話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=2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≤2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因為</a:t>
                </a:r>
                <a:r>
                  <a:rPr lang="zh-TW" altLang="en-US" dirty="0" smtClean="0"/>
                  <a:t>只有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位數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所以</a:t>
                </a:r>
                <a:r>
                  <a:rPr lang="zh-TW" altLang="en-US" dirty="0" smtClean="0"/>
                  <a:t>當</a:t>
                </a:r>
                <a:r>
                  <a:rPr lang="en-US" altLang="zh-TW" dirty="0" smtClean="0"/>
                  <a:t>k=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的時候</a:t>
                </a:r>
                <a:endParaRPr lang="en-US" altLang="zh-TW" dirty="0" smtClean="0"/>
              </a:p>
              <a:p>
                <a:r>
                  <a:rPr lang="zh-TW" altLang="en-US" dirty="0"/>
                  <a:t>我們</a:t>
                </a:r>
                <a:r>
                  <a:rPr lang="zh-TW" altLang="en-US" dirty="0" smtClean="0"/>
                  <a:t>知道</a:t>
                </a:r>
                <a:r>
                  <a:rPr lang="en-US" altLang="zh-TW" dirty="0" smtClean="0"/>
                  <a:t>total actual cost 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/>
                  <a:t>!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628800"/>
                <a:ext cx="6777317" cy="4752528"/>
              </a:xfrm>
              <a:blipFill rotWithShape="1">
                <a:blip r:embed="rId2"/>
                <a:stretch>
                  <a:fillRect l="-1888" t="-1923" b="-2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3861048"/>
            <a:ext cx="2052139" cy="276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481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來一個實際一點的例子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38416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大家</a:t>
                </a:r>
                <a:r>
                  <a:rPr lang="zh-TW" altLang="en-US" dirty="0"/>
                  <a:t>很不</a:t>
                </a:r>
                <a:r>
                  <a:rPr lang="zh-TW" altLang="en-US" dirty="0" smtClean="0"/>
                  <a:t>愛用</a:t>
                </a:r>
                <a:r>
                  <a:rPr lang="en-US" altLang="zh-TW" dirty="0" err="1" smtClean="0"/>
                  <a:t>malloc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realloc</a:t>
                </a:r>
                <a:r>
                  <a:rPr lang="en-US" altLang="zh-TW" dirty="0" smtClean="0"/>
                  <a:t>, delete</a:t>
                </a:r>
              </a:p>
              <a:p>
                <a:r>
                  <a:rPr lang="zh-TW" altLang="en-US" dirty="0"/>
                  <a:t>陣列一開始就開很</a:t>
                </a:r>
                <a:r>
                  <a:rPr lang="zh-TW" altLang="en-US" dirty="0" smtClean="0"/>
                  <a:t>大</a:t>
                </a:r>
                <a:endParaRPr lang="en-US" altLang="zh-TW" dirty="0" smtClean="0"/>
              </a:p>
              <a:p>
                <a:r>
                  <a:rPr lang="zh-TW" altLang="en-US" dirty="0"/>
                  <a:t>浪費記憶體</a:t>
                </a:r>
                <a:r>
                  <a:rPr lang="zh-TW" altLang="en-US" dirty="0" smtClean="0"/>
                  <a:t>空間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/>
                  <a:t>Dynamic table: </a:t>
                </a:r>
                <a:r>
                  <a:rPr lang="zh-TW" altLang="en-US" dirty="0"/>
                  <a:t>怎麼隨時動態調整</a:t>
                </a:r>
                <a:r>
                  <a:rPr lang="en-US" altLang="zh-TW" dirty="0"/>
                  <a:t>table</a:t>
                </a:r>
                <a:r>
                  <a:rPr lang="zh-TW" altLang="en-US" dirty="0"/>
                  <a:t>大小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使得不會有太多空間浪費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平均起來也不會浪費很多時間</a:t>
                </a:r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/>
                  <a:t>load-factor: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  <m:r>
                          <a:rPr lang="en-US" altLang="zh-TW" i="1">
                            <a:latin typeface="Cambria Math"/>
                          </a:rPr>
                          <m:t>.</m:t>
                        </m:r>
                        <m:r>
                          <a:rPr lang="en-US" altLang="zh-TW" i="1">
                            <a:latin typeface="Cambria Math"/>
                          </a:rPr>
                          <m:t>𝑛𝑢𝑚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  <m:r>
                          <a:rPr lang="en-US" altLang="zh-TW" i="1">
                            <a:latin typeface="Cambria Math"/>
                          </a:rPr>
                          <m:t>.</m:t>
                        </m:r>
                        <m:r>
                          <a:rPr lang="en-US" altLang="zh-TW" i="1">
                            <a:latin typeface="Cambria Math"/>
                          </a:rPr>
                          <m:t>𝑠𝑖𝑧𝑒</m:t>
                        </m:r>
                      </m:den>
                    </m:f>
                  </m:oMath>
                </a14:m>
                <a:r>
                  <a:rPr lang="en-US" altLang="zh-TW" dirty="0"/>
                  <a:t> (</a:t>
                </a:r>
                <a:r>
                  <a:rPr lang="zh-TW" altLang="en-US" dirty="0"/>
                  <a:t>跟</a:t>
                </a:r>
                <a:r>
                  <a:rPr lang="en-US" altLang="zh-TW" dirty="0"/>
                  <a:t>hash table</a:t>
                </a:r>
                <a:r>
                  <a:rPr lang="zh-TW" altLang="en-US" dirty="0"/>
                  <a:t>的定義一樣</a:t>
                </a:r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3841652"/>
              </a:xfrm>
              <a:blipFill rotWithShape="1">
                <a:blip r:embed="rId2"/>
                <a:stretch>
                  <a:fillRect t="-2381" r="-1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9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Amortized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Amortized: </a:t>
            </a:r>
          </a:p>
          <a:p>
            <a:pPr lvl="1"/>
            <a:r>
              <a:rPr lang="en-US" altLang="zh-TW" dirty="0" smtClean="0"/>
              <a:t>Reduce </a:t>
            </a:r>
            <a:r>
              <a:rPr lang="en-US" altLang="zh-TW" dirty="0"/>
              <a:t>or extinguish (a debt) by money regularly put aside </a:t>
            </a:r>
            <a:endParaRPr lang="en-US" altLang="zh-TW" dirty="0" smtClean="0"/>
          </a:p>
          <a:p>
            <a:pPr lvl="1"/>
            <a:r>
              <a:rPr lang="zh-TW" altLang="en-US" dirty="0"/>
              <a:t>攤</a:t>
            </a:r>
            <a:r>
              <a:rPr lang="zh-TW" altLang="en-US" dirty="0" smtClean="0"/>
              <a:t>銷</a:t>
            </a:r>
            <a:endParaRPr lang="en-US" altLang="zh-TW" dirty="0" smtClean="0"/>
          </a:p>
          <a:p>
            <a:r>
              <a:rPr lang="zh-TW" altLang="en-US" dirty="0" smtClean="0"/>
              <a:t>可以想成是把一連串的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一起考慮它的花費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也就是執行時間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一起考慮的時候有時候估計比較</a:t>
            </a:r>
            <a:r>
              <a:rPr lang="zh-TW" altLang="en-US" dirty="0" smtClean="0"/>
              <a:t>準確</a:t>
            </a:r>
            <a:r>
              <a:rPr lang="en-US" altLang="zh-TW" dirty="0" smtClean="0"/>
              <a:t>(bound</a:t>
            </a:r>
            <a:r>
              <a:rPr lang="zh-TW" altLang="en-US" dirty="0" smtClean="0"/>
              <a:t>比較緊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只有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69644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Table_Insert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T,x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==0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allocate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with 1 slot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=1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T.num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allocate new-table with 2*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slots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insert all items in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into new-table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free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=new-table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=2*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insert x into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T.num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=T.num+1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4352597"/>
            <a:ext cx="2520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這邊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了</a:t>
            </a:r>
            <a:r>
              <a:rPr lang="en-US" altLang="zh-TW" dirty="0" err="1" smtClean="0"/>
              <a:t>T.size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27984" y="5445224"/>
            <a:ext cx="2520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這邊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了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>
            <a:off x="6968988" y="4621778"/>
            <a:ext cx="216024" cy="10081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71792" y="4721929"/>
            <a:ext cx="18722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假設主要花費時間是這些</a:t>
            </a:r>
            <a:r>
              <a:rPr lang="en-US" altLang="zh-TW" dirty="0" smtClean="0"/>
              <a:t>insertion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5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原本的方法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</a:t>
            </a:r>
            <a:r>
              <a:rPr lang="en-US" altLang="zh-TW" dirty="0" smtClean="0"/>
              <a:t>amortized analysis)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=?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如果原本的</a:t>
                </a:r>
                <a:r>
                  <a:rPr lang="en-US" altLang="zh-TW" dirty="0" smtClean="0"/>
                  <a:t>table</a:t>
                </a:r>
                <a:r>
                  <a:rPr lang="zh-TW" altLang="en-US" dirty="0" smtClean="0"/>
                  <a:t>還有空間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如果原本的</a:t>
                </a:r>
                <a:r>
                  <a:rPr lang="en-US" altLang="zh-TW" dirty="0" smtClean="0"/>
                  <a:t>table</a:t>
                </a:r>
                <a:r>
                  <a:rPr lang="zh-TW" altLang="en-US" dirty="0" smtClean="0"/>
                  <a:t>沒有空間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(1</a:t>
                </a:r>
                <a:r>
                  <a:rPr lang="zh-TW" altLang="en-US" dirty="0" smtClean="0"/>
                  <a:t>個新的</a:t>
                </a:r>
                <a:r>
                  <a:rPr lang="en-US" altLang="zh-TW" dirty="0" smtClean="0"/>
                  <a:t>insertion</a:t>
                </a:r>
                <a:r>
                  <a:rPr lang="zh-TW" altLang="en-US" dirty="0" smtClean="0"/>
                  <a:t>跟</a:t>
                </a:r>
                <a:r>
                  <a:rPr lang="en-US" altLang="zh-TW" dirty="0" smtClean="0"/>
                  <a:t>i-1</a:t>
                </a:r>
                <a:r>
                  <a:rPr lang="zh-TW" altLang="en-US" dirty="0" smtClean="0"/>
                  <a:t>個搬移</a:t>
                </a:r>
                <a:r>
                  <a:rPr lang="en-US" altLang="zh-TW" dirty="0" smtClean="0"/>
                  <a:t>insert</a:t>
                </a:r>
                <a:r>
                  <a:rPr lang="zh-TW" altLang="en-US" dirty="0" smtClean="0"/>
                  <a:t>到新的</a:t>
                </a:r>
                <a:r>
                  <a:rPr lang="en-US" altLang="zh-TW" dirty="0" smtClean="0"/>
                  <a:t>table)</a:t>
                </a:r>
              </a:p>
              <a:p>
                <a:r>
                  <a:rPr lang="zh-TW" altLang="en-US" dirty="0"/>
                  <a:t>所以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一樣</a:t>
                </a:r>
                <a:r>
                  <a:rPr lang="en-US" altLang="zh-TW" dirty="0" smtClean="0"/>
                  <a:t>; </a:t>
                </a:r>
                <a:r>
                  <a:rPr lang="zh-TW" altLang="en-US" dirty="0" smtClean="0"/>
                  <a:t>正確但是不</a:t>
                </a:r>
                <a:r>
                  <a:rPr lang="en-US" altLang="zh-TW" dirty="0" smtClean="0"/>
                  <a:t>tight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1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Aggregate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0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+2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=3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cost=3n=O(n)</a:t>
                </a:r>
              </a:p>
              <a:p>
                <a:r>
                  <a:rPr lang="zh-TW" altLang="en-US" dirty="0"/>
                  <a:t>平均每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cost=3=O(1)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78880" y="231661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, if i-1 is an exact power of 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55776" y="268594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otherwise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1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Accounting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650609"/>
            <a:ext cx="6777317" cy="3508977"/>
          </a:xfrm>
        </p:spPr>
        <p:txBody>
          <a:bodyPr/>
          <a:lstStyle/>
          <a:p>
            <a:r>
              <a:rPr lang="zh-TW" altLang="en-US" dirty="0" smtClean="0"/>
              <a:t>我們設計每個</a:t>
            </a:r>
            <a:r>
              <a:rPr lang="en-US" altLang="zh-TW" dirty="0" smtClean="0"/>
              <a:t>table-insert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33</a:t>
            </a:fld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259632" y="2611941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259632" y="3404029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259632" y="2611941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259632" y="2611941"/>
            <a:ext cx="17641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25" y="4062240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4062239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50" y="4059534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圓角矩形 14"/>
          <p:cNvSpPr/>
          <p:nvPr/>
        </p:nvSpPr>
        <p:spPr>
          <a:xfrm>
            <a:off x="3023828" y="2611941"/>
            <a:ext cx="3960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59833" y="224260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size/2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24128" y="2139243"/>
            <a:ext cx="24482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insert</a:t>
            </a:r>
            <a:r>
              <a:rPr lang="zh-TW" altLang="en-US" dirty="0" smtClean="0"/>
              <a:t>的時候付</a:t>
            </a:r>
            <a:r>
              <a:rPr lang="en-US" altLang="zh-TW" dirty="0" smtClean="0"/>
              <a:t>3</a:t>
            </a:r>
            <a:r>
              <a:rPr lang="zh-TW" altLang="en-US" dirty="0" smtClean="0"/>
              <a:t>塊錢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24128" y="2638653"/>
            <a:ext cx="24482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一塊錢把最新的</a:t>
            </a:r>
            <a:r>
              <a:rPr lang="en-US" altLang="zh-TW" dirty="0" smtClean="0"/>
              <a:t>item</a:t>
            </a:r>
            <a:r>
              <a:rPr lang="zh-TW" altLang="en-US" dirty="0"/>
              <a:t> 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到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的時候花掉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24128" y="3714383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一塊錢給之前已經在裡面的其中一個</a:t>
            </a:r>
            <a:r>
              <a:rPr lang="en-US" altLang="zh-TW" dirty="0" smtClean="0"/>
              <a:t>item (</a:t>
            </a:r>
            <a:r>
              <a:rPr lang="zh-TW" altLang="en-US" dirty="0" smtClean="0"/>
              <a:t>準備當之後滿了需要移動的時候可以花掉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98030" y="5013176"/>
            <a:ext cx="24482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一塊錢給自己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準備當之後滿了需要移動的時候可以花掉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3" idx="0"/>
            <a:endCxn id="15" idx="2"/>
          </p:cNvCxnSpPr>
          <p:nvPr/>
        </p:nvCxnSpPr>
        <p:spPr>
          <a:xfrm flipH="1" flipV="1">
            <a:off x="3221850" y="3404029"/>
            <a:ext cx="111985" cy="6582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1475656" y="3356992"/>
            <a:ext cx="1048090" cy="705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023828" y="5373216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當全滿的</a:t>
            </a:r>
            <a:r>
              <a:rPr lang="zh-TW" altLang="en-US" dirty="0" smtClean="0"/>
              <a:t>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則每一個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都有預存了一塊錢可以拿來搬移</a:t>
            </a:r>
            <a:r>
              <a:rPr lang="en-US" altLang="zh-TW" dirty="0" smtClean="0"/>
              <a:t>(insert</a:t>
            </a:r>
            <a:r>
              <a:rPr lang="zh-TW" altLang="en-US" dirty="0" smtClean="0"/>
              <a:t>到新的</a:t>
            </a:r>
            <a:r>
              <a:rPr lang="en-US" altLang="zh-TW" dirty="0" smtClean="0"/>
              <a:t>table)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5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5" grpId="0" animBg="1"/>
      <p:bldP spid="16" grpId="0"/>
      <p:bldP spid="17" grpId="0" animBg="1"/>
      <p:bldP spid="18" grpId="0" animBg="1"/>
      <p:bldP spid="20" grpId="0" animBg="1"/>
      <p:bldP spid="21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Potential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72816"/>
                <a:ext cx="6777317" cy="446449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定義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𝑛𝑢𝑚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𝑠𝑖𝑧𝑒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Table-insert</a:t>
                </a:r>
                <a:r>
                  <a:rPr lang="zh-TW" altLang="en-US" dirty="0" smtClean="0"/>
                  <a:t>沒有造成把</a:t>
                </a:r>
                <a:r>
                  <a:rPr lang="en-US" altLang="zh-TW" dirty="0" smtClean="0"/>
                  <a:t>table</a:t>
                </a:r>
                <a:r>
                  <a:rPr lang="zh-TW" altLang="en-US" dirty="0" smtClean="0"/>
                  <a:t>變大的時候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𝑛𝑢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=3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當</a:t>
                </a:r>
                <a:r>
                  <a:rPr lang="en-US" altLang="zh-TW" dirty="0" smtClean="0"/>
                  <a:t>Table-insert</a:t>
                </a:r>
                <a:r>
                  <a:rPr lang="zh-TW" altLang="en-US" dirty="0"/>
                  <a:t>造成把</a:t>
                </a:r>
                <a:r>
                  <a:rPr lang="en-US" altLang="zh-TW" dirty="0"/>
                  <a:t>table</a:t>
                </a:r>
                <a:r>
                  <a:rPr lang="zh-TW" altLang="en-US" dirty="0"/>
                  <a:t>變大的時候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𝑛𝑢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𝑛𝑢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𝑛𝑢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𝑛𝑢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𝑛𝑢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=3</m:t>
                    </m:r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72816"/>
                <a:ext cx="6777317" cy="4464496"/>
              </a:xfrm>
              <a:blipFill rotWithShape="1">
                <a:blip r:embed="rId2"/>
                <a:stretch>
                  <a:fillRect t="-1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6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Section 17.4.2</a:t>
            </a:r>
          </a:p>
          <a:p>
            <a:r>
              <a:rPr lang="zh-TW" altLang="en-US" dirty="0" smtClean="0"/>
              <a:t>可以長大也可以縮小的</a:t>
            </a:r>
            <a:r>
              <a:rPr lang="en-US" altLang="zh-TW" dirty="0" smtClean="0"/>
              <a:t>dynamic table</a:t>
            </a:r>
          </a:p>
          <a:p>
            <a:r>
              <a:rPr lang="zh-TW" altLang="en-US" dirty="0" smtClean="0"/>
              <a:t>作業會有</a:t>
            </a:r>
            <a:r>
              <a:rPr lang="en-US" altLang="zh-TW" dirty="0" smtClean="0"/>
              <a:t>17.4-2 (</a:t>
            </a:r>
            <a:r>
              <a:rPr lang="zh-TW" altLang="en-US" dirty="0" smtClean="0"/>
              <a:t>延續你的閱讀的題目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0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Aggregated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T(n): 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最差狀況下所需花的時間</a:t>
            </a:r>
            <a:endParaRPr lang="en-US" altLang="zh-TW" dirty="0" smtClean="0"/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攤分的所需時間</a:t>
            </a:r>
            <a:r>
              <a:rPr lang="en-US" altLang="zh-TW" dirty="0" smtClean="0"/>
              <a:t>(amortized cost)</a:t>
            </a:r>
            <a:r>
              <a:rPr lang="zh-TW" altLang="en-US" dirty="0" smtClean="0"/>
              <a:t>為</a:t>
            </a:r>
            <a:r>
              <a:rPr lang="en-US" altLang="zh-TW" dirty="0" smtClean="0"/>
              <a:t>T(n)/n</a:t>
            </a:r>
          </a:p>
          <a:p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aggregated analysis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我們不區分不同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的所需時間 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對不同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都一樣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3808" y="1027664"/>
            <a:ext cx="5224426" cy="1143000"/>
          </a:xfrm>
        </p:spPr>
        <p:txBody>
          <a:bodyPr/>
          <a:lstStyle/>
          <a:p>
            <a:r>
              <a:rPr lang="zh-TW" altLang="en-US" dirty="0" smtClean="0"/>
              <a:t>一</a:t>
            </a:r>
            <a:r>
              <a:rPr lang="en-US" altLang="zh-TW" dirty="0" smtClean="0"/>
              <a:t>: Stack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36976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的基本動作</a:t>
                </a:r>
                <a:r>
                  <a:rPr lang="en-US" altLang="zh-TW" dirty="0" smtClean="0"/>
                  <a:t>:</a:t>
                </a:r>
              </a:p>
              <a:p>
                <a:r>
                  <a:rPr lang="en-US" altLang="zh-TW" dirty="0" smtClean="0"/>
                  <a:t>Push(</a:t>
                </a:r>
                <a:r>
                  <a:rPr lang="en-US" altLang="zh-TW" dirty="0" err="1" smtClean="0"/>
                  <a:t>S,x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Pop(S)</a:t>
                </a:r>
              </a:p>
              <a:p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Multipop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S,k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while not STACK_EMPTY(S) and k&gt;0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POP(S)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k=k-1</a:t>
                </a:r>
              </a:p>
              <a:p>
                <a:r>
                  <a:rPr lang="zh-TW" altLang="en-US" dirty="0" smtClean="0">
                    <a:cs typeface="Courier New" pitchFamily="49" charset="0"/>
                  </a:rPr>
                  <a:t>使用平常的方法</a:t>
                </a:r>
                <a:r>
                  <a:rPr lang="en-US" altLang="zh-TW" dirty="0" smtClean="0">
                    <a:cs typeface="Courier New" pitchFamily="49" charset="0"/>
                  </a:rPr>
                  <a:t>: </a:t>
                </a:r>
                <a:br>
                  <a:rPr lang="en-US" altLang="zh-TW" dirty="0" smtClean="0">
                    <a:cs typeface="Courier New" pitchFamily="49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3697636"/>
              </a:xfrm>
              <a:blipFill rotWithShape="1">
                <a:blip r:embed="rId2"/>
                <a:stretch>
                  <a:fillRect l="-360" t="-2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1728192" cy="1294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419965" y="2819790"/>
                <a:ext cx="71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65" y="2819790"/>
                <a:ext cx="71288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419965" y="3284984"/>
                <a:ext cx="71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65" y="3284984"/>
                <a:ext cx="7128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891142" y="4581128"/>
                <a:ext cx="11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142" y="4581128"/>
                <a:ext cx="113954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076056" y="458112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81128"/>
                <a:ext cx="95891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649766" y="1016169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栗</a:t>
            </a:r>
            <a:r>
              <a:rPr lang="zh-TW" altLang="en-US" sz="2400" dirty="0" smtClean="0"/>
              <a:t>子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94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Aggregated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556792"/>
                <a:ext cx="6777317" cy="47525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 smtClean="0"/>
                  <a:t>但是事實上，雖然單一</a:t>
                </a:r>
                <a:r>
                  <a:rPr lang="en-US" altLang="zh-TW" dirty="0" err="1" smtClean="0"/>
                  <a:t>Multipop</a:t>
                </a:r>
                <a:r>
                  <a:rPr lang="en-US" altLang="zh-TW" dirty="0" smtClean="0"/>
                  <a:t> operation</a:t>
                </a:r>
                <a:r>
                  <a:rPr lang="zh-TW" altLang="en-US" dirty="0"/>
                  <a:t>要花很多</a:t>
                </a:r>
                <a:r>
                  <a:rPr lang="zh-TW" altLang="en-US" dirty="0" smtClean="0"/>
                  <a:t>時間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任何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個連續的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最多只會花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裡面最多只會放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(n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push</a:t>
                </a:r>
                <a:r>
                  <a:rPr lang="zh-TW" altLang="en-US" dirty="0" smtClean="0"/>
                  <a:t>後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而不管是</a:t>
                </a:r>
                <a:r>
                  <a:rPr lang="en-US" altLang="zh-TW" dirty="0" smtClean="0"/>
                  <a:t>pop</a:t>
                </a:r>
                <a:r>
                  <a:rPr lang="zh-TW" altLang="en-US" dirty="0" smtClean="0"/>
                  <a:t>或</a:t>
                </a:r>
                <a:r>
                  <a:rPr lang="en-US" altLang="zh-TW" dirty="0" err="1" smtClean="0"/>
                  <a:t>Multipop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最多真正</a:t>
                </a:r>
                <a:r>
                  <a:rPr lang="en-US" altLang="zh-TW" dirty="0" smtClean="0"/>
                  <a:t>pop</a:t>
                </a:r>
                <a:r>
                  <a:rPr lang="zh-TW" altLang="en-US" dirty="0" smtClean="0"/>
                  <a:t>的數目也只會是</a:t>
                </a:r>
                <a:r>
                  <a:rPr lang="en-US" altLang="zh-TW" dirty="0" smtClean="0"/>
                  <a:t>n</a:t>
                </a:r>
              </a:p>
              <a:p>
                <a:r>
                  <a:rPr lang="zh-TW" altLang="en-US" dirty="0"/>
                  <a:t>因此總共花的</a:t>
                </a:r>
                <a:r>
                  <a:rPr lang="zh-TW" altLang="en-US" dirty="0" smtClean="0"/>
                  <a:t>時間</a:t>
                </a:r>
                <a:r>
                  <a:rPr lang="zh-TW" altLang="en-US" dirty="0"/>
                  <a:t>不會超過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所以平均每個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所花時間為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aggregated analysis</a:t>
                </a:r>
                <a:r>
                  <a:rPr lang="zh-TW" altLang="en-US" dirty="0" smtClean="0"/>
                  <a:t>裡面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我們把每個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amortized cost</a:t>
                </a:r>
                <a:r>
                  <a:rPr lang="zh-TW" altLang="en-US" dirty="0" smtClean="0"/>
                  <a:t>設定為</a:t>
                </a:r>
                <a:r>
                  <a:rPr lang="en-US" altLang="zh-TW" dirty="0" smtClean="0"/>
                  <a:t>average cost.</a:t>
                </a:r>
              </a:p>
              <a:p>
                <a:r>
                  <a:rPr lang="zh-TW" altLang="en-US" dirty="0" smtClean="0"/>
                  <a:t>在這個例子裡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也就說三種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amortized cost</a:t>
                </a:r>
                <a:r>
                  <a:rPr lang="zh-TW" altLang="en-US" dirty="0" smtClean="0"/>
                  <a:t>都是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556792"/>
                <a:ext cx="6777317" cy="4752528"/>
              </a:xfrm>
              <a:blipFill rotWithShape="1">
                <a:blip r:embed="rId2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7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7784" y="1027664"/>
            <a:ext cx="5440450" cy="1143000"/>
          </a:xfrm>
        </p:spPr>
        <p:txBody>
          <a:bodyPr/>
          <a:lstStyle/>
          <a:p>
            <a:r>
              <a:rPr lang="zh-TW" altLang="en-US" dirty="0" smtClean="0"/>
              <a:t>二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二進位計數器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cs typeface="Courier New" pitchFamily="49" charset="0"/>
              </a:rPr>
              <a:t>A[0..k-1]</a:t>
            </a:r>
            <a:r>
              <a:rPr lang="zh-TW" altLang="en-US" dirty="0" smtClean="0">
                <a:cs typeface="Courier New" pitchFamily="49" charset="0"/>
              </a:rPr>
              <a:t>放</a:t>
            </a:r>
            <a:r>
              <a:rPr lang="en-US" altLang="zh-TW" dirty="0">
                <a:cs typeface="Courier New" pitchFamily="49" charset="0"/>
              </a:rPr>
              <a:t> </a:t>
            </a:r>
            <a:r>
              <a:rPr lang="zh-TW" altLang="en-US" dirty="0" smtClean="0">
                <a:cs typeface="Courier New" pitchFamily="49" charset="0"/>
              </a:rPr>
              <a:t>二進位數的</a:t>
            </a:r>
            <a:r>
              <a:rPr lang="en-US" altLang="zh-TW" dirty="0" smtClean="0">
                <a:cs typeface="Courier New" pitchFamily="49" charset="0"/>
              </a:rPr>
              <a:t>bits</a:t>
            </a:r>
          </a:p>
          <a:p>
            <a:r>
              <a:rPr lang="en-US" altLang="zh-TW" dirty="0" smtClean="0">
                <a:cs typeface="Courier New" pitchFamily="49" charset="0"/>
              </a:rPr>
              <a:t>k</a:t>
            </a:r>
            <a:r>
              <a:rPr lang="zh-TW" altLang="en-US" dirty="0" smtClean="0">
                <a:cs typeface="Courier New" pitchFamily="49" charset="0"/>
              </a:rPr>
              <a:t>位數</a:t>
            </a:r>
            <a:endParaRPr lang="en-US" altLang="zh-TW" dirty="0" smtClean="0">
              <a:cs typeface="Courier New" pitchFamily="49" charset="0"/>
            </a:endParaRPr>
          </a:p>
          <a:p>
            <a:pPr marL="68580" indent="0">
              <a:buNone/>
            </a:pP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INCREMENT(A)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i=0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while A[i]==1 and i&lt;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A.length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A[i]=0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i=i+1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i&lt;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A.length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A[i]=1</a:t>
            </a:r>
          </a:p>
          <a:p>
            <a:pPr marL="68580" indent="0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cs typeface="Courier New" pitchFamily="49" charset="0"/>
              </a:rPr>
              <a:t>n</a:t>
            </a:r>
            <a:r>
              <a:rPr lang="zh-TW" altLang="en-US" dirty="0" smtClean="0">
                <a:cs typeface="Courier New" pitchFamily="49" charset="0"/>
              </a:rPr>
              <a:t>個</a:t>
            </a:r>
            <a:r>
              <a:rPr lang="en-US" altLang="zh-TW" dirty="0" smtClean="0">
                <a:cs typeface="Courier New" pitchFamily="49" charset="0"/>
              </a:rPr>
              <a:t>operation</a:t>
            </a:r>
            <a:r>
              <a:rPr lang="zh-TW" altLang="en-US" dirty="0" smtClean="0">
                <a:cs typeface="Courier New" pitchFamily="49" charset="0"/>
              </a:rPr>
              <a:t>要花多少時間</a:t>
            </a:r>
            <a:r>
              <a:rPr lang="en-US" altLang="zh-TW" dirty="0" smtClean="0">
                <a:cs typeface="Courier New" pitchFamily="49" charset="0"/>
              </a:rPr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92" y="764704"/>
            <a:ext cx="1609725" cy="1485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92910"/>
              </p:ext>
            </p:extLst>
          </p:nvPr>
        </p:nvGraphicFramePr>
        <p:xfrm>
          <a:off x="5076056" y="2564904"/>
          <a:ext cx="3384378" cy="7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1321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</a:tr>
              <a:tr h="379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339752" y="1016169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栗</a:t>
            </a:r>
            <a:r>
              <a:rPr lang="zh-TW" altLang="en-US" sz="2400" dirty="0" smtClean="0"/>
              <a:t>子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553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使用平常的方法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執行一次</a:t>
                </a:r>
                <a:r>
                  <a:rPr lang="en-US" altLang="zh-TW" dirty="0" smtClean="0"/>
                  <a:t>INCREMENT</a:t>
                </a:r>
                <a:r>
                  <a:rPr lang="zh-TW" altLang="en-US" dirty="0" smtClean="0"/>
                  <a:t>最多花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最糟的</a:t>
                </a:r>
                <a:r>
                  <a:rPr lang="zh-TW" altLang="en-US" dirty="0" smtClean="0"/>
                  <a:t>狀況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每一位都是</a:t>
                </a:r>
                <a:r>
                  <a:rPr lang="en-US" altLang="zh-TW" dirty="0" smtClean="0"/>
                  <a:t>1, </a:t>
                </a:r>
                <a:r>
                  <a:rPr lang="zh-TW" altLang="en-US" dirty="0" smtClean="0"/>
                  <a:t>全部清成</a:t>
                </a:r>
                <a:r>
                  <a:rPr lang="en-US" altLang="zh-TW" dirty="0" smtClean="0"/>
                  <a:t>0</a:t>
                </a:r>
              </a:p>
              <a:p>
                <a:r>
                  <a:rPr lang="zh-TW" altLang="en-US" dirty="0" smtClean="0"/>
                  <a:t>因此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次</a:t>
                </a:r>
                <a:r>
                  <a:rPr lang="en-US" altLang="zh-TW" dirty="0" smtClean="0"/>
                  <a:t>INCREMENT</a:t>
                </a:r>
                <a:r>
                  <a:rPr lang="zh-TW" altLang="en-US" dirty="0" smtClean="0"/>
                  <a:t>要花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𝑛𝑘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正確的</a:t>
                </a:r>
                <a:r>
                  <a:rPr lang="en-US" altLang="zh-TW" dirty="0" smtClean="0"/>
                  <a:t>bound, </a:t>
                </a:r>
                <a:r>
                  <a:rPr lang="zh-TW" altLang="en-US" dirty="0" smtClean="0"/>
                  <a:t>但是太鬆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8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Aggregated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03781"/>
              </p:ext>
            </p:extLst>
          </p:nvPr>
        </p:nvGraphicFramePr>
        <p:xfrm>
          <a:off x="1403648" y="2132856"/>
          <a:ext cx="669674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732240" y="1592415"/>
            <a:ext cx="768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翻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72608" y="1524672"/>
                <a:ext cx="965329" cy="504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翻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08" y="1524672"/>
                <a:ext cx="965329" cy="504818"/>
              </a:xfrm>
              <a:prstGeom prst="rect">
                <a:avLst/>
              </a:prstGeom>
              <a:blipFill rotWithShape="1">
                <a:blip r:embed="rId2"/>
                <a:stretch>
                  <a:fillRect l="-4969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940152" y="6165304"/>
                <a:ext cx="965329" cy="504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翻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165304"/>
                <a:ext cx="965329" cy="504818"/>
              </a:xfrm>
              <a:prstGeom prst="rect">
                <a:avLst/>
              </a:prstGeom>
              <a:blipFill rotWithShape="1">
                <a:blip r:embed="rId3"/>
                <a:stretch>
                  <a:fillRect l="-4321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20751" y="6165304"/>
                <a:ext cx="965329" cy="504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翻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51" y="6165304"/>
                <a:ext cx="965329" cy="504818"/>
              </a:xfrm>
              <a:prstGeom prst="rect">
                <a:avLst/>
              </a:prstGeom>
              <a:blipFill rotWithShape="1">
                <a:blip r:embed="rId4"/>
                <a:stretch>
                  <a:fillRect l="-4969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55776" y="1592415"/>
                <a:ext cx="1754904" cy="504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位數翻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92415"/>
                <a:ext cx="1754904" cy="504818"/>
              </a:xfrm>
              <a:prstGeom prst="rect">
                <a:avLst/>
              </a:prstGeom>
              <a:blipFill rotWithShape="1">
                <a:blip r:embed="rId5"/>
                <a:stretch>
                  <a:fillRect l="-2405" b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59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5864</TotalTime>
  <Words>3170</Words>
  <Application>Microsoft Office PowerPoint</Application>
  <PresentationFormat>如螢幕大小 (4:3)</PresentationFormat>
  <Paragraphs>461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course information</vt:lpstr>
      <vt:lpstr>Amortized Analysis</vt:lpstr>
      <vt:lpstr>為什麼需要Amortied Analysis</vt:lpstr>
      <vt:lpstr>Amortized Analysis</vt:lpstr>
      <vt:lpstr>Aggregated Analysis</vt:lpstr>
      <vt:lpstr>一: Stack</vt:lpstr>
      <vt:lpstr>Aggregated Analysis</vt:lpstr>
      <vt:lpstr>二: 二進位計數器</vt:lpstr>
      <vt:lpstr>使用平常的方法</vt:lpstr>
      <vt:lpstr>Aggregated Analysis</vt:lpstr>
      <vt:lpstr>Aggregated Analysis</vt:lpstr>
      <vt:lpstr>The accounting method</vt:lpstr>
      <vt:lpstr>限制</vt:lpstr>
      <vt:lpstr>一: Stack</vt:lpstr>
      <vt:lpstr>存錢和花錢的故事</vt:lpstr>
      <vt:lpstr>Total Amortized Cost</vt:lpstr>
      <vt:lpstr>二: 二進位計數器</vt:lpstr>
      <vt:lpstr>存錢和花錢的故事 Part II</vt:lpstr>
      <vt:lpstr>Total Amortized Cost</vt:lpstr>
      <vt:lpstr>The potential method</vt:lpstr>
      <vt:lpstr>定義</vt:lpstr>
      <vt:lpstr>限制</vt:lpstr>
      <vt:lpstr>概念</vt:lpstr>
      <vt:lpstr>一: Stack</vt:lpstr>
      <vt:lpstr>Amortized costs</vt:lpstr>
      <vt:lpstr>Total actual cost</vt:lpstr>
      <vt:lpstr>二: 二進位計數器</vt:lpstr>
      <vt:lpstr>Amortized costs</vt:lpstr>
      <vt:lpstr>變形</vt:lpstr>
      <vt:lpstr>來一個實際一點的例子…</vt:lpstr>
      <vt:lpstr>只有insert的case</vt:lpstr>
      <vt:lpstr>原本的方法 (非amortized analysis)</vt:lpstr>
      <vt:lpstr>Aggregate analysis</vt:lpstr>
      <vt:lpstr>Accounting method</vt:lpstr>
      <vt:lpstr>Potential method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Hsin-Mu Tsai</cp:lastModifiedBy>
  <cp:revision>39</cp:revision>
  <cp:lastPrinted>2011-04-29T00:20:49Z</cp:lastPrinted>
  <dcterms:created xsi:type="dcterms:W3CDTF">2011-04-28T08:12:48Z</dcterms:created>
  <dcterms:modified xsi:type="dcterms:W3CDTF">2011-05-09T06:54:05Z</dcterms:modified>
</cp:coreProperties>
</file>