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1" r:id="rId3"/>
    <p:sldId id="286" r:id="rId4"/>
    <p:sldId id="294" r:id="rId5"/>
    <p:sldId id="262" r:id="rId6"/>
    <p:sldId id="287" r:id="rId7"/>
    <p:sldId id="282" r:id="rId8"/>
    <p:sldId id="296" r:id="rId9"/>
    <p:sldId id="283" r:id="rId10"/>
    <p:sldId id="295" r:id="rId11"/>
    <p:sldId id="292" r:id="rId12"/>
    <p:sldId id="293" r:id="rId13"/>
    <p:sldId id="297" r:id="rId14"/>
    <p:sldId id="288" r:id="rId15"/>
    <p:sldId id="273" r:id="rId16"/>
    <p:sldId id="27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區段" id="{35FBEF66-6F2C-2741-A241-1EB987B28EBA}">
          <p14:sldIdLst>
            <p14:sldId id="256"/>
            <p14:sldId id="271"/>
            <p14:sldId id="286"/>
            <p14:sldId id="294"/>
            <p14:sldId id="262"/>
            <p14:sldId id="287"/>
            <p14:sldId id="282"/>
            <p14:sldId id="296"/>
            <p14:sldId id="283"/>
            <p14:sldId id="295"/>
            <p14:sldId id="292"/>
            <p14:sldId id="293"/>
            <p14:sldId id="297"/>
            <p14:sldId id="288"/>
            <p14:sldId id="273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214"/>
    <a:srgbClr val="C40000"/>
    <a:srgbClr val="FFA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22" autoAdjust="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dirty="0" smtClean="0"/>
              <a:t>Final PageRank </a:t>
            </a:r>
            <a:r>
              <a:rPr lang="en-US" altLang="zh-TW" dirty="0"/>
              <a:t>Distribution</a:t>
            </a:r>
          </a:p>
        </c:rich>
      </c:tx>
      <c:layout>
        <c:manualLayout>
          <c:xMode val="edge"/>
          <c:yMode val="edge"/>
          <c:x val="0.26615660542432201"/>
          <c:y val="5.0925925925925902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PageRank</c:v>
                </c:pt>
              </c:strCache>
            </c:strRef>
          </c:tx>
          <c:marker>
            <c:symbol val="none"/>
          </c:marker>
          <c:val>
            <c:numRef>
              <c:f>工作表1!$B$2:$I$2</c:f>
              <c:numCache>
                <c:formatCode>General</c:formatCode>
                <c:ptCount val="8"/>
                <c:pt idx="0">
                  <c:v>1000</c:v>
                </c:pt>
                <c:pt idx="1">
                  <c:v>700</c:v>
                </c:pt>
                <c:pt idx="2">
                  <c:v>200</c:v>
                </c:pt>
                <c:pt idx="3">
                  <c:v>100</c:v>
                </c:pt>
                <c:pt idx="4">
                  <c:v>40</c:v>
                </c:pt>
                <c:pt idx="5">
                  <c:v>30</c:v>
                </c:pt>
                <c:pt idx="6">
                  <c:v>20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014912"/>
        <c:axId val="35353344"/>
      </c:lineChart>
      <c:catAx>
        <c:axId val="79014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 dirty="0" smtClean="0"/>
                  <a:t>Page (Sorted</a:t>
                </a:r>
                <a:r>
                  <a:rPr lang="en-US" altLang="zh-TW" baseline="0" dirty="0" smtClean="0"/>
                  <a:t> by rank)</a:t>
                </a:r>
                <a:endParaRPr lang="zh-TW" altLang="en-US" dirty="0"/>
              </a:p>
            </c:rich>
          </c:tx>
          <c:layout/>
          <c:overlay val="0"/>
        </c:title>
        <c:majorTickMark val="none"/>
        <c:minorTickMark val="none"/>
        <c:tickLblPos val="nextTo"/>
        <c:crossAx val="35353344"/>
        <c:crosses val="autoZero"/>
        <c:auto val="1"/>
        <c:lblAlgn val="ctr"/>
        <c:lblOffset val="100"/>
        <c:noMultiLvlLbl val="0"/>
      </c:catAx>
      <c:valAx>
        <c:axId val="353533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PageRank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90149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工作表1!$A$3</c:f>
              <c:strCache>
                <c:ptCount val="1"/>
                <c:pt idx="0">
                  <c:v>Converge of pagerank</c:v>
                </c:pt>
              </c:strCache>
            </c:strRef>
          </c:tx>
          <c:marker>
            <c:symbol val="none"/>
          </c:marker>
          <c:val>
            <c:numRef>
              <c:f>工作表1!$B$3:$I$3</c:f>
              <c:numCache>
                <c:formatCode>General</c:formatCode>
                <c:ptCount val="8"/>
                <c:pt idx="0">
                  <c:v>1000</c:v>
                </c:pt>
                <c:pt idx="1">
                  <c:v>700</c:v>
                </c:pt>
                <c:pt idx="2">
                  <c:v>200</c:v>
                </c:pt>
                <c:pt idx="3">
                  <c:v>100</c:v>
                </c:pt>
                <c:pt idx="4">
                  <c:v>40</c:v>
                </c:pt>
                <c:pt idx="5">
                  <c:v>30</c:v>
                </c:pt>
                <c:pt idx="6">
                  <c:v>20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431936"/>
        <c:axId val="35681792"/>
      </c:lineChart>
      <c:catAx>
        <c:axId val="81431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 dirty="0"/>
                  <a:t>Iteration</a:t>
                </a:r>
                <a:r>
                  <a:rPr lang="en-US" altLang="zh-TW" baseline="0" dirty="0"/>
                  <a:t> </a:t>
                </a:r>
                <a:r>
                  <a:rPr lang="en-US" altLang="zh-TW" baseline="0" dirty="0" smtClean="0"/>
                  <a:t>Number</a:t>
                </a:r>
                <a:endParaRPr lang="zh-TW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35681792"/>
        <c:crosses val="autoZero"/>
        <c:auto val="1"/>
        <c:lblAlgn val="ctr"/>
        <c:lblOffset val="100"/>
        <c:noMultiLvlLbl val="0"/>
      </c:catAx>
      <c:valAx>
        <c:axId val="35681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TW"/>
                  <a:t>Pagerank</a:t>
                </a:r>
                <a:r>
                  <a:rPr lang="en-US" altLang="zh-TW" baseline="0"/>
                  <a:t> </a:t>
                </a:r>
                <a:r>
                  <a:rPr lang="en-US" altLang="zh-TW"/>
                  <a:t>Distance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1431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912EF-45EB-4738-BC00-33F25E9B1784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51D2B-C20D-4E47-90D5-439FA7327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6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61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03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25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497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939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725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16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26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08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9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38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94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88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51D2B-C20D-4E47-90D5-439FA73272E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55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01DF-827F-4DD0-9107-7E2698C929F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1CCD-7396-405A-A497-330B55E5EC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01DF-827F-4DD0-9107-7E2698C929F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1CCD-7396-405A-A497-330B55E5EC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01DF-827F-4DD0-9107-7E2698C929F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1CCD-7396-405A-A497-330B55E5EC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01DF-827F-4DD0-9107-7E2698C929F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1CCD-7396-405A-A497-330B55E5EC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01DF-827F-4DD0-9107-7E2698C929F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1CCD-7396-405A-A497-330B55E5EC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01DF-827F-4DD0-9107-7E2698C929F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1CCD-7396-405A-A497-330B55E5EC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01DF-827F-4DD0-9107-7E2698C929F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1CCD-7396-405A-A497-330B55E5EC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01DF-827F-4DD0-9107-7E2698C929F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1CCD-7396-405A-A497-330B55E5EC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01DF-827F-4DD0-9107-7E2698C929FF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1CCD-7396-405A-A497-330B55E5EC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kipedia:Database_downloa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Wikipedia:Free_link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Cloud Programing</a:t>
            </a:r>
            <a:br>
              <a:rPr lang="en-US" altLang="zh-TW" dirty="0" smtClean="0"/>
            </a:br>
            <a:r>
              <a:rPr lang="en-US" altLang="zh-TW" dirty="0" smtClean="0"/>
              <a:t>Assignment 3 – Page Rank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90600" y="1900535"/>
            <a:ext cx="6858000" cy="904863"/>
          </a:xfrm>
        </p:spPr>
        <p:txBody>
          <a:bodyPr/>
          <a:lstStyle/>
          <a:p>
            <a:r>
              <a:rPr lang="en-US" altLang="zh-TW" dirty="0"/>
              <a:t>NTHU </a:t>
            </a:r>
            <a:r>
              <a:rPr lang="en-US" altLang="zh-TW" dirty="0" smtClean="0"/>
              <a:t>2015 Spring</a:t>
            </a:r>
            <a:endParaRPr lang="en-US" altLang="zh-TW" dirty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Deadline</a:t>
            </a:r>
            <a:r>
              <a:rPr lang="en-US" altLang="zh-TW" b="1" smtClean="0">
                <a:solidFill>
                  <a:srgbClr val="FF0000"/>
                </a:solidFill>
              </a:rPr>
              <a:t>: 6/15 </a:t>
            </a:r>
            <a:r>
              <a:rPr lang="en-US" altLang="zh-TW" b="1" dirty="0">
                <a:solidFill>
                  <a:srgbClr val="FF0000"/>
                </a:solidFill>
              </a:rPr>
              <a:t>23:59 </a:t>
            </a:r>
          </a:p>
        </p:txBody>
      </p:sp>
    </p:spTree>
    <p:extLst>
      <p:ext uri="{BB962C8B-B14F-4D97-AF65-F5344CB8AC3E}">
        <p14:creationId xmlns:p14="http://schemas.microsoft.com/office/powerpoint/2010/main" val="20696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Step4 </a:t>
            </a:r>
            <a:r>
              <a:rPr lang="en-US" altLang="zh-TW" dirty="0"/>
              <a:t>– </a:t>
            </a:r>
            <a:r>
              <a:rPr lang="en-US" altLang="zh-TW" dirty="0" smtClean="0"/>
              <a:t>Load to </a:t>
            </a:r>
            <a:r>
              <a:rPr lang="en-US" altLang="zh-TW" dirty="0" err="1" smtClean="0"/>
              <a:t>HBase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Reuse </a:t>
            </a:r>
            <a:r>
              <a:rPr kumimoji="1" lang="en-US" altLang="zh-TW" dirty="0" smtClean="0"/>
              <a:t>hw2 </a:t>
            </a:r>
            <a:r>
              <a:rPr kumimoji="1" lang="en-US" altLang="zh-TW" dirty="0"/>
              <a:t>to </a:t>
            </a:r>
            <a:r>
              <a:rPr kumimoji="1" lang="en-US" altLang="zh-TW" dirty="0" smtClean="0"/>
              <a:t>build </a:t>
            </a:r>
            <a:r>
              <a:rPr kumimoji="1" lang="en-US" altLang="zh-TW" dirty="0"/>
              <a:t>Inverted index from </a:t>
            </a:r>
            <a:r>
              <a:rPr kumimoji="1" lang="en-US" altLang="zh-TW" dirty="0" smtClean="0"/>
              <a:t>input </a:t>
            </a:r>
            <a:r>
              <a:rPr kumimoji="1" lang="en-US" altLang="zh-TW" dirty="0"/>
              <a:t>file</a:t>
            </a:r>
          </a:p>
          <a:p>
            <a:pPr marL="0" indent="0">
              <a:buNone/>
            </a:pPr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 smtClean="0">
                <a:solidFill>
                  <a:schemeClr val="tx1"/>
                </a:solidFill>
              </a:rPr>
              <a:t>Use 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Hbase</a:t>
            </a:r>
            <a:r>
              <a:rPr kumimoji="1" lang="en-US" altLang="zh-TW" dirty="0" smtClean="0">
                <a:solidFill>
                  <a:srgbClr val="0000FF"/>
                </a:solidFill>
              </a:rPr>
              <a:t> API </a:t>
            </a:r>
            <a:r>
              <a:rPr kumimoji="1" lang="en-US" altLang="zh-TW" dirty="0" smtClean="0">
                <a:solidFill>
                  <a:schemeClr val="tx1"/>
                </a:solidFill>
              </a:rPr>
              <a:t>or 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Hbase</a:t>
            </a:r>
            <a:r>
              <a:rPr kumimoji="1" lang="en-US" altLang="zh-TW" dirty="0" smtClean="0">
                <a:solidFill>
                  <a:srgbClr val="0000FF"/>
                </a:solidFill>
              </a:rPr>
              <a:t> shell command </a:t>
            </a:r>
            <a:r>
              <a:rPr kumimoji="1" lang="en-US" altLang="zh-TW" dirty="0" smtClean="0">
                <a:solidFill>
                  <a:schemeClr val="tx1"/>
                </a:solidFill>
              </a:rPr>
              <a:t>to load “</a:t>
            </a:r>
            <a:r>
              <a:rPr kumimoji="1" lang="en-US" altLang="zh-TW" dirty="0">
                <a:solidFill>
                  <a:schemeClr val="tx1"/>
                </a:solidFill>
              </a:rPr>
              <a:t>P</a:t>
            </a:r>
            <a:r>
              <a:rPr kumimoji="1" lang="en-US" altLang="zh-TW" dirty="0" smtClean="0">
                <a:solidFill>
                  <a:schemeClr val="tx1"/>
                </a:solidFill>
              </a:rPr>
              <a:t>ageRank table” &amp; “Inverted Index table” into </a:t>
            </a:r>
            <a:r>
              <a:rPr kumimoji="1" lang="en-US" altLang="zh-TW" dirty="0" err="1" smtClean="0">
                <a:solidFill>
                  <a:schemeClr val="tx1"/>
                </a:solidFill>
              </a:rPr>
              <a:t>Hbase</a:t>
            </a:r>
            <a:endParaRPr kumimoji="1" lang="en-US" altLang="zh-TW" dirty="0" smtClean="0">
              <a:solidFill>
                <a:schemeClr val="tx1"/>
              </a:solidFill>
            </a:endParaRPr>
          </a:p>
          <a:p>
            <a:endParaRPr kumimoji="1" lang="en-US" altLang="zh-TW" dirty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Because everyone use the same database, you must name your own table with your student ID</a:t>
            </a:r>
          </a:p>
          <a:p>
            <a:pPr lvl="1"/>
            <a:r>
              <a:rPr kumimoji="1" lang="en-US" altLang="zh-TW" dirty="0"/>
              <a:t>Ex. 102062553_pagerank, </a:t>
            </a:r>
            <a:r>
              <a:rPr kumimoji="1" lang="en-US" altLang="zh-TW" dirty="0" smtClean="0"/>
              <a:t>102062553_inverted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08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435779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TW" sz="2400" dirty="0" smtClean="0"/>
              <a:t>Finally, Query a term to these 2 tables !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TW" sz="2400" dirty="0" smtClean="0"/>
              <a:t>Implement a “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Query engine</a:t>
            </a:r>
            <a:r>
              <a:rPr kumimoji="1" lang="en-US" altLang="zh-TW" sz="2400" dirty="0" smtClean="0"/>
              <a:t>” to </a:t>
            </a:r>
          </a:p>
          <a:p>
            <a:pPr marL="0" lvl="1" indent="0">
              <a:buNone/>
            </a:pPr>
            <a:r>
              <a:rPr kumimoji="1" lang="en-US" altLang="zh-TW" sz="2400" dirty="0"/>
              <a:t> </a:t>
            </a:r>
            <a:r>
              <a:rPr kumimoji="1" lang="en-US" altLang="zh-TW" sz="2400" dirty="0" smtClean="0"/>
              <a:t>    search a term in documents</a:t>
            </a:r>
          </a:p>
          <a:p>
            <a:pPr marL="0" lvl="1" indent="0">
              <a:buNone/>
            </a:pPr>
            <a:endParaRPr kumimoji="1" lang="en-US" altLang="zh-TW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TW" sz="2400" dirty="0" smtClean="0"/>
              <a:t>Rank pages by their </a:t>
            </a:r>
            <a:r>
              <a:rPr kumimoji="1" lang="en-US" altLang="zh-TW" sz="2400" dirty="0" err="1" smtClean="0"/>
              <a:t>pagerank</a:t>
            </a:r>
            <a:endParaRPr kumimoji="1" lang="en-US" altLang="zh-TW" sz="2400" dirty="0" smtClean="0"/>
          </a:p>
          <a:p>
            <a:pPr marL="0" lvl="1" indent="0">
              <a:buNone/>
            </a:pPr>
            <a:endParaRPr kumimoji="1" lang="en-US" altLang="zh-TW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TW" sz="2400" dirty="0" smtClean="0"/>
              <a:t>Result must list pages</a:t>
            </a:r>
          </a:p>
          <a:p>
            <a:pPr marL="742950" lvl="2" indent="-342900"/>
            <a:r>
              <a:rPr kumimoji="1" lang="en-US" altLang="zh-TW" dirty="0" smtClean="0"/>
              <a:t>You can add additional information like</a:t>
            </a:r>
          </a:p>
          <a:p>
            <a:pPr marL="400050" lvl="2" indent="0">
              <a:buNone/>
            </a:pPr>
            <a:r>
              <a:rPr kumimoji="1" lang="en-US" altLang="zh-TW" dirty="0" smtClean="0"/>
              <a:t>       (line offset, content, etc. ) </a:t>
            </a:r>
          </a:p>
          <a:p>
            <a:pPr marL="0" lvl="1" indent="0">
              <a:buNone/>
            </a:pPr>
            <a:endParaRPr kumimoji="1" lang="en-US" altLang="zh-TW" sz="2400" dirty="0"/>
          </a:p>
        </p:txBody>
      </p:sp>
      <p:sp>
        <p:nvSpPr>
          <p:cNvPr id="28" name="矩形 27"/>
          <p:cNvSpPr/>
          <p:nvPr/>
        </p:nvSpPr>
        <p:spPr>
          <a:xfrm>
            <a:off x="5522168" y="2060848"/>
            <a:ext cx="3456384" cy="2016224"/>
          </a:xfrm>
          <a:prstGeom prst="rect">
            <a:avLst/>
          </a:prstGeom>
          <a:solidFill>
            <a:srgbClr val="008000">
              <a:alpha val="13000"/>
            </a:srgbClr>
          </a:soli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Step5 – Complete search engine</a:t>
            </a:r>
            <a:endParaRPr lang="zh-TW" altLang="en-US" dirty="0"/>
          </a:p>
        </p:txBody>
      </p:sp>
      <p:sp>
        <p:nvSpPr>
          <p:cNvPr id="84" name="圓角矩形 83"/>
          <p:cNvSpPr/>
          <p:nvPr/>
        </p:nvSpPr>
        <p:spPr>
          <a:xfrm>
            <a:off x="6732240" y="5517232"/>
            <a:ext cx="1728192" cy="980728"/>
          </a:xfrm>
          <a:prstGeom prst="round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Result: </a:t>
            </a:r>
          </a:p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(</a:t>
            </a:r>
            <a:r>
              <a:rPr kumimoji="1" lang="en-US" altLang="zh-TW" dirty="0" smtClean="0">
                <a:solidFill>
                  <a:srgbClr val="FF0000"/>
                </a:solidFill>
              </a:rPr>
              <a:t>top pages)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04248" y="4653136"/>
            <a:ext cx="1584176" cy="43204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Qeury</a:t>
            </a:r>
            <a:r>
              <a:rPr kumimoji="1" lang="en-US" altLang="zh-TW" dirty="0" smtClean="0">
                <a:solidFill>
                  <a:srgbClr val="FF0000"/>
                </a:solidFill>
              </a:rPr>
              <a:t> engine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516773" y="4545994"/>
            <a:ext cx="855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0000FF"/>
                </a:solidFill>
              </a:rPr>
              <a:t>Search</a:t>
            </a:r>
          </a:p>
          <a:p>
            <a:r>
              <a:rPr kumimoji="1" lang="en-US" altLang="zh-TW" dirty="0" smtClean="0">
                <a:solidFill>
                  <a:srgbClr val="0000FF"/>
                </a:solidFill>
              </a:rPr>
              <a:t> a term</a:t>
            </a:r>
            <a:endParaRPr kumimoji="1"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20" name="直線箭頭接點 19"/>
          <p:cNvCxnSpPr/>
          <p:nvPr/>
        </p:nvCxnSpPr>
        <p:spPr>
          <a:xfrm>
            <a:off x="6372200" y="4889326"/>
            <a:ext cx="5188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459513" y="2430179"/>
            <a:ext cx="1340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 smtClean="0">
                <a:solidFill>
                  <a:srgbClr val="008000"/>
                </a:solidFill>
              </a:rPr>
              <a:t>PangRank</a:t>
            </a:r>
            <a:r>
              <a:rPr kumimoji="1" lang="en-US" altLang="zh-TW" sz="1400" dirty="0" smtClean="0">
                <a:solidFill>
                  <a:srgbClr val="008000"/>
                </a:solidFill>
              </a:rPr>
              <a:t> Table</a:t>
            </a:r>
            <a:endParaRPr kumimoji="1" lang="zh-TW" altLang="en-US" sz="1400" dirty="0">
              <a:solidFill>
                <a:srgbClr val="008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21011" y="2430180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solidFill>
                  <a:srgbClr val="008000"/>
                </a:solidFill>
              </a:rPr>
              <a:t>Inverted Index Table</a:t>
            </a:r>
            <a:endParaRPr kumimoji="1" lang="zh-TW" altLang="en-US" sz="1400" dirty="0">
              <a:solidFill>
                <a:srgbClr val="008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522168" y="2060848"/>
            <a:ext cx="76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/>
              <a:t>HBase</a:t>
            </a:r>
            <a:endParaRPr kumimoji="1" lang="zh-TW" altLang="en-US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31740"/>
              </p:ext>
            </p:extLst>
          </p:nvPr>
        </p:nvGraphicFramePr>
        <p:xfrm>
          <a:off x="7515472" y="2750252"/>
          <a:ext cx="1224136" cy="8534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12068"/>
                <a:gridCol w="612068"/>
              </a:tblGrid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000000"/>
                          </a:solidFill>
                        </a:rPr>
                        <a:t>Title</a:t>
                      </a:r>
                      <a:endParaRPr lang="zh-TW" alt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000000"/>
                          </a:solidFill>
                        </a:rPr>
                        <a:t>PageRank</a:t>
                      </a:r>
                      <a:endParaRPr lang="zh-TW" alt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Europe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0.6</a:t>
                      </a:r>
                      <a:endParaRPr lang="zh-TW" altLang="en-US" sz="800" dirty="0"/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America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0.2</a:t>
                      </a:r>
                      <a:endParaRPr lang="zh-TW" altLang="en-US" sz="800" dirty="0"/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Taiwan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0.1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97907"/>
              </p:ext>
            </p:extLst>
          </p:nvPr>
        </p:nvGraphicFramePr>
        <p:xfrm>
          <a:off x="5951481" y="2737957"/>
          <a:ext cx="1224136" cy="10668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12068"/>
                <a:gridCol w="612068"/>
              </a:tblGrid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docs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blue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Sky,</a:t>
                      </a:r>
                      <a:r>
                        <a:rPr lang="en-US" altLang="zh-TW" sz="800" baseline="0" dirty="0" smtClean="0"/>
                        <a:t> Asia…</a:t>
                      </a:r>
                      <a:endParaRPr lang="zh-TW" altLang="en-US" sz="800" dirty="0"/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cat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Taiwan..</a:t>
                      </a:r>
                      <a:endParaRPr lang="zh-TW" altLang="en-US" sz="800" dirty="0"/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egg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America..</a:t>
                      </a:r>
                      <a:endParaRPr lang="zh-TW" altLang="en-US" sz="800" dirty="0"/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fish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Europe..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箭頭接點 7"/>
          <p:cNvCxnSpPr/>
          <p:nvPr/>
        </p:nvCxnSpPr>
        <p:spPr>
          <a:xfrm>
            <a:off x="7020272" y="3861048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>
            <a:off x="8028384" y="3616052"/>
            <a:ext cx="0" cy="9650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>
            <a:stCxn id="16" idx="2"/>
            <a:endCxn id="84" idx="0"/>
          </p:cNvCxnSpPr>
          <p:nvPr/>
        </p:nvCxnSpPr>
        <p:spPr>
          <a:xfrm>
            <a:off x="7596336" y="50851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Report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Instruction</a:t>
            </a:r>
          </a:p>
          <a:p>
            <a:pPr lvl="1"/>
            <a:r>
              <a:rPr kumimoji="1" lang="en-US" altLang="zh-TW" dirty="0" smtClean="0"/>
              <a:t>how </a:t>
            </a:r>
            <a:r>
              <a:rPr kumimoji="1" lang="en-US" altLang="zh-TW" dirty="0"/>
              <a:t>to execute your program.</a:t>
            </a:r>
          </a:p>
          <a:p>
            <a:r>
              <a:rPr kumimoji="1" lang="en-US" altLang="zh-TW" dirty="0" smtClean="0"/>
              <a:t>Design</a:t>
            </a:r>
          </a:p>
          <a:p>
            <a:pPr lvl="1"/>
            <a:r>
              <a:rPr kumimoji="1" lang="en-US" altLang="zh-TW" dirty="0" smtClean="0"/>
              <a:t>explain </a:t>
            </a:r>
            <a:r>
              <a:rPr kumimoji="1" lang="en-US" altLang="zh-TW" dirty="0"/>
              <a:t>your algorithm.</a:t>
            </a:r>
          </a:p>
          <a:p>
            <a:r>
              <a:rPr kumimoji="1" lang="en-US" altLang="zh-TW" dirty="0"/>
              <a:t>Experiment :</a:t>
            </a:r>
          </a:p>
          <a:p>
            <a:pPr lvl="1"/>
            <a:r>
              <a:rPr kumimoji="1" lang="en-US" altLang="zh-TW" dirty="0"/>
              <a:t>Show the diagram of your experiment and analyze your result.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7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Experiment (Use the 10G input)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65618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Analyses </a:t>
            </a:r>
            <a:r>
              <a:rPr kumimoji="1" lang="en-US" altLang="zh-TW" dirty="0"/>
              <a:t>the distribution of page </a:t>
            </a:r>
            <a:r>
              <a:rPr kumimoji="1" lang="en-US" altLang="zh-TW" dirty="0" smtClean="0"/>
              <a:t>rank, draw a diagram to show this result.</a:t>
            </a:r>
          </a:p>
          <a:p>
            <a:pPr lvl="1"/>
            <a:r>
              <a:rPr kumimoji="1" lang="en-US" altLang="zh-TW" dirty="0" smtClean="0"/>
              <a:t>X-axis is the pages (sorted by rank)</a:t>
            </a:r>
          </a:p>
          <a:p>
            <a:pPr lvl="1"/>
            <a:r>
              <a:rPr kumimoji="1" lang="en-US" altLang="zh-TW" dirty="0" smtClean="0"/>
              <a:t>Y-axis is its </a:t>
            </a:r>
            <a:r>
              <a:rPr kumimoji="1" lang="en-US" altLang="zh-TW" dirty="0" err="1" smtClean="0"/>
              <a:t>pagerank</a:t>
            </a:r>
            <a:r>
              <a:rPr kumimoji="1" lang="en-US" altLang="zh-TW" dirty="0" smtClean="0"/>
              <a:t> value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580977"/>
              </p:ext>
            </p:extLst>
          </p:nvPr>
        </p:nvGraphicFramePr>
        <p:xfrm>
          <a:off x="1907704" y="2924944"/>
          <a:ext cx="5292080" cy="3031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368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Experiment (Use the 10G input)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512167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Analyses </a:t>
            </a:r>
            <a:r>
              <a:rPr kumimoji="1" lang="en-US" altLang="zh-TW" dirty="0"/>
              <a:t>the converge </a:t>
            </a:r>
            <a:r>
              <a:rPr kumimoji="1" lang="en-US" altLang="zh-TW" dirty="0" smtClean="0"/>
              <a:t>rate</a:t>
            </a:r>
          </a:p>
          <a:p>
            <a:pPr lvl="1"/>
            <a:r>
              <a:rPr kumimoji="1" lang="en-US" altLang="zh-TW" dirty="0" smtClean="0"/>
              <a:t>Distance is measured by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024384"/>
              </p:ext>
            </p:extLst>
          </p:nvPr>
        </p:nvGraphicFramePr>
        <p:xfrm>
          <a:off x="1582341" y="2780928"/>
          <a:ext cx="5616624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700808"/>
            <a:ext cx="1656184" cy="8493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868144" y="186386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N     : the total page number</a:t>
            </a:r>
          </a:p>
          <a:p>
            <a:r>
              <a:rPr kumimoji="1" lang="en-US" altLang="zh-TW" sz="1400" dirty="0" err="1" smtClean="0"/>
              <a:t>PR</a:t>
            </a:r>
            <a:r>
              <a:rPr kumimoji="1" lang="en-US" altLang="zh-TW" sz="1050" dirty="0" err="1" smtClean="0"/>
              <a:t>i</a:t>
            </a:r>
            <a:r>
              <a:rPr kumimoji="1" lang="en-US" altLang="zh-TW" sz="1400" dirty="0" smtClean="0"/>
              <a:t>  : PageRank on step </a:t>
            </a:r>
            <a:r>
              <a:rPr kumimoji="1" lang="en-US" altLang="zh-TW" sz="1400" dirty="0" err="1" smtClean="0"/>
              <a:t>i</a:t>
            </a:r>
            <a:endParaRPr kumimoji="1"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229711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Input files are collected from wiki-dump , there are many types of links , we have process those links into a simple format as we mention before.</a:t>
            </a:r>
          </a:p>
          <a:p>
            <a:pPr lvl="1"/>
            <a:r>
              <a:rPr lang="en-US" altLang="zh-TW" dirty="0">
                <a:hlinkClick r:id="rId3"/>
              </a:rPr>
              <a:t>http://en.wikipedia.org/wiki/</a:t>
            </a:r>
            <a:r>
              <a:rPr lang="en-US" altLang="zh-TW" dirty="0" smtClean="0">
                <a:hlinkClick r:id="rId3"/>
              </a:rPr>
              <a:t>Wikipedia:Database_download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http://en.wikipedia.org/wiki/Wikipedia:Free_links#</a:t>
            </a:r>
            <a:r>
              <a:rPr lang="en-US" altLang="zh-TW" dirty="0" smtClean="0">
                <a:hlinkClick r:id="rId4"/>
              </a:rPr>
              <a:t>Free_links</a:t>
            </a:r>
            <a:endParaRPr lang="en-US" altLang="zh-TW" dirty="0" smtClean="0"/>
          </a:p>
          <a:p>
            <a:r>
              <a:rPr lang="en-US" altLang="zh-TW" dirty="0" smtClean="0"/>
              <a:t>Input files and sample output are </a:t>
            </a:r>
            <a:r>
              <a:rPr lang="en-US" altLang="zh-TW" dirty="0"/>
              <a:t>put in</a:t>
            </a:r>
            <a:r>
              <a:rPr lang="en-US" altLang="zh-TW" b="1" dirty="0"/>
              <a:t> 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hdfs://&lt;namenode&gt;:&lt;port&gt;/opt/Assignment3/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There are three size of input : input-100M input-1G input10G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Please do not copy the biggest input(10G) into the physical machine , we will run out of disk space!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Upload your assignment to </a:t>
            </a:r>
            <a:r>
              <a:rPr lang="en-US" altLang="zh-TW" sz="2800" dirty="0" err="1"/>
              <a:t>iLMS</a:t>
            </a:r>
            <a:r>
              <a:rPr lang="en-US" altLang="zh-TW" sz="2800" dirty="0"/>
              <a:t> with these </a:t>
            </a:r>
            <a:r>
              <a:rPr lang="en-US" altLang="zh-TW" sz="2800" b="1" dirty="0"/>
              <a:t>2</a:t>
            </a:r>
            <a:r>
              <a:rPr lang="en-US" altLang="zh-TW" sz="2800" b="1" dirty="0" smtClean="0"/>
              <a:t> </a:t>
            </a:r>
            <a:r>
              <a:rPr lang="en-US" altLang="zh-TW" sz="2800" b="1" dirty="0"/>
              <a:t>files</a:t>
            </a:r>
            <a:r>
              <a:rPr lang="en-US" altLang="zh-TW" sz="2800" dirty="0"/>
              <a:t>.</a:t>
            </a:r>
          </a:p>
          <a:p>
            <a:pPr lvl="1"/>
            <a:r>
              <a:rPr lang="en-US" altLang="zh-TW" sz="2400" dirty="0"/>
              <a:t>1. </a:t>
            </a:r>
            <a:r>
              <a:rPr lang="en-US" altLang="zh-TW" sz="2400" dirty="0" smtClean="0"/>
              <a:t>Source </a:t>
            </a:r>
            <a:r>
              <a:rPr lang="en-US" altLang="zh-TW" sz="2400" dirty="0"/>
              <a:t>Code </a:t>
            </a:r>
          </a:p>
          <a:p>
            <a:pPr lvl="2"/>
            <a:r>
              <a:rPr lang="en-US" altLang="zh-TW" sz="2000" dirty="0"/>
              <a:t>Name as “</a:t>
            </a:r>
            <a:r>
              <a:rPr lang="en-US" altLang="zh-TW" sz="2000" dirty="0" smtClean="0"/>
              <a:t>studentID_code.zip” </a:t>
            </a:r>
            <a:r>
              <a:rPr lang="en-US" altLang="zh-TW" sz="2000" dirty="0"/>
              <a:t>, ex : </a:t>
            </a:r>
            <a:r>
              <a:rPr lang="en-US" altLang="zh-TW" sz="2000" b="1" dirty="0"/>
              <a:t>“</a:t>
            </a:r>
            <a:r>
              <a:rPr lang="en-US" altLang="zh-TW" sz="2000" b="1" dirty="0" smtClean="0"/>
              <a:t>101011111_code.zip”</a:t>
            </a:r>
            <a:endParaRPr lang="en-US" altLang="zh-TW" sz="2000" b="1" dirty="0"/>
          </a:p>
          <a:p>
            <a:pPr lvl="1"/>
            <a:r>
              <a:rPr lang="en-US" altLang="zh-TW" sz="2400" dirty="0"/>
              <a:t>2. </a:t>
            </a:r>
            <a:r>
              <a:rPr lang="en-US" altLang="zh-TW" sz="2400" dirty="0" smtClean="0"/>
              <a:t>Report</a:t>
            </a:r>
            <a:endParaRPr lang="en-US" altLang="zh-TW" sz="2400" dirty="0"/>
          </a:p>
          <a:p>
            <a:pPr lvl="2"/>
            <a:r>
              <a:rPr lang="en-US" altLang="zh-TW" sz="2000" dirty="0"/>
              <a:t>Name as “</a:t>
            </a:r>
            <a:r>
              <a:rPr lang="en-US" altLang="zh-TW" sz="2000" dirty="0" smtClean="0"/>
              <a:t>studentID_report.pdf</a:t>
            </a:r>
            <a:r>
              <a:rPr lang="en-US" altLang="zh-TW" sz="2000" dirty="0"/>
              <a:t>” , ex : </a:t>
            </a:r>
            <a:r>
              <a:rPr lang="en-US" altLang="zh-TW" sz="2000" b="1" dirty="0"/>
              <a:t>“</a:t>
            </a:r>
            <a:r>
              <a:rPr lang="en-US" altLang="zh-TW" sz="2000" b="1" dirty="0" smtClean="0"/>
              <a:t>101011111_report.pdf</a:t>
            </a:r>
            <a:r>
              <a:rPr lang="en-US" altLang="zh-TW" sz="2000" b="1" dirty="0"/>
              <a:t>”</a:t>
            </a:r>
            <a:endParaRPr lang="en-US" altLang="zh-TW" sz="2400" b="1" dirty="0"/>
          </a:p>
          <a:p>
            <a:pPr lvl="2"/>
            <a:endParaRPr lang="en-US" altLang="zh-TW" sz="2000" dirty="0"/>
          </a:p>
          <a:p>
            <a:r>
              <a:rPr lang="en-US" altLang="zh-TW" sz="2600" dirty="0"/>
              <a:t>Late Punishment</a:t>
            </a:r>
          </a:p>
          <a:p>
            <a:pPr lvl="1"/>
            <a:r>
              <a:rPr lang="en-US" altLang="zh-TW" sz="2200" dirty="0" smtClean="0"/>
              <a:t>Please refer to course syllabus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Deadline</a:t>
            </a:r>
            <a:r>
              <a:rPr lang="en-US" altLang="zh-TW" sz="2400" b="1">
                <a:solidFill>
                  <a:srgbClr val="FF0000"/>
                </a:solidFill>
              </a:rPr>
              <a:t>: </a:t>
            </a:r>
            <a:r>
              <a:rPr lang="en-US" altLang="zh-TW" sz="2400" b="1" smtClean="0">
                <a:solidFill>
                  <a:srgbClr val="FF0000"/>
                </a:solidFill>
              </a:rPr>
              <a:t>6/15 </a:t>
            </a:r>
            <a:r>
              <a:rPr lang="en-US" altLang="zh-TW" sz="2400" b="1" dirty="0">
                <a:solidFill>
                  <a:srgbClr val="FF0000"/>
                </a:solidFill>
              </a:rPr>
              <a:t>23:59 </a:t>
            </a:r>
          </a:p>
        </p:txBody>
      </p:sp>
    </p:spTree>
    <p:extLst>
      <p:ext uri="{BB962C8B-B14F-4D97-AF65-F5344CB8AC3E}">
        <p14:creationId xmlns:p14="http://schemas.microsoft.com/office/powerpoint/2010/main" val="324281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</a:p>
          <a:p>
            <a:r>
              <a:rPr lang="en-US" altLang="zh-TW" dirty="0" err="1" smtClean="0"/>
              <a:t>Mapreduce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Step1 - Build a graph (20%)</a:t>
            </a:r>
          </a:p>
          <a:p>
            <a:pPr lvl="1"/>
            <a:r>
              <a:rPr lang="en-US" altLang="zh-TW" dirty="0" smtClean="0"/>
              <a:t>Step2 - Calculate </a:t>
            </a:r>
            <a:r>
              <a:rPr lang="en-US" altLang="zh-TW" dirty="0" err="1" smtClean="0"/>
              <a:t>pagerank</a:t>
            </a:r>
            <a:r>
              <a:rPr lang="en-US" altLang="zh-TW" dirty="0" smtClean="0"/>
              <a:t> (30%)</a:t>
            </a:r>
          </a:p>
          <a:p>
            <a:pPr lvl="1"/>
            <a:r>
              <a:rPr lang="en-US" altLang="zh-TW" dirty="0" smtClean="0"/>
              <a:t>Step3 - Sort and list (10%)</a:t>
            </a:r>
          </a:p>
          <a:p>
            <a:r>
              <a:rPr lang="en-US" altLang="zh-TW" dirty="0" err="1" smtClean="0"/>
              <a:t>HBase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Step4 – Load to </a:t>
            </a:r>
            <a:r>
              <a:rPr lang="en-US" altLang="zh-TW" dirty="0" err="1" smtClean="0"/>
              <a:t>Hbase</a:t>
            </a:r>
            <a:r>
              <a:rPr lang="en-US" altLang="zh-TW" dirty="0" smtClean="0"/>
              <a:t> (10%)</a:t>
            </a:r>
          </a:p>
          <a:p>
            <a:pPr lvl="1"/>
            <a:r>
              <a:rPr lang="en-US" altLang="zh-TW" dirty="0" smtClean="0"/>
              <a:t>Step5 </a:t>
            </a:r>
            <a:r>
              <a:rPr lang="en-US" altLang="zh-TW" dirty="0"/>
              <a:t>– Complete search </a:t>
            </a:r>
            <a:r>
              <a:rPr lang="en-US" altLang="zh-TW" dirty="0" smtClean="0"/>
              <a:t>engine (10%)</a:t>
            </a:r>
          </a:p>
          <a:p>
            <a:r>
              <a:rPr lang="en-US" altLang="zh-TW" dirty="0" smtClean="0"/>
              <a:t>Report (20%)</a:t>
            </a:r>
          </a:p>
          <a:p>
            <a:r>
              <a:rPr lang="en-US" altLang="zh-TW" dirty="0" smtClean="0"/>
              <a:t>Input &amp; Upload</a:t>
            </a:r>
          </a:p>
        </p:txBody>
      </p:sp>
    </p:spTree>
    <p:extLst>
      <p:ext uri="{BB962C8B-B14F-4D97-AF65-F5344CB8AC3E}">
        <p14:creationId xmlns:p14="http://schemas.microsoft.com/office/powerpoint/2010/main" val="279012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1656184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This assignment requires you to implement the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pagerank</a:t>
            </a:r>
            <a:r>
              <a:rPr lang="en-US" altLang="zh-TW" sz="2000" dirty="0" smtClean="0">
                <a:solidFill>
                  <a:srgbClr val="FF0000"/>
                </a:solidFill>
              </a:rPr>
              <a:t> algorithm </a:t>
            </a:r>
            <a:r>
              <a:rPr lang="en-US" altLang="zh-TW" sz="2000" dirty="0" smtClean="0"/>
              <a:t>to rank some dataset. There are </a:t>
            </a:r>
            <a:r>
              <a:rPr lang="en-US" altLang="zh-TW" sz="2000" dirty="0"/>
              <a:t>5</a:t>
            </a:r>
            <a:r>
              <a:rPr lang="en-US" altLang="zh-TW" sz="2000" dirty="0" smtClean="0"/>
              <a:t> steps to finish this requirement.</a:t>
            </a:r>
          </a:p>
          <a:p>
            <a:r>
              <a:rPr lang="en-US" altLang="zh-TW" sz="2000" dirty="0"/>
              <a:t>Input file is collected from wiki-dump, each line will contain one page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You need to write a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mapreduce</a:t>
            </a:r>
            <a:r>
              <a:rPr lang="en-US" altLang="zh-TW" sz="2000" dirty="0" smtClean="0">
                <a:solidFill>
                  <a:srgbClr val="FF0000"/>
                </a:solidFill>
              </a:rPr>
              <a:t> program to solve this problem.</a:t>
            </a:r>
          </a:p>
          <a:p>
            <a:endParaRPr lang="en-US" altLang="zh-TW" sz="2000" dirty="0" smtClean="0">
              <a:solidFill>
                <a:srgbClr val="C40000"/>
              </a:solidFill>
            </a:endParaRPr>
          </a:p>
        </p:txBody>
      </p:sp>
      <p:sp>
        <p:nvSpPr>
          <p:cNvPr id="14" name="摺角紙張 13"/>
          <p:cNvSpPr/>
          <p:nvPr/>
        </p:nvSpPr>
        <p:spPr>
          <a:xfrm>
            <a:off x="1547664" y="3573016"/>
            <a:ext cx="1008112" cy="936104"/>
          </a:xfrm>
          <a:prstGeom prst="foldedCorner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Page5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59" name="摺角紙張 58"/>
          <p:cNvSpPr/>
          <p:nvPr/>
        </p:nvSpPr>
        <p:spPr>
          <a:xfrm>
            <a:off x="1043608" y="4293096"/>
            <a:ext cx="1008112" cy="936104"/>
          </a:xfrm>
          <a:prstGeom prst="foldedCorner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Page4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60" name="摺角紙張 59"/>
          <p:cNvSpPr/>
          <p:nvPr/>
        </p:nvSpPr>
        <p:spPr>
          <a:xfrm>
            <a:off x="1259632" y="4797152"/>
            <a:ext cx="1008112" cy="936104"/>
          </a:xfrm>
          <a:prstGeom prst="foldedCorner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Page3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61" name="摺角紙張 60"/>
          <p:cNvSpPr/>
          <p:nvPr/>
        </p:nvSpPr>
        <p:spPr>
          <a:xfrm>
            <a:off x="2411760" y="3645024"/>
            <a:ext cx="1008112" cy="936104"/>
          </a:xfrm>
          <a:prstGeom prst="foldedCorner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Page1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62" name="摺角紙張 61"/>
          <p:cNvSpPr/>
          <p:nvPr/>
        </p:nvSpPr>
        <p:spPr>
          <a:xfrm>
            <a:off x="2483768" y="4653136"/>
            <a:ext cx="1008112" cy="936104"/>
          </a:xfrm>
          <a:prstGeom prst="foldedCorner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Page2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63" name="向右箭號 62"/>
          <p:cNvSpPr/>
          <p:nvPr/>
        </p:nvSpPr>
        <p:spPr>
          <a:xfrm>
            <a:off x="3923928" y="3969060"/>
            <a:ext cx="1512168" cy="648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8410"/>
              </p:ext>
            </p:extLst>
          </p:nvPr>
        </p:nvGraphicFramePr>
        <p:xfrm>
          <a:off x="6012160" y="3320989"/>
          <a:ext cx="1512168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480053">
                <a:tc>
                  <a:txBody>
                    <a:bodyPr/>
                    <a:lstStyle/>
                    <a:p>
                      <a:r>
                        <a:rPr kumimoji="1" lang="en-US" altLang="zh-TW" sz="1800" dirty="0" smtClean="0"/>
                        <a:t>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1800" dirty="0" smtClean="0"/>
                        <a:t>Page</a:t>
                      </a:r>
                      <a:endParaRPr lang="zh-TW" altLang="en-US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Page3</a:t>
                      </a:r>
                      <a:endParaRPr lang="zh-TW" altLang="en-US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Page4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Page2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Page5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Page1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0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Implementation Step</a:t>
            </a:r>
            <a:endParaRPr kumimoji="1" lang="zh-TW" altLang="en-US" dirty="0"/>
          </a:p>
        </p:txBody>
      </p:sp>
      <p:sp>
        <p:nvSpPr>
          <p:cNvPr id="4" name="摺角紙張 3"/>
          <p:cNvSpPr/>
          <p:nvPr/>
        </p:nvSpPr>
        <p:spPr>
          <a:xfrm>
            <a:off x="2663788" y="1638092"/>
            <a:ext cx="3096344" cy="5760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600" dirty="0" smtClean="0">
                <a:solidFill>
                  <a:schemeClr val="tx1"/>
                </a:solidFill>
              </a:rPr>
              <a:t>&lt;page&gt;</a:t>
            </a:r>
            <a:r>
              <a:rPr kumimoji="1" lang="en-US" altLang="zh-TW" sz="600" dirty="0" smtClean="0">
                <a:solidFill>
                  <a:srgbClr val="0000FF"/>
                </a:solidFill>
              </a:rPr>
              <a:t>&lt;title&gt;</a:t>
            </a:r>
            <a:r>
              <a:rPr kumimoji="1" lang="en-US" altLang="zh-TW" sz="600" dirty="0" smtClean="0">
                <a:solidFill>
                  <a:srgbClr val="FF0000"/>
                </a:solidFill>
              </a:rPr>
              <a:t>America</a:t>
            </a:r>
            <a:r>
              <a:rPr kumimoji="1" lang="en-US" altLang="zh-TW" sz="600" dirty="0" smtClean="0">
                <a:solidFill>
                  <a:srgbClr val="0000FF"/>
                </a:solidFill>
              </a:rPr>
              <a:t>&lt;/title&gt;</a:t>
            </a:r>
            <a:r>
              <a:rPr kumimoji="1" lang="en-US" altLang="zh-TW" sz="600" dirty="0" smtClean="0">
                <a:solidFill>
                  <a:schemeClr val="tx1"/>
                </a:solidFill>
              </a:rPr>
              <a:t>…</a:t>
            </a:r>
            <a:r>
              <a:rPr kumimoji="1" lang="en-US" altLang="zh-TW" sz="600" dirty="0" smtClean="0">
                <a:solidFill>
                  <a:srgbClr val="0000FF"/>
                </a:solidFill>
              </a:rPr>
              <a:t>&lt;text …&gt;</a:t>
            </a:r>
            <a:r>
              <a:rPr kumimoji="1" lang="en-US" altLang="zh-TW" sz="600" dirty="0" smtClean="0">
                <a:solidFill>
                  <a:schemeClr val="tx1"/>
                </a:solidFill>
              </a:rPr>
              <a:t>America is …[[</a:t>
            </a:r>
            <a:r>
              <a:rPr kumimoji="1" lang="en-US" altLang="zh-TW" sz="600" dirty="0" smtClean="0">
                <a:solidFill>
                  <a:srgbClr val="FF0000"/>
                </a:solidFill>
              </a:rPr>
              <a:t>Europe</a:t>
            </a:r>
            <a:r>
              <a:rPr kumimoji="1" lang="en-US" altLang="zh-TW" sz="600" dirty="0" smtClean="0">
                <a:solidFill>
                  <a:schemeClr val="tx1"/>
                </a:solidFill>
              </a:rPr>
              <a:t>]]…</a:t>
            </a:r>
            <a:r>
              <a:rPr kumimoji="1" lang="en-US" altLang="zh-TW" sz="600" dirty="0" smtClean="0">
                <a:solidFill>
                  <a:srgbClr val="0000FF"/>
                </a:solidFill>
              </a:rPr>
              <a:t>&lt;/text&gt;</a:t>
            </a:r>
            <a:r>
              <a:rPr kumimoji="1" lang="en-US" altLang="zh-TW" sz="600" dirty="0" smtClean="0">
                <a:solidFill>
                  <a:schemeClr val="tx1"/>
                </a:solidFill>
              </a:rPr>
              <a:t>…&lt;/page&gt; </a:t>
            </a:r>
          </a:p>
          <a:p>
            <a:r>
              <a:rPr kumimoji="1" lang="en-US" altLang="zh-TW" sz="600" dirty="0">
                <a:solidFill>
                  <a:schemeClr val="tx1"/>
                </a:solidFill>
              </a:rPr>
              <a:t>&lt;page&gt;</a:t>
            </a:r>
            <a:r>
              <a:rPr kumimoji="1" lang="en-US" altLang="zh-TW" sz="600" dirty="0">
                <a:solidFill>
                  <a:srgbClr val="0000FF"/>
                </a:solidFill>
              </a:rPr>
              <a:t>&lt;title</a:t>
            </a:r>
            <a:r>
              <a:rPr kumimoji="1" lang="en-US" altLang="zh-TW" sz="600" dirty="0" smtClean="0">
                <a:solidFill>
                  <a:srgbClr val="0000FF"/>
                </a:solidFill>
              </a:rPr>
              <a:t>&gt;</a:t>
            </a:r>
            <a:r>
              <a:rPr kumimoji="1" lang="en-US" altLang="zh-TW" sz="600" dirty="0" smtClean="0">
                <a:solidFill>
                  <a:srgbClr val="FF0000"/>
                </a:solidFill>
              </a:rPr>
              <a:t>Europe</a:t>
            </a:r>
            <a:r>
              <a:rPr kumimoji="1" lang="en-US" altLang="zh-TW" sz="600" dirty="0" smtClean="0">
                <a:solidFill>
                  <a:srgbClr val="0000FF"/>
                </a:solidFill>
              </a:rPr>
              <a:t>&lt;</a:t>
            </a:r>
            <a:r>
              <a:rPr kumimoji="1" lang="en-US" altLang="zh-TW" sz="600" dirty="0">
                <a:solidFill>
                  <a:srgbClr val="0000FF"/>
                </a:solidFill>
              </a:rPr>
              <a:t>/title&gt;</a:t>
            </a:r>
            <a:r>
              <a:rPr kumimoji="1" lang="en-US" altLang="zh-TW" sz="600" dirty="0">
                <a:solidFill>
                  <a:schemeClr val="tx1"/>
                </a:solidFill>
              </a:rPr>
              <a:t>…</a:t>
            </a:r>
            <a:r>
              <a:rPr kumimoji="1" lang="en-US" altLang="zh-TW" sz="600" dirty="0">
                <a:solidFill>
                  <a:srgbClr val="0000FF"/>
                </a:solidFill>
              </a:rPr>
              <a:t>&lt;</a:t>
            </a:r>
            <a:r>
              <a:rPr kumimoji="1" lang="en-US" altLang="zh-TW" sz="600" dirty="0" smtClean="0">
                <a:solidFill>
                  <a:srgbClr val="0000FF"/>
                </a:solidFill>
              </a:rPr>
              <a:t>text …&gt;</a:t>
            </a:r>
            <a:r>
              <a:rPr kumimoji="1" lang="en-US" altLang="zh-TW" sz="600" dirty="0" smtClean="0">
                <a:solidFill>
                  <a:schemeClr val="tx1"/>
                </a:solidFill>
              </a:rPr>
              <a:t>  </a:t>
            </a:r>
            <a:r>
              <a:rPr kumimoji="1" lang="en-US" altLang="zh-TW" sz="600" dirty="0">
                <a:solidFill>
                  <a:schemeClr val="tx1"/>
                </a:solidFill>
              </a:rPr>
              <a:t>…[</a:t>
            </a:r>
            <a:r>
              <a:rPr kumimoji="1" lang="en-US" altLang="zh-TW" sz="600" dirty="0" smtClean="0">
                <a:solidFill>
                  <a:schemeClr val="tx1"/>
                </a:solidFill>
              </a:rPr>
              <a:t>[</a:t>
            </a:r>
            <a:r>
              <a:rPr kumimoji="1" lang="en-US" altLang="zh-TW" sz="600" dirty="0" smtClean="0">
                <a:solidFill>
                  <a:srgbClr val="FF0000"/>
                </a:solidFill>
              </a:rPr>
              <a:t>Asia</a:t>
            </a:r>
            <a:r>
              <a:rPr kumimoji="1" lang="en-US" altLang="zh-TW" sz="600" dirty="0" smtClean="0">
                <a:solidFill>
                  <a:schemeClr val="tx1"/>
                </a:solidFill>
              </a:rPr>
              <a:t>]</a:t>
            </a:r>
            <a:r>
              <a:rPr kumimoji="1" lang="en-US" altLang="zh-TW" sz="600" dirty="0">
                <a:solidFill>
                  <a:schemeClr val="tx1"/>
                </a:solidFill>
              </a:rPr>
              <a:t>]…</a:t>
            </a:r>
            <a:r>
              <a:rPr kumimoji="1" lang="en-US" altLang="zh-TW" sz="600" dirty="0">
                <a:solidFill>
                  <a:srgbClr val="0000FF"/>
                </a:solidFill>
              </a:rPr>
              <a:t>&lt;/text&gt;</a:t>
            </a:r>
            <a:r>
              <a:rPr kumimoji="1" lang="en-US" altLang="zh-TW" sz="600" dirty="0">
                <a:solidFill>
                  <a:schemeClr val="tx1"/>
                </a:solidFill>
              </a:rPr>
              <a:t>…&lt;/page&gt; </a:t>
            </a:r>
            <a:endParaRPr kumimoji="1" lang="en-US" altLang="zh-TW" sz="600" dirty="0" smtClean="0">
              <a:solidFill>
                <a:schemeClr val="tx1"/>
              </a:solidFill>
            </a:endParaRPr>
          </a:p>
          <a:p>
            <a:r>
              <a:rPr kumimoji="1" lang="en-US" altLang="zh-TW" sz="600" dirty="0" smtClean="0">
                <a:solidFill>
                  <a:schemeClr val="tx1"/>
                </a:solidFill>
              </a:rPr>
              <a:t>&lt;</a:t>
            </a:r>
            <a:r>
              <a:rPr kumimoji="1" lang="en-US" altLang="zh-TW" sz="600" dirty="0">
                <a:solidFill>
                  <a:schemeClr val="tx1"/>
                </a:solidFill>
              </a:rPr>
              <a:t>page&gt;</a:t>
            </a:r>
            <a:r>
              <a:rPr kumimoji="1" lang="en-US" altLang="zh-TW" sz="600" dirty="0">
                <a:solidFill>
                  <a:srgbClr val="0000FF"/>
                </a:solidFill>
              </a:rPr>
              <a:t>&lt;title</a:t>
            </a:r>
            <a:r>
              <a:rPr kumimoji="1" lang="en-US" altLang="zh-TW" sz="600" dirty="0" smtClean="0">
                <a:solidFill>
                  <a:srgbClr val="0000FF"/>
                </a:solidFill>
              </a:rPr>
              <a:t>&gt;</a:t>
            </a:r>
            <a:r>
              <a:rPr kumimoji="1" lang="en-US" altLang="zh-TW" sz="600" dirty="0" smtClean="0">
                <a:solidFill>
                  <a:srgbClr val="FF0000"/>
                </a:solidFill>
              </a:rPr>
              <a:t>Taiwan</a:t>
            </a:r>
            <a:r>
              <a:rPr kumimoji="1" lang="en-US" altLang="zh-TW" sz="600" dirty="0" smtClean="0">
                <a:solidFill>
                  <a:srgbClr val="0000FF"/>
                </a:solidFill>
              </a:rPr>
              <a:t>&lt;</a:t>
            </a:r>
            <a:r>
              <a:rPr kumimoji="1" lang="en-US" altLang="zh-TW" sz="600" dirty="0">
                <a:solidFill>
                  <a:srgbClr val="0000FF"/>
                </a:solidFill>
              </a:rPr>
              <a:t>/title&gt;</a:t>
            </a:r>
            <a:r>
              <a:rPr kumimoji="1" lang="en-US" altLang="zh-TW" sz="600" dirty="0">
                <a:solidFill>
                  <a:schemeClr val="tx1"/>
                </a:solidFill>
              </a:rPr>
              <a:t>…</a:t>
            </a:r>
            <a:r>
              <a:rPr kumimoji="1" lang="en-US" altLang="zh-TW" sz="600" dirty="0">
                <a:solidFill>
                  <a:srgbClr val="0000FF"/>
                </a:solidFill>
              </a:rPr>
              <a:t>&lt;</a:t>
            </a:r>
            <a:r>
              <a:rPr kumimoji="1" lang="en-US" altLang="zh-TW" sz="600" dirty="0" smtClean="0">
                <a:solidFill>
                  <a:srgbClr val="0000FF"/>
                </a:solidFill>
              </a:rPr>
              <a:t>text …&gt;</a:t>
            </a:r>
            <a:r>
              <a:rPr kumimoji="1" lang="en-US" altLang="zh-TW" sz="600" dirty="0" smtClean="0">
                <a:solidFill>
                  <a:schemeClr val="tx1"/>
                </a:solidFill>
              </a:rPr>
              <a:t>…officially ..[[</a:t>
            </a:r>
            <a:r>
              <a:rPr kumimoji="1" lang="en-US" altLang="zh-TW" sz="600" dirty="0" smtClean="0">
                <a:solidFill>
                  <a:srgbClr val="FF0000"/>
                </a:solidFill>
              </a:rPr>
              <a:t>Taipei</a:t>
            </a:r>
            <a:r>
              <a:rPr kumimoji="1" lang="en-US" altLang="zh-TW" sz="600" dirty="0" smtClean="0">
                <a:solidFill>
                  <a:schemeClr val="tx1"/>
                </a:solidFill>
              </a:rPr>
              <a:t>]]..[[</a:t>
            </a:r>
            <a:r>
              <a:rPr kumimoji="1" lang="en-US" altLang="zh-TW" sz="600" dirty="0" err="1" smtClean="0">
                <a:solidFill>
                  <a:srgbClr val="FF0000"/>
                </a:solidFill>
              </a:rPr>
              <a:t>HsinChu</a:t>
            </a:r>
            <a:r>
              <a:rPr kumimoji="1" lang="en-US" altLang="zh-TW" sz="600" dirty="0" smtClean="0">
                <a:solidFill>
                  <a:schemeClr val="tx1"/>
                </a:solidFill>
              </a:rPr>
              <a:t>]]..</a:t>
            </a:r>
            <a:r>
              <a:rPr kumimoji="1" lang="en-US" altLang="zh-TW" sz="600" dirty="0" smtClean="0">
                <a:solidFill>
                  <a:srgbClr val="0000FF"/>
                </a:solidFill>
              </a:rPr>
              <a:t>&lt;</a:t>
            </a:r>
            <a:r>
              <a:rPr kumimoji="1" lang="en-US" altLang="zh-TW" sz="600" dirty="0">
                <a:solidFill>
                  <a:srgbClr val="0000FF"/>
                </a:solidFill>
              </a:rPr>
              <a:t>/text&gt;</a:t>
            </a:r>
            <a:r>
              <a:rPr kumimoji="1" lang="en-US" altLang="zh-TW" sz="600" dirty="0">
                <a:solidFill>
                  <a:schemeClr val="tx1"/>
                </a:solidFill>
              </a:rPr>
              <a:t>…&lt;/page&gt;</a:t>
            </a:r>
          </a:p>
          <a:p>
            <a:pPr algn="ctr"/>
            <a:r>
              <a:rPr kumimoji="1" lang="en-US" altLang="zh-TW" sz="600" dirty="0" smtClean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10832" y="12687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Raw Data  (Input)</a:t>
            </a:r>
            <a:endParaRPr kumimoji="1"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1547218" y="2852936"/>
            <a:ext cx="2671725" cy="1152128"/>
            <a:chOff x="6516215" y="2276872"/>
            <a:chExt cx="2671725" cy="1152128"/>
          </a:xfrm>
        </p:grpSpPr>
        <p:grpSp>
          <p:nvGrpSpPr>
            <p:cNvPr id="7" name="群組 6"/>
            <p:cNvGrpSpPr/>
            <p:nvPr/>
          </p:nvGrpSpPr>
          <p:grpSpPr>
            <a:xfrm>
              <a:off x="6660232" y="2276872"/>
              <a:ext cx="2456704" cy="1008111"/>
              <a:chOff x="2699407" y="5157192"/>
              <a:chExt cx="4310156" cy="1496673"/>
            </a:xfrm>
          </p:grpSpPr>
          <p:sp>
            <p:nvSpPr>
              <p:cNvPr id="8" name="Rectangle 86"/>
              <p:cNvSpPr>
                <a:spLocks noChangeArrowheads="1"/>
              </p:cNvSpPr>
              <p:nvPr/>
            </p:nvSpPr>
            <p:spPr bwMode="black">
              <a:xfrm>
                <a:off x="4019044" y="5564582"/>
                <a:ext cx="725597" cy="295103"/>
              </a:xfrm>
              <a:prstGeom prst="rect">
                <a:avLst/>
              </a:prstGeom>
              <a:solidFill>
                <a:srgbClr val="00B050"/>
              </a:solidFill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90488" tIns="0" rIns="90488" bIns="4445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0.33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7"/>
              <p:cNvSpPr>
                <a:spLocks noChangeArrowheads="1"/>
              </p:cNvSpPr>
              <p:nvPr/>
            </p:nvSpPr>
            <p:spPr bwMode="black">
              <a:xfrm>
                <a:off x="4019044" y="5945583"/>
                <a:ext cx="725597" cy="295103"/>
              </a:xfrm>
              <a:prstGeom prst="rect">
                <a:avLst/>
              </a:prstGeom>
              <a:solidFill>
                <a:srgbClr val="00B050"/>
              </a:solidFill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90488" tIns="0" rIns="90488" bIns="4445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0.33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1"/>
              <p:cNvSpPr>
                <a:spLocks noChangeArrowheads="1"/>
              </p:cNvSpPr>
              <p:nvPr/>
            </p:nvSpPr>
            <p:spPr bwMode="black">
              <a:xfrm>
                <a:off x="4019044" y="6326583"/>
                <a:ext cx="725597" cy="295103"/>
              </a:xfrm>
              <a:prstGeom prst="rect">
                <a:avLst/>
              </a:prstGeom>
              <a:solidFill>
                <a:srgbClr val="00B050"/>
              </a:solidFill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90488" tIns="0" rIns="90488" bIns="4445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0.33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2699407" y="5590828"/>
                <a:ext cx="1150938" cy="300037"/>
              </a:xfrm>
              <a:prstGeom prst="rect">
                <a:avLst/>
              </a:prstGeom>
              <a:solidFill>
                <a:srgbClr val="3366FF"/>
              </a:solidFill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America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9"/>
              <p:cNvSpPr>
                <a:spLocks noChangeArrowheads="1"/>
              </p:cNvSpPr>
              <p:nvPr/>
            </p:nvSpPr>
            <p:spPr bwMode="auto">
              <a:xfrm>
                <a:off x="2699407" y="5971828"/>
                <a:ext cx="1150938" cy="300037"/>
              </a:xfrm>
              <a:prstGeom prst="rect">
                <a:avLst/>
              </a:prstGeom>
              <a:solidFill>
                <a:srgbClr val="3366FF"/>
              </a:solidFill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Europe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9"/>
              <p:cNvSpPr>
                <a:spLocks noChangeArrowheads="1"/>
              </p:cNvSpPr>
              <p:nvPr/>
            </p:nvSpPr>
            <p:spPr bwMode="auto">
              <a:xfrm>
                <a:off x="2699407" y="6353828"/>
                <a:ext cx="1150938" cy="300037"/>
              </a:xfrm>
              <a:prstGeom prst="rect">
                <a:avLst/>
              </a:prstGeom>
              <a:solidFill>
                <a:srgbClr val="3366FF"/>
              </a:solidFill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Taiwan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231"/>
              <p:cNvCxnSpPr>
                <a:cxnSpLocks noChangeShapeType="1"/>
                <a:stCxn id="11" idx="3"/>
                <a:endCxn id="8" idx="1"/>
              </p:cNvCxnSpPr>
              <p:nvPr/>
            </p:nvCxnSpPr>
            <p:spPr bwMode="auto">
              <a:xfrm flipV="1">
                <a:off x="3850345" y="5712134"/>
                <a:ext cx="168699" cy="28713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Straight Arrow Connector 232"/>
              <p:cNvCxnSpPr>
                <a:cxnSpLocks noChangeShapeType="1"/>
                <a:stCxn id="8" idx="3"/>
                <a:endCxn id="20" idx="1"/>
              </p:cNvCxnSpPr>
              <p:nvPr/>
            </p:nvCxnSpPr>
            <p:spPr bwMode="auto">
              <a:xfrm>
                <a:off x="4744641" y="5712134"/>
                <a:ext cx="213457" cy="6945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Straight Arrow Connector 233"/>
              <p:cNvCxnSpPr>
                <a:cxnSpLocks noChangeShapeType="1"/>
                <a:stCxn id="12" idx="3"/>
                <a:endCxn id="9" idx="1"/>
              </p:cNvCxnSpPr>
              <p:nvPr/>
            </p:nvCxnSpPr>
            <p:spPr bwMode="auto">
              <a:xfrm flipV="1">
                <a:off x="3850345" y="6093135"/>
                <a:ext cx="168699" cy="28713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Straight Arrow Connector 234"/>
              <p:cNvCxnSpPr>
                <a:cxnSpLocks noChangeShapeType="1"/>
                <a:stCxn id="9" idx="3"/>
                <a:endCxn id="21" idx="1"/>
              </p:cNvCxnSpPr>
              <p:nvPr/>
            </p:nvCxnSpPr>
            <p:spPr bwMode="auto">
              <a:xfrm flipV="1">
                <a:off x="4744641" y="6086368"/>
                <a:ext cx="227627" cy="6767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Straight Arrow Connector 235"/>
              <p:cNvCxnSpPr>
                <a:cxnSpLocks noChangeShapeType="1"/>
                <a:stCxn id="13" idx="3"/>
                <a:endCxn id="10" idx="1"/>
              </p:cNvCxnSpPr>
              <p:nvPr/>
            </p:nvCxnSpPr>
            <p:spPr bwMode="auto">
              <a:xfrm flipV="1">
                <a:off x="3850345" y="6474134"/>
                <a:ext cx="168699" cy="29713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Straight Arrow Connector 236"/>
              <p:cNvCxnSpPr>
                <a:cxnSpLocks noChangeShapeType="1"/>
                <a:stCxn id="10" idx="3"/>
                <a:endCxn id="22" idx="1"/>
              </p:cNvCxnSpPr>
              <p:nvPr/>
            </p:nvCxnSpPr>
            <p:spPr bwMode="auto">
              <a:xfrm>
                <a:off x="4744641" y="6474134"/>
                <a:ext cx="213457" cy="12437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4958098" y="5564582"/>
                <a:ext cx="905695" cy="308992"/>
              </a:xfrm>
              <a:prstGeom prst="rect">
                <a:avLst/>
              </a:prstGeom>
              <a:noFill/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Europe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4972268" y="5942351"/>
                <a:ext cx="905695" cy="288032"/>
              </a:xfrm>
              <a:prstGeom prst="rect">
                <a:avLst/>
              </a:prstGeom>
              <a:noFill/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Asia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4958097" y="6353828"/>
                <a:ext cx="905694" cy="265485"/>
              </a:xfrm>
              <a:prstGeom prst="rect">
                <a:avLst/>
              </a:prstGeom>
              <a:noFill/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Taipei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6074187" y="6366746"/>
                <a:ext cx="935376" cy="265483"/>
              </a:xfrm>
              <a:prstGeom prst="rect">
                <a:avLst/>
              </a:prstGeom>
              <a:noFill/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err="1" smtClean="0">
                    <a:solidFill>
                      <a:schemeClr val="tx1"/>
                    </a:solidFill>
                  </a:rPr>
                  <a:t>HsinChu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6"/>
              <p:cNvCxnSpPr>
                <a:cxnSpLocks noChangeShapeType="1"/>
                <a:stCxn id="22" idx="3"/>
                <a:endCxn id="23" idx="1"/>
              </p:cNvCxnSpPr>
              <p:nvPr/>
            </p:nvCxnSpPr>
            <p:spPr bwMode="auto">
              <a:xfrm>
                <a:off x="5863792" y="6486571"/>
                <a:ext cx="210395" cy="12918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5" name="文字方塊 24"/>
              <p:cNvSpPr txBox="1"/>
              <p:nvPr/>
            </p:nvSpPr>
            <p:spPr>
              <a:xfrm>
                <a:off x="2824599" y="5157192"/>
                <a:ext cx="641449" cy="37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solidFill>
                      <a:srgbClr val="3366FF"/>
                    </a:solidFill>
                  </a:rPr>
                  <a:t>T</a:t>
                </a:r>
                <a:r>
                  <a:rPr kumimoji="1" lang="en-US" altLang="zh-TW" sz="1000" dirty="0" smtClean="0">
                    <a:solidFill>
                      <a:srgbClr val="3366FF"/>
                    </a:solidFill>
                  </a:rPr>
                  <a:t>itle</a:t>
                </a:r>
                <a:endParaRPr kumimoji="1" lang="zh-TW" altLang="en-US" sz="10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3419872" y="5157193"/>
                <a:ext cx="1084090" cy="37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smtClean="0">
                    <a:solidFill>
                      <a:srgbClr val="008000"/>
                    </a:solidFill>
                  </a:rPr>
                  <a:t>PageRank</a:t>
                </a:r>
                <a:endParaRPr kumimoji="1" lang="zh-TW" altLang="en-US" sz="1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4499992" y="5157192"/>
                <a:ext cx="689712" cy="37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smtClean="0"/>
                  <a:t>Links</a:t>
                </a:r>
                <a:endParaRPr kumimoji="1" lang="zh-TW" altLang="en-US" sz="1000" dirty="0"/>
              </a:p>
            </p:txBody>
          </p:sp>
        </p:grpSp>
        <p:sp>
          <p:nvSpPr>
            <p:cNvPr id="28" name="圓角矩形 27"/>
            <p:cNvSpPr/>
            <p:nvPr/>
          </p:nvSpPr>
          <p:spPr>
            <a:xfrm>
              <a:off x="6516215" y="2276872"/>
              <a:ext cx="2671725" cy="1152128"/>
            </a:xfrm>
            <a:prstGeom prst="round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1825953" y="4653136"/>
            <a:ext cx="1656184" cy="1152128"/>
            <a:chOff x="6012160" y="3501008"/>
            <a:chExt cx="2264768" cy="1728192"/>
          </a:xfrm>
        </p:grpSpPr>
        <p:sp>
          <p:nvSpPr>
            <p:cNvPr id="31" name="文字方塊 30"/>
            <p:cNvSpPr txBox="1"/>
            <p:nvPr/>
          </p:nvSpPr>
          <p:spPr>
            <a:xfrm>
              <a:off x="6424999" y="3573015"/>
              <a:ext cx="564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3366FF"/>
                  </a:solidFill>
                </a:rPr>
                <a:t>T</a:t>
              </a:r>
              <a:r>
                <a:rPr kumimoji="1" lang="en-US" altLang="zh-TW" sz="1000" dirty="0" smtClean="0">
                  <a:solidFill>
                    <a:srgbClr val="3366FF"/>
                  </a:solidFill>
                </a:rPr>
                <a:t>itle</a:t>
              </a:r>
              <a:endParaRPr kumimoji="1" lang="zh-TW" altLang="en-US" sz="1000" dirty="0">
                <a:solidFill>
                  <a:srgbClr val="3366FF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020270" y="3573015"/>
              <a:ext cx="953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 smtClean="0">
                  <a:solidFill>
                    <a:srgbClr val="008000"/>
                  </a:solidFill>
                </a:rPr>
                <a:t>PageRank</a:t>
              </a:r>
              <a:endParaRPr kumimoji="1" lang="zh-TW" altLang="en-US" sz="1000" dirty="0">
                <a:solidFill>
                  <a:srgbClr val="008000"/>
                </a:solidFill>
              </a:endParaRPr>
            </a:p>
          </p:txBody>
        </p:sp>
        <p:sp>
          <p:nvSpPr>
            <p:cNvPr id="33" name="Rectangle 87"/>
            <p:cNvSpPr>
              <a:spLocks noChangeArrowheads="1"/>
            </p:cNvSpPr>
            <p:nvPr/>
          </p:nvSpPr>
          <p:spPr bwMode="black">
            <a:xfrm>
              <a:off x="7636383" y="3966488"/>
              <a:ext cx="486636" cy="309701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1050" b="1" dirty="0" smtClean="0">
                  <a:solidFill>
                    <a:schemeClr val="tx1"/>
                  </a:solidFill>
                </a:rPr>
                <a:t>0.6</a:t>
              </a: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6316745" y="3992734"/>
              <a:ext cx="1150938" cy="300037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Europe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233"/>
            <p:cNvCxnSpPr>
              <a:cxnSpLocks noChangeShapeType="1"/>
              <a:stCxn id="34" idx="3"/>
              <a:endCxn id="33" idx="1"/>
            </p:cNvCxnSpPr>
            <p:nvPr/>
          </p:nvCxnSpPr>
          <p:spPr bwMode="auto">
            <a:xfrm flipV="1">
              <a:off x="7467683" y="4121339"/>
              <a:ext cx="168700" cy="2141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Rectangle 86"/>
            <p:cNvSpPr>
              <a:spLocks noChangeArrowheads="1"/>
            </p:cNvSpPr>
            <p:nvPr/>
          </p:nvSpPr>
          <p:spPr bwMode="black">
            <a:xfrm>
              <a:off x="7636383" y="4322598"/>
              <a:ext cx="486636" cy="309701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1050" b="1" dirty="0" smtClean="0">
                  <a:solidFill>
                    <a:schemeClr val="tx1"/>
                  </a:solidFill>
                </a:rPr>
                <a:t>0.2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6316745" y="4348843"/>
              <a:ext cx="1150938" cy="300037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America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231"/>
            <p:cNvCxnSpPr>
              <a:cxnSpLocks noChangeShapeType="1"/>
              <a:stCxn id="37" idx="3"/>
              <a:endCxn id="36" idx="1"/>
            </p:cNvCxnSpPr>
            <p:nvPr/>
          </p:nvCxnSpPr>
          <p:spPr bwMode="auto">
            <a:xfrm flipV="1">
              <a:off x="7467683" y="4477449"/>
              <a:ext cx="168700" cy="2141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9" name="Rectangle 91"/>
            <p:cNvSpPr>
              <a:spLocks noChangeArrowheads="1"/>
            </p:cNvSpPr>
            <p:nvPr/>
          </p:nvSpPr>
          <p:spPr bwMode="black">
            <a:xfrm>
              <a:off x="7642610" y="4691412"/>
              <a:ext cx="486636" cy="309701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1050" b="1" dirty="0" smtClean="0">
                  <a:solidFill>
                    <a:schemeClr val="tx1"/>
                  </a:solidFill>
                </a:rPr>
                <a:t>0.1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6322973" y="4718657"/>
              <a:ext cx="1150938" cy="300037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Taiwan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235"/>
            <p:cNvCxnSpPr>
              <a:cxnSpLocks noChangeShapeType="1"/>
              <a:stCxn id="40" idx="3"/>
              <a:endCxn id="39" idx="1"/>
            </p:cNvCxnSpPr>
            <p:nvPr/>
          </p:nvCxnSpPr>
          <p:spPr bwMode="auto">
            <a:xfrm flipV="1">
              <a:off x="7473911" y="4846263"/>
              <a:ext cx="168700" cy="2241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3" name="圓角矩形 42"/>
            <p:cNvSpPr/>
            <p:nvPr/>
          </p:nvSpPr>
          <p:spPr>
            <a:xfrm>
              <a:off x="6012160" y="3501008"/>
              <a:ext cx="2264768" cy="1728192"/>
            </a:xfrm>
            <a:prstGeom prst="roundRect">
              <a:avLst/>
            </a:prstGeom>
            <a:noFill/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/>
            </a:p>
          </p:txBody>
        </p:sp>
      </p:grpSp>
      <p:sp>
        <p:nvSpPr>
          <p:cNvPr id="49" name="向下箭號 48"/>
          <p:cNvSpPr/>
          <p:nvPr/>
        </p:nvSpPr>
        <p:spPr>
          <a:xfrm rot="2612004">
            <a:off x="3117309" y="2312876"/>
            <a:ext cx="360040" cy="504056"/>
          </a:xfrm>
          <a:prstGeom prst="down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向下箭號 49"/>
          <p:cNvSpPr/>
          <p:nvPr/>
        </p:nvSpPr>
        <p:spPr>
          <a:xfrm rot="18998969">
            <a:off x="5012633" y="2268972"/>
            <a:ext cx="360040" cy="504056"/>
          </a:xfrm>
          <a:prstGeom prst="down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向下箭號 50"/>
          <p:cNvSpPr/>
          <p:nvPr/>
        </p:nvSpPr>
        <p:spPr>
          <a:xfrm>
            <a:off x="2554054" y="4112205"/>
            <a:ext cx="360040" cy="504056"/>
          </a:xfrm>
          <a:prstGeom prst="down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748323" y="4077072"/>
            <a:ext cx="3168352" cy="2232248"/>
          </a:xfrm>
          <a:prstGeom prst="rect">
            <a:avLst/>
          </a:prstGeom>
          <a:solidFill>
            <a:srgbClr val="008000">
              <a:alpha val="13000"/>
            </a:srgbClr>
          </a:soli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995491" y="4299885"/>
            <a:ext cx="76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/>
              <a:t>HBase</a:t>
            </a:r>
            <a:endParaRPr kumimoji="1"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7461688" y="4437086"/>
            <a:ext cx="1584176" cy="57606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Query engine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99592" y="2383685"/>
            <a:ext cx="194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0000FF"/>
                </a:solidFill>
              </a:rPr>
              <a:t>Step1</a:t>
            </a:r>
            <a:r>
              <a:rPr kumimoji="1" lang="en-US" altLang="zh-TW" dirty="0" smtClean="0"/>
              <a:t>: Build Graph</a:t>
            </a:r>
            <a:endParaRPr kumimoji="1"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-45075" y="3739986"/>
            <a:ext cx="169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0000FF"/>
                </a:solidFill>
              </a:rPr>
              <a:t>Step2</a:t>
            </a:r>
            <a:r>
              <a:rPr kumimoji="1" lang="en-US" altLang="zh-TW" dirty="0" smtClean="0"/>
              <a:t>: Compute</a:t>
            </a:r>
            <a:endParaRPr kumimoji="1" lang="zh-TW" altLang="en-US" dirty="0"/>
          </a:p>
        </p:txBody>
      </p:sp>
      <p:sp>
        <p:nvSpPr>
          <p:cNvPr id="57" name="弧形向右鍵 56"/>
          <p:cNvSpPr/>
          <p:nvPr/>
        </p:nvSpPr>
        <p:spPr>
          <a:xfrm>
            <a:off x="698465" y="2985750"/>
            <a:ext cx="720080" cy="792088"/>
          </a:xfrm>
          <a:prstGeom prst="curved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98465" y="424692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0000FF"/>
                </a:solidFill>
              </a:rPr>
              <a:t>Step3</a:t>
            </a:r>
            <a:r>
              <a:rPr kumimoji="1" lang="en-US" altLang="zh-TW" dirty="0" smtClean="0"/>
              <a:t>: Sort result</a:t>
            </a:r>
            <a:endParaRPr kumimoji="1"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727247" y="2060519"/>
            <a:ext cx="207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Build Inverted Index</a:t>
            </a:r>
            <a:br>
              <a:rPr kumimoji="1" lang="en-US" altLang="zh-TW" dirty="0" smtClean="0"/>
            </a:br>
            <a:r>
              <a:rPr kumimoji="1" lang="en-US" altLang="zh-TW" dirty="0" smtClean="0"/>
              <a:t>( Reuse hw2 code )</a:t>
            </a:r>
            <a:endParaRPr kumimoji="1" lang="zh-TW" altLang="en-US" dirty="0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2422"/>
              </p:ext>
            </p:extLst>
          </p:nvPr>
        </p:nvGraphicFramePr>
        <p:xfrm>
          <a:off x="4083262" y="4774143"/>
          <a:ext cx="1224136" cy="8534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12068"/>
                <a:gridCol w="612068"/>
              </a:tblGrid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000000"/>
                          </a:solidFill>
                        </a:rPr>
                        <a:t>Title</a:t>
                      </a:r>
                      <a:endParaRPr lang="zh-TW" alt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000000"/>
                          </a:solidFill>
                        </a:rPr>
                        <a:t>PageRank</a:t>
                      </a:r>
                      <a:endParaRPr lang="zh-TW" alt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Europe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0.6</a:t>
                      </a:r>
                      <a:endParaRPr lang="zh-TW" altLang="en-US" sz="800" dirty="0"/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America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0.2</a:t>
                      </a:r>
                      <a:endParaRPr lang="zh-TW" altLang="en-US" sz="800" dirty="0"/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Taiwan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0.1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24026"/>
              </p:ext>
            </p:extLst>
          </p:nvPr>
        </p:nvGraphicFramePr>
        <p:xfrm>
          <a:off x="5492354" y="4351584"/>
          <a:ext cx="1224136" cy="10668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12068"/>
                <a:gridCol w="612068"/>
              </a:tblGrid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</a:rPr>
                        <a:t>docs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blue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…</a:t>
                      </a:r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cat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egg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  <a:tr h="125272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fish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…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向下箭號 61"/>
          <p:cNvSpPr/>
          <p:nvPr/>
        </p:nvSpPr>
        <p:spPr>
          <a:xfrm>
            <a:off x="5760132" y="3832423"/>
            <a:ext cx="216024" cy="432048"/>
          </a:xfrm>
          <a:prstGeom prst="down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3" name="向下箭號 62"/>
          <p:cNvSpPr/>
          <p:nvPr/>
        </p:nvSpPr>
        <p:spPr>
          <a:xfrm rot="16200000">
            <a:off x="3575468" y="4993283"/>
            <a:ext cx="252029" cy="576064"/>
          </a:xfrm>
          <a:prstGeom prst="down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3801913" y="5795972"/>
            <a:ext cx="217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0000FF"/>
                </a:solidFill>
              </a:rPr>
              <a:t>Step4</a:t>
            </a:r>
            <a:r>
              <a:rPr kumimoji="1" lang="en-US" altLang="zh-TW" dirty="0" smtClean="0"/>
              <a:t>: Load to </a:t>
            </a:r>
            <a:r>
              <a:rPr kumimoji="1" lang="en-US" altLang="zh-TW" dirty="0" err="1" smtClean="0"/>
              <a:t>HBase</a:t>
            </a:r>
            <a:endParaRPr kumimoji="1"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79266" y="3658952"/>
            <a:ext cx="209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0000FF"/>
                </a:solidFill>
              </a:rPr>
              <a:t>Step5</a:t>
            </a:r>
            <a:r>
              <a:rPr kumimoji="1" lang="en-US" altLang="zh-TW" dirty="0" smtClean="0"/>
              <a:t>: Query engine</a:t>
            </a:r>
            <a:endParaRPr kumimoji="1" lang="zh-TW" altLang="en-US" dirty="0"/>
          </a:p>
        </p:txBody>
      </p:sp>
      <p:cxnSp>
        <p:nvCxnSpPr>
          <p:cNvPr id="76" name="直線箭頭接點 75"/>
          <p:cNvCxnSpPr/>
          <p:nvPr/>
        </p:nvCxnSpPr>
        <p:spPr>
          <a:xfrm>
            <a:off x="6779266" y="4714922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/>
          <p:cNvCxnSpPr/>
          <p:nvPr/>
        </p:nvCxnSpPr>
        <p:spPr>
          <a:xfrm>
            <a:off x="8095606" y="3612113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箭頭接點 89"/>
          <p:cNvCxnSpPr/>
          <p:nvPr/>
        </p:nvCxnSpPr>
        <p:spPr>
          <a:xfrm flipV="1">
            <a:off x="8095606" y="5066689"/>
            <a:ext cx="0" cy="4599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7651224" y="2913231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Query a </a:t>
            </a:r>
            <a:r>
              <a:rPr kumimoji="1" lang="en-US" altLang="zh-TW" dirty="0" smtClean="0">
                <a:solidFill>
                  <a:srgbClr val="FF0000"/>
                </a:solidFill>
              </a:rPr>
              <a:t>Term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569700" y="5557444"/>
            <a:ext cx="1368152" cy="115708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Return</a:t>
            </a:r>
          </a:p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List of </a:t>
            </a:r>
          </a:p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Documents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59" name="群組 158"/>
          <p:cNvGrpSpPr/>
          <p:nvPr/>
        </p:nvGrpSpPr>
        <p:grpSpPr>
          <a:xfrm>
            <a:off x="4928518" y="2753017"/>
            <a:ext cx="1663227" cy="1044040"/>
            <a:chOff x="4424269" y="2760271"/>
            <a:chExt cx="1443875" cy="1351933"/>
          </a:xfrm>
        </p:grpSpPr>
        <p:grpSp>
          <p:nvGrpSpPr>
            <p:cNvPr id="127" name="群組 126"/>
            <p:cNvGrpSpPr/>
            <p:nvPr/>
          </p:nvGrpSpPr>
          <p:grpSpPr>
            <a:xfrm>
              <a:off x="4424269" y="2760271"/>
              <a:ext cx="1443875" cy="1351933"/>
              <a:chOff x="6516215" y="2276871"/>
              <a:chExt cx="1443875" cy="1351933"/>
            </a:xfrm>
          </p:grpSpPr>
          <p:grpSp>
            <p:nvGrpSpPr>
              <p:cNvPr id="128" name="群組 127"/>
              <p:cNvGrpSpPr/>
              <p:nvPr/>
            </p:nvGrpSpPr>
            <p:grpSpPr>
              <a:xfrm>
                <a:off x="6660232" y="2306719"/>
                <a:ext cx="1154039" cy="978263"/>
                <a:chOff x="2699407" y="5201505"/>
                <a:chExt cx="2024700" cy="1452360"/>
              </a:xfrm>
            </p:grpSpPr>
            <p:sp>
              <p:nvSpPr>
                <p:cNvPr id="130" name="Rectangle 86"/>
                <p:cNvSpPr>
                  <a:spLocks noChangeArrowheads="1"/>
                </p:cNvSpPr>
                <p:nvPr/>
              </p:nvSpPr>
              <p:spPr bwMode="black">
                <a:xfrm>
                  <a:off x="4111803" y="5588572"/>
                  <a:ext cx="497794" cy="29510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lIns="90488" tIns="0" rIns="90488" bIns="4445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…</a:t>
                  </a: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87"/>
                <p:cNvSpPr>
                  <a:spLocks noChangeArrowheads="1"/>
                </p:cNvSpPr>
                <p:nvPr/>
              </p:nvSpPr>
              <p:spPr bwMode="black">
                <a:xfrm>
                  <a:off x="4111803" y="5971828"/>
                  <a:ext cx="497794" cy="29510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lIns="90488" tIns="0" rIns="90488" bIns="4445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…</a:t>
                  </a: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91"/>
                <p:cNvSpPr>
                  <a:spLocks noChangeArrowheads="1"/>
                </p:cNvSpPr>
                <p:nvPr/>
              </p:nvSpPr>
              <p:spPr bwMode="black">
                <a:xfrm>
                  <a:off x="4158766" y="6353684"/>
                  <a:ext cx="480920" cy="29510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lIns="90488" tIns="0" rIns="90488" bIns="4445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133" name="Rectangle 19"/>
                <p:cNvSpPr>
                  <a:spLocks noChangeArrowheads="1"/>
                </p:cNvSpPr>
                <p:nvPr/>
              </p:nvSpPr>
              <p:spPr bwMode="auto">
                <a:xfrm>
                  <a:off x="2699407" y="5590828"/>
                  <a:ext cx="1150938" cy="300037"/>
                </a:xfrm>
                <a:prstGeom prst="rect">
                  <a:avLst/>
                </a:prstGeom>
                <a:solidFill>
                  <a:srgbClr val="3366FF"/>
                </a:solidFill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lIns="90488" tIns="44450" rIns="90488" bIns="4445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blue</a:t>
                  </a: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9"/>
                <p:cNvSpPr>
                  <a:spLocks noChangeArrowheads="1"/>
                </p:cNvSpPr>
                <p:nvPr/>
              </p:nvSpPr>
              <p:spPr bwMode="auto">
                <a:xfrm>
                  <a:off x="2699407" y="5971828"/>
                  <a:ext cx="1150938" cy="300037"/>
                </a:xfrm>
                <a:prstGeom prst="rect">
                  <a:avLst/>
                </a:prstGeom>
                <a:solidFill>
                  <a:srgbClr val="3366FF"/>
                </a:solidFill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lIns="90488" tIns="44450" rIns="90488" bIns="4445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cat</a:t>
                  </a: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9"/>
                <p:cNvSpPr>
                  <a:spLocks noChangeArrowheads="1"/>
                </p:cNvSpPr>
                <p:nvPr/>
              </p:nvSpPr>
              <p:spPr bwMode="auto">
                <a:xfrm>
                  <a:off x="2699407" y="6353828"/>
                  <a:ext cx="1150938" cy="300037"/>
                </a:xfrm>
                <a:prstGeom prst="rect">
                  <a:avLst/>
                </a:prstGeom>
                <a:solidFill>
                  <a:srgbClr val="3366FF"/>
                </a:solidFill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lIns="90488" tIns="44450" rIns="90488" bIns="4445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egg</a:t>
                  </a: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6" name="Straight Arrow Connector 231"/>
                <p:cNvCxnSpPr>
                  <a:cxnSpLocks noChangeShapeType="1"/>
                  <a:stCxn id="133" idx="3"/>
                  <a:endCxn id="130" idx="1"/>
                </p:cNvCxnSpPr>
                <p:nvPr/>
              </p:nvCxnSpPr>
              <p:spPr bwMode="auto">
                <a:xfrm flipV="1">
                  <a:off x="3850345" y="5736124"/>
                  <a:ext cx="261458" cy="4723"/>
                </a:xfrm>
                <a:prstGeom prst="straightConnector1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8" name="Straight Arrow Connector 233"/>
                <p:cNvCxnSpPr>
                  <a:cxnSpLocks noChangeShapeType="1"/>
                  <a:stCxn id="134" idx="3"/>
                  <a:endCxn id="131" idx="1"/>
                </p:cNvCxnSpPr>
                <p:nvPr/>
              </p:nvCxnSpPr>
              <p:spPr bwMode="auto">
                <a:xfrm flipV="1">
                  <a:off x="3850345" y="6119380"/>
                  <a:ext cx="261458" cy="2467"/>
                </a:xfrm>
                <a:prstGeom prst="straightConnector1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0" name="Straight Arrow Connector 235"/>
                <p:cNvCxnSpPr>
                  <a:cxnSpLocks noChangeShapeType="1"/>
                  <a:stCxn id="135" idx="3"/>
                  <a:endCxn id="132" idx="1"/>
                </p:cNvCxnSpPr>
                <p:nvPr/>
              </p:nvCxnSpPr>
              <p:spPr bwMode="auto">
                <a:xfrm flipV="1">
                  <a:off x="3850345" y="6501236"/>
                  <a:ext cx="308421" cy="2611"/>
                </a:xfrm>
                <a:prstGeom prst="straightConnector1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47" name="文字方塊 146"/>
                <p:cNvSpPr txBox="1"/>
                <p:nvPr/>
              </p:nvSpPr>
              <p:spPr>
                <a:xfrm>
                  <a:off x="2824599" y="5223025"/>
                  <a:ext cx="838654" cy="365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 smtClean="0">
                      <a:solidFill>
                        <a:srgbClr val="3366FF"/>
                      </a:solidFill>
                    </a:rPr>
                    <a:t>Word</a:t>
                  </a:r>
                  <a:endParaRPr kumimoji="1" lang="zh-TW" altLang="en-US" sz="10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148" name="文字方塊 147"/>
                <p:cNvSpPr txBox="1"/>
                <p:nvPr/>
              </p:nvSpPr>
              <p:spPr>
                <a:xfrm>
                  <a:off x="3981074" y="5201505"/>
                  <a:ext cx="743033" cy="365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 smtClean="0">
                      <a:solidFill>
                        <a:srgbClr val="008000"/>
                      </a:solidFill>
                    </a:rPr>
                    <a:t>docs</a:t>
                  </a:r>
                  <a:endParaRPr kumimoji="1" lang="zh-TW" altLang="en-US" sz="1000" dirty="0">
                    <a:solidFill>
                      <a:srgbClr val="008000"/>
                    </a:solidFill>
                  </a:endParaRPr>
                </a:p>
              </p:txBody>
            </p:sp>
          </p:grpSp>
          <p:sp>
            <p:nvSpPr>
              <p:cNvPr id="129" name="圓角矩形 128"/>
              <p:cNvSpPr/>
              <p:nvPr/>
            </p:nvSpPr>
            <p:spPr>
              <a:xfrm>
                <a:off x="6516215" y="2276871"/>
                <a:ext cx="1443875" cy="1351933"/>
              </a:xfrm>
              <a:prstGeom prst="roundRect">
                <a:avLst/>
              </a:prstGeom>
              <a:noFill/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154" name="Rectangle 91"/>
            <p:cNvSpPr>
              <a:spLocks noChangeArrowheads="1"/>
            </p:cNvSpPr>
            <p:nvPr/>
          </p:nvSpPr>
          <p:spPr bwMode="black">
            <a:xfrm>
              <a:off x="5402850" y="3825580"/>
              <a:ext cx="274115" cy="198772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55" name="Rectangle 19"/>
            <p:cNvSpPr>
              <a:spLocks noChangeArrowheads="1"/>
            </p:cNvSpPr>
            <p:nvPr/>
          </p:nvSpPr>
          <p:spPr bwMode="auto">
            <a:xfrm>
              <a:off x="4571044" y="3825677"/>
              <a:ext cx="656012" cy="202095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fish</a:t>
              </a:r>
            </a:p>
          </p:txBody>
        </p:sp>
        <p:cxnSp>
          <p:nvCxnSpPr>
            <p:cNvPr id="156" name="Straight Arrow Connector 235"/>
            <p:cNvCxnSpPr>
              <a:cxnSpLocks noChangeShapeType="1"/>
              <a:stCxn id="155" idx="3"/>
              <a:endCxn id="154" idx="1"/>
            </p:cNvCxnSpPr>
            <p:nvPr/>
          </p:nvCxnSpPr>
          <p:spPr bwMode="auto">
            <a:xfrm flipV="1">
              <a:off x="5227056" y="3924966"/>
              <a:ext cx="175794" cy="1759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9455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Step1 – Build a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864096"/>
          </a:xfrm>
        </p:spPr>
        <p:txBody>
          <a:bodyPr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First ,you need to extract those links in input file, and build a graph.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8" name="摺角紙張 37"/>
          <p:cNvSpPr/>
          <p:nvPr/>
        </p:nvSpPr>
        <p:spPr>
          <a:xfrm>
            <a:off x="467544" y="1916832"/>
            <a:ext cx="8568952" cy="158417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 smtClean="0">
                <a:solidFill>
                  <a:schemeClr val="tx1"/>
                </a:solidFill>
              </a:rPr>
              <a:t>&lt;page&gt;</a:t>
            </a:r>
            <a:r>
              <a:rPr kumimoji="1" lang="en-US" altLang="zh-TW" dirty="0" smtClean="0">
                <a:solidFill>
                  <a:srgbClr val="0000FF"/>
                </a:solidFill>
              </a:rPr>
              <a:t>&lt;title&gt;</a:t>
            </a:r>
            <a:r>
              <a:rPr kumimoji="1" lang="en-US" altLang="zh-TW" dirty="0" smtClean="0">
                <a:solidFill>
                  <a:srgbClr val="FF0000"/>
                </a:solidFill>
              </a:rPr>
              <a:t>America</a:t>
            </a:r>
            <a:r>
              <a:rPr kumimoji="1" lang="en-US" altLang="zh-TW" dirty="0" smtClean="0">
                <a:solidFill>
                  <a:srgbClr val="0000FF"/>
                </a:solidFill>
              </a:rPr>
              <a:t>&lt;/title&gt;</a:t>
            </a:r>
            <a:r>
              <a:rPr kumimoji="1" lang="en-US" altLang="zh-TW" dirty="0" smtClean="0">
                <a:solidFill>
                  <a:schemeClr val="tx1"/>
                </a:solidFill>
              </a:rPr>
              <a:t>…</a:t>
            </a:r>
            <a:r>
              <a:rPr kumimoji="1" lang="en-US" altLang="zh-TW" dirty="0" smtClean="0">
                <a:solidFill>
                  <a:srgbClr val="0000FF"/>
                </a:solidFill>
              </a:rPr>
              <a:t>&lt;text …&gt;</a:t>
            </a:r>
            <a:r>
              <a:rPr kumimoji="1" lang="en-US" altLang="zh-TW" dirty="0" smtClean="0">
                <a:solidFill>
                  <a:schemeClr val="tx1"/>
                </a:solidFill>
              </a:rPr>
              <a:t>America is …[[</a:t>
            </a:r>
            <a:r>
              <a:rPr kumimoji="1" lang="en-US" altLang="zh-TW" dirty="0" smtClean="0">
                <a:solidFill>
                  <a:srgbClr val="FF0000"/>
                </a:solidFill>
              </a:rPr>
              <a:t>Europe</a:t>
            </a:r>
            <a:r>
              <a:rPr kumimoji="1" lang="en-US" altLang="zh-TW" dirty="0" smtClean="0">
                <a:solidFill>
                  <a:schemeClr val="tx1"/>
                </a:solidFill>
              </a:rPr>
              <a:t>]]…</a:t>
            </a:r>
            <a:r>
              <a:rPr kumimoji="1" lang="en-US" altLang="zh-TW" dirty="0" smtClean="0">
                <a:solidFill>
                  <a:srgbClr val="0000FF"/>
                </a:solidFill>
              </a:rPr>
              <a:t>&lt;/text&gt;</a:t>
            </a:r>
            <a:r>
              <a:rPr kumimoji="1" lang="en-US" altLang="zh-TW" dirty="0" smtClean="0">
                <a:solidFill>
                  <a:schemeClr val="tx1"/>
                </a:solidFill>
              </a:rPr>
              <a:t>…&lt;/page&gt; 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&lt;page&gt;</a:t>
            </a:r>
            <a:r>
              <a:rPr kumimoji="1" lang="en-US" altLang="zh-TW" dirty="0">
                <a:solidFill>
                  <a:srgbClr val="0000FF"/>
                </a:solidFill>
              </a:rPr>
              <a:t>&lt;title</a:t>
            </a:r>
            <a:r>
              <a:rPr kumimoji="1" lang="en-US" altLang="zh-TW" dirty="0" smtClean="0">
                <a:solidFill>
                  <a:srgbClr val="0000FF"/>
                </a:solidFill>
              </a:rPr>
              <a:t>&gt;</a:t>
            </a:r>
            <a:r>
              <a:rPr kumimoji="1" lang="en-US" altLang="zh-TW" dirty="0" smtClean="0">
                <a:solidFill>
                  <a:srgbClr val="FF0000"/>
                </a:solidFill>
              </a:rPr>
              <a:t>Europe</a:t>
            </a:r>
            <a:r>
              <a:rPr kumimoji="1" lang="en-US" altLang="zh-TW" dirty="0" smtClean="0">
                <a:solidFill>
                  <a:srgbClr val="0000FF"/>
                </a:solidFill>
              </a:rPr>
              <a:t>&lt;</a:t>
            </a:r>
            <a:r>
              <a:rPr kumimoji="1" lang="en-US" altLang="zh-TW" dirty="0">
                <a:solidFill>
                  <a:srgbClr val="0000FF"/>
                </a:solidFill>
              </a:rPr>
              <a:t>/title&gt;</a:t>
            </a:r>
            <a:r>
              <a:rPr kumimoji="1" lang="en-US" altLang="zh-TW" dirty="0">
                <a:solidFill>
                  <a:schemeClr val="tx1"/>
                </a:solidFill>
              </a:rPr>
              <a:t>…</a:t>
            </a:r>
            <a:r>
              <a:rPr kumimoji="1" lang="en-US" altLang="zh-TW" dirty="0">
                <a:solidFill>
                  <a:srgbClr val="0000FF"/>
                </a:solidFill>
              </a:rPr>
              <a:t>&lt;</a:t>
            </a:r>
            <a:r>
              <a:rPr kumimoji="1" lang="en-US" altLang="zh-TW" dirty="0" smtClean="0">
                <a:solidFill>
                  <a:srgbClr val="0000FF"/>
                </a:solidFill>
              </a:rPr>
              <a:t>text …&gt;</a:t>
            </a:r>
            <a:r>
              <a:rPr kumimoji="1" lang="en-US" altLang="zh-TW" dirty="0" smtClean="0">
                <a:solidFill>
                  <a:schemeClr val="tx1"/>
                </a:solidFill>
              </a:rPr>
              <a:t>  </a:t>
            </a:r>
            <a:r>
              <a:rPr kumimoji="1" lang="en-US" altLang="zh-TW" dirty="0">
                <a:solidFill>
                  <a:schemeClr val="tx1"/>
                </a:solidFill>
              </a:rPr>
              <a:t>…[</a:t>
            </a:r>
            <a:r>
              <a:rPr kumimoji="1" lang="en-US" altLang="zh-TW" dirty="0" smtClean="0">
                <a:solidFill>
                  <a:schemeClr val="tx1"/>
                </a:solidFill>
              </a:rPr>
              <a:t>[</a:t>
            </a:r>
            <a:r>
              <a:rPr kumimoji="1" lang="en-US" altLang="zh-TW" dirty="0" smtClean="0">
                <a:solidFill>
                  <a:srgbClr val="FF0000"/>
                </a:solidFill>
              </a:rPr>
              <a:t>Asia</a:t>
            </a:r>
            <a:r>
              <a:rPr kumimoji="1" lang="en-US" altLang="zh-TW" dirty="0" smtClean="0">
                <a:solidFill>
                  <a:schemeClr val="tx1"/>
                </a:solidFill>
              </a:rPr>
              <a:t>]</a:t>
            </a:r>
            <a:r>
              <a:rPr kumimoji="1" lang="en-US" altLang="zh-TW" dirty="0">
                <a:solidFill>
                  <a:schemeClr val="tx1"/>
                </a:solidFill>
              </a:rPr>
              <a:t>]…</a:t>
            </a:r>
            <a:r>
              <a:rPr kumimoji="1" lang="en-US" altLang="zh-TW" dirty="0">
                <a:solidFill>
                  <a:srgbClr val="0000FF"/>
                </a:solidFill>
              </a:rPr>
              <a:t>&lt;/text&gt;</a:t>
            </a:r>
            <a:r>
              <a:rPr kumimoji="1" lang="en-US" altLang="zh-TW" dirty="0">
                <a:solidFill>
                  <a:schemeClr val="tx1"/>
                </a:solidFill>
              </a:rPr>
              <a:t>…&lt;/page&gt; </a:t>
            </a:r>
            <a:endParaRPr kumimoji="1" lang="en-US" altLang="zh-TW" dirty="0" smtClean="0">
              <a:solidFill>
                <a:schemeClr val="tx1"/>
              </a:solidFill>
            </a:endParaRPr>
          </a:p>
          <a:p>
            <a:r>
              <a:rPr kumimoji="1" lang="en-US" altLang="zh-TW" dirty="0" smtClean="0">
                <a:solidFill>
                  <a:schemeClr val="tx1"/>
                </a:solidFill>
              </a:rPr>
              <a:t>&lt;</a:t>
            </a:r>
            <a:r>
              <a:rPr kumimoji="1" lang="en-US" altLang="zh-TW" dirty="0">
                <a:solidFill>
                  <a:schemeClr val="tx1"/>
                </a:solidFill>
              </a:rPr>
              <a:t>page&gt;</a:t>
            </a:r>
            <a:r>
              <a:rPr kumimoji="1" lang="en-US" altLang="zh-TW" dirty="0">
                <a:solidFill>
                  <a:srgbClr val="0000FF"/>
                </a:solidFill>
              </a:rPr>
              <a:t>&lt;title</a:t>
            </a:r>
            <a:r>
              <a:rPr kumimoji="1" lang="en-US" altLang="zh-TW" dirty="0" smtClean="0">
                <a:solidFill>
                  <a:srgbClr val="0000FF"/>
                </a:solidFill>
              </a:rPr>
              <a:t>&gt;</a:t>
            </a:r>
            <a:r>
              <a:rPr kumimoji="1" lang="en-US" altLang="zh-TW" dirty="0" smtClean="0">
                <a:solidFill>
                  <a:srgbClr val="FF0000"/>
                </a:solidFill>
              </a:rPr>
              <a:t>Taiwan</a:t>
            </a:r>
            <a:r>
              <a:rPr kumimoji="1" lang="en-US" altLang="zh-TW" dirty="0" smtClean="0">
                <a:solidFill>
                  <a:srgbClr val="0000FF"/>
                </a:solidFill>
              </a:rPr>
              <a:t>&lt;</a:t>
            </a:r>
            <a:r>
              <a:rPr kumimoji="1" lang="en-US" altLang="zh-TW" dirty="0">
                <a:solidFill>
                  <a:srgbClr val="0000FF"/>
                </a:solidFill>
              </a:rPr>
              <a:t>/title&gt;</a:t>
            </a:r>
            <a:r>
              <a:rPr kumimoji="1" lang="en-US" altLang="zh-TW" dirty="0">
                <a:solidFill>
                  <a:schemeClr val="tx1"/>
                </a:solidFill>
              </a:rPr>
              <a:t>…</a:t>
            </a:r>
            <a:r>
              <a:rPr kumimoji="1" lang="en-US" altLang="zh-TW" dirty="0">
                <a:solidFill>
                  <a:srgbClr val="0000FF"/>
                </a:solidFill>
              </a:rPr>
              <a:t>&lt;</a:t>
            </a:r>
            <a:r>
              <a:rPr kumimoji="1" lang="en-US" altLang="zh-TW" dirty="0" smtClean="0">
                <a:solidFill>
                  <a:srgbClr val="0000FF"/>
                </a:solidFill>
              </a:rPr>
              <a:t>text …&gt;</a:t>
            </a:r>
            <a:r>
              <a:rPr kumimoji="1" lang="en-US" altLang="zh-TW" dirty="0" smtClean="0">
                <a:solidFill>
                  <a:schemeClr val="tx1"/>
                </a:solidFill>
              </a:rPr>
              <a:t>…officially ..[[</a:t>
            </a:r>
            <a:r>
              <a:rPr kumimoji="1" lang="en-US" altLang="zh-TW" dirty="0" smtClean="0">
                <a:solidFill>
                  <a:srgbClr val="FF0000"/>
                </a:solidFill>
              </a:rPr>
              <a:t>Taipei</a:t>
            </a:r>
            <a:r>
              <a:rPr kumimoji="1" lang="en-US" altLang="zh-TW" dirty="0" smtClean="0">
                <a:solidFill>
                  <a:schemeClr val="tx1"/>
                </a:solidFill>
              </a:rPr>
              <a:t>]]..[[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HsinChu</a:t>
            </a:r>
            <a:r>
              <a:rPr kumimoji="1" lang="en-US" altLang="zh-TW" dirty="0" smtClean="0">
                <a:solidFill>
                  <a:schemeClr val="tx1"/>
                </a:solidFill>
              </a:rPr>
              <a:t>]]..</a:t>
            </a:r>
            <a:r>
              <a:rPr kumimoji="1" lang="en-US" altLang="zh-TW" dirty="0" smtClean="0">
                <a:solidFill>
                  <a:srgbClr val="0000FF"/>
                </a:solidFill>
              </a:rPr>
              <a:t>&lt;</a:t>
            </a:r>
            <a:r>
              <a:rPr kumimoji="1" lang="en-US" altLang="zh-TW" dirty="0">
                <a:solidFill>
                  <a:srgbClr val="0000FF"/>
                </a:solidFill>
              </a:rPr>
              <a:t>/text&gt;</a:t>
            </a:r>
            <a:r>
              <a:rPr kumimoji="1" lang="en-US" altLang="zh-TW" dirty="0">
                <a:solidFill>
                  <a:schemeClr val="tx1"/>
                </a:solidFill>
              </a:rPr>
              <a:t>…&lt;/page&gt;</a:t>
            </a:r>
          </a:p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7544" y="4005064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Page </a:t>
            </a:r>
            <a:r>
              <a:rPr lang="en-US" altLang="zh-TW" sz="2400" dirty="0"/>
              <a:t>title will be placed in “&lt;title&gt;</a:t>
            </a:r>
            <a:r>
              <a:rPr lang="en-US" altLang="zh-TW" sz="2400" dirty="0">
                <a:solidFill>
                  <a:srgbClr val="FF0000"/>
                </a:solidFill>
              </a:rPr>
              <a:t>page title</a:t>
            </a:r>
            <a:r>
              <a:rPr lang="en-US" altLang="zh-TW" sz="2400" dirty="0"/>
              <a:t>&lt;/title&gt;”</a:t>
            </a:r>
          </a:p>
          <a:p>
            <a:pPr marL="342900" indent="-342900">
              <a:buFont typeface="Symbol" charset="2"/>
              <a:buChar char="-"/>
            </a:pPr>
            <a:endParaRPr lang="en-US" altLang="zh-TW" sz="2400" dirty="0" smtClean="0"/>
          </a:p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Page </a:t>
            </a:r>
            <a:r>
              <a:rPr lang="en-US" altLang="zh-TW" sz="2400" dirty="0"/>
              <a:t>link will be placed in “[[</a:t>
            </a:r>
            <a:r>
              <a:rPr lang="en-US" altLang="zh-TW" sz="2400" dirty="0">
                <a:solidFill>
                  <a:srgbClr val="FF0000"/>
                </a:solidFill>
              </a:rPr>
              <a:t>page link</a:t>
            </a:r>
            <a:r>
              <a:rPr lang="en-US" altLang="zh-TW" sz="2400" dirty="0"/>
              <a:t>]]</a:t>
            </a:r>
            <a:r>
              <a:rPr lang="en-US" altLang="zh-TW" sz="2400" dirty="0" smtClean="0"/>
              <a:t>”</a:t>
            </a:r>
            <a:endParaRPr lang="en-US" altLang="zh-TW" sz="2400" dirty="0"/>
          </a:p>
        </p:txBody>
      </p:sp>
      <p:grpSp>
        <p:nvGrpSpPr>
          <p:cNvPr id="29" name="群組 28"/>
          <p:cNvGrpSpPr/>
          <p:nvPr/>
        </p:nvGrpSpPr>
        <p:grpSpPr>
          <a:xfrm>
            <a:off x="4568147" y="3636312"/>
            <a:ext cx="4207872" cy="3105056"/>
            <a:chOff x="1835311" y="404664"/>
            <a:chExt cx="4207872" cy="3105056"/>
          </a:xfrm>
        </p:grpSpPr>
        <p:sp>
          <p:nvSpPr>
            <p:cNvPr id="30" name="Rectangle 86"/>
            <p:cNvSpPr>
              <a:spLocks noChangeArrowheads="1"/>
            </p:cNvSpPr>
            <p:nvPr/>
          </p:nvSpPr>
          <p:spPr bwMode="black">
            <a:xfrm>
              <a:off x="3154948" y="1892174"/>
              <a:ext cx="641202" cy="352661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0.33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87"/>
            <p:cNvSpPr>
              <a:spLocks noChangeArrowheads="1"/>
            </p:cNvSpPr>
            <p:nvPr/>
          </p:nvSpPr>
          <p:spPr bwMode="black">
            <a:xfrm>
              <a:off x="3154948" y="2273174"/>
              <a:ext cx="641202" cy="352661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0.33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91"/>
            <p:cNvSpPr>
              <a:spLocks noChangeArrowheads="1"/>
            </p:cNvSpPr>
            <p:nvPr/>
          </p:nvSpPr>
          <p:spPr bwMode="black">
            <a:xfrm>
              <a:off x="3154948" y="2654174"/>
              <a:ext cx="641202" cy="352661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0.33</a:t>
              </a: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1835311" y="1918420"/>
              <a:ext cx="1150938" cy="300037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America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835311" y="2299420"/>
              <a:ext cx="1150938" cy="300037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Europe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835311" y="2681420"/>
              <a:ext cx="1150938" cy="300037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Taiwan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231"/>
            <p:cNvCxnSpPr>
              <a:cxnSpLocks noChangeShapeType="1"/>
              <a:stCxn id="33" idx="3"/>
              <a:endCxn id="30" idx="1"/>
            </p:cNvCxnSpPr>
            <p:nvPr/>
          </p:nvCxnSpPr>
          <p:spPr bwMode="auto">
            <a:xfrm>
              <a:off x="2986249" y="2068439"/>
              <a:ext cx="168699" cy="6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Arrow Connector 232"/>
            <p:cNvCxnSpPr>
              <a:cxnSpLocks noChangeShapeType="1"/>
              <a:stCxn id="30" idx="3"/>
            </p:cNvCxnSpPr>
            <p:nvPr/>
          </p:nvCxnSpPr>
          <p:spPr bwMode="auto">
            <a:xfrm>
              <a:off x="3796150" y="2068505"/>
              <a:ext cx="209662" cy="263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Arrow Connector 233"/>
            <p:cNvCxnSpPr>
              <a:cxnSpLocks noChangeShapeType="1"/>
              <a:stCxn id="34" idx="3"/>
              <a:endCxn id="31" idx="1"/>
            </p:cNvCxnSpPr>
            <p:nvPr/>
          </p:nvCxnSpPr>
          <p:spPr bwMode="auto">
            <a:xfrm>
              <a:off x="2986249" y="2449439"/>
              <a:ext cx="168699" cy="6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Arrow Connector 234"/>
            <p:cNvCxnSpPr>
              <a:cxnSpLocks noChangeShapeType="1"/>
              <a:stCxn id="31" idx="3"/>
              <a:endCxn id="44" idx="1"/>
            </p:cNvCxnSpPr>
            <p:nvPr/>
          </p:nvCxnSpPr>
          <p:spPr bwMode="auto">
            <a:xfrm>
              <a:off x="3796150" y="2449505"/>
              <a:ext cx="209662" cy="593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Straight Arrow Connector 235"/>
            <p:cNvCxnSpPr>
              <a:cxnSpLocks noChangeShapeType="1"/>
              <a:stCxn id="35" idx="3"/>
              <a:endCxn id="32" idx="1"/>
            </p:cNvCxnSpPr>
            <p:nvPr/>
          </p:nvCxnSpPr>
          <p:spPr bwMode="auto">
            <a:xfrm flipV="1">
              <a:off x="2986249" y="2830505"/>
              <a:ext cx="168699" cy="93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Arrow Connector 236"/>
            <p:cNvCxnSpPr>
              <a:cxnSpLocks noChangeShapeType="1"/>
              <a:stCxn id="32" idx="3"/>
              <a:endCxn id="45" idx="1"/>
            </p:cNvCxnSpPr>
            <p:nvPr/>
          </p:nvCxnSpPr>
          <p:spPr bwMode="auto">
            <a:xfrm>
              <a:off x="3796150" y="2830505"/>
              <a:ext cx="236184" cy="593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993481" y="1941301"/>
              <a:ext cx="905694" cy="308992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Europe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005812" y="2311425"/>
              <a:ext cx="905694" cy="288032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Asia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4032334" y="2703696"/>
              <a:ext cx="905694" cy="265484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Taipei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5107807" y="2680343"/>
              <a:ext cx="935376" cy="26548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HsinChu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236"/>
            <p:cNvCxnSpPr>
              <a:cxnSpLocks noChangeShapeType="1"/>
              <a:endCxn id="46" idx="1"/>
            </p:cNvCxnSpPr>
            <p:nvPr/>
          </p:nvCxnSpPr>
          <p:spPr bwMode="auto">
            <a:xfrm flipV="1">
              <a:off x="4934770" y="2813085"/>
              <a:ext cx="173037" cy="1727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1960503" y="1484784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3366FF"/>
                  </a:solidFill>
                </a:rPr>
                <a:t>T</a:t>
              </a:r>
              <a:r>
                <a:rPr kumimoji="1" lang="en-US" altLang="zh-TW" dirty="0" smtClean="0">
                  <a:solidFill>
                    <a:srgbClr val="3366FF"/>
                  </a:solidFill>
                </a:rPr>
                <a:t>itle</a:t>
              </a:r>
              <a:endParaRPr kumimoji="1" lang="zh-TW" altLang="en-US" dirty="0">
                <a:solidFill>
                  <a:srgbClr val="3366FF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2691272" y="1484784"/>
              <a:ext cx="110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008000"/>
                  </a:solidFill>
                </a:rPr>
                <a:t>PageRank</a:t>
              </a:r>
              <a:endParaRPr kumimoji="1" lang="zh-TW" altLang="en-US" dirty="0">
                <a:solidFill>
                  <a:srgbClr val="008000"/>
                </a:solidFill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795151" y="1481174"/>
              <a:ext cx="651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Links</a:t>
              </a:r>
              <a:endParaRPr kumimoji="1"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2123728" y="2924944"/>
              <a:ext cx="46799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200" dirty="0" smtClean="0"/>
                <a:t>…</a:t>
              </a:r>
            </a:p>
          </p:txBody>
        </p:sp>
        <p:sp>
          <p:nvSpPr>
            <p:cNvPr id="52" name="向下箭號 51"/>
            <p:cNvSpPr/>
            <p:nvPr/>
          </p:nvSpPr>
          <p:spPr>
            <a:xfrm>
              <a:off x="2769537" y="404664"/>
              <a:ext cx="2447887" cy="8640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Extract links</a:t>
              </a:r>
              <a:endParaRPr kumimoji="1" lang="zh-TW" altLang="en-US" dirty="0"/>
            </a:p>
          </p:txBody>
        </p:sp>
      </p:grpSp>
      <p:sp>
        <p:nvSpPr>
          <p:cNvPr id="54" name="圓角矩形 53"/>
          <p:cNvSpPr/>
          <p:nvPr/>
        </p:nvSpPr>
        <p:spPr>
          <a:xfrm>
            <a:off x="4424131" y="4572416"/>
            <a:ext cx="4464496" cy="2160240"/>
          </a:xfrm>
          <a:prstGeom prst="round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100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2520280"/>
          </a:xfrm>
        </p:spPr>
        <p:txBody>
          <a:bodyPr>
            <a:noAutofit/>
          </a:bodyPr>
          <a:lstStyle/>
          <a:p>
            <a:r>
              <a:rPr kumimoji="1" lang="en-US" altLang="zh-TW" dirty="0" smtClean="0"/>
              <a:t>To build a adjacency list , you can use title as node name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kumimoji="1" lang="en-US" altLang="zh-TW" dirty="0" smtClean="0"/>
              <a:t>To make the following step easier , you can add </a:t>
            </a:r>
            <a:r>
              <a:rPr kumimoji="1" lang="en-US" altLang="zh-TW" dirty="0" err="1" smtClean="0"/>
              <a:t>pagerank</a:t>
            </a:r>
            <a:r>
              <a:rPr kumimoji="1" lang="en-US" altLang="zh-TW" dirty="0" smtClean="0"/>
              <a:t> here and assign a initial value 1/N.</a:t>
            </a:r>
          </a:p>
          <a:p>
            <a:r>
              <a:rPr kumimoji="1" lang="en-US" altLang="zh-TW" b="1" dirty="0" smtClean="0">
                <a:solidFill>
                  <a:srgbClr val="FF0000"/>
                </a:solidFill>
              </a:rPr>
              <a:t>Notice :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kumimoji="1" lang="en-US" altLang="zh-TW" dirty="0" smtClean="0"/>
              <a:t>Check </a:t>
            </a:r>
            <a:r>
              <a:rPr kumimoji="1" lang="en-US" altLang="zh-TW" dirty="0"/>
              <a:t>you graph’s </a:t>
            </a:r>
            <a:r>
              <a:rPr kumimoji="1" lang="en-US" altLang="zh-TW" dirty="0" smtClean="0">
                <a:solidFill>
                  <a:srgbClr val="008000"/>
                </a:solidFill>
              </a:rPr>
              <a:t>correctness</a:t>
            </a:r>
            <a:r>
              <a:rPr kumimoji="1" lang="en-US" altLang="zh-TW" dirty="0" smtClean="0"/>
              <a:t>.</a:t>
            </a:r>
            <a:br>
              <a:rPr kumimoji="1" lang="en-US" altLang="zh-TW" dirty="0" smtClean="0"/>
            </a:br>
            <a:r>
              <a:rPr kumimoji="1" lang="en-US" altLang="zh-TW" dirty="0" smtClean="0"/>
              <a:t>For </a:t>
            </a:r>
            <a:r>
              <a:rPr kumimoji="1" lang="en-US" altLang="zh-TW" dirty="0"/>
              <a:t>example, there is </a:t>
            </a:r>
            <a:r>
              <a:rPr kumimoji="1" lang="en-US" altLang="zh-TW" dirty="0" smtClean="0"/>
              <a:t>an </a:t>
            </a:r>
            <a:r>
              <a:rPr kumimoji="1" lang="en-US" altLang="zh-TW" dirty="0"/>
              <a:t>out-link that doesn’t </a:t>
            </a:r>
            <a:r>
              <a:rPr kumimoji="1" lang="en-US" altLang="zh-TW" dirty="0" smtClean="0"/>
              <a:t>exist in </a:t>
            </a:r>
            <a:r>
              <a:rPr kumimoji="1" lang="en-US" altLang="zh-TW" dirty="0"/>
              <a:t>the </a:t>
            </a:r>
            <a:r>
              <a:rPr kumimoji="1" lang="en-US" altLang="zh-TW" dirty="0" smtClean="0"/>
              <a:t>titles.</a:t>
            </a:r>
          </a:p>
        </p:txBody>
      </p:sp>
      <p:sp>
        <p:nvSpPr>
          <p:cNvPr id="3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Step1 – Build a graph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051720" y="4221088"/>
            <a:ext cx="4728718" cy="752395"/>
            <a:chOff x="2219546" y="4188773"/>
            <a:chExt cx="4434086" cy="576064"/>
          </a:xfrm>
        </p:grpSpPr>
        <p:sp>
          <p:nvSpPr>
            <p:cNvPr id="27" name="Rectangle 86"/>
            <p:cNvSpPr>
              <a:spLocks noChangeArrowheads="1"/>
            </p:cNvSpPr>
            <p:nvPr/>
          </p:nvSpPr>
          <p:spPr bwMode="black">
            <a:xfrm>
              <a:off x="3539183" y="4260781"/>
              <a:ext cx="312737" cy="352661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2219546" y="4287027"/>
              <a:ext cx="1150938" cy="300037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America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31"/>
            <p:cNvCxnSpPr>
              <a:cxnSpLocks noChangeShapeType="1"/>
              <a:stCxn id="28" idx="3"/>
              <a:endCxn id="27" idx="1"/>
            </p:cNvCxnSpPr>
            <p:nvPr/>
          </p:nvCxnSpPr>
          <p:spPr bwMode="auto">
            <a:xfrm>
              <a:off x="3370484" y="4437046"/>
              <a:ext cx="168699" cy="1919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232"/>
            <p:cNvCxnSpPr>
              <a:cxnSpLocks noChangeShapeType="1"/>
              <a:stCxn id="27" idx="3"/>
              <a:endCxn id="31" idx="1"/>
            </p:cNvCxnSpPr>
            <p:nvPr/>
          </p:nvCxnSpPr>
          <p:spPr bwMode="auto">
            <a:xfrm flipV="1">
              <a:off x="3851920" y="4453852"/>
              <a:ext cx="261858" cy="2387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13778" y="4299356"/>
              <a:ext cx="1346128" cy="308992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 this title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4451794" y="4188773"/>
              <a:ext cx="576064" cy="576064"/>
              <a:chOff x="1259632" y="5085184"/>
              <a:chExt cx="576064" cy="576064"/>
            </a:xfrm>
          </p:grpSpPr>
          <p:cxnSp>
            <p:nvCxnSpPr>
              <p:cNvPr id="33" name="直線接點 32"/>
              <p:cNvCxnSpPr/>
              <p:nvPr/>
            </p:nvCxnSpPr>
            <p:spPr>
              <a:xfrm>
                <a:off x="1259632" y="5085184"/>
                <a:ext cx="576064" cy="576064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flipV="1">
                <a:off x="1259632" y="5085184"/>
                <a:ext cx="576064" cy="576064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47938" y="4287027"/>
              <a:ext cx="905694" cy="308992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Europe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232"/>
            <p:cNvCxnSpPr>
              <a:cxnSpLocks noChangeShapeType="1"/>
            </p:cNvCxnSpPr>
            <p:nvPr/>
          </p:nvCxnSpPr>
          <p:spPr bwMode="auto">
            <a:xfrm>
              <a:off x="5459906" y="4431043"/>
              <a:ext cx="261858" cy="1674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81457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 – Calculate </a:t>
            </a:r>
            <a:r>
              <a:rPr lang="en-US" altLang="zh-TW" dirty="0" err="1" smtClean="0"/>
              <a:t>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Then , you are require to use the algorithm in the lecture to calculate </a:t>
            </a:r>
            <a:r>
              <a:rPr lang="en-US" altLang="zh-TW" dirty="0" err="1" smtClean="0">
                <a:solidFill>
                  <a:srgbClr val="000000"/>
                </a:solidFill>
              </a:rPr>
              <a:t>pagerank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	Given </a:t>
            </a:r>
            <a:r>
              <a:rPr lang="en-US" altLang="zh-TW" dirty="0"/>
              <a:t>page </a:t>
            </a:r>
            <a:r>
              <a:rPr lang="en-US" altLang="zh-TW" i="1" dirty="0"/>
              <a:t>x</a:t>
            </a:r>
            <a:r>
              <a:rPr lang="en-US" altLang="zh-TW" dirty="0"/>
              <a:t> with </a:t>
            </a:r>
            <a:r>
              <a:rPr lang="en-US" altLang="zh-TW" dirty="0" smtClean="0"/>
              <a:t>direct predecessor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1</a:t>
            </a:r>
            <a:r>
              <a:rPr lang="en-US" altLang="zh-TW" i="1" dirty="0" smtClean="0"/>
              <a:t>…</a:t>
            </a:r>
            <a:r>
              <a:rPr lang="en-US" altLang="zh-TW" i="1" dirty="0" err="1" smtClean="0"/>
              <a:t>t</a:t>
            </a:r>
            <a:r>
              <a:rPr lang="en-US" altLang="zh-TW" i="1" baseline="-25000" dirty="0" err="1" smtClean="0"/>
              <a:t>n</a:t>
            </a:r>
            <a:r>
              <a:rPr lang="en-US" altLang="zh-TW" dirty="0"/>
              <a:t>, where</a:t>
            </a:r>
          </a:p>
          <a:p>
            <a:pPr lvl="1"/>
            <a:r>
              <a:rPr lang="en-US" altLang="zh-TW" i="1" dirty="0"/>
              <a:t>C(t)</a:t>
            </a:r>
            <a:r>
              <a:rPr lang="en-US" altLang="zh-TW" dirty="0"/>
              <a:t> is the out-degree of </a:t>
            </a:r>
            <a:r>
              <a:rPr lang="en-US" altLang="zh-TW" i="1" dirty="0"/>
              <a:t>t</a:t>
            </a:r>
          </a:p>
          <a:p>
            <a:pPr lvl="1"/>
            <a:r>
              <a:rPr lang="en-US" altLang="zh-TW" i="1" dirty="0">
                <a:sym typeface="Symbol" pitchFamily="18" charset="2"/>
              </a:rPr>
              <a:t></a:t>
            </a:r>
            <a:r>
              <a:rPr lang="en-US" altLang="zh-TW" dirty="0"/>
              <a:t> is probability of </a:t>
            </a:r>
            <a:r>
              <a:rPr lang="en-US" altLang="zh-TW" b="1" dirty="0"/>
              <a:t>random </a:t>
            </a:r>
            <a:r>
              <a:rPr lang="en-US" altLang="zh-TW" b="1" dirty="0" smtClean="0"/>
              <a:t>jump </a:t>
            </a:r>
            <a:r>
              <a:rPr lang="en-US" altLang="zh-TW" b="1" dirty="0" smtClean="0">
                <a:solidFill>
                  <a:srgbClr val="FF0000"/>
                </a:solidFill>
              </a:rPr>
              <a:t>( set to 0.15 )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i="1" dirty="0"/>
              <a:t>N</a:t>
            </a:r>
            <a:r>
              <a:rPr lang="en-US" altLang="zh-TW" dirty="0"/>
              <a:t> is the total number of nodes in the </a:t>
            </a:r>
            <a:r>
              <a:rPr lang="en-US" altLang="zh-TW" dirty="0" smtClean="0"/>
              <a:t>graph</a:t>
            </a:r>
          </a:p>
          <a:p>
            <a:pPr lvl="1"/>
            <a:r>
              <a:rPr lang="en-US" altLang="zh-TW" dirty="0"/>
              <a:t>d</a:t>
            </a:r>
            <a:r>
              <a:rPr lang="en-US" altLang="zh-TW" dirty="0" smtClean="0"/>
              <a:t> is dangling node, which has no out-going link</a:t>
            </a:r>
          </a:p>
          <a:p>
            <a:pPr lvl="1"/>
            <a:r>
              <a:rPr lang="en-US" altLang="zh-TW" dirty="0" smtClean="0"/>
              <a:t>If PR(x)’s initial value is 1/N, then the formula is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If PR(x)’s initial  value is 1, then the formula is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Iterative </a:t>
            </a:r>
            <a:r>
              <a:rPr lang="en-US" altLang="zh-TW" dirty="0" smtClean="0">
                <a:solidFill>
                  <a:srgbClr val="FF0000"/>
                </a:solidFill>
              </a:rPr>
              <a:t>at least 10 times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graphicFrame>
        <p:nvGraphicFramePr>
          <p:cNvPr id="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90002"/>
              </p:ext>
            </p:extLst>
          </p:nvPr>
        </p:nvGraphicFramePr>
        <p:xfrm>
          <a:off x="1619672" y="4005064"/>
          <a:ext cx="5040560" cy="773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方程式" r:id="rId4" imgW="3149600" imgH="482600" progId="Equation.3">
                  <p:embed/>
                </p:oleObj>
              </mc:Choice>
              <mc:Fallback>
                <p:oleObj name="方程式" r:id="rId4" imgW="3149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005064"/>
                        <a:ext cx="5040560" cy="7733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41919"/>
              </p:ext>
            </p:extLst>
          </p:nvPr>
        </p:nvGraphicFramePr>
        <p:xfrm>
          <a:off x="1619672" y="5085184"/>
          <a:ext cx="459263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方程式" r:id="rId6" imgW="2870200" imgH="482600" progId="Equation.3">
                  <p:embed/>
                </p:oleObj>
              </mc:Choice>
              <mc:Fallback>
                <p:oleObj name="方程式" r:id="rId6" imgW="2870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085184"/>
                        <a:ext cx="4592637" cy="773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40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 – Calculate </a:t>
            </a:r>
            <a:r>
              <a:rPr lang="en-US" altLang="zh-TW" dirty="0" err="1" smtClean="0"/>
              <a:t>pagerank</a:t>
            </a:r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>
            <a:off x="3757264" y="2609027"/>
            <a:ext cx="720080" cy="2880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2" name="向下箭號 71"/>
          <p:cNvSpPr/>
          <p:nvPr/>
        </p:nvSpPr>
        <p:spPr>
          <a:xfrm>
            <a:off x="3735570" y="4335937"/>
            <a:ext cx="720080" cy="2880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4527658" y="2566164"/>
            <a:ext cx="11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Iteration 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527658" y="4263929"/>
            <a:ext cx="11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Iteration 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向下箭號 74"/>
          <p:cNvSpPr/>
          <p:nvPr/>
        </p:nvSpPr>
        <p:spPr>
          <a:xfrm>
            <a:off x="3787846" y="6038987"/>
            <a:ext cx="720080" cy="2880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4560001" y="5982633"/>
            <a:ext cx="11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Iteration 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90" name="群組 89"/>
          <p:cNvGrpSpPr/>
          <p:nvPr/>
        </p:nvGrpSpPr>
        <p:grpSpPr>
          <a:xfrm>
            <a:off x="2512415" y="1234458"/>
            <a:ext cx="3240360" cy="1331706"/>
            <a:chOff x="3131840" y="1520346"/>
            <a:chExt cx="2232248" cy="1152128"/>
          </a:xfrm>
        </p:grpSpPr>
        <p:grpSp>
          <p:nvGrpSpPr>
            <p:cNvPr id="4" name="群組 3"/>
            <p:cNvGrpSpPr/>
            <p:nvPr/>
          </p:nvGrpSpPr>
          <p:grpSpPr>
            <a:xfrm>
              <a:off x="3275856" y="1520346"/>
              <a:ext cx="1854016" cy="1008111"/>
              <a:chOff x="2699407" y="5157192"/>
              <a:chExt cx="3252774" cy="1496673"/>
            </a:xfrm>
          </p:grpSpPr>
          <p:sp>
            <p:nvSpPr>
              <p:cNvPr id="5" name="Rectangle 86"/>
              <p:cNvSpPr>
                <a:spLocks noChangeArrowheads="1"/>
              </p:cNvSpPr>
              <p:nvPr/>
            </p:nvSpPr>
            <p:spPr bwMode="black">
              <a:xfrm>
                <a:off x="4225010" y="5593294"/>
                <a:ext cx="445608" cy="255309"/>
              </a:xfrm>
              <a:prstGeom prst="rect">
                <a:avLst/>
              </a:prstGeom>
              <a:solidFill>
                <a:srgbClr val="00B050"/>
              </a:solidFill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90488" tIns="0" rIns="90488" bIns="4445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1/3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87"/>
              <p:cNvSpPr>
                <a:spLocks noChangeArrowheads="1"/>
              </p:cNvSpPr>
              <p:nvPr/>
            </p:nvSpPr>
            <p:spPr bwMode="black">
              <a:xfrm>
                <a:off x="4225010" y="5988107"/>
                <a:ext cx="445608" cy="255309"/>
              </a:xfrm>
              <a:prstGeom prst="rect">
                <a:avLst/>
              </a:prstGeom>
              <a:solidFill>
                <a:srgbClr val="00B050"/>
              </a:solidFill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90488" tIns="0" rIns="90488" bIns="4445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1/3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91"/>
              <p:cNvSpPr>
                <a:spLocks noChangeArrowheads="1"/>
              </p:cNvSpPr>
              <p:nvPr/>
            </p:nvSpPr>
            <p:spPr bwMode="black">
              <a:xfrm>
                <a:off x="4250763" y="6341439"/>
                <a:ext cx="445608" cy="255309"/>
              </a:xfrm>
              <a:prstGeom prst="rect">
                <a:avLst/>
              </a:prstGeom>
              <a:solidFill>
                <a:srgbClr val="00B050"/>
              </a:solidFill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90488" tIns="0" rIns="90488" bIns="4445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1/3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/>
            </p:nvSpPr>
            <p:spPr bwMode="auto">
              <a:xfrm>
                <a:off x="2699407" y="5590828"/>
                <a:ext cx="1150938" cy="300037"/>
              </a:xfrm>
              <a:prstGeom prst="rect">
                <a:avLst/>
              </a:prstGeom>
              <a:solidFill>
                <a:srgbClr val="3366FF"/>
              </a:solidFill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America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19"/>
              <p:cNvSpPr>
                <a:spLocks noChangeArrowheads="1"/>
              </p:cNvSpPr>
              <p:nvPr/>
            </p:nvSpPr>
            <p:spPr bwMode="auto">
              <a:xfrm>
                <a:off x="2699407" y="5971828"/>
                <a:ext cx="1150938" cy="300037"/>
              </a:xfrm>
              <a:prstGeom prst="rect">
                <a:avLst/>
              </a:prstGeom>
              <a:solidFill>
                <a:srgbClr val="3366FF"/>
              </a:solidFill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Europe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9"/>
              <p:cNvSpPr>
                <a:spLocks noChangeArrowheads="1"/>
              </p:cNvSpPr>
              <p:nvPr/>
            </p:nvSpPr>
            <p:spPr bwMode="auto">
              <a:xfrm>
                <a:off x="2699407" y="6353828"/>
                <a:ext cx="1150938" cy="300037"/>
              </a:xfrm>
              <a:prstGeom prst="rect">
                <a:avLst/>
              </a:prstGeom>
              <a:solidFill>
                <a:srgbClr val="3366FF"/>
              </a:solidFill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Taiwan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231"/>
              <p:cNvCxnSpPr>
                <a:cxnSpLocks noChangeShapeType="1"/>
                <a:stCxn id="8" idx="3"/>
                <a:endCxn id="5" idx="1"/>
              </p:cNvCxnSpPr>
              <p:nvPr/>
            </p:nvCxnSpPr>
            <p:spPr bwMode="auto">
              <a:xfrm>
                <a:off x="3850345" y="5740846"/>
                <a:ext cx="374665" cy="1232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Straight Arrow Connector 232"/>
              <p:cNvCxnSpPr>
                <a:cxnSpLocks noChangeShapeType="1"/>
                <a:stCxn id="5" idx="3"/>
                <a:endCxn id="17" idx="1"/>
              </p:cNvCxnSpPr>
              <p:nvPr/>
            </p:nvCxnSpPr>
            <p:spPr bwMode="auto">
              <a:xfrm>
                <a:off x="4670618" y="5720948"/>
                <a:ext cx="375869" cy="15421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Straight Arrow Connector 233"/>
              <p:cNvCxnSpPr>
                <a:cxnSpLocks noChangeShapeType="1"/>
                <a:stCxn id="9" idx="3"/>
                <a:endCxn id="6" idx="1"/>
              </p:cNvCxnSpPr>
              <p:nvPr/>
            </p:nvCxnSpPr>
            <p:spPr bwMode="auto">
              <a:xfrm flipV="1">
                <a:off x="3850345" y="6115762"/>
                <a:ext cx="374665" cy="6086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Arrow Connector 234"/>
              <p:cNvCxnSpPr>
                <a:cxnSpLocks noChangeShapeType="1"/>
                <a:stCxn id="6" idx="3"/>
                <a:endCxn id="18" idx="1"/>
              </p:cNvCxnSpPr>
              <p:nvPr/>
            </p:nvCxnSpPr>
            <p:spPr bwMode="auto">
              <a:xfrm flipV="1">
                <a:off x="4670618" y="6115065"/>
                <a:ext cx="375870" cy="696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Straight Arrow Connector 235"/>
              <p:cNvCxnSpPr>
                <a:cxnSpLocks noChangeShapeType="1"/>
                <a:stCxn id="10" idx="3"/>
                <a:endCxn id="7" idx="1"/>
              </p:cNvCxnSpPr>
              <p:nvPr/>
            </p:nvCxnSpPr>
            <p:spPr bwMode="auto">
              <a:xfrm flipV="1">
                <a:off x="3850345" y="6497651"/>
                <a:ext cx="400418" cy="6196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046486" y="5581872"/>
                <a:ext cx="905695" cy="308992"/>
              </a:xfrm>
              <a:prstGeom prst="rect">
                <a:avLst/>
              </a:prstGeom>
              <a:noFill/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Europe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5046488" y="5971049"/>
                <a:ext cx="905693" cy="288032"/>
              </a:xfrm>
              <a:prstGeom prst="rect">
                <a:avLst/>
              </a:prstGeom>
              <a:noFill/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Taiwan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2824599" y="5157192"/>
                <a:ext cx="641449" cy="371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solidFill>
                      <a:srgbClr val="3366FF"/>
                    </a:solidFill>
                  </a:rPr>
                  <a:t>T</a:t>
                </a:r>
                <a:r>
                  <a:rPr kumimoji="1" lang="en-US" altLang="zh-TW" sz="1000" dirty="0" smtClean="0">
                    <a:solidFill>
                      <a:srgbClr val="3366FF"/>
                    </a:solidFill>
                  </a:rPr>
                  <a:t>itle</a:t>
                </a:r>
                <a:endParaRPr kumimoji="1" lang="zh-TW" altLang="en-US" sz="10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3918002" y="5166541"/>
                <a:ext cx="1084091" cy="37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smtClean="0">
                    <a:solidFill>
                      <a:srgbClr val="008000"/>
                    </a:solidFill>
                  </a:rPr>
                  <a:t>PageRank</a:t>
                </a:r>
                <a:endParaRPr kumimoji="1" lang="zh-TW" altLang="en-US" sz="1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5103381" y="5157192"/>
                <a:ext cx="689712" cy="37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smtClean="0"/>
                  <a:t>Links</a:t>
                </a:r>
                <a:endParaRPr kumimoji="1" lang="zh-TW" altLang="en-US" sz="1000" dirty="0"/>
              </a:p>
            </p:txBody>
          </p:sp>
        </p:grpSp>
        <p:sp>
          <p:nvSpPr>
            <p:cNvPr id="77" name="圓角矩形 76"/>
            <p:cNvSpPr/>
            <p:nvPr/>
          </p:nvSpPr>
          <p:spPr>
            <a:xfrm>
              <a:off x="3131840" y="1520346"/>
              <a:ext cx="2232248" cy="1152128"/>
            </a:xfrm>
            <a:prstGeom prst="round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0" name="文字方塊 69"/>
          <p:cNvSpPr txBox="1"/>
          <p:nvPr/>
        </p:nvSpPr>
        <p:spPr>
          <a:xfrm>
            <a:off x="3960913" y="62445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</a:p>
        </p:txBody>
      </p:sp>
      <p:grpSp>
        <p:nvGrpSpPr>
          <p:cNvPr id="97" name="群組 96"/>
          <p:cNvGrpSpPr/>
          <p:nvPr/>
        </p:nvGrpSpPr>
        <p:grpSpPr>
          <a:xfrm>
            <a:off x="2539955" y="2951123"/>
            <a:ext cx="3240360" cy="1331706"/>
            <a:chOff x="3131840" y="1520346"/>
            <a:chExt cx="2232248" cy="1152128"/>
          </a:xfrm>
        </p:grpSpPr>
        <p:grpSp>
          <p:nvGrpSpPr>
            <p:cNvPr id="98" name="群組 97"/>
            <p:cNvGrpSpPr/>
            <p:nvPr/>
          </p:nvGrpSpPr>
          <p:grpSpPr>
            <a:xfrm>
              <a:off x="3275856" y="1520346"/>
              <a:ext cx="1854016" cy="1008111"/>
              <a:chOff x="2699407" y="5157192"/>
              <a:chExt cx="3252774" cy="1496673"/>
            </a:xfrm>
          </p:grpSpPr>
          <p:sp>
            <p:nvSpPr>
              <p:cNvPr id="100" name="Rectangle 86"/>
              <p:cNvSpPr>
                <a:spLocks noChangeArrowheads="1"/>
              </p:cNvSpPr>
              <p:nvPr/>
            </p:nvSpPr>
            <p:spPr bwMode="black">
              <a:xfrm>
                <a:off x="4150636" y="5603619"/>
                <a:ext cx="579290" cy="255309"/>
              </a:xfrm>
              <a:prstGeom prst="rect">
                <a:avLst/>
              </a:prstGeom>
              <a:solidFill>
                <a:srgbClr val="00B050"/>
              </a:solidFill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90488" tIns="0" rIns="90488" bIns="4445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0.144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87"/>
              <p:cNvSpPr>
                <a:spLocks noChangeArrowheads="1"/>
              </p:cNvSpPr>
              <p:nvPr/>
            </p:nvSpPr>
            <p:spPr bwMode="black">
              <a:xfrm>
                <a:off x="4158386" y="5987410"/>
                <a:ext cx="579290" cy="255309"/>
              </a:xfrm>
              <a:prstGeom prst="rect">
                <a:avLst/>
              </a:prstGeom>
              <a:solidFill>
                <a:srgbClr val="00B050"/>
              </a:solidFill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90488" tIns="0" rIns="90488" bIns="4445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0.427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91"/>
              <p:cNvSpPr>
                <a:spLocks noChangeArrowheads="1"/>
              </p:cNvSpPr>
              <p:nvPr/>
            </p:nvSpPr>
            <p:spPr bwMode="black">
              <a:xfrm>
                <a:off x="4167153" y="6376192"/>
                <a:ext cx="579290" cy="255309"/>
              </a:xfrm>
              <a:prstGeom prst="rect">
                <a:avLst/>
              </a:prstGeom>
              <a:solidFill>
                <a:srgbClr val="00B050"/>
              </a:solidFill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90488" tIns="0" rIns="90488" bIns="4445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0.427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9"/>
              <p:cNvSpPr>
                <a:spLocks noChangeArrowheads="1"/>
              </p:cNvSpPr>
              <p:nvPr/>
            </p:nvSpPr>
            <p:spPr bwMode="auto">
              <a:xfrm>
                <a:off x="2699407" y="5590828"/>
                <a:ext cx="1150938" cy="300037"/>
              </a:xfrm>
              <a:prstGeom prst="rect">
                <a:avLst/>
              </a:prstGeom>
              <a:solidFill>
                <a:srgbClr val="3366FF"/>
              </a:solidFill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America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9"/>
              <p:cNvSpPr>
                <a:spLocks noChangeArrowheads="1"/>
              </p:cNvSpPr>
              <p:nvPr/>
            </p:nvSpPr>
            <p:spPr bwMode="auto">
              <a:xfrm>
                <a:off x="2699407" y="5971828"/>
                <a:ext cx="1150938" cy="300037"/>
              </a:xfrm>
              <a:prstGeom prst="rect">
                <a:avLst/>
              </a:prstGeom>
              <a:solidFill>
                <a:srgbClr val="3366FF"/>
              </a:solidFill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Europe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9"/>
              <p:cNvSpPr>
                <a:spLocks noChangeArrowheads="1"/>
              </p:cNvSpPr>
              <p:nvPr/>
            </p:nvSpPr>
            <p:spPr bwMode="auto">
              <a:xfrm>
                <a:off x="2699407" y="6353828"/>
                <a:ext cx="1150938" cy="300037"/>
              </a:xfrm>
              <a:prstGeom prst="rect">
                <a:avLst/>
              </a:prstGeom>
              <a:solidFill>
                <a:srgbClr val="3366FF"/>
              </a:solidFill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Taiwan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Straight Arrow Connector 231"/>
              <p:cNvCxnSpPr>
                <a:cxnSpLocks noChangeShapeType="1"/>
                <a:stCxn id="103" idx="3"/>
                <a:endCxn id="100" idx="1"/>
              </p:cNvCxnSpPr>
              <p:nvPr/>
            </p:nvCxnSpPr>
            <p:spPr bwMode="auto">
              <a:xfrm flipV="1">
                <a:off x="3850345" y="5731274"/>
                <a:ext cx="300291" cy="9573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7" name="Straight Arrow Connector 232"/>
              <p:cNvCxnSpPr>
                <a:cxnSpLocks noChangeShapeType="1"/>
                <a:stCxn id="100" idx="3"/>
                <a:endCxn id="111" idx="1"/>
              </p:cNvCxnSpPr>
              <p:nvPr/>
            </p:nvCxnSpPr>
            <p:spPr bwMode="auto">
              <a:xfrm>
                <a:off x="4729926" y="5731274"/>
                <a:ext cx="316560" cy="5095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Straight Arrow Connector 233"/>
              <p:cNvCxnSpPr>
                <a:cxnSpLocks noChangeShapeType="1"/>
                <a:stCxn id="104" idx="3"/>
                <a:endCxn id="101" idx="1"/>
              </p:cNvCxnSpPr>
              <p:nvPr/>
            </p:nvCxnSpPr>
            <p:spPr bwMode="auto">
              <a:xfrm flipV="1">
                <a:off x="3850345" y="6115064"/>
                <a:ext cx="308041" cy="6783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Straight Arrow Connector 234"/>
              <p:cNvCxnSpPr>
                <a:cxnSpLocks noChangeShapeType="1"/>
                <a:stCxn id="101" idx="3"/>
                <a:endCxn id="112" idx="1"/>
              </p:cNvCxnSpPr>
              <p:nvPr/>
            </p:nvCxnSpPr>
            <p:spPr bwMode="auto">
              <a:xfrm>
                <a:off x="4737676" y="6115064"/>
                <a:ext cx="308812" cy="1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0" name="Straight Arrow Connector 235"/>
              <p:cNvCxnSpPr>
                <a:cxnSpLocks noChangeShapeType="1"/>
                <a:stCxn id="105" idx="3"/>
                <a:endCxn id="102" idx="1"/>
              </p:cNvCxnSpPr>
              <p:nvPr/>
            </p:nvCxnSpPr>
            <p:spPr bwMode="auto">
              <a:xfrm flipV="1">
                <a:off x="3850345" y="6503846"/>
                <a:ext cx="316808" cy="1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1" name="Rectangle 6"/>
              <p:cNvSpPr>
                <a:spLocks noChangeArrowheads="1"/>
              </p:cNvSpPr>
              <p:nvPr/>
            </p:nvSpPr>
            <p:spPr bwMode="auto">
              <a:xfrm>
                <a:off x="5046486" y="5581872"/>
                <a:ext cx="905695" cy="308992"/>
              </a:xfrm>
              <a:prstGeom prst="rect">
                <a:avLst/>
              </a:prstGeom>
              <a:noFill/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Europe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7"/>
              <p:cNvSpPr>
                <a:spLocks noChangeArrowheads="1"/>
              </p:cNvSpPr>
              <p:nvPr/>
            </p:nvSpPr>
            <p:spPr bwMode="auto">
              <a:xfrm>
                <a:off x="5046488" y="5971049"/>
                <a:ext cx="905693" cy="288032"/>
              </a:xfrm>
              <a:prstGeom prst="rect">
                <a:avLst/>
              </a:prstGeom>
              <a:noFill/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Taiwan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文字方塊 112"/>
              <p:cNvSpPr txBox="1"/>
              <p:nvPr/>
            </p:nvSpPr>
            <p:spPr>
              <a:xfrm>
                <a:off x="2824599" y="5157192"/>
                <a:ext cx="641449" cy="371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solidFill>
                      <a:srgbClr val="3366FF"/>
                    </a:solidFill>
                  </a:rPr>
                  <a:t>T</a:t>
                </a:r>
                <a:r>
                  <a:rPr kumimoji="1" lang="en-US" altLang="zh-TW" sz="1000" dirty="0" smtClean="0">
                    <a:solidFill>
                      <a:srgbClr val="3366FF"/>
                    </a:solidFill>
                  </a:rPr>
                  <a:t>itle</a:t>
                </a:r>
                <a:endParaRPr kumimoji="1" lang="zh-TW" altLang="en-US" sz="10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14" name="文字方塊 113"/>
              <p:cNvSpPr txBox="1"/>
              <p:nvPr/>
            </p:nvSpPr>
            <p:spPr>
              <a:xfrm>
                <a:off x="3918002" y="5166541"/>
                <a:ext cx="1084091" cy="37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smtClean="0">
                    <a:solidFill>
                      <a:srgbClr val="008000"/>
                    </a:solidFill>
                  </a:rPr>
                  <a:t>PageRank</a:t>
                </a:r>
                <a:endParaRPr kumimoji="1" lang="zh-TW" altLang="en-US" sz="1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5" name="文字方塊 114"/>
              <p:cNvSpPr txBox="1"/>
              <p:nvPr/>
            </p:nvSpPr>
            <p:spPr>
              <a:xfrm>
                <a:off x="5103381" y="5157192"/>
                <a:ext cx="689712" cy="37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smtClean="0"/>
                  <a:t>Links</a:t>
                </a:r>
                <a:endParaRPr kumimoji="1" lang="zh-TW" altLang="en-US" sz="1000" dirty="0"/>
              </a:p>
            </p:txBody>
          </p:sp>
        </p:grpSp>
        <p:sp>
          <p:nvSpPr>
            <p:cNvPr id="99" name="圓角矩形 98"/>
            <p:cNvSpPr/>
            <p:nvPr/>
          </p:nvSpPr>
          <p:spPr>
            <a:xfrm>
              <a:off x="3131840" y="1520346"/>
              <a:ext cx="2232248" cy="1152128"/>
            </a:xfrm>
            <a:prstGeom prst="round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2537267" y="4671885"/>
            <a:ext cx="3240360" cy="1331706"/>
            <a:chOff x="3131840" y="1520346"/>
            <a:chExt cx="2232248" cy="1152128"/>
          </a:xfrm>
        </p:grpSpPr>
        <p:grpSp>
          <p:nvGrpSpPr>
            <p:cNvPr id="118" name="群組 117"/>
            <p:cNvGrpSpPr/>
            <p:nvPr/>
          </p:nvGrpSpPr>
          <p:grpSpPr>
            <a:xfrm>
              <a:off x="3275856" y="1520346"/>
              <a:ext cx="1854016" cy="1008111"/>
              <a:chOff x="2699407" y="5157192"/>
              <a:chExt cx="3252774" cy="1496673"/>
            </a:xfrm>
          </p:grpSpPr>
          <p:sp>
            <p:nvSpPr>
              <p:cNvPr id="120" name="Rectangle 86"/>
              <p:cNvSpPr>
                <a:spLocks noChangeArrowheads="1"/>
              </p:cNvSpPr>
              <p:nvPr/>
            </p:nvSpPr>
            <p:spPr bwMode="black">
              <a:xfrm>
                <a:off x="4225010" y="5613192"/>
                <a:ext cx="579290" cy="255309"/>
              </a:xfrm>
              <a:prstGeom prst="rect">
                <a:avLst/>
              </a:prstGeom>
              <a:solidFill>
                <a:srgbClr val="00B050"/>
              </a:solidFill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90488" tIns="0" rIns="90488" bIns="4445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0.171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87"/>
              <p:cNvSpPr>
                <a:spLocks noChangeArrowheads="1"/>
              </p:cNvSpPr>
              <p:nvPr/>
            </p:nvSpPr>
            <p:spPr bwMode="black">
              <a:xfrm>
                <a:off x="4235916" y="5988107"/>
                <a:ext cx="579290" cy="255309"/>
              </a:xfrm>
              <a:prstGeom prst="rect">
                <a:avLst/>
              </a:prstGeom>
              <a:solidFill>
                <a:srgbClr val="00B050"/>
              </a:solidFill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90488" tIns="0" rIns="90488" bIns="4445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0.293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91"/>
              <p:cNvSpPr>
                <a:spLocks noChangeArrowheads="1"/>
              </p:cNvSpPr>
              <p:nvPr/>
            </p:nvSpPr>
            <p:spPr bwMode="black">
              <a:xfrm>
                <a:off x="4225010" y="6376192"/>
                <a:ext cx="579290" cy="255309"/>
              </a:xfrm>
              <a:prstGeom prst="rect">
                <a:avLst/>
              </a:prstGeom>
              <a:solidFill>
                <a:srgbClr val="00B050"/>
              </a:solidFill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90488" tIns="0" rIns="90488" bIns="4445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0.537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9"/>
              <p:cNvSpPr>
                <a:spLocks noChangeArrowheads="1"/>
              </p:cNvSpPr>
              <p:nvPr/>
            </p:nvSpPr>
            <p:spPr bwMode="auto">
              <a:xfrm>
                <a:off x="2699407" y="5590828"/>
                <a:ext cx="1150938" cy="300037"/>
              </a:xfrm>
              <a:prstGeom prst="rect">
                <a:avLst/>
              </a:prstGeom>
              <a:solidFill>
                <a:srgbClr val="3366FF"/>
              </a:solidFill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America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2699407" y="5971828"/>
                <a:ext cx="1150938" cy="300037"/>
              </a:xfrm>
              <a:prstGeom prst="rect">
                <a:avLst/>
              </a:prstGeom>
              <a:solidFill>
                <a:srgbClr val="3366FF"/>
              </a:solidFill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Europe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9"/>
              <p:cNvSpPr>
                <a:spLocks noChangeArrowheads="1"/>
              </p:cNvSpPr>
              <p:nvPr/>
            </p:nvSpPr>
            <p:spPr bwMode="auto">
              <a:xfrm>
                <a:off x="2699407" y="6353828"/>
                <a:ext cx="1150938" cy="300037"/>
              </a:xfrm>
              <a:prstGeom prst="rect">
                <a:avLst/>
              </a:prstGeom>
              <a:solidFill>
                <a:srgbClr val="3366FF"/>
              </a:solidFill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Taiwan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" name="Straight Arrow Connector 231"/>
              <p:cNvCxnSpPr>
                <a:cxnSpLocks noChangeShapeType="1"/>
                <a:stCxn id="123" idx="3"/>
                <a:endCxn id="120" idx="1"/>
              </p:cNvCxnSpPr>
              <p:nvPr/>
            </p:nvCxnSpPr>
            <p:spPr bwMode="auto">
              <a:xfrm>
                <a:off x="3850345" y="5740846"/>
                <a:ext cx="374665" cy="0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7" name="Straight Arrow Connector 232"/>
              <p:cNvCxnSpPr>
                <a:cxnSpLocks noChangeShapeType="1"/>
                <a:stCxn id="120" idx="3"/>
                <a:endCxn id="131" idx="1"/>
              </p:cNvCxnSpPr>
              <p:nvPr/>
            </p:nvCxnSpPr>
            <p:spPr bwMode="auto">
              <a:xfrm flipV="1">
                <a:off x="4804300" y="5736369"/>
                <a:ext cx="242187" cy="4478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8" name="Straight Arrow Connector 233"/>
              <p:cNvCxnSpPr>
                <a:cxnSpLocks noChangeShapeType="1"/>
                <a:stCxn id="124" idx="3"/>
                <a:endCxn id="121" idx="1"/>
              </p:cNvCxnSpPr>
              <p:nvPr/>
            </p:nvCxnSpPr>
            <p:spPr bwMode="auto">
              <a:xfrm flipV="1">
                <a:off x="3850345" y="6115762"/>
                <a:ext cx="385571" cy="6086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9" name="Straight Arrow Connector 234"/>
              <p:cNvCxnSpPr>
                <a:cxnSpLocks noChangeShapeType="1"/>
                <a:stCxn id="121" idx="3"/>
                <a:endCxn id="132" idx="1"/>
              </p:cNvCxnSpPr>
              <p:nvPr/>
            </p:nvCxnSpPr>
            <p:spPr bwMode="auto">
              <a:xfrm flipV="1">
                <a:off x="4815206" y="6115065"/>
                <a:ext cx="231281" cy="696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0" name="Straight Arrow Connector 235"/>
              <p:cNvCxnSpPr>
                <a:cxnSpLocks noChangeShapeType="1"/>
                <a:stCxn id="125" idx="3"/>
                <a:endCxn id="122" idx="1"/>
              </p:cNvCxnSpPr>
              <p:nvPr/>
            </p:nvCxnSpPr>
            <p:spPr bwMode="auto">
              <a:xfrm flipV="1">
                <a:off x="3850345" y="6503846"/>
                <a:ext cx="374665" cy="1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5046486" y="5581872"/>
                <a:ext cx="905695" cy="308992"/>
              </a:xfrm>
              <a:prstGeom prst="rect">
                <a:avLst/>
              </a:prstGeom>
              <a:noFill/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Europe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7"/>
              <p:cNvSpPr>
                <a:spLocks noChangeArrowheads="1"/>
              </p:cNvSpPr>
              <p:nvPr/>
            </p:nvSpPr>
            <p:spPr bwMode="auto">
              <a:xfrm>
                <a:off x="5046488" y="5971049"/>
                <a:ext cx="905693" cy="288032"/>
              </a:xfrm>
              <a:prstGeom prst="rect">
                <a:avLst/>
              </a:prstGeom>
              <a:noFill/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90488" tIns="44450" rIns="90488" bIns="4445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Taiwan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文字方塊 132"/>
              <p:cNvSpPr txBox="1"/>
              <p:nvPr/>
            </p:nvSpPr>
            <p:spPr>
              <a:xfrm>
                <a:off x="2824599" y="5157192"/>
                <a:ext cx="641449" cy="371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solidFill>
                      <a:srgbClr val="3366FF"/>
                    </a:solidFill>
                  </a:rPr>
                  <a:t>T</a:t>
                </a:r>
                <a:r>
                  <a:rPr kumimoji="1" lang="en-US" altLang="zh-TW" sz="1000" dirty="0" smtClean="0">
                    <a:solidFill>
                      <a:srgbClr val="3366FF"/>
                    </a:solidFill>
                  </a:rPr>
                  <a:t>itle</a:t>
                </a:r>
                <a:endParaRPr kumimoji="1" lang="zh-TW" altLang="en-US" sz="10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34" name="文字方塊 133"/>
              <p:cNvSpPr txBox="1"/>
              <p:nvPr/>
            </p:nvSpPr>
            <p:spPr>
              <a:xfrm>
                <a:off x="3918002" y="5166541"/>
                <a:ext cx="1084091" cy="37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smtClean="0">
                    <a:solidFill>
                      <a:srgbClr val="008000"/>
                    </a:solidFill>
                  </a:rPr>
                  <a:t>PageRank</a:t>
                </a:r>
                <a:endParaRPr kumimoji="1" lang="zh-TW" altLang="en-US" sz="1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35" name="文字方塊 134"/>
              <p:cNvSpPr txBox="1"/>
              <p:nvPr/>
            </p:nvSpPr>
            <p:spPr>
              <a:xfrm>
                <a:off x="5103381" y="5157192"/>
                <a:ext cx="689712" cy="37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smtClean="0"/>
                  <a:t>Links</a:t>
                </a:r>
                <a:endParaRPr kumimoji="1" lang="zh-TW" altLang="en-US" sz="1000" dirty="0"/>
              </a:p>
            </p:txBody>
          </p:sp>
        </p:grpSp>
        <p:sp>
          <p:nvSpPr>
            <p:cNvPr id="119" name="圓角矩形 118"/>
            <p:cNvSpPr/>
            <p:nvPr/>
          </p:nvSpPr>
          <p:spPr>
            <a:xfrm>
              <a:off x="3131840" y="1520346"/>
              <a:ext cx="2232248" cy="1152128"/>
            </a:xfrm>
            <a:prstGeom prst="round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1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Step3 – sort and list your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TW" sz="2400" dirty="0" smtClean="0"/>
              <a:t>Because, the </a:t>
            </a:r>
            <a:r>
              <a:rPr kumimoji="1" lang="en-US" altLang="zh-TW" sz="2400" dirty="0"/>
              <a:t>output of </a:t>
            </a:r>
            <a:r>
              <a:rPr kumimoji="1" lang="en-US" altLang="zh-TW" sz="2400" dirty="0" smtClean="0"/>
              <a:t>previous result </a:t>
            </a:r>
            <a:r>
              <a:rPr kumimoji="1" lang="en-US" altLang="zh-TW" sz="2400" dirty="0"/>
              <a:t>is hard to read, </a:t>
            </a:r>
            <a:r>
              <a:rPr kumimoji="1" lang="en-US" altLang="zh-TW" sz="2400" dirty="0" smtClean="0"/>
              <a:t>you </a:t>
            </a:r>
            <a:r>
              <a:rPr kumimoji="1" lang="en-US" altLang="zh-TW" sz="2400" dirty="0"/>
              <a:t>need to </a:t>
            </a:r>
            <a:r>
              <a:rPr kumimoji="1" lang="en-US" altLang="zh-TW" sz="2400" dirty="0" smtClean="0"/>
              <a:t>sort them and filter out those useless information.</a:t>
            </a:r>
            <a:endParaRPr kumimoji="1" lang="zh-TW" altLang="en-US" sz="2400" dirty="0"/>
          </a:p>
          <a:p>
            <a:r>
              <a:rPr kumimoji="1" lang="en-US" altLang="zh-TW" dirty="0"/>
              <a:t>Sort them by </a:t>
            </a:r>
            <a:r>
              <a:rPr kumimoji="1" lang="en-US" altLang="zh-TW" dirty="0" err="1"/>
              <a:t>pagerank</a:t>
            </a:r>
            <a:r>
              <a:rPr kumimoji="1" lang="en-US" altLang="zh-TW" dirty="0"/>
              <a:t> from the highest to the lowest.</a:t>
            </a:r>
          </a:p>
        </p:txBody>
      </p:sp>
      <p:sp>
        <p:nvSpPr>
          <p:cNvPr id="36" name="向右箭號 35"/>
          <p:cNvSpPr/>
          <p:nvPr/>
        </p:nvSpPr>
        <p:spPr>
          <a:xfrm>
            <a:off x="4499992" y="3861048"/>
            <a:ext cx="1512168" cy="1224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Sort and List</a:t>
            </a:r>
            <a:endParaRPr kumimoji="1"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217068" y="3501008"/>
            <a:ext cx="4176464" cy="2664296"/>
            <a:chOff x="107504" y="3501008"/>
            <a:chExt cx="4176464" cy="2664296"/>
          </a:xfrm>
        </p:grpSpPr>
        <p:sp>
          <p:nvSpPr>
            <p:cNvPr id="56" name="Rectangle 86"/>
            <p:cNvSpPr>
              <a:spLocks noChangeArrowheads="1"/>
            </p:cNvSpPr>
            <p:nvPr/>
          </p:nvSpPr>
          <p:spPr bwMode="black">
            <a:xfrm>
              <a:off x="1498764" y="3980406"/>
              <a:ext cx="511359" cy="352661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0.2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87"/>
            <p:cNvSpPr>
              <a:spLocks noChangeArrowheads="1"/>
            </p:cNvSpPr>
            <p:nvPr/>
          </p:nvSpPr>
          <p:spPr bwMode="black">
            <a:xfrm>
              <a:off x="1498764" y="4361406"/>
              <a:ext cx="511359" cy="352661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0.6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91"/>
            <p:cNvSpPr>
              <a:spLocks noChangeArrowheads="1"/>
            </p:cNvSpPr>
            <p:nvPr/>
          </p:nvSpPr>
          <p:spPr bwMode="black">
            <a:xfrm>
              <a:off x="1498764" y="4742406"/>
              <a:ext cx="511359" cy="352661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0.1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179127" y="4006652"/>
              <a:ext cx="1150938" cy="300037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America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179127" y="4387652"/>
              <a:ext cx="1150938" cy="300037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Europe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179127" y="4769652"/>
              <a:ext cx="1150938" cy="300037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Taiwan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231"/>
            <p:cNvCxnSpPr>
              <a:cxnSpLocks noChangeShapeType="1"/>
              <a:stCxn id="59" idx="3"/>
              <a:endCxn id="56" idx="1"/>
            </p:cNvCxnSpPr>
            <p:nvPr/>
          </p:nvCxnSpPr>
          <p:spPr bwMode="auto">
            <a:xfrm>
              <a:off x="1330065" y="4156671"/>
              <a:ext cx="168699" cy="6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Straight Arrow Connector 232"/>
            <p:cNvCxnSpPr>
              <a:cxnSpLocks noChangeShapeType="1"/>
              <a:stCxn id="56" idx="3"/>
              <a:endCxn id="68" idx="1"/>
            </p:cNvCxnSpPr>
            <p:nvPr/>
          </p:nvCxnSpPr>
          <p:spPr bwMode="auto">
            <a:xfrm flipV="1">
              <a:off x="2010123" y="4152193"/>
              <a:ext cx="188961" cy="454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Straight Arrow Connector 233"/>
            <p:cNvCxnSpPr>
              <a:cxnSpLocks noChangeShapeType="1"/>
              <a:stCxn id="60" idx="3"/>
              <a:endCxn id="57" idx="1"/>
            </p:cNvCxnSpPr>
            <p:nvPr/>
          </p:nvCxnSpPr>
          <p:spPr bwMode="auto">
            <a:xfrm>
              <a:off x="1330065" y="4537671"/>
              <a:ext cx="168699" cy="6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Arrow Connector 234"/>
            <p:cNvCxnSpPr>
              <a:cxnSpLocks noChangeShapeType="1"/>
              <a:stCxn id="57" idx="3"/>
              <a:endCxn id="69" idx="1"/>
            </p:cNvCxnSpPr>
            <p:nvPr/>
          </p:nvCxnSpPr>
          <p:spPr bwMode="auto">
            <a:xfrm>
              <a:off x="2010123" y="4537737"/>
              <a:ext cx="167919" cy="6261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Straight Arrow Connector 235"/>
            <p:cNvCxnSpPr>
              <a:cxnSpLocks noChangeShapeType="1"/>
              <a:stCxn id="61" idx="3"/>
              <a:endCxn id="58" idx="1"/>
            </p:cNvCxnSpPr>
            <p:nvPr/>
          </p:nvCxnSpPr>
          <p:spPr bwMode="auto">
            <a:xfrm flipV="1">
              <a:off x="1330065" y="4918737"/>
              <a:ext cx="168699" cy="93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Straight Arrow Connector 236"/>
            <p:cNvCxnSpPr>
              <a:cxnSpLocks noChangeShapeType="1"/>
              <a:stCxn id="58" idx="3"/>
              <a:endCxn id="70" idx="1"/>
            </p:cNvCxnSpPr>
            <p:nvPr/>
          </p:nvCxnSpPr>
          <p:spPr bwMode="auto">
            <a:xfrm flipV="1">
              <a:off x="2010123" y="4915312"/>
              <a:ext cx="188961" cy="342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2199084" y="3997697"/>
              <a:ext cx="905694" cy="308992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Europe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2178042" y="4399982"/>
              <a:ext cx="905694" cy="288032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Asia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2199084" y="4782570"/>
              <a:ext cx="905694" cy="265484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Taipei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3276584" y="4782570"/>
              <a:ext cx="935376" cy="26548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HsinChu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236"/>
            <p:cNvCxnSpPr>
              <a:cxnSpLocks noChangeShapeType="1"/>
              <a:endCxn id="71" idx="1"/>
            </p:cNvCxnSpPr>
            <p:nvPr/>
          </p:nvCxnSpPr>
          <p:spPr bwMode="auto">
            <a:xfrm flipV="1">
              <a:off x="3103547" y="4915312"/>
              <a:ext cx="173037" cy="1727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3" name="文字方塊 72"/>
            <p:cNvSpPr txBox="1"/>
            <p:nvPr/>
          </p:nvSpPr>
          <p:spPr>
            <a:xfrm>
              <a:off x="304319" y="3573016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3366FF"/>
                  </a:solidFill>
                </a:rPr>
                <a:t>T</a:t>
              </a:r>
              <a:r>
                <a:rPr kumimoji="1" lang="en-US" altLang="zh-TW" dirty="0" smtClean="0">
                  <a:solidFill>
                    <a:srgbClr val="3366FF"/>
                  </a:solidFill>
                </a:rPr>
                <a:t>itle</a:t>
              </a:r>
              <a:endParaRPr kumimoji="1" lang="zh-TW" altLang="en-US" dirty="0">
                <a:solidFill>
                  <a:srgbClr val="3366FF"/>
                </a:solidFill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899592" y="3573016"/>
              <a:ext cx="110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008000"/>
                  </a:solidFill>
                </a:rPr>
                <a:t>PageRank</a:t>
              </a:r>
              <a:endParaRPr kumimoji="1" lang="zh-TW" altLang="en-US" dirty="0">
                <a:solidFill>
                  <a:srgbClr val="008000"/>
                </a:solidFill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1979712" y="3573016"/>
              <a:ext cx="651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Links</a:t>
              </a:r>
              <a:endParaRPr kumimoji="1" lang="zh-TW" altLang="en-US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467544" y="5013176"/>
              <a:ext cx="4679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200" dirty="0" smtClean="0"/>
                <a:t>…</a:t>
              </a:r>
            </a:p>
            <a:p>
              <a:r>
                <a:rPr kumimoji="1" lang="en-US" altLang="zh-TW" sz="3200" dirty="0" smtClean="0"/>
                <a:t>…</a:t>
              </a:r>
              <a:endParaRPr kumimoji="1" lang="zh-TW" altLang="en-US" sz="3200" dirty="0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7504" y="3501008"/>
              <a:ext cx="4176464" cy="2664296"/>
            </a:xfrm>
            <a:prstGeom prst="roundRect">
              <a:avLst/>
            </a:prstGeom>
            <a:noFill/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6012160" y="3501008"/>
            <a:ext cx="2808312" cy="2592288"/>
            <a:chOff x="6012160" y="3501008"/>
            <a:chExt cx="2808312" cy="2592288"/>
          </a:xfrm>
        </p:grpSpPr>
        <p:sp>
          <p:nvSpPr>
            <p:cNvPr id="94" name="文字方塊 93"/>
            <p:cNvSpPr txBox="1"/>
            <p:nvPr/>
          </p:nvSpPr>
          <p:spPr>
            <a:xfrm>
              <a:off x="6424999" y="3573016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3366FF"/>
                  </a:solidFill>
                </a:rPr>
                <a:t>T</a:t>
              </a:r>
              <a:r>
                <a:rPr kumimoji="1" lang="en-US" altLang="zh-TW" dirty="0" smtClean="0">
                  <a:solidFill>
                    <a:srgbClr val="3366FF"/>
                  </a:solidFill>
                </a:rPr>
                <a:t>itle</a:t>
              </a:r>
              <a:endParaRPr kumimoji="1" lang="zh-TW" altLang="en-US" dirty="0">
                <a:solidFill>
                  <a:srgbClr val="3366FF"/>
                </a:solidFill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7020272" y="3573016"/>
              <a:ext cx="110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008000"/>
                  </a:solidFill>
                </a:rPr>
                <a:t>PageRank</a:t>
              </a:r>
              <a:endParaRPr kumimoji="1" lang="zh-TW" altLang="en-US" dirty="0">
                <a:solidFill>
                  <a:srgbClr val="008000"/>
                </a:solidFill>
              </a:endParaRPr>
            </a:p>
          </p:txBody>
        </p:sp>
        <p:sp>
          <p:nvSpPr>
            <p:cNvPr id="98" name="Rectangle 87"/>
            <p:cNvSpPr>
              <a:spLocks noChangeArrowheads="1"/>
            </p:cNvSpPr>
            <p:nvPr/>
          </p:nvSpPr>
          <p:spPr bwMode="black">
            <a:xfrm>
              <a:off x="7636382" y="3966488"/>
              <a:ext cx="511359" cy="352661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0.6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6316745" y="3992734"/>
              <a:ext cx="1150938" cy="300037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Europe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233"/>
            <p:cNvCxnSpPr>
              <a:cxnSpLocks noChangeShapeType="1"/>
              <a:stCxn id="99" idx="3"/>
              <a:endCxn id="98" idx="1"/>
            </p:cNvCxnSpPr>
            <p:nvPr/>
          </p:nvCxnSpPr>
          <p:spPr bwMode="auto">
            <a:xfrm>
              <a:off x="7467683" y="4142753"/>
              <a:ext cx="168699" cy="6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3" name="Rectangle 86"/>
            <p:cNvSpPr>
              <a:spLocks noChangeArrowheads="1"/>
            </p:cNvSpPr>
            <p:nvPr/>
          </p:nvSpPr>
          <p:spPr bwMode="black">
            <a:xfrm>
              <a:off x="7636382" y="4322597"/>
              <a:ext cx="511359" cy="352661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0.2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6316745" y="4348843"/>
              <a:ext cx="1150938" cy="300037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America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231"/>
            <p:cNvCxnSpPr>
              <a:cxnSpLocks noChangeShapeType="1"/>
              <a:stCxn id="104" idx="3"/>
              <a:endCxn id="103" idx="1"/>
            </p:cNvCxnSpPr>
            <p:nvPr/>
          </p:nvCxnSpPr>
          <p:spPr bwMode="auto">
            <a:xfrm>
              <a:off x="7467683" y="4498862"/>
              <a:ext cx="168699" cy="6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8" name="Rectangle 91"/>
            <p:cNvSpPr>
              <a:spLocks noChangeArrowheads="1"/>
            </p:cNvSpPr>
            <p:nvPr/>
          </p:nvSpPr>
          <p:spPr bwMode="black">
            <a:xfrm>
              <a:off x="7642610" y="4691411"/>
              <a:ext cx="511359" cy="352661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90488" tIns="0" rIns="90488" bIns="4445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0.1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9"/>
            <p:cNvSpPr>
              <a:spLocks noChangeArrowheads="1"/>
            </p:cNvSpPr>
            <p:nvPr/>
          </p:nvSpPr>
          <p:spPr bwMode="auto">
            <a:xfrm>
              <a:off x="6322973" y="4718657"/>
              <a:ext cx="1150938" cy="300037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Taiwan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Arrow Connector 235"/>
            <p:cNvCxnSpPr>
              <a:cxnSpLocks noChangeShapeType="1"/>
              <a:stCxn id="109" idx="3"/>
              <a:endCxn id="108" idx="1"/>
            </p:cNvCxnSpPr>
            <p:nvPr/>
          </p:nvCxnSpPr>
          <p:spPr bwMode="auto">
            <a:xfrm flipV="1">
              <a:off x="7473911" y="4867742"/>
              <a:ext cx="168699" cy="93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15" name="文字方塊 114"/>
            <p:cNvSpPr txBox="1"/>
            <p:nvPr/>
          </p:nvSpPr>
          <p:spPr>
            <a:xfrm>
              <a:off x="6266761" y="5013176"/>
              <a:ext cx="4679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200" dirty="0" smtClean="0"/>
                <a:t>…</a:t>
              </a:r>
            </a:p>
            <a:p>
              <a:r>
                <a:rPr kumimoji="1" lang="en-US" altLang="zh-TW" sz="3200" dirty="0" smtClean="0"/>
                <a:t>…</a:t>
              </a:r>
              <a:endParaRPr kumimoji="1" lang="zh-TW" altLang="en-US" sz="3200" dirty="0"/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6012160" y="3501008"/>
              <a:ext cx="2808312" cy="2592288"/>
            </a:xfrm>
            <a:prstGeom prst="roundRect">
              <a:avLst/>
            </a:prstGeom>
            <a:noFill/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440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">
  <a:themeElements>
    <a:clrScheme name="自訂 5">
      <a:dk1>
        <a:srgbClr val="000000"/>
      </a:dk1>
      <a:lt1>
        <a:sysClr val="window" lastClr="FFFFFF"/>
      </a:lt1>
      <a:dk2>
        <a:srgbClr val="464653"/>
      </a:dk2>
      <a:lt2>
        <a:srgbClr val="DDE9EC"/>
      </a:lt2>
      <a:accent1>
        <a:srgbClr val="464653"/>
      </a:accent1>
      <a:accent2>
        <a:srgbClr val="9FB8CD"/>
      </a:accent2>
      <a:accent3>
        <a:srgbClr val="000000"/>
      </a:accent3>
      <a:accent4>
        <a:srgbClr val="000000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訂 5">
    <a:dk1>
      <a:srgbClr val="000000"/>
    </a:dk1>
    <a:lt1>
      <a:sysClr val="window" lastClr="FFFFFF"/>
    </a:lt1>
    <a:dk2>
      <a:srgbClr val="464653"/>
    </a:dk2>
    <a:lt2>
      <a:srgbClr val="DDE9EC"/>
    </a:lt2>
    <a:accent1>
      <a:srgbClr val="464653"/>
    </a:accent1>
    <a:accent2>
      <a:srgbClr val="9FB8CD"/>
    </a:accent2>
    <a:accent3>
      <a:srgbClr val="000000"/>
    </a:accent3>
    <a:accent4>
      <a:srgbClr val="000000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16414</TotalTime>
  <Words>975</Words>
  <Application>Microsoft Office PowerPoint</Application>
  <PresentationFormat>如螢幕大小 (4:3)</PresentationFormat>
  <Paragraphs>326</Paragraphs>
  <Slides>16</Slides>
  <Notes>16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6</vt:lpstr>
      <vt:lpstr>方程式</vt:lpstr>
      <vt:lpstr>Cloud Programing Assignment 3 – Page Rank </vt:lpstr>
      <vt:lpstr>Outline</vt:lpstr>
      <vt:lpstr>Problem</vt:lpstr>
      <vt:lpstr>Implementation Step</vt:lpstr>
      <vt:lpstr>Step1 – Build a graph</vt:lpstr>
      <vt:lpstr>Step1 – Build a graph</vt:lpstr>
      <vt:lpstr>Step2 – Calculate pagerank</vt:lpstr>
      <vt:lpstr>Step2 – Calculate pagerank</vt:lpstr>
      <vt:lpstr>Step3 – sort and list your result</vt:lpstr>
      <vt:lpstr>Step4 – Load to HBase</vt:lpstr>
      <vt:lpstr>Step5 – Complete search engine</vt:lpstr>
      <vt:lpstr>Report</vt:lpstr>
      <vt:lpstr>Experiment (Use the 10G input)</vt:lpstr>
      <vt:lpstr>Experiment (Use the 10G input)</vt:lpstr>
      <vt:lpstr>Input</vt:lpstr>
      <vt:lpstr>Upload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Programing Assignment 2 – Inverted Index</dc:title>
  <dc:creator>benq</dc:creator>
  <cp:lastModifiedBy>User</cp:lastModifiedBy>
  <cp:revision>241</cp:revision>
  <dcterms:created xsi:type="dcterms:W3CDTF">2012-10-24T02:22:46Z</dcterms:created>
  <dcterms:modified xsi:type="dcterms:W3CDTF">2015-05-24T12:40:53Z</dcterms:modified>
</cp:coreProperties>
</file>