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00"/>
    <a:srgbClr val="283214"/>
    <a:srgbClr val="102B3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>
        <p:scale>
          <a:sx n="99" d="100"/>
          <a:sy n="99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E00F-A82E-40E9-A87D-761FB96A81BD}" type="datetimeFigureOut">
              <a:rPr lang="en-US" smtClean="0"/>
              <a:t>15/10/21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3487" y="65279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1371600"/>
            <a:ext cx="43434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CSCI 5551 Final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599" y="2910588"/>
            <a:ext cx="7543801" cy="23472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Ming-Chang </a:t>
            </a:r>
            <a:r>
              <a:rPr lang="en-US" sz="2400" dirty="0" smtClean="0"/>
              <a:t>Chiu (Computer Science)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Wenbo</a:t>
            </a:r>
            <a:r>
              <a:rPr lang="en-US" sz="2400" dirty="0"/>
              <a:t> </a:t>
            </a:r>
            <a:r>
              <a:rPr lang="en-US" sz="2400" smtClean="0"/>
              <a:t>Dong </a:t>
            </a:r>
            <a:endParaRPr lang="en-US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/>
              <a:t>Joel </a:t>
            </a:r>
            <a:r>
              <a:rPr lang="en-US" sz="2400" dirty="0" smtClean="0"/>
              <a:t>Runnels (Aerospace Engineering)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Venkat</a:t>
            </a:r>
            <a:r>
              <a:rPr lang="en-US" sz="2400" dirty="0"/>
              <a:t> Ram </a:t>
            </a:r>
            <a:r>
              <a:rPr lang="en-US" sz="2400" dirty="0" smtClean="0"/>
              <a:t>Subramanian (Electrical Engineering)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2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1295400"/>
            <a:ext cx="2574136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219200" y="2209800"/>
                <a:ext cx="3886200" cy="12954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SICK laser scanner gives distance as a function of angle,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Software calculates “derivative”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3886200" cy="1295400"/>
              </a:xfrm>
              <a:prstGeom prst="roundRect">
                <a:avLst/>
              </a:prstGeom>
              <a:blipFill rotWithShape="1">
                <a:blip r:embed="rId2"/>
                <a:stretch>
                  <a:fillRect r="-31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2819400" y="4114800"/>
            <a:ext cx="54864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INSERT PLOTS FROM SICK LASER SCANNER HERE!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23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1295400"/>
            <a:ext cx="2574136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Detection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19200" y="2209799"/>
            <a:ext cx="3886200" cy="1193549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Objects identified by signature peaks in “derivative”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identifies object “center” angle and distance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54864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INSERT PLOTS FROM SICK LASER SCANNER HERE!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44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76800" y="1524000"/>
            <a:ext cx="3886200" cy="772185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data-sets taken, separated by specified time (0.1 seconds)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B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A</a:t>
            </a:r>
          </a:p>
          <a:p>
            <a:pPr algn="ctr"/>
            <a:r>
              <a:rPr lang="en-US" sz="1600" dirty="0" smtClean="0"/>
              <a:t>(t)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315200" y="3124200"/>
            <a:ext cx="1219200" cy="1066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A </a:t>
            </a:r>
          </a:p>
          <a:p>
            <a:pPr algn="ctr"/>
            <a:r>
              <a:rPr lang="en-US" sz="1600" dirty="0" smtClean="0"/>
              <a:t>(t + 0.1)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B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 + 0.1)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23651" y="3124200"/>
            <a:ext cx="1219200" cy="1066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 + 0.1)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13611 0.148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-0.2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1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1092 0.1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876800" y="1524000"/>
                <a:ext cx="3886200" cy="11430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Robot must be able to identify which object at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+0.1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corresponds to a given object at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86200" cy="1143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15200" y="3124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876800" y="1524000"/>
                <a:ext cx="3886200" cy="12954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Software calculates the “potential velocity” needed for an object at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make it to each object position at 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+0.1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86200" cy="1295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16" idx="4"/>
          </p:cNvCxnSpPr>
          <p:nvPr/>
        </p:nvCxnSpPr>
        <p:spPr>
          <a:xfrm flipV="1">
            <a:off x="2133600" y="4572000"/>
            <a:ext cx="76200" cy="4572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7"/>
            <a:endCxn id="17" idx="3"/>
          </p:cNvCxnSpPr>
          <p:nvPr/>
        </p:nvCxnSpPr>
        <p:spPr>
          <a:xfrm flipV="1">
            <a:off x="2564652" y="4263371"/>
            <a:ext cx="2262096" cy="9220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8" idx="2"/>
          </p:cNvCxnSpPr>
          <p:nvPr/>
        </p:nvCxnSpPr>
        <p:spPr>
          <a:xfrm flipV="1">
            <a:off x="2743200" y="4876800"/>
            <a:ext cx="3581400" cy="6858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⟶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76800" y="1524000"/>
            <a:ext cx="3886200" cy="990600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Software assumes that lowest “potential velocity” is the correct velocity.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16" idx="4"/>
          </p:cNvCxnSpPr>
          <p:nvPr/>
        </p:nvCxnSpPr>
        <p:spPr>
          <a:xfrm flipV="1">
            <a:off x="2133600" y="4572000"/>
            <a:ext cx="76200" cy="4572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7"/>
            <a:endCxn id="17" idx="3"/>
          </p:cNvCxnSpPr>
          <p:nvPr/>
        </p:nvCxnSpPr>
        <p:spPr>
          <a:xfrm flipV="1">
            <a:off x="2564652" y="4263371"/>
            <a:ext cx="2262096" cy="9220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8" idx="2"/>
          </p:cNvCxnSpPr>
          <p:nvPr/>
        </p:nvCxnSpPr>
        <p:spPr>
          <a:xfrm flipV="1">
            <a:off x="2743200" y="4876800"/>
            <a:ext cx="3581400" cy="6858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42" y="3495040"/>
            <a:ext cx="11022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343255" y="4800600"/>
            <a:ext cx="1066802" cy="202949"/>
            <a:chOff x="7696200" y="3200400"/>
            <a:chExt cx="1066802" cy="202949"/>
          </a:xfrm>
        </p:grpSpPr>
        <p:sp>
          <p:nvSpPr>
            <p:cNvPr id="13" name="Rectangle 12"/>
            <p:cNvSpPr/>
            <p:nvPr/>
          </p:nvSpPr>
          <p:spPr>
            <a:xfrm rot="18904045">
              <a:off x="7696200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2695955" flipH="1">
              <a:off x="7696202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399" y="3751831"/>
            <a:ext cx="1066802" cy="202949"/>
            <a:chOff x="7696200" y="3200400"/>
            <a:chExt cx="1066802" cy="202949"/>
          </a:xfrm>
        </p:grpSpPr>
        <p:sp>
          <p:nvSpPr>
            <p:cNvPr id="26" name="Rectangle 25"/>
            <p:cNvSpPr/>
            <p:nvPr/>
          </p:nvSpPr>
          <p:spPr>
            <a:xfrm rot="18904045">
              <a:off x="7696200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695955" flipH="1">
              <a:off x="7696202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⟶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0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43000" y="1257300"/>
            <a:ext cx="2378864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Path Planning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90600" y="25908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Following </a:t>
            </a:r>
          </a:p>
        </p:txBody>
      </p:sp>
      <p:sp>
        <p:nvSpPr>
          <p:cNvPr id="9" name="Rounded Rectangle 30"/>
          <p:cNvSpPr/>
          <p:nvPr/>
        </p:nvSpPr>
        <p:spPr>
          <a:xfrm>
            <a:off x="5257800" y="25908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Turning 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2590800" y="4495800"/>
            <a:ext cx="3886200" cy="1828801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a tolerance degree(theta),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object exceeds the theta, then check if the robot still can see the object, if it can, then just follow, else turn</a:t>
            </a:r>
          </a:p>
        </p:txBody>
      </p:sp>
    </p:spTree>
    <p:extLst>
      <p:ext uri="{BB962C8B-B14F-4D97-AF65-F5344CB8AC3E}">
        <p14:creationId xmlns:p14="http://schemas.microsoft.com/office/powerpoint/2010/main" val="212015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520" y="65279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9200" y="291084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INSERT RESULTS SLIDES HERE!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9288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9749" y="652790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Future Work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1295400"/>
            <a:ext cx="3581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Immediate Future 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Continue development and implementation of path-planning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 more robust obstacle avoidance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software in varied environments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2743200"/>
            <a:ext cx="3962400" cy="38100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Long-Term Future 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inter-robot communication using wireless transmitters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additional sensors which can detect more subtle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absolute location measurement (GPS)</a:t>
            </a:r>
          </a:p>
        </p:txBody>
      </p:sp>
      <p:pic>
        <p:nvPicPr>
          <p:cNvPr id="10242" name="Picture 2" descr="https://cdn.sparkfun.com/assets/parts/1/8/2/0/08665-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60" y="3159760"/>
            <a:ext cx="2098040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555" y="6527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1752600"/>
            <a:ext cx="5344563" cy="312420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Algorithms for robotic convoy under continual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Object detection algorithms have been tested and implemented on Pioneer 3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Path planning algorithms still under development and continual testing</a:t>
            </a:r>
          </a:p>
        </p:txBody>
      </p:sp>
    </p:spTree>
    <p:extLst>
      <p:ext uri="{BB962C8B-B14F-4D97-AF65-F5344CB8AC3E}">
        <p14:creationId xmlns:p14="http://schemas.microsoft.com/office/powerpoint/2010/main" val="30451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thumb/d/df/Road_Train_Australia.jpg/800px-Road_Train_Austral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35" y="37338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2437" y="1219200"/>
            <a:ext cx="4088897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“Road trains” are a series of freight trailers pulled by a single tractor.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08294" y="2133600"/>
            <a:ext cx="3463706" cy="1447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Advantages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Decreased drag leads to higher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Only one driver required to move several truck-loads of freight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21336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Disadvantages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Difficult to maneuver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Accident prone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Limited to use on low-traffic routes</a:t>
            </a:r>
          </a:p>
        </p:txBody>
      </p:sp>
      <p:pic>
        <p:nvPicPr>
          <p:cNvPr id="1028" name="Picture 4" descr="http://media.kval.com/images/120820truck_crash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3733800"/>
            <a:ext cx="38576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555" y="6527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1752601"/>
            <a:ext cx="6016377" cy="1905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603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7429" y="1366318"/>
            <a:ext cx="3921772" cy="30532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Most problems caused by the dynamic coupling between multiple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additional car introduces another degree of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More degrees of freedom leads to a  more chaotic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additional car makes the system harder to control in sub-optimal conditions</a:t>
            </a:r>
          </a:p>
        </p:txBody>
      </p:sp>
      <p:pic>
        <p:nvPicPr>
          <p:cNvPr id="2050" name="Picture 2" descr="http://jacksonville.com/sites/default/files/imagecache/superphoto/118686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353164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87" y="4535952"/>
            <a:ext cx="6189908" cy="21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63257" y="4191000"/>
            <a:ext cx="5289943" cy="2362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Robotic convoys avoid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Robotic convoys rely on sensors to follow the next car in the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mechanic coupling between cars means no complex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unit in convoy would be able to detect dangerous situations and avoid halt maneuvers which could lead to accidents</a:t>
            </a:r>
          </a:p>
        </p:txBody>
      </p:sp>
      <p:pic>
        <p:nvPicPr>
          <p:cNvPr id="3074" name="Picture 2" descr="Robot Tr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9" y="1366319"/>
            <a:ext cx="4762500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0920" y="652790"/>
            <a:ext cx="2060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Assumption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256" y="2976022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Initial range of leader is known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Initial distance to the is also known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Only one person </a:t>
            </a:r>
            <a:r>
              <a:rPr kumimoji="1" lang="en-US" altLang="zh-CN" smtClean="0"/>
              <a:t>is moving at first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3807" y="652790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Previous Work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9200" y="14097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INSERT LITERATURE REVIEW HERE!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926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744" y="65279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Problem Description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1295400"/>
            <a:ext cx="7162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Problem Statement: Develop a prototype robotic convoy system</a:t>
            </a:r>
            <a:endParaRPr lang="en-US" sz="20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371600" y="2133600"/>
            <a:ext cx="3581400" cy="419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unit in the robotic convoy will follow a “leader” on an arbitrary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Workspace of robot convoy is not “clean,” i.e. the robots must be able to discern between leader and other obstacles (stationary or moving)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Workspace assumed to be flat, i.e. no obstacles or “pot holes” in workspace that are undetectable by robots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2133600"/>
            <a:ext cx="3581400" cy="4191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Equipment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Pioneer 3 Robots by Adept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MobileRobots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SICK laser scanner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78" y="3200400"/>
            <a:ext cx="15986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25" y="4800600"/>
            <a:ext cx="14542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0" y="1447800"/>
            <a:ext cx="2286000" cy="15877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Robotic Convoy: Two main tasks</a:t>
            </a:r>
          </a:p>
        </p:txBody>
      </p:sp>
      <p:sp>
        <p:nvSpPr>
          <p:cNvPr id="2" name="Right Arrow 1"/>
          <p:cNvSpPr/>
          <p:nvPr/>
        </p:nvSpPr>
        <p:spPr>
          <a:xfrm rot="7854147">
            <a:off x="2950897" y="3353444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49688" y="4267200"/>
            <a:ext cx="2286000" cy="15877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Object Detection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77000" y="4267200"/>
            <a:ext cx="2286000" cy="15877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Path Planning</a:t>
            </a:r>
          </a:p>
        </p:txBody>
      </p:sp>
      <p:sp>
        <p:nvSpPr>
          <p:cNvPr id="16" name="Right Arrow 15"/>
          <p:cNvSpPr/>
          <p:nvPr/>
        </p:nvSpPr>
        <p:spPr>
          <a:xfrm rot="13745853" flipH="1">
            <a:off x="6015729" y="3353444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86984" y="1295400"/>
            <a:ext cx="2286000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Workflow: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01665" y="3200401"/>
            <a:ext cx="2378864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Detect Objects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2057400"/>
            <a:ext cx="2378864" cy="762000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Identify Leader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60537" y="3886200"/>
            <a:ext cx="2378864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Plan Path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40936" y="5257800"/>
            <a:ext cx="2378864" cy="762000"/>
          </a:xfrm>
          <a:prstGeom prst="roundRect">
            <a:avLst/>
          </a:prstGeom>
          <a:solidFill>
            <a:srgbClr val="102B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Execute Path</a:t>
            </a:r>
          </a:p>
        </p:txBody>
      </p:sp>
      <p:sp>
        <p:nvSpPr>
          <p:cNvPr id="18" name="Right Arrow 17"/>
          <p:cNvSpPr/>
          <p:nvPr/>
        </p:nvSpPr>
        <p:spPr>
          <a:xfrm rot="19967805">
            <a:off x="2593584" y="2516289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3461353">
            <a:off x="6142841" y="3043060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515345">
            <a:off x="6101135" y="4970105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4031424">
            <a:off x="2384823" y="4391715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827</Words>
  <Application>Microsoft Macintosh PowerPoint</Application>
  <PresentationFormat>全屏显示(4:3)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ERIC-Mac CHIU</cp:lastModifiedBy>
  <cp:revision>23</cp:revision>
  <dcterms:created xsi:type="dcterms:W3CDTF">2014-12-07T21:34:33Z</dcterms:created>
  <dcterms:modified xsi:type="dcterms:W3CDTF">2015-10-21T13:10:47Z</dcterms:modified>
</cp:coreProperties>
</file>