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264" r:id="rId2"/>
    <p:sldId id="263" r:id="rId3"/>
    <p:sldId id="257" r:id="rId4"/>
    <p:sldId id="258" r:id="rId5"/>
    <p:sldId id="259" r:id="rId6"/>
    <p:sldId id="260" r:id="rId7"/>
    <p:sldId id="261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37" autoAdjust="0"/>
  </p:normalViewPr>
  <p:slideViewPr>
    <p:cSldViewPr snapToGrid="0" snapToObjects="1">
      <p:cViewPr varScale="1">
        <p:scale>
          <a:sx n="95" d="100"/>
          <a:sy n="95" d="100"/>
        </p:scale>
        <p:origin x="-148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249E-1C30-DD44-BBEA-4B2A4B6CE0E1}" type="datetimeFigureOut">
              <a:rPr kumimoji="1" lang="zh-CN" altLang="en-US" smtClean="0"/>
              <a:t>14/12/8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9B6EC-D777-9940-910C-280685C2BF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964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Explain why discuss these topics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B6EC-D777-9940-910C-280685C2BF3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851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Decades ago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B6EC-D777-9940-910C-280685C2BF3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473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Every year, trillions</a:t>
            </a:r>
            <a:r>
              <a:rPr kumimoji="1" lang="en-US" altLang="zh-CN" baseline="0" dirty="0" smtClean="0"/>
              <a:t> of dollars are invested in installing SST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B6EC-D777-9940-910C-280685C2BF3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575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Customers cares</a:t>
            </a:r>
            <a:r>
              <a:rPr kumimoji="1" lang="en-US" altLang="zh-CN" baseline="0" dirty="0" smtClean="0"/>
              <a:t> most about their convenience.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F9B6EC-D777-9940-910C-280685C2BF3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009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14/12/8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Influence of Self-Service Technology in North America 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For Retailers and Job Market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49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22313" y="2906713"/>
            <a:ext cx="7772400" cy="1362075"/>
          </a:xfrm>
        </p:spPr>
        <p:txBody>
          <a:bodyPr/>
          <a:lstStyle/>
          <a:p>
            <a:pPr algn="ctr"/>
            <a:r>
              <a:rPr kumimoji="1" lang="en-US" altLang="zh-CN" dirty="0" smtClean="0"/>
              <a:t>Thank  You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4631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Agenda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Introduction to SST</a:t>
            </a:r>
          </a:p>
          <a:p>
            <a:r>
              <a:rPr lang="en-US" altLang="zh-CN" dirty="0"/>
              <a:t>Both sides of implementing SST for retailers </a:t>
            </a:r>
          </a:p>
          <a:p>
            <a:r>
              <a:rPr lang="en-US" altLang="zh-CN" dirty="0"/>
              <a:t>Why people do or do not use SST </a:t>
            </a:r>
          </a:p>
          <a:p>
            <a:r>
              <a:rPr lang="en-US" altLang="zh-CN" dirty="0"/>
              <a:t>Factors that will affect the employment rate </a:t>
            </a:r>
          </a:p>
          <a:p>
            <a:r>
              <a:rPr lang="en-US" altLang="zh-CN" dirty="0"/>
              <a:t>Factors that have </a:t>
            </a:r>
            <a:r>
              <a:rPr lang="en-US" altLang="zh-CN" dirty="0" smtClean="0"/>
              <a:t>influences </a:t>
            </a:r>
            <a:r>
              <a:rPr lang="en-US" altLang="zh-CN" dirty="0"/>
              <a:t>on </a:t>
            </a:r>
            <a:r>
              <a:rPr lang="en-US" altLang="zh-CN" dirty="0" smtClean="0"/>
              <a:t>company’s </a:t>
            </a:r>
            <a:r>
              <a:rPr lang="en-US" altLang="zh-CN" dirty="0"/>
              <a:t>revenue </a:t>
            </a:r>
          </a:p>
          <a:p>
            <a:r>
              <a:rPr lang="en-US" altLang="zh-CN" dirty="0"/>
              <a:t>Analysis on statistics </a:t>
            </a:r>
          </a:p>
          <a:p>
            <a:r>
              <a:rPr lang="en-US" altLang="zh-CN" dirty="0"/>
              <a:t>Discussion </a:t>
            </a:r>
          </a:p>
        </p:txBody>
      </p:sp>
    </p:spTree>
    <p:extLst>
      <p:ext uri="{BB962C8B-B14F-4D97-AF65-F5344CB8AC3E}">
        <p14:creationId xmlns:p14="http://schemas.microsoft.com/office/powerpoint/2010/main" val="305509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Introduction to Self-Service Technology(SST)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kumimoji="1" lang="en-US" altLang="zh-CN" dirty="0" smtClean="0"/>
              <a:t>Goal: skip human involvement</a:t>
            </a:r>
          </a:p>
          <a:p>
            <a:r>
              <a:rPr lang="en-US" altLang="zh-CN" dirty="0"/>
              <a:t>D</a:t>
            </a:r>
            <a:r>
              <a:rPr lang="en-US" altLang="zh-CN" dirty="0" smtClean="0"/>
              <a:t>irect </a:t>
            </a:r>
            <a:r>
              <a:rPr lang="en-US" altLang="zh-CN" dirty="0"/>
              <a:t>online connections and Internet-based </a:t>
            </a:r>
            <a:r>
              <a:rPr lang="en-US" altLang="zh-CN" dirty="0" smtClean="0"/>
              <a:t>interfaces:</a:t>
            </a:r>
          </a:p>
          <a:p>
            <a:pPr lvl="1"/>
            <a:r>
              <a:rPr kumimoji="1" lang="en-US" altLang="zh-CN" dirty="0" smtClean="0"/>
              <a:t>The ATM, self-checkout machine(SCM)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905" y="2018630"/>
            <a:ext cx="3110832" cy="41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79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Both sides of implementing SST for retailers </a:t>
            </a:r>
            <a:br>
              <a:rPr lang="en-US" altLang="zh-CN" dirty="0"/>
            </a:b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Benefits:</a:t>
            </a:r>
          </a:p>
          <a:p>
            <a:pPr lvl="1"/>
            <a:r>
              <a:rPr kumimoji="1" lang="en-US" altLang="zh-CN" dirty="0" smtClean="0"/>
              <a:t>Cost-saving: reduce expense of human resources</a:t>
            </a:r>
          </a:p>
          <a:p>
            <a:pPr lvl="1"/>
            <a:r>
              <a:rPr kumimoji="1" lang="en-US" altLang="zh-CN" dirty="0" smtClean="0"/>
              <a:t>Good experience: people will come </a:t>
            </a:r>
            <a:r>
              <a:rPr kumimoji="1" lang="en-US" altLang="zh-CN" dirty="0" smtClean="0"/>
              <a:t>back</a:t>
            </a:r>
          </a:p>
          <a:p>
            <a:r>
              <a:rPr kumimoji="1" lang="en-US" altLang="zh-CN" dirty="0" smtClean="0"/>
              <a:t>Disadvantages:</a:t>
            </a:r>
          </a:p>
          <a:p>
            <a:pPr lvl="1"/>
            <a:r>
              <a:rPr kumimoji="1" lang="en-US" altLang="zh-CN" dirty="0" smtClean="0"/>
              <a:t>Stability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9565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Why people do or do not use SST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Convenience: accessibility </a:t>
            </a:r>
          </a:p>
          <a:p>
            <a:r>
              <a:rPr kumimoji="1" lang="en-US" altLang="zh-CN" dirty="0" smtClean="0"/>
              <a:t>Functionality: ease to use</a:t>
            </a:r>
          </a:p>
          <a:p>
            <a:r>
              <a:rPr kumimoji="1" lang="en-US" altLang="zh-CN" dirty="0" smtClean="0"/>
              <a:t>Security/Privacy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705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Factors that will affect the employment rate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Mismatch between the skills of the workers and skills needed for job market : </a:t>
            </a:r>
            <a:r>
              <a:rPr lang="en-US" altLang="zh-CN" dirty="0"/>
              <a:t>Structural </a:t>
            </a:r>
            <a:r>
              <a:rPr lang="en-US" altLang="zh-CN" dirty="0" smtClean="0"/>
              <a:t>unemployment</a:t>
            </a:r>
          </a:p>
          <a:p>
            <a:pPr lvl="1"/>
            <a:r>
              <a:rPr lang="en-US" altLang="zh-CN" dirty="0" smtClean="0"/>
              <a:t>SST could cause job vacancies to reduce in service market.</a:t>
            </a:r>
          </a:p>
          <a:p>
            <a:r>
              <a:rPr lang="en-US" altLang="zh-CN" dirty="0" smtClean="0"/>
              <a:t>Big environment: </a:t>
            </a:r>
            <a:r>
              <a:rPr lang="en-US" altLang="zh-CN" dirty="0"/>
              <a:t>Cyclical </a:t>
            </a:r>
            <a:r>
              <a:rPr lang="en-US" altLang="zh-CN" dirty="0" smtClean="0"/>
              <a:t>unemployment</a:t>
            </a:r>
          </a:p>
          <a:p>
            <a:pPr lvl="1"/>
            <a:r>
              <a:rPr kumimoji="1" lang="en-US" altLang="zh-CN" dirty="0" smtClean="0"/>
              <a:t>In recession, people are involuntarily unemployed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843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Factors that </a:t>
            </a:r>
            <a:r>
              <a:rPr lang="en-US" altLang="zh-CN" dirty="0" smtClean="0"/>
              <a:t>have influences </a:t>
            </a:r>
            <a:r>
              <a:rPr lang="en-US" altLang="zh-CN" dirty="0"/>
              <a:t>on </a:t>
            </a:r>
            <a:r>
              <a:rPr lang="en-US" altLang="zh-CN" dirty="0" smtClean="0"/>
              <a:t>company’s </a:t>
            </a:r>
            <a:r>
              <a:rPr lang="en-US" altLang="zh-CN" dirty="0"/>
              <a:t>revenue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very inner decision </a:t>
            </a:r>
            <a:r>
              <a:rPr lang="en-US" altLang="zh-CN" dirty="0"/>
              <a:t>or </a:t>
            </a:r>
            <a:r>
              <a:rPr lang="en-US" altLang="zh-CN" dirty="0" smtClean="0"/>
              <a:t>policy counts:</a:t>
            </a:r>
          </a:p>
          <a:p>
            <a:pPr lvl="1"/>
            <a:r>
              <a:rPr lang="en-US" altLang="zh-CN" dirty="0" smtClean="0"/>
              <a:t>Pricing, Return policy, Discount policy</a:t>
            </a:r>
            <a:endParaRPr lang="en-US" altLang="zh-CN" dirty="0"/>
          </a:p>
          <a:p>
            <a:r>
              <a:rPr kumimoji="1" lang="en-US" altLang="zh-CN" dirty="0" smtClean="0"/>
              <a:t>Giant companies sell multiple products</a:t>
            </a:r>
            <a:endParaRPr kumimoji="1" lang="zh-CN" altLang="en-US" dirty="0" smtClean="0"/>
          </a:p>
          <a:p>
            <a:r>
              <a:rPr kumimoji="1" lang="en-US" altLang="zh-CN" dirty="0" smtClean="0"/>
              <a:t>Big environment</a:t>
            </a:r>
          </a:p>
        </p:txBody>
      </p:sp>
    </p:spTree>
    <p:extLst>
      <p:ext uri="{BB962C8B-B14F-4D97-AF65-F5344CB8AC3E}">
        <p14:creationId xmlns:p14="http://schemas.microsoft.com/office/powerpoint/2010/main" val="879547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Statistics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zh-CN" dirty="0" smtClean="0"/>
              <a:t>Growth rate of revenues of retailers who use </a:t>
            </a:r>
            <a:r>
              <a:rPr kumimoji="1" lang="en-US" altLang="zh-CN" dirty="0" smtClean="0"/>
              <a:t>SST: 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average growth rate = 2.04% </a:t>
            </a:r>
          </a:p>
          <a:p>
            <a:r>
              <a:rPr kumimoji="1" lang="en-US" altLang="zh-CN" dirty="0" smtClean="0"/>
              <a:t>For SCM manufacturers:</a:t>
            </a:r>
          </a:p>
          <a:p>
            <a:pPr lvl="1"/>
            <a:r>
              <a:rPr kumimoji="1" lang="en-US" altLang="zh-CN" dirty="0" smtClean="0"/>
              <a:t>NCR: 6.2% (SST-focused)</a:t>
            </a:r>
          </a:p>
          <a:p>
            <a:pPr lvl="1"/>
            <a:r>
              <a:rPr kumimoji="1" lang="en-US" altLang="zh-CN" dirty="0" smtClean="0"/>
              <a:t>IBM: -3.4%</a:t>
            </a:r>
          </a:p>
          <a:p>
            <a:pPr lvl="1"/>
            <a:r>
              <a:rPr kumimoji="1" lang="en-US" altLang="zh-CN" dirty="0" smtClean="0"/>
              <a:t>Fujitsu: -9.5%</a:t>
            </a:r>
          </a:p>
          <a:p>
            <a:r>
              <a:rPr kumimoji="1" lang="en-US" altLang="zh-CN" dirty="0" err="1" smtClean="0"/>
              <a:t>Avg</a:t>
            </a:r>
            <a:r>
              <a:rPr kumimoji="1" lang="en-US" altLang="zh-CN" dirty="0" smtClean="0"/>
              <a:t> growth rate of number of </a:t>
            </a:r>
            <a:r>
              <a:rPr kumimoji="1" lang="en-US" altLang="zh-CN" dirty="0" smtClean="0"/>
              <a:t>workers(job markets):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Cashiers: 1.22%</a:t>
            </a:r>
          </a:p>
          <a:p>
            <a:pPr lvl="1"/>
            <a:r>
              <a:rPr kumimoji="1" lang="en-US" altLang="zh-CN" dirty="0" smtClean="0"/>
              <a:t>SST-related workers: 1.27%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802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Discussion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 smtClean="0"/>
              <a:t>No </a:t>
            </a:r>
            <a:r>
              <a:rPr kumimoji="1" lang="en-US" altLang="zh-CN" dirty="0" smtClean="0"/>
              <a:t>strongly direct </a:t>
            </a:r>
            <a:r>
              <a:rPr kumimoji="1" lang="en-US" altLang="zh-CN" dirty="0" smtClean="0"/>
              <a:t>relationship observed</a:t>
            </a:r>
          </a:p>
          <a:p>
            <a:r>
              <a:rPr kumimoji="1" lang="en-US" altLang="zh-CN" dirty="0" smtClean="0"/>
              <a:t>But, </a:t>
            </a:r>
            <a:r>
              <a:rPr kumimoji="1" lang="en-US" altLang="zh-CN" dirty="0" smtClean="0"/>
              <a:t>no obvious </a:t>
            </a:r>
            <a:r>
              <a:rPr kumimoji="1" lang="en-US" altLang="zh-CN" dirty="0" smtClean="0"/>
              <a:t>damage </a:t>
            </a:r>
            <a:r>
              <a:rPr kumimoji="1" lang="en-US" altLang="zh-CN" dirty="0" smtClean="0"/>
              <a:t>to job market </a:t>
            </a:r>
            <a:r>
              <a:rPr kumimoji="1" lang="en-US" altLang="zh-CN" dirty="0" smtClean="0"/>
              <a:t>because of </a:t>
            </a:r>
            <a:r>
              <a:rPr kumimoji="1" lang="en-US" altLang="zh-CN" dirty="0" smtClean="0"/>
              <a:t>the SST</a:t>
            </a:r>
          </a:p>
          <a:p>
            <a:r>
              <a:rPr kumimoji="1" lang="en-US" altLang="zh-CN" dirty="0" smtClean="0"/>
              <a:t>Possible reasons:</a:t>
            </a:r>
          </a:p>
          <a:p>
            <a:pPr lvl="1"/>
            <a:r>
              <a:rPr kumimoji="1" lang="en-US" altLang="zh-CN" dirty="0" smtClean="0"/>
              <a:t>Amount of investment is not comparable to giant companies’ revenue</a:t>
            </a:r>
          </a:p>
          <a:p>
            <a:pPr lvl="1"/>
            <a:r>
              <a:rPr kumimoji="1" lang="en-US" altLang="zh-CN" dirty="0" smtClean="0"/>
              <a:t>Time scale: understanding of SST, long-term observation</a:t>
            </a:r>
            <a:endParaRPr kumimoji="1" lang="zh-CN" altLang="en-US" dirty="0" smtClean="0"/>
          </a:p>
          <a:p>
            <a:pPr lvl="1"/>
            <a:r>
              <a:rPr kumimoji="1" lang="en-US" altLang="zh-CN" dirty="0" smtClean="0"/>
              <a:t>World is too complex to analyze</a:t>
            </a:r>
          </a:p>
        </p:txBody>
      </p:sp>
    </p:spTree>
    <p:extLst>
      <p:ext uri="{BB962C8B-B14F-4D97-AF65-F5344CB8AC3E}">
        <p14:creationId xmlns:p14="http://schemas.microsoft.com/office/powerpoint/2010/main" val="2742908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黎明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黎明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黎明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327</TotalTime>
  <Words>348</Words>
  <Application>Microsoft Macintosh PowerPoint</Application>
  <PresentationFormat>全屏显示(4:3)</PresentationFormat>
  <Paragraphs>60</Paragraphs>
  <Slides>10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黎明</vt:lpstr>
      <vt:lpstr>Influence of Self-Service Technology in North America </vt:lpstr>
      <vt:lpstr>Agenda</vt:lpstr>
      <vt:lpstr>Introduction to Self-Service Technology(SST)</vt:lpstr>
      <vt:lpstr>Both sides of implementing SST for retailers  </vt:lpstr>
      <vt:lpstr>Why people do or do not use SST</vt:lpstr>
      <vt:lpstr>Factors that will affect the employment rate</vt:lpstr>
      <vt:lpstr>Factors that have influences on company’s revenue</vt:lpstr>
      <vt:lpstr>Statistics</vt:lpstr>
      <vt:lpstr>Discussion</vt:lpstr>
      <vt:lpstr>Thank 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Influence of Self-Service Technology in North America   </dc:title>
  <dc:creator>ERIC-Mac CHIU</dc:creator>
  <cp:lastModifiedBy>ERIC-Mac CHIU</cp:lastModifiedBy>
  <cp:revision>35</cp:revision>
  <dcterms:created xsi:type="dcterms:W3CDTF">2014-12-07T19:26:16Z</dcterms:created>
  <dcterms:modified xsi:type="dcterms:W3CDTF">2014-12-08T08:13:47Z</dcterms:modified>
</cp:coreProperties>
</file>