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58" r:id="rId5"/>
    <p:sldId id="27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0000"/>
    <a:srgbClr val="283214"/>
    <a:srgbClr val="102B32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2" autoAdjust="0"/>
    <p:restoredTop sz="94660"/>
  </p:normalViewPr>
  <p:slideViewPr>
    <p:cSldViewPr>
      <p:cViewPr>
        <p:scale>
          <a:sx n="99" d="100"/>
          <a:sy n="99" d="100"/>
        </p:scale>
        <p:origin x="-1384" y="-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E00F-A82E-40E9-A87D-761FB96A81BD}" type="datetimeFigureOut">
              <a:rPr lang="en-US" smtClean="0"/>
              <a:t>14/12/8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BE64-5125-4A34-B08D-6FFB5DE6A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4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E00F-A82E-40E9-A87D-761FB96A81BD}" type="datetimeFigureOut">
              <a:rPr lang="en-US" smtClean="0"/>
              <a:t>14/12/8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BE64-5125-4A34-B08D-6FFB5DE6A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6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E00F-A82E-40E9-A87D-761FB96A81BD}" type="datetimeFigureOut">
              <a:rPr lang="en-US" smtClean="0"/>
              <a:t>14/12/8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BE64-5125-4A34-B08D-6FFB5DE6A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6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E00F-A82E-40E9-A87D-761FB96A81BD}" type="datetimeFigureOut">
              <a:rPr lang="en-US" smtClean="0"/>
              <a:t>14/12/8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BE64-5125-4A34-B08D-6FFB5DE6A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2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E00F-A82E-40E9-A87D-761FB96A81BD}" type="datetimeFigureOut">
              <a:rPr lang="en-US" smtClean="0"/>
              <a:t>14/12/8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BE64-5125-4A34-B08D-6FFB5DE6A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7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E00F-A82E-40E9-A87D-761FB96A81BD}" type="datetimeFigureOut">
              <a:rPr lang="en-US" smtClean="0"/>
              <a:t>14/12/8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BE64-5125-4A34-B08D-6FFB5DE6A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8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E00F-A82E-40E9-A87D-761FB96A81BD}" type="datetimeFigureOut">
              <a:rPr lang="en-US" smtClean="0"/>
              <a:t>14/12/8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BE64-5125-4A34-B08D-6FFB5DE6A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3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E00F-A82E-40E9-A87D-761FB96A81BD}" type="datetimeFigureOut">
              <a:rPr lang="en-US" smtClean="0"/>
              <a:t>14/12/8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BE64-5125-4A34-B08D-6FFB5DE6A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9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E00F-A82E-40E9-A87D-761FB96A81BD}" type="datetimeFigureOut">
              <a:rPr lang="en-US" smtClean="0"/>
              <a:t>14/12/8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BE64-5125-4A34-B08D-6FFB5DE6A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2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E00F-A82E-40E9-A87D-761FB96A81BD}" type="datetimeFigureOut">
              <a:rPr lang="en-US" smtClean="0"/>
              <a:t>14/12/8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BE64-5125-4A34-B08D-6FFB5DE6A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E00F-A82E-40E9-A87D-761FB96A81BD}" type="datetimeFigureOut">
              <a:rPr lang="en-US" smtClean="0"/>
              <a:t>14/12/8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BE64-5125-4A34-B08D-6FFB5DE6A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9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CE00F-A82E-40E9-A87D-761FB96A81BD}" type="datetimeFigureOut">
              <a:rPr lang="en-US" smtClean="0"/>
              <a:t>14/12/8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CBE64-5125-4A34-B08D-6FFB5DE6A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651"/>
            <a:ext cx="914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4578" y="16599"/>
            <a:ext cx="649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Autonomous Robotic Convoy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53487" y="652790"/>
            <a:ext cx="2238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66800" y="1371600"/>
            <a:ext cx="4343400" cy="9144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/>
              <a:t>CSCI 5551 Final Project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71599" y="2910588"/>
            <a:ext cx="7543801" cy="234721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Team members: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Ming-Chang </a:t>
            </a:r>
            <a:r>
              <a:rPr lang="en-US" sz="2400" dirty="0" smtClean="0"/>
              <a:t>Chiu </a:t>
            </a:r>
            <a:r>
              <a:rPr lang="en-US" sz="2400" dirty="0" smtClean="0"/>
              <a:t>(Computer Science)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Wenbo</a:t>
            </a:r>
            <a:r>
              <a:rPr lang="en-US" sz="2400" dirty="0"/>
              <a:t> </a:t>
            </a:r>
            <a:r>
              <a:rPr lang="en-US" sz="2400" dirty="0" smtClean="0"/>
              <a:t>Dong (Department?)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Joel </a:t>
            </a:r>
            <a:r>
              <a:rPr lang="en-US" sz="2400" dirty="0" smtClean="0"/>
              <a:t>Runnels (Aerospace Engineering)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Venkat</a:t>
            </a:r>
            <a:r>
              <a:rPr lang="en-US" sz="2400" dirty="0"/>
              <a:t> Ram </a:t>
            </a:r>
            <a:r>
              <a:rPr lang="en-US" sz="2400" dirty="0" smtClean="0"/>
              <a:t>Subramanian (Electrical Engineering)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2277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651"/>
            <a:ext cx="914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4578" y="16599"/>
            <a:ext cx="649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Autonomous Robotic Convoy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6242" y="652790"/>
            <a:ext cx="2475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Methodology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66800" y="1295400"/>
            <a:ext cx="2574136" cy="762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Object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1219200" y="2209800"/>
                <a:ext cx="3886200" cy="1295400"/>
              </a:xfrm>
              <a:prstGeom prst="roundRect">
                <a:avLst/>
              </a:prstGeom>
              <a:solidFill>
                <a:srgbClr val="28321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SICK laser scanner gives distance as a function of angle, </a:t>
                </a:r>
                <a14:m>
                  <m:oMath xmlns:m="http://schemas.openxmlformats.org/officeDocument/2006/math" xmlns=""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θ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Software calculates “derivative”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θ</m:t>
                        </m:r>
                        <m:r>
                          <a:rPr lang="en-US" b="0" i="1" smtClean="0">
                            <a:latin typeface="Cambria Math"/>
                          </a:rPr>
                          <m:t>+0.5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θ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209800"/>
                <a:ext cx="3886200" cy="1295400"/>
              </a:xfrm>
              <a:prstGeom prst="roundRect">
                <a:avLst/>
              </a:prstGeom>
              <a:blipFill rotWithShape="1">
                <a:blip r:embed="rId2"/>
                <a:stretch>
                  <a:fillRect r="-312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/>
          <p:cNvSpPr/>
          <p:nvPr/>
        </p:nvSpPr>
        <p:spPr>
          <a:xfrm>
            <a:off x="2819400" y="4114800"/>
            <a:ext cx="5486400" cy="609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INSERT PLOTS FROM SICK LASER SCANNER HERE!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42328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651"/>
            <a:ext cx="914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4578" y="16599"/>
            <a:ext cx="649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Autonomous Robotic Convoy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6242" y="652790"/>
            <a:ext cx="2475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Methodology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66800" y="1295400"/>
            <a:ext cx="2574136" cy="762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Object Detection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219200" y="2209799"/>
            <a:ext cx="3886200" cy="1193549"/>
          </a:xfrm>
          <a:prstGeom prst="roundRect">
            <a:avLst/>
          </a:prstGeom>
          <a:solidFill>
            <a:srgbClr val="28321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Objects identified by signature peaks in “derivative”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Software identifies object “center” angle and distance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819400" y="4114800"/>
            <a:ext cx="5486400" cy="609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INSERT PLOTS FROM SICK LASER SCANNER HERE!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94439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651"/>
            <a:ext cx="914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4578" y="16599"/>
            <a:ext cx="649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Autonomous Robotic Convoy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6242" y="652790"/>
            <a:ext cx="2475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Methodology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66799" y="1295400"/>
            <a:ext cx="2667001" cy="762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Object Velocity Measurement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876800" y="1524000"/>
            <a:ext cx="3886200" cy="772185"/>
          </a:xfrm>
          <a:prstGeom prst="roundRect">
            <a:avLst/>
          </a:prstGeom>
          <a:solidFill>
            <a:srgbClr val="28321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Two data-sets taken, separated by specified time (0.1 seconds)</a:t>
            </a:r>
          </a:p>
        </p:txBody>
      </p:sp>
      <p:sp>
        <p:nvSpPr>
          <p:cNvPr id="2" name="Rectangle 1"/>
          <p:cNvSpPr/>
          <p:nvPr/>
        </p:nvSpPr>
        <p:spPr>
          <a:xfrm>
            <a:off x="4569737" y="5841749"/>
            <a:ext cx="990600" cy="990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Robot</a:t>
            </a:r>
            <a:endParaRPr lang="en-US" dirty="0"/>
          </a:p>
        </p:txBody>
      </p:sp>
      <p:sp>
        <p:nvSpPr>
          <p:cNvPr id="3" name="Chord 2"/>
          <p:cNvSpPr/>
          <p:nvPr/>
        </p:nvSpPr>
        <p:spPr>
          <a:xfrm rot="6960079">
            <a:off x="4725216" y="5829578"/>
            <a:ext cx="679643" cy="679643"/>
          </a:xfrm>
          <a:prstGeom prst="chord">
            <a:avLst>
              <a:gd name="adj1" fmla="val 2265803"/>
              <a:gd name="adj2" fmla="val 1620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04136" y="2336549"/>
            <a:ext cx="1219200" cy="1066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Object B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(t)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24000" y="5029200"/>
            <a:ext cx="1219200" cy="10668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Object A</a:t>
            </a:r>
          </a:p>
          <a:p>
            <a:pPr algn="ctr"/>
            <a:r>
              <a:rPr lang="en-US" sz="1600" dirty="0" smtClean="0"/>
              <a:t>(t)</a:t>
            </a:r>
            <a:endParaRPr lang="en-US" sz="1600" dirty="0"/>
          </a:p>
        </p:txBody>
      </p:sp>
      <p:sp>
        <p:nvSpPr>
          <p:cNvPr id="21" name="Oval 20"/>
          <p:cNvSpPr/>
          <p:nvPr/>
        </p:nvSpPr>
        <p:spPr>
          <a:xfrm>
            <a:off x="7315200" y="3124200"/>
            <a:ext cx="1219200" cy="10668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Object C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(t)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524000" y="5029200"/>
            <a:ext cx="1219200" cy="10668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Object A </a:t>
            </a:r>
          </a:p>
          <a:p>
            <a:pPr algn="ctr"/>
            <a:r>
              <a:rPr lang="en-US" sz="1600" dirty="0" smtClean="0"/>
              <a:t>(t + 0.1)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3404136" y="2336549"/>
            <a:ext cx="1219200" cy="1066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Object B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(t + 0.1)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323651" y="3124200"/>
            <a:ext cx="1219200" cy="10668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Object C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(t + 0.1)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821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48148E-6 L 0.13611 0.1481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06" y="740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00834 -0.2222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-1111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33333E-6 L -0.1092 0.177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 animBg="1"/>
      <p:bldP spid="34" grpId="1" animBg="1"/>
      <p:bldP spid="36" grpId="0" animBg="1"/>
      <p:bldP spid="3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651"/>
            <a:ext cx="914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4578" y="16599"/>
            <a:ext cx="649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Autonomous Robotic Convoy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6242" y="652790"/>
            <a:ext cx="2475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Methodology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66799" y="1295400"/>
            <a:ext cx="2667001" cy="762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Object Velocity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4876800" y="1524000"/>
                <a:ext cx="3886200" cy="1143000"/>
              </a:xfrm>
              <a:prstGeom prst="roundRect">
                <a:avLst/>
              </a:prstGeom>
              <a:solidFill>
                <a:srgbClr val="28321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Robot must be able to identify which object at </a:t>
                </a:r>
                <a14:m>
                  <m:oMath xmlns:m="http://schemas.openxmlformats.org/officeDocument/2006/math" xmlns="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+0.1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corresponds to a given object at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524000"/>
                <a:ext cx="3886200" cy="114300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4569737" y="5841749"/>
            <a:ext cx="990600" cy="990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Robot</a:t>
            </a:r>
            <a:endParaRPr lang="en-US" dirty="0"/>
          </a:p>
        </p:txBody>
      </p:sp>
      <p:sp>
        <p:nvSpPr>
          <p:cNvPr id="3" name="Chord 2"/>
          <p:cNvSpPr/>
          <p:nvPr/>
        </p:nvSpPr>
        <p:spPr>
          <a:xfrm rot="6960079">
            <a:off x="4725216" y="5829578"/>
            <a:ext cx="679643" cy="679643"/>
          </a:xfrm>
          <a:prstGeom prst="chord">
            <a:avLst>
              <a:gd name="adj1" fmla="val 2265803"/>
              <a:gd name="adj2" fmla="val 1620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04136" y="2336549"/>
            <a:ext cx="1219200" cy="1066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Object ?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(t)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24000" y="5029200"/>
            <a:ext cx="1219200" cy="1066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Object ?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(t)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315200" y="3124200"/>
            <a:ext cx="1219200" cy="1066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Object C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(t)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600200" y="3505200"/>
            <a:ext cx="1219200" cy="1066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Object ?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(t + 0.1)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648200" y="3352800"/>
            <a:ext cx="1219200" cy="1066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Object ?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(t + 0.1)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24600" y="4343400"/>
            <a:ext cx="1219200" cy="1066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Object ?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(t + 0.1)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020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651"/>
            <a:ext cx="914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4578" y="16599"/>
            <a:ext cx="649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Autonomous Robotic Convoy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6242" y="652790"/>
            <a:ext cx="2475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Methodology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66799" y="1295400"/>
            <a:ext cx="2667001" cy="762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Object Velocity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4876800" y="1524000"/>
                <a:ext cx="3886200" cy="1295400"/>
              </a:xfrm>
              <a:prstGeom prst="roundRect">
                <a:avLst/>
              </a:prstGeom>
              <a:solidFill>
                <a:srgbClr val="28321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Software calculates the “potential velocity” needed for an object at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to make it to each object position at  </a:t>
                </a:r>
                <a14:m>
                  <m:oMath xmlns:m="http://schemas.openxmlformats.org/officeDocument/2006/math" xmlns="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+0.1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524000"/>
                <a:ext cx="3886200" cy="129540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4569737" y="5841749"/>
            <a:ext cx="990600" cy="990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Robot</a:t>
            </a:r>
            <a:endParaRPr lang="en-US" dirty="0"/>
          </a:p>
        </p:txBody>
      </p:sp>
      <p:sp>
        <p:nvSpPr>
          <p:cNvPr id="3" name="Chord 2"/>
          <p:cNvSpPr/>
          <p:nvPr/>
        </p:nvSpPr>
        <p:spPr>
          <a:xfrm rot="6960079">
            <a:off x="4725216" y="5829578"/>
            <a:ext cx="679643" cy="679643"/>
          </a:xfrm>
          <a:prstGeom prst="chord">
            <a:avLst>
              <a:gd name="adj1" fmla="val 2265803"/>
              <a:gd name="adj2" fmla="val 1620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524000" y="5029200"/>
            <a:ext cx="1219200" cy="1066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Object ?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(t)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600200" y="3505200"/>
            <a:ext cx="1219200" cy="1066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Object ?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(t + 0.1)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648200" y="3352800"/>
            <a:ext cx="1219200" cy="1066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Object ?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(t + 0.1)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24600" y="4343400"/>
            <a:ext cx="1219200" cy="1066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Object ?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(t + 0.1)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9" idx="0"/>
            <a:endCxn id="16" idx="4"/>
          </p:cNvCxnSpPr>
          <p:nvPr/>
        </p:nvCxnSpPr>
        <p:spPr>
          <a:xfrm flipV="1">
            <a:off x="2133600" y="4572000"/>
            <a:ext cx="76200" cy="45720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7"/>
            <a:endCxn id="17" idx="3"/>
          </p:cNvCxnSpPr>
          <p:nvPr/>
        </p:nvCxnSpPr>
        <p:spPr>
          <a:xfrm flipV="1">
            <a:off x="2564652" y="4263371"/>
            <a:ext cx="2262096" cy="922058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6"/>
            <a:endCxn id="18" idx="2"/>
          </p:cNvCxnSpPr>
          <p:nvPr/>
        </p:nvCxnSpPr>
        <p:spPr>
          <a:xfrm flipV="1">
            <a:off x="2743200" y="4876800"/>
            <a:ext cx="3581400" cy="68580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201766" y="3013697"/>
                <a:ext cx="122097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⟶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66" y="3013697"/>
                <a:ext cx="122097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828104" y="3125457"/>
                <a:ext cx="12262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⟶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104" y="3125457"/>
                <a:ext cx="122629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559145" y="4038600"/>
                <a:ext cx="132889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 ⟶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145" y="4038600"/>
                <a:ext cx="132889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76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651"/>
            <a:ext cx="914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4578" y="16599"/>
            <a:ext cx="649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Autonomous Robotic Convoy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6242" y="652790"/>
            <a:ext cx="2475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Methodology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66799" y="1295400"/>
            <a:ext cx="2667001" cy="762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Object Velocity Measurement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876800" y="1524000"/>
            <a:ext cx="3886200" cy="990600"/>
          </a:xfrm>
          <a:prstGeom prst="roundRect">
            <a:avLst/>
          </a:prstGeom>
          <a:solidFill>
            <a:srgbClr val="28321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/>
              <a:t>Software assumes that lowest “potential velocity” is the correct velocity.</a:t>
            </a:r>
          </a:p>
        </p:txBody>
      </p:sp>
      <p:sp>
        <p:nvSpPr>
          <p:cNvPr id="2" name="Rectangle 1"/>
          <p:cNvSpPr/>
          <p:nvPr/>
        </p:nvSpPr>
        <p:spPr>
          <a:xfrm>
            <a:off x="4569737" y="5841749"/>
            <a:ext cx="990600" cy="990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Robot</a:t>
            </a:r>
            <a:endParaRPr lang="en-US" dirty="0"/>
          </a:p>
        </p:txBody>
      </p:sp>
      <p:sp>
        <p:nvSpPr>
          <p:cNvPr id="3" name="Chord 2"/>
          <p:cNvSpPr/>
          <p:nvPr/>
        </p:nvSpPr>
        <p:spPr>
          <a:xfrm rot="6960079">
            <a:off x="4725216" y="5829578"/>
            <a:ext cx="679643" cy="679643"/>
          </a:xfrm>
          <a:prstGeom prst="chord">
            <a:avLst>
              <a:gd name="adj1" fmla="val 2265803"/>
              <a:gd name="adj2" fmla="val 1620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524000" y="5029200"/>
            <a:ext cx="1219200" cy="1066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Object ?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(t)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600200" y="3505200"/>
            <a:ext cx="1219200" cy="1066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Object ?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(t + 0.1)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648200" y="3352800"/>
            <a:ext cx="1219200" cy="1066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Object ?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(t + 0.1)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24600" y="4343400"/>
            <a:ext cx="1219200" cy="1066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Object ?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(t + 0.1)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9" idx="0"/>
            <a:endCxn id="16" idx="4"/>
          </p:cNvCxnSpPr>
          <p:nvPr/>
        </p:nvCxnSpPr>
        <p:spPr>
          <a:xfrm flipV="1">
            <a:off x="2133600" y="4572000"/>
            <a:ext cx="76200" cy="45720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7"/>
            <a:endCxn id="17" idx="3"/>
          </p:cNvCxnSpPr>
          <p:nvPr/>
        </p:nvCxnSpPr>
        <p:spPr>
          <a:xfrm flipV="1">
            <a:off x="2564652" y="4263371"/>
            <a:ext cx="2262096" cy="922058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6"/>
            <a:endCxn id="18" idx="2"/>
          </p:cNvCxnSpPr>
          <p:nvPr/>
        </p:nvCxnSpPr>
        <p:spPr>
          <a:xfrm flipV="1">
            <a:off x="2743200" y="4876800"/>
            <a:ext cx="3581400" cy="68580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242" y="3495040"/>
            <a:ext cx="110221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6343255" y="4800600"/>
            <a:ext cx="1066802" cy="202949"/>
            <a:chOff x="7696200" y="3200400"/>
            <a:chExt cx="1066802" cy="202949"/>
          </a:xfrm>
        </p:grpSpPr>
        <p:sp>
          <p:nvSpPr>
            <p:cNvPr id="13" name="Rectangle 12"/>
            <p:cNvSpPr/>
            <p:nvPr/>
          </p:nvSpPr>
          <p:spPr>
            <a:xfrm rot="18904045">
              <a:off x="7696200" y="3200400"/>
              <a:ext cx="1066800" cy="2029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2695955" flipH="1">
              <a:off x="7696202" y="3200400"/>
              <a:ext cx="1066800" cy="2029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24399" y="3751831"/>
            <a:ext cx="1066802" cy="202949"/>
            <a:chOff x="7696200" y="3200400"/>
            <a:chExt cx="1066802" cy="202949"/>
          </a:xfrm>
        </p:grpSpPr>
        <p:sp>
          <p:nvSpPr>
            <p:cNvPr id="26" name="Rectangle 25"/>
            <p:cNvSpPr/>
            <p:nvPr/>
          </p:nvSpPr>
          <p:spPr>
            <a:xfrm rot="18904045">
              <a:off x="7696200" y="3200400"/>
              <a:ext cx="1066800" cy="2029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2695955" flipH="1">
              <a:off x="7696202" y="3200400"/>
              <a:ext cx="1066800" cy="2029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201766" y="3013697"/>
                <a:ext cx="122097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⟶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66" y="3013697"/>
                <a:ext cx="122097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828104" y="3125457"/>
                <a:ext cx="12262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⟶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104" y="3125457"/>
                <a:ext cx="122629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559145" y="4038600"/>
                <a:ext cx="132889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 ⟶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145" y="4038600"/>
                <a:ext cx="132889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037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651"/>
            <a:ext cx="914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4578" y="16599"/>
            <a:ext cx="649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Autonomous Robotic Convoy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6242" y="652790"/>
            <a:ext cx="2475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Methodology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43000" y="1257300"/>
            <a:ext cx="2378864" cy="7620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Path Planning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990600" y="2590800"/>
            <a:ext cx="3463706" cy="1447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Following </a:t>
            </a:r>
            <a:endParaRPr lang="en-US" sz="1600" dirty="0" smtClean="0"/>
          </a:p>
        </p:txBody>
      </p:sp>
      <p:sp>
        <p:nvSpPr>
          <p:cNvPr id="9" name="Rounded Rectangle 30"/>
          <p:cNvSpPr/>
          <p:nvPr/>
        </p:nvSpPr>
        <p:spPr>
          <a:xfrm>
            <a:off x="5257800" y="2590800"/>
            <a:ext cx="3463706" cy="1447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Turning </a:t>
            </a:r>
            <a:endParaRPr lang="en-US" sz="1600" dirty="0" smtClean="0"/>
          </a:p>
        </p:txBody>
      </p:sp>
      <p:sp>
        <p:nvSpPr>
          <p:cNvPr id="10" name="Rounded Rectangle 10"/>
          <p:cNvSpPr/>
          <p:nvPr/>
        </p:nvSpPr>
        <p:spPr>
          <a:xfrm>
            <a:off x="2590800" y="4495800"/>
            <a:ext cx="3886200" cy="1828801"/>
          </a:xfrm>
          <a:prstGeom prst="roundRect">
            <a:avLst/>
          </a:prstGeom>
          <a:solidFill>
            <a:srgbClr val="28321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Give a tolerance degree(theta),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object exceeds the theta, then check if the robot still can see the object, if it can, then just follow, else turn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0150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651"/>
            <a:ext cx="914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4578" y="16599"/>
            <a:ext cx="649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Autonomous Robotic Convoy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5520" y="652790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Results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029200" y="2910840"/>
            <a:ext cx="3463706" cy="1447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/>
              <a:t>INSERT RESULTS SLIDES HERE!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09288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651"/>
            <a:ext cx="914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4578" y="16599"/>
            <a:ext cx="649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Autonomous Robotic Convoy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79749" y="652790"/>
            <a:ext cx="2311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Future Work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90600" y="1295400"/>
            <a:ext cx="3581400" cy="2667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Immediate Future Work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Continue development and implementation of path-planning and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Develop more robust obstacle avoidance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Test software in varied environments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029200" y="2743200"/>
            <a:ext cx="3962400" cy="38100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Long-Term Future Work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Implement inter-robot communication using wireless transmitters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Implement additional sensors which can detect more subtle </a:t>
            </a:r>
            <a:r>
              <a:rPr lang="en-US" dirty="0" smtClean="0">
                <a:solidFill>
                  <a:schemeClr val="tx1"/>
                </a:solidFill>
              </a:rPr>
              <a:t>obstacles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Implement absolute location measurement (GPS)</a:t>
            </a:r>
          </a:p>
        </p:txBody>
      </p:sp>
      <p:pic>
        <p:nvPicPr>
          <p:cNvPr id="10242" name="Picture 2" descr="https://cdn.sparkfun.com/assets/parts/1/8/2/0/08665-00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960" y="3159760"/>
            <a:ext cx="2098040" cy="209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837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651"/>
            <a:ext cx="914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4578" y="16599"/>
            <a:ext cx="649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Autonomous Robotic Convoy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03555" y="65279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81200" y="1752600"/>
            <a:ext cx="5344563" cy="3124201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Algorithms for robotic convoy under continual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Object detection algorithms have been tested and implemented on Pioneer 3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Path planning algorithms still under development and continual testing</a:t>
            </a:r>
          </a:p>
        </p:txBody>
      </p:sp>
    </p:spTree>
    <p:extLst>
      <p:ext uri="{BB962C8B-B14F-4D97-AF65-F5344CB8AC3E}">
        <p14:creationId xmlns:p14="http://schemas.microsoft.com/office/powerpoint/2010/main" val="3045151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651"/>
            <a:ext cx="914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upload.wikimedia.org/wikipedia/commons/thumb/d/df/Road_Train_Australia.jpg/800px-Road_Train_Austral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35" y="3733800"/>
            <a:ext cx="38608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44578" y="16599"/>
            <a:ext cx="649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Autonomous Robotic Convoy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61877" y="652790"/>
            <a:ext cx="2029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Motivation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32437" y="1219200"/>
            <a:ext cx="4088897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“Road trains” are a series of freight trailers pulled by a single tractor.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08294" y="2133600"/>
            <a:ext cx="3463706" cy="1447800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/>
              <a:t>Advantages</a:t>
            </a:r>
            <a:r>
              <a:rPr lang="en-US" sz="16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Decreased drag leads to higher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Only one driver required to move several truck-loads of freight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57800" y="2133600"/>
            <a:ext cx="3463706" cy="1447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/>
              <a:t>Disadvantages</a:t>
            </a:r>
            <a:r>
              <a:rPr lang="en-US" sz="16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Difficult to maneuver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Accident prone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Limited to use on low-traffic routes</a:t>
            </a:r>
          </a:p>
        </p:txBody>
      </p:sp>
      <p:pic>
        <p:nvPicPr>
          <p:cNvPr id="1028" name="Picture 4" descr="http://media.kval.com/images/120820truck_crash4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3733800"/>
            <a:ext cx="385762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509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651"/>
            <a:ext cx="914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4578" y="16599"/>
            <a:ext cx="649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Autonomous Robotic Convoy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03555" y="65279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81200" y="1752601"/>
            <a:ext cx="6016377" cy="1905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i="1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46034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651"/>
            <a:ext cx="914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4578" y="16599"/>
            <a:ext cx="649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Autonomous Robotic Convoy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61877" y="652790"/>
            <a:ext cx="2029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Motivation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917429" y="1366318"/>
            <a:ext cx="3921772" cy="305328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Most problems caused by the dynamic coupling between multiple vehicles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Each additional car introduces another degree of freedom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More degrees of freedom leads to a  more chaotic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Each additional car makes the system harder to control in sub-optimal conditions</a:t>
            </a:r>
          </a:p>
        </p:txBody>
      </p:sp>
      <p:pic>
        <p:nvPicPr>
          <p:cNvPr id="2050" name="Picture 2" descr="http://jacksonville.com/sites/default/files/imagecache/superphoto/1186869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3531644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87" y="4535952"/>
            <a:ext cx="6189908" cy="211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85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651"/>
            <a:ext cx="914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4578" y="16599"/>
            <a:ext cx="649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Autonomous Robotic Convoy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61877" y="652790"/>
            <a:ext cx="2029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Motivation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63257" y="4191000"/>
            <a:ext cx="5289943" cy="23622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Robotic convoys avoid these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Robotic convoys rely on sensors to follow the next car in the train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mechanic coupling between cars means no complex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unit in convoy would be able to detect dangerous situations and avoid halt maneuvers which could lead to accidents</a:t>
            </a:r>
          </a:p>
        </p:txBody>
      </p:sp>
      <p:pic>
        <p:nvPicPr>
          <p:cNvPr id="3074" name="Picture 2" descr="Robot Tru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689" y="1366319"/>
            <a:ext cx="4762500" cy="267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030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651"/>
            <a:ext cx="914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4578" y="16599"/>
            <a:ext cx="649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Autonomous Robotic Convoy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0920" y="652790"/>
            <a:ext cx="2060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Assumption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83256" y="2976022"/>
            <a:ext cx="3801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 smtClean="0"/>
              <a:t>Initial range of leader is known</a:t>
            </a:r>
          </a:p>
          <a:p>
            <a:pPr marL="342900" indent="-342900">
              <a:buAutoNum type="arabicPeriod"/>
            </a:pPr>
            <a:r>
              <a:rPr kumimoji="1" lang="en-US" altLang="zh-CN" dirty="0" smtClean="0"/>
              <a:t>Initial distance to the is also known</a:t>
            </a:r>
          </a:p>
          <a:p>
            <a:pPr marL="342900" indent="-342900">
              <a:buAutoNum type="arabicPeriod"/>
            </a:pPr>
            <a:r>
              <a:rPr kumimoji="1" lang="en-US" altLang="zh-CN" dirty="0" smtClean="0"/>
              <a:t>Only one person </a:t>
            </a:r>
            <a:r>
              <a:rPr kumimoji="1" lang="en-US" altLang="zh-CN" smtClean="0"/>
              <a:t>is moving at first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7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651"/>
            <a:ext cx="914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4578" y="16599"/>
            <a:ext cx="649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Autonomous Robotic Convoy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3807" y="652790"/>
            <a:ext cx="2707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Previous Work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19200" y="1409700"/>
            <a:ext cx="3463706" cy="1447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/>
              <a:t>INSERT LITERATURE REVIEW HERE!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169262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651"/>
            <a:ext cx="914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4578" y="16599"/>
            <a:ext cx="649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Autonomous Robotic Convoy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744" y="652790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Problem Description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43000" y="1295400"/>
            <a:ext cx="7162800" cy="609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Problem Statement: Develop a prototype robotic convoy system</a:t>
            </a:r>
            <a:endParaRPr lang="en-US" sz="2000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1371600" y="2133600"/>
            <a:ext cx="3581400" cy="4191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Assumptions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Each unit in the robotic convoy will follow a “leader” on an arbitrary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Workspace of robot convoy is not “clean,” i.e. the robots must be able to discern between leader and other obstacles (stationary or moving)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Workspace assumed to be flat, i.e. no obstacles or “pot holes” in workspace that are undetectable by robots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257800" y="2133600"/>
            <a:ext cx="3581400" cy="4191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Equipment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Pioneer 3 Robots by Adept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MobileRobots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SICK laser scanner</a:t>
            </a:r>
          </a:p>
          <a:p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878" y="3200400"/>
            <a:ext cx="159864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325" y="4800600"/>
            <a:ext cx="145426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61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651"/>
            <a:ext cx="914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4578" y="16599"/>
            <a:ext cx="649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Autonomous Robotic Convoy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6242" y="652790"/>
            <a:ext cx="2475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Methodology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962400" y="1447800"/>
            <a:ext cx="2286000" cy="158775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Robotic Convoy: Two main tasks</a:t>
            </a:r>
          </a:p>
        </p:txBody>
      </p:sp>
      <p:sp>
        <p:nvSpPr>
          <p:cNvPr id="2" name="Right Arrow 1"/>
          <p:cNvSpPr/>
          <p:nvPr/>
        </p:nvSpPr>
        <p:spPr>
          <a:xfrm rot="7854147">
            <a:off x="2950897" y="3353444"/>
            <a:ext cx="1244174" cy="51296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349688" y="4267200"/>
            <a:ext cx="2286000" cy="158775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Object Detection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477000" y="4267200"/>
            <a:ext cx="2286000" cy="158775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Path Planning</a:t>
            </a:r>
          </a:p>
        </p:txBody>
      </p:sp>
      <p:sp>
        <p:nvSpPr>
          <p:cNvPr id="16" name="Right Arrow 15"/>
          <p:cNvSpPr/>
          <p:nvPr/>
        </p:nvSpPr>
        <p:spPr>
          <a:xfrm rot="13745853" flipH="1">
            <a:off x="6015729" y="3353444"/>
            <a:ext cx="1244174" cy="51296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25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5651"/>
            <a:ext cx="914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4578" y="16599"/>
            <a:ext cx="649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Autonomous Robotic Convoy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6242" y="652790"/>
            <a:ext cx="2475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Methodology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286984" y="1295400"/>
            <a:ext cx="2286000" cy="6858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Workflow: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201665" y="3200401"/>
            <a:ext cx="2378864" cy="762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Detect Objects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86200" y="2057400"/>
            <a:ext cx="2378864" cy="762000"/>
          </a:xfrm>
          <a:prstGeom prst="roundRect">
            <a:avLst/>
          </a:prstGeom>
          <a:solidFill>
            <a:srgbClr val="28321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Identify Leader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260537" y="3886200"/>
            <a:ext cx="2378864" cy="7620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Plan Path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640936" y="5257800"/>
            <a:ext cx="2378864" cy="762000"/>
          </a:xfrm>
          <a:prstGeom prst="roundRect">
            <a:avLst/>
          </a:prstGeom>
          <a:solidFill>
            <a:srgbClr val="102B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Execute Path</a:t>
            </a:r>
          </a:p>
        </p:txBody>
      </p:sp>
      <p:sp>
        <p:nvSpPr>
          <p:cNvPr id="18" name="Right Arrow 17"/>
          <p:cNvSpPr/>
          <p:nvPr/>
        </p:nvSpPr>
        <p:spPr>
          <a:xfrm rot="19967805">
            <a:off x="2593584" y="2516289"/>
            <a:ext cx="1244174" cy="51296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3461353">
            <a:off x="6142841" y="3043060"/>
            <a:ext cx="1244174" cy="51296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8515345">
            <a:off x="6101135" y="4970105"/>
            <a:ext cx="1244174" cy="51296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4031424">
            <a:off x="2384823" y="4391715"/>
            <a:ext cx="1244174" cy="51296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81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831</Words>
  <Application>Microsoft Macintosh PowerPoint</Application>
  <PresentationFormat>全屏显示(4:3)</PresentationFormat>
  <Paragraphs>186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</dc:creator>
  <cp:lastModifiedBy>ERIC-Mac CHIU</cp:lastModifiedBy>
  <cp:revision>22</cp:revision>
  <dcterms:created xsi:type="dcterms:W3CDTF">2014-12-07T21:34:33Z</dcterms:created>
  <dcterms:modified xsi:type="dcterms:W3CDTF">2014-12-08T23:41:36Z</dcterms:modified>
</cp:coreProperties>
</file>