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8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008000"/>
    <a:srgbClr val="8F0000"/>
    <a:srgbClr val="CC99FF"/>
    <a:srgbClr val="F2E5D0"/>
    <a:srgbClr val="DEF0F2"/>
    <a:srgbClr val="464646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29" autoAdjust="0"/>
    <p:restoredTop sz="86364" autoAdjust="0"/>
  </p:normalViewPr>
  <p:slideViewPr>
    <p:cSldViewPr>
      <p:cViewPr varScale="1">
        <p:scale>
          <a:sx n="151" d="100"/>
          <a:sy n="151" d="100"/>
        </p:scale>
        <p:origin x="208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Engineering Dept.</a:t>
            </a:r>
          </a:p>
          <a:p>
            <a:r>
              <a:rPr lang="en-US" sz="1000" baseline="0" dirty="0"/>
              <a:t>Fall 2018: September 4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28239" y="6263609"/>
            <a:ext cx="276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CMPE 280: Web UI Design</a:t>
            </a:r>
            <a:r>
              <a:rPr lang="en-US" sz="1000" baseline="0" dirty="0"/>
              <a:t> and Development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emantics.uk/articles/font-size-convers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cssvqs.com/8ed/examples/chapter-11/no-styl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cssvqs.com/8ed/examples/chapter-11/finished-page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CMPE 280</a:t>
            </a:r>
            <a:br>
              <a:rPr lang="en-US" sz="3200" dirty="0"/>
            </a:br>
            <a:r>
              <a:rPr lang="en-US" sz="3200" dirty="0"/>
              <a:t>Web UI Design and Development</a:t>
            </a:r>
            <a:br>
              <a:rPr lang="en-US" sz="3600" dirty="0"/>
            </a:br>
            <a:r>
              <a:rPr lang="en-US" sz="2400" dirty="0"/>
              <a:t>September 4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Engineering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2018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36" y="6263609"/>
            <a:ext cx="1905000" cy="457200"/>
          </a:xfrm>
        </p:spPr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795"/>
          </a:xfrm>
        </p:spPr>
        <p:txBody>
          <a:bodyPr/>
          <a:lstStyle/>
          <a:p>
            <a:r>
              <a:rPr lang="en-US" dirty="0"/>
              <a:t>Specify line height:</a:t>
            </a:r>
          </a:p>
          <a:p>
            <a:pPr lvl="1"/>
            <a:r>
              <a:rPr lang="en-US" dirty="0"/>
              <a:t>as a multiple of the font size</a:t>
            </a:r>
          </a:p>
          <a:p>
            <a:pPr lvl="1"/>
            <a:r>
              <a:rPr lang="en-US" dirty="0"/>
              <a:t>as a percentage of the font size</a:t>
            </a:r>
          </a:p>
          <a:p>
            <a:pPr lvl="1"/>
            <a:r>
              <a:rPr lang="en-US" dirty="0"/>
              <a:t>in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px</a:t>
            </a:r>
            <a:r>
              <a:rPr lang="en-US" dirty="0"/>
              <a:t>, or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pt</a:t>
            </a:r>
            <a:r>
              <a:rPr lang="en-US" dirty="0"/>
              <a:t> units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84" y="3934341"/>
            <a:ext cx="80342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p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line-height: 1.65;  /* 15px x 1.65 = 24.75px */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86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71C4-36F8-0641-B322-79660A3E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Points, Pixels, and 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A045-2B3F-4C4D-850B-CEAE00AA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chart for points, pixels, and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hlinkClick r:id="rId2"/>
              </a:rPr>
              <a:t>https://websemantics.uk/articles/font-size-conversion/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A2C84-C11F-BE4B-B3C5-D650C52C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944892"/>
          </a:xfrm>
        </p:spPr>
        <p:txBody>
          <a:bodyPr/>
          <a:lstStyle/>
          <a:p>
            <a:r>
              <a:rPr lang="en-US" dirty="0"/>
              <a:t>Font variants are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normal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small-caps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3147" y="2331732"/>
            <a:ext cx="464815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h2 {</a:t>
            </a:r>
          </a:p>
          <a:p>
            <a:r>
              <a:rPr lang="it-IT" sz="2000" b="1" dirty="0">
                <a:latin typeface="Courier New"/>
                <a:cs typeface="Courier New"/>
              </a:rPr>
              <a:t>    font-variant: small-caps;</a:t>
            </a:r>
          </a:p>
          <a:p>
            <a:r>
              <a:rPr lang="it-IT" sz="2000" b="1" dirty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50D94-80BB-D24B-9938-5DF68382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73" y="3611878"/>
            <a:ext cx="4356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Font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5"/>
            <a:ext cx="8229600" cy="3840437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font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property to combine font values.</a:t>
            </a:r>
          </a:p>
          <a:p>
            <a:pPr lvl="1"/>
            <a:r>
              <a:rPr lang="en-US" dirty="0"/>
              <a:t>Size, families, weight, variant, line height</a:t>
            </a:r>
          </a:p>
          <a:p>
            <a:pPr lvl="1"/>
            <a:r>
              <a:rPr lang="en-US" dirty="0"/>
              <a:t>List the values separated by blanks.</a:t>
            </a:r>
          </a:p>
          <a:p>
            <a:pPr lvl="5"/>
            <a:endParaRPr lang="en-US" dirty="0"/>
          </a:p>
          <a:p>
            <a:r>
              <a:rPr lang="en-US" dirty="0"/>
              <a:t>You must specify the font size and font families.</a:t>
            </a:r>
          </a:p>
          <a:p>
            <a:pPr lvl="1"/>
            <a:r>
              <a:rPr lang="en-US" dirty="0"/>
              <a:t>Size before families, only a blank after the size.</a:t>
            </a:r>
          </a:p>
          <a:p>
            <a:pPr lvl="1"/>
            <a:r>
              <a:rPr lang="en-US" dirty="0"/>
              <a:t>Specify line height immediately after </a:t>
            </a:r>
            <a:br>
              <a:rPr lang="en-US" dirty="0"/>
            </a:br>
            <a:r>
              <a:rPr lang="en-US" dirty="0"/>
              <a:t>the font size, separated by a slash.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3063" y="5166341"/>
            <a:ext cx="7449375" cy="83099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 {</a:t>
            </a:r>
          </a:p>
          <a:p>
            <a:r>
              <a:rPr lang="en-US" b="1" dirty="0">
                <a:latin typeface="Courier New"/>
                <a:cs typeface="Courier New"/>
              </a:rPr>
              <a:t>    font: italic small-caps bold .85em/1.2 Palatino, serif;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8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and Letter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02088"/>
          </a:xfrm>
        </p:spPr>
        <p:txBody>
          <a:bodyPr/>
          <a:lstStyle/>
          <a:p>
            <a:r>
              <a:rPr lang="en-US" dirty="0"/>
              <a:t>Specify line spacing and letter spacing with absolute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px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units or relative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em</a:t>
            </a:r>
            <a:r>
              <a:rPr lang="en-US" dirty="0"/>
              <a:t> units.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788927"/>
            <a:ext cx="8311289" cy="132343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h2 {</a:t>
            </a:r>
          </a:p>
          <a:p>
            <a:r>
              <a:rPr lang="en-US" b="1" dirty="0">
                <a:latin typeface="Courier New"/>
                <a:cs typeface="Courier New"/>
              </a:rPr>
              <a:t>    font-family: "Gill Sans", "Gill Sans MT", Calibri, sans-serif;</a:t>
            </a:r>
          </a:p>
          <a:p>
            <a:r>
              <a:rPr lang="en-US" b="1" dirty="0">
                <a:latin typeface="Courier New"/>
                <a:cs typeface="Courier New"/>
              </a:rPr>
              <a:t>    font-weight: normal;</a:t>
            </a:r>
          </a:p>
          <a:p>
            <a:r>
              <a:rPr lang="en-US" b="1" dirty="0">
                <a:latin typeface="Courier New"/>
                <a:cs typeface="Courier New"/>
              </a:rPr>
              <a:t>    letter-spacing: 7px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7" name="Picture 6" descr="Screen Shot 2015-02-11 at 9.2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64" y="4434829"/>
            <a:ext cx="4152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02088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Text alignments</a:t>
            </a:r>
            <a:r>
              <a:rPr lang="en-US" dirty="0"/>
              <a:t> are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center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justify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759426"/>
            <a:ext cx="3509194" cy="338554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h1</a:t>
            </a:r>
          </a:p>
          <a:p>
            <a:r>
              <a:rPr lang="en-US" sz="1800" b="1" dirty="0">
                <a:latin typeface="Courier New"/>
                <a:cs typeface="Courier New"/>
              </a:rPr>
              <a:t>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text-align: center;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p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text-align: justify;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>
                <a:latin typeface="Courier New"/>
                <a:cs typeface="Courier New"/>
              </a:rPr>
              <a:t>.intro .subhead {</a:t>
            </a:r>
          </a:p>
          <a:p>
            <a:r>
              <a:rPr lang="it-IT" sz="1800" b="1" dirty="0">
                <a:latin typeface="Courier New"/>
                <a:cs typeface="Courier New"/>
              </a:rPr>
              <a:t>    text-align: center;</a:t>
            </a:r>
          </a:p>
          <a:p>
            <a:r>
              <a:rPr lang="it-IT" sz="1800" b="1" dirty="0">
                <a:latin typeface="Courier New"/>
                <a:cs typeface="Courier New"/>
              </a:rPr>
              <a:t>}</a:t>
            </a:r>
            <a:endParaRPr lang="en-US" sz="1800" b="1" dirty="0">
              <a:latin typeface="Courier New"/>
              <a:cs typeface="Courier New"/>
            </a:endParaRPr>
          </a:p>
        </p:txBody>
      </p:sp>
      <p:pic>
        <p:nvPicPr>
          <p:cNvPr id="6" name="Picture 5" descr="Screen Shot 2015-02-11 at 9.1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8" y="2729525"/>
            <a:ext cx="5178093" cy="21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6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02088"/>
          </a:xfrm>
        </p:spPr>
        <p:txBody>
          <a:bodyPr/>
          <a:lstStyle/>
          <a:p>
            <a:r>
              <a:rPr lang="en-US" dirty="0"/>
              <a:t>Specify paragraph indentation with</a:t>
            </a:r>
            <a:br>
              <a:rPr lang="en-US" dirty="0"/>
            </a:br>
            <a:r>
              <a:rPr lang="en-US" dirty="0"/>
              <a:t>absolute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px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units or relative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em</a:t>
            </a:r>
            <a:r>
              <a:rPr lang="en-US" dirty="0"/>
              <a:t> units.</a:t>
            </a:r>
          </a:p>
          <a:p>
            <a:pPr lvl="1"/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6098" y="2331732"/>
            <a:ext cx="3416846" cy="101566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p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text-indent: 2em;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6" name="Picture 5" descr="Screen Shot 2015-02-11 at 9.2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" y="3582863"/>
            <a:ext cx="6675047" cy="24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2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Text transformations</a:t>
            </a:r>
            <a:r>
              <a:rPr lang="en-US" dirty="0"/>
              <a:t> are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none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capitalize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uppercase</a:t>
            </a:r>
            <a:r>
              <a:rPr lang="en-US" dirty="0"/>
              <a:t>, or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lowercase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3147" y="2788927"/>
            <a:ext cx="4802066" cy="1015663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h1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text-transform: uppercase;</a:t>
            </a:r>
          </a:p>
          <a:p>
            <a:r>
              <a:rPr lang="it-IT" sz="2000" b="1" dirty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  <p:pic>
        <p:nvPicPr>
          <p:cNvPr id="6" name="Picture 5" descr="Screen Shot 2015-02-11 at 9.2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3" y="4147240"/>
            <a:ext cx="8046682" cy="9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8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Display of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956551"/>
          </a:xfrm>
        </p:spPr>
        <p:txBody>
          <a:bodyPr/>
          <a:lstStyle/>
          <a:p>
            <a:r>
              <a:rPr lang="en-US" dirty="0"/>
              <a:t>Each HTML element has a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default display property setting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Paragraphs are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display: block </a:t>
            </a:r>
            <a:b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dirty="0"/>
              <a:t>and emphasized text are 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display: inline</a:t>
            </a:r>
          </a:p>
          <a:p>
            <a:pPr lvl="5"/>
            <a:endParaRPr lang="en-US" dirty="0"/>
          </a:p>
          <a:p>
            <a:r>
              <a:rPr lang="en-US" dirty="0"/>
              <a:t>CSS rules can override the default display.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8976" y="3876361"/>
            <a:ext cx="2870989" cy="9233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em</a:t>
            </a:r>
            <a:r>
              <a:rPr lang="en-US" sz="1800" b="1" dirty="0">
                <a:latin typeface="Courier New"/>
                <a:cs typeface="Courier New"/>
              </a:rPr>
              <a:t>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display: block;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7537" y="4973629"/>
            <a:ext cx="3089407" cy="1015663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The following is some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emphasized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text that displays as a block.</a:t>
            </a:r>
          </a:p>
        </p:txBody>
      </p:sp>
    </p:spTree>
    <p:extLst>
      <p:ext uri="{BB962C8B-B14F-4D97-AF65-F5344CB8AC3E}">
        <p14:creationId xmlns:p14="http://schemas.microsoft.com/office/powerpoint/2010/main" val="42622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968209"/>
          </a:xfrm>
        </p:spPr>
        <p:txBody>
          <a:bodyPr/>
          <a:lstStyle/>
          <a:p>
            <a:r>
              <a:rPr lang="en-US" dirty="0"/>
              <a:t>CSS treats every HTML element as if it were enclosed in an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invisible box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content width</a:t>
            </a:r>
          </a:p>
          <a:p>
            <a:pPr lvl="1"/>
            <a:r>
              <a:rPr lang="en-US" dirty="0"/>
              <a:t>content height</a:t>
            </a:r>
          </a:p>
          <a:p>
            <a:pPr lvl="1"/>
            <a:r>
              <a:rPr lang="en-US" dirty="0"/>
              <a:t>padding</a:t>
            </a:r>
          </a:p>
          <a:p>
            <a:pPr lvl="1"/>
            <a:r>
              <a:rPr lang="en-US" dirty="0"/>
              <a:t>borders</a:t>
            </a:r>
          </a:p>
          <a:p>
            <a:pPr lvl="1"/>
            <a:r>
              <a:rPr lang="en-US" dirty="0"/>
              <a:t>margins</a:t>
            </a:r>
          </a:p>
          <a:p>
            <a:r>
              <a:rPr lang="en-US" dirty="0"/>
              <a:t>Use absolute or </a:t>
            </a:r>
            <a:br>
              <a:rPr lang="en-US" dirty="0"/>
            </a:br>
            <a:r>
              <a:rPr lang="en-US" dirty="0"/>
              <a:t>relative units, 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auto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4" y="1874536"/>
            <a:ext cx="4364693" cy="43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0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endParaRPr lang="en-US" dirty="0"/>
          </a:p>
          <a:p>
            <a:r>
              <a:rPr lang="en-US" dirty="0"/>
              <a:t>Cascading Style Sheet (CSS)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formatting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2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values of each </a:t>
            </a:r>
            <a:r>
              <a:rPr lang="en-US" dirty="0">
                <a:solidFill>
                  <a:srgbClr val="B23C00"/>
                </a:solidFill>
              </a:rPr>
              <a:t>border</a:t>
            </a:r>
            <a:r>
              <a:rPr lang="en-US" dirty="0"/>
              <a:t> individually: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border-top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border-bottom</a:t>
            </a:r>
            <a:r>
              <a:rPr lang="en-US" dirty="0"/>
              <a:t>,</a:t>
            </a:r>
            <a:b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border-left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border-right</a:t>
            </a:r>
          </a:p>
          <a:p>
            <a:pPr lvl="1"/>
            <a:r>
              <a:rPr lang="en-US" dirty="0"/>
              <a:t>Or just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border</a:t>
            </a:r>
            <a:r>
              <a:rPr lang="en-US" dirty="0"/>
              <a:t> to set the values of all four borders.</a:t>
            </a:r>
          </a:p>
          <a:p>
            <a:pPr lvl="1"/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border-color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border-width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border-style</a:t>
            </a:r>
          </a:p>
          <a:p>
            <a:pPr lvl="2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none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dotted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dashed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solid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groove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ridge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inset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outset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5" y="3154683"/>
            <a:ext cx="4296942" cy="206210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.about </a:t>
            </a:r>
            <a:r>
              <a:rPr lang="en-US" b="1" dirty="0" err="1">
                <a:latin typeface="Courier New"/>
                <a:cs typeface="Courier New"/>
              </a:rPr>
              <a:t>img</a:t>
            </a:r>
            <a:r>
              <a:rPr lang="en-US" b="1" dirty="0">
                <a:latin typeface="Courier New"/>
                <a:cs typeface="Courier New"/>
              </a:rPr>
              <a:t> {</a:t>
            </a:r>
          </a:p>
          <a:p>
            <a:r>
              <a:rPr lang="en-US" b="1" dirty="0">
                <a:latin typeface="Courier New"/>
                <a:cs typeface="Courier New"/>
              </a:rPr>
              <a:t>    border: 5px solid gray;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nav</a:t>
            </a:r>
            <a:r>
              <a:rPr lang="en-US" b="1" dirty="0">
                <a:latin typeface="Courier New"/>
                <a:cs typeface="Courier New"/>
              </a:rPr>
              <a:t>-main {</a:t>
            </a:r>
          </a:p>
          <a:p>
            <a:r>
              <a:rPr lang="en-US" b="1" dirty="0">
                <a:latin typeface="Courier New"/>
                <a:cs typeface="Courier New"/>
              </a:rPr>
              <a:t>    border-top: 5px solid red;</a:t>
            </a:r>
          </a:p>
          <a:p>
            <a:r>
              <a:rPr lang="en-US" b="1" dirty="0">
                <a:latin typeface="Courier New"/>
                <a:cs typeface="Courier New"/>
              </a:rPr>
              <a:t>    border-bottom: 1px solid red;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42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13745"/>
          </a:xfrm>
        </p:spPr>
        <p:txBody>
          <a:bodyPr/>
          <a:lstStyle/>
          <a:p>
            <a:r>
              <a:rPr lang="en-US" dirty="0"/>
              <a:t>Set the size of the </a:t>
            </a:r>
            <a:r>
              <a:rPr lang="en-US" dirty="0">
                <a:solidFill>
                  <a:srgbClr val="B23C00"/>
                </a:solidFill>
              </a:rPr>
              <a:t>padding</a:t>
            </a:r>
            <a:r>
              <a:rPr lang="en-US" dirty="0"/>
              <a:t> on each side:</a:t>
            </a:r>
          </a:p>
          <a:p>
            <a:pPr lvl="4"/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padding-top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padding-bottom</a:t>
            </a:r>
            <a:r>
              <a:rPr lang="en-US" dirty="0"/>
              <a:t>,</a:t>
            </a:r>
            <a:b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padding-left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padding-right</a:t>
            </a:r>
          </a:p>
          <a:p>
            <a:pPr lvl="5"/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  <a:p>
            <a:pPr lvl="1"/>
            <a:r>
              <a:rPr lang="en-US" dirty="0"/>
              <a:t>Padding color is the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background-color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56529-D11B-6A42-A97E-5FA31C6E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72" y="1965976"/>
            <a:ext cx="4034810" cy="40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9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767"/>
            <a:ext cx="8229600" cy="5109842"/>
          </a:xfrm>
        </p:spPr>
        <p:txBody>
          <a:bodyPr/>
          <a:lstStyle/>
          <a:p>
            <a:r>
              <a:rPr lang="en-US" dirty="0"/>
              <a:t>Also: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padding: </a:t>
            </a:r>
            <a:r>
              <a:rPr lang="en-US" b="1" i="1" dirty="0">
                <a:latin typeface="Times New Roman"/>
                <a:cs typeface="Times New Roman"/>
              </a:rPr>
              <a:t>size</a:t>
            </a:r>
            <a:br>
              <a:rPr lang="en-US" b="1" i="1" dirty="0">
                <a:latin typeface="Times New Roman"/>
                <a:cs typeface="Times New Roman"/>
              </a:rPr>
            </a:br>
            <a:r>
              <a:rPr lang="en-US" dirty="0"/>
              <a:t>Applies to all sides</a:t>
            </a:r>
          </a:p>
          <a:p>
            <a:pPr lvl="6"/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padding: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latin typeface="+mj-lt"/>
                <a:cs typeface="Times New Roman"/>
              </a:rPr>
              <a:t>tb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latin typeface="+mj-lt"/>
                <a:cs typeface="Times New Roman"/>
              </a:rPr>
              <a:t>rl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br>
              <a:rPr lang="en-US" b="1" dirty="0">
                <a:latin typeface="Times New Roman"/>
                <a:cs typeface="Times New Roman"/>
              </a:rPr>
            </a:b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sz="2000" baseline="-25000" dirty="0" err="1">
                <a:cs typeface="Times New Roman"/>
              </a:rPr>
              <a:t>tb</a:t>
            </a:r>
            <a:r>
              <a:rPr lang="en-US" b="1" dirty="0">
                <a:latin typeface="+mj-lt"/>
                <a:cs typeface="Times New Roman"/>
              </a:rPr>
              <a:t> </a:t>
            </a:r>
            <a:r>
              <a:rPr lang="en-US" dirty="0"/>
              <a:t>applies to the top and bottom and </a:t>
            </a:r>
            <a:br>
              <a:rPr lang="en-US" dirty="0"/>
            </a:b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sz="2000" baseline="-25000" dirty="0" err="1">
                <a:cs typeface="Times New Roman"/>
              </a:rPr>
              <a:t>rl</a:t>
            </a:r>
            <a:r>
              <a:rPr lang="en-US" sz="2000" baseline="-25000" dirty="0">
                <a:cs typeface="Times New Roman"/>
              </a:rPr>
              <a:t> </a:t>
            </a:r>
            <a:r>
              <a:rPr lang="en-US" dirty="0"/>
              <a:t>applies to the right and left</a:t>
            </a:r>
          </a:p>
          <a:p>
            <a:pPr lvl="6"/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padding: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t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rl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b</a:t>
            </a:r>
            <a:r>
              <a:rPr lang="en-US" b="1" dirty="0">
                <a:latin typeface="Times New Roman"/>
                <a:cs typeface="Times New Roman"/>
              </a:rPr>
              <a:t>  </a:t>
            </a:r>
            <a:br>
              <a:rPr lang="en-US" b="1" dirty="0">
                <a:latin typeface="Times New Roman"/>
                <a:cs typeface="Times New Roman"/>
              </a:rPr>
            </a:b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sz="2000" baseline="-25000" dirty="0" err="1">
                <a:cs typeface="Times New Roman"/>
              </a:rPr>
              <a:t>t</a:t>
            </a:r>
            <a:r>
              <a:rPr lang="en-US" b="1" dirty="0">
                <a:cs typeface="Times New Roman"/>
              </a:rPr>
              <a:t> </a:t>
            </a:r>
            <a:r>
              <a:rPr lang="en-US" dirty="0"/>
              <a:t>applies to the top,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b</a:t>
            </a:r>
            <a:r>
              <a:rPr lang="en-US" dirty="0"/>
              <a:t> applies to the bottom,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sz="2000" baseline="-25000" dirty="0" err="1">
                <a:cs typeface="Times New Roman"/>
              </a:rPr>
              <a:t>rl</a:t>
            </a:r>
            <a:r>
              <a:rPr lang="en-US" sz="2000" baseline="-25000" dirty="0">
                <a:cs typeface="Times New Roman"/>
              </a:rPr>
              <a:t> </a:t>
            </a:r>
            <a:r>
              <a:rPr lang="en-US" dirty="0"/>
              <a:t>applies to the right and left</a:t>
            </a:r>
          </a:p>
          <a:p>
            <a:pPr lvl="6"/>
            <a:endParaRPr lang="en-US" dirty="0"/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padding: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t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r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b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l</a:t>
            </a:r>
            <a:r>
              <a:rPr lang="en-US" b="1" dirty="0">
                <a:latin typeface="Times New Roman"/>
                <a:cs typeface="Times New Roman"/>
              </a:rPr>
              <a:t>   </a:t>
            </a:r>
            <a:br>
              <a:rPr lang="en-US" b="1" dirty="0">
                <a:latin typeface="Times New Roman"/>
                <a:cs typeface="Times New Roman"/>
              </a:rPr>
            </a:br>
            <a:r>
              <a:rPr lang="en-US" dirty="0"/>
              <a:t>in clockwise order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32034" y="1417342"/>
            <a:ext cx="4063282" cy="120032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.about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background-color: white;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padding: .3em .6em .3em;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63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>
                <a:solidFill>
                  <a:srgbClr val="B23C00"/>
                </a:solidFill>
              </a:rPr>
              <a:t>margin sizes</a:t>
            </a:r>
            <a:r>
              <a:rPr lang="en-US" dirty="0"/>
              <a:t> (similar to padding sizes):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margin-top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margin-bottom</a:t>
            </a:r>
            <a:r>
              <a:rPr lang="en-US" dirty="0"/>
              <a:t>,</a:t>
            </a:r>
            <a:b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margin-left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margin-right</a:t>
            </a:r>
          </a:p>
          <a:p>
            <a:pPr lvl="5"/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margin: </a:t>
            </a:r>
            <a:r>
              <a:rPr lang="en-US" b="1" i="1" dirty="0">
                <a:latin typeface="Times New Roman"/>
                <a:cs typeface="Times New Roman"/>
              </a:rPr>
              <a:t>size</a:t>
            </a:r>
            <a:br>
              <a:rPr lang="en-US" b="1" i="1" dirty="0">
                <a:latin typeface="Times New Roman"/>
                <a:cs typeface="Times New Roman"/>
              </a:rPr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margin: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tb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rl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br>
              <a:rPr lang="en-US" b="1" dirty="0">
                <a:latin typeface="Times New Roman"/>
                <a:cs typeface="Times New Roman"/>
              </a:rPr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margin: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t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rl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b</a:t>
            </a:r>
            <a:r>
              <a:rPr lang="en-US" b="1" dirty="0">
                <a:latin typeface="Times New Roman"/>
                <a:cs typeface="Times New Roman"/>
              </a:rPr>
              <a:t>  </a:t>
            </a:r>
            <a:br>
              <a:rPr lang="en-US" b="1" dirty="0">
                <a:latin typeface="Times New Roman"/>
                <a:cs typeface="Times New Roman"/>
              </a:rPr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margin: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t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r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b</a:t>
            </a:r>
            <a:r>
              <a:rPr lang="en-US" dirty="0"/>
              <a:t>, </a:t>
            </a:r>
            <a:r>
              <a:rPr lang="en-US" b="1" i="1" dirty="0" err="1">
                <a:latin typeface="Times New Roman"/>
                <a:cs typeface="Times New Roman"/>
              </a:rPr>
              <a:t>size</a:t>
            </a:r>
            <a:r>
              <a:rPr lang="en-US" baseline="-25000" dirty="0" err="1">
                <a:cs typeface="Times New Roman"/>
              </a:rPr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195" y="2871426"/>
            <a:ext cx="3509194" cy="92333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h1: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margin-bottom: .4em;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23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endParaRPr lang="en-US" dirty="0"/>
          </a:p>
          <a:p>
            <a:r>
              <a:rPr lang="en-US" dirty="0"/>
              <a:t>Cascading Style Sheet (CSS)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layout</a:t>
            </a:r>
          </a:p>
          <a:p>
            <a:pPr lvl="1"/>
            <a:r>
              <a:rPr lang="en-US" dirty="0"/>
              <a:t>formatting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139429"/>
          </a:xfrm>
        </p:spPr>
        <p:txBody>
          <a:bodyPr/>
          <a:lstStyle/>
          <a:p>
            <a:r>
              <a:rPr lang="en-US" dirty="0"/>
              <a:t>An element can </a:t>
            </a:r>
            <a:r>
              <a:rPr lang="en-US" dirty="0">
                <a:solidFill>
                  <a:srgbClr val="B23C00"/>
                </a:solidFill>
              </a:rPr>
              <a:t>float</a:t>
            </a:r>
            <a:r>
              <a:rPr lang="en-US" dirty="0"/>
              <a:t> among text </a:t>
            </a:r>
            <a:br>
              <a:rPr lang="en-US" dirty="0"/>
            </a:br>
            <a:r>
              <a:rPr lang="en-US" dirty="0"/>
              <a:t>or other elements by making that </a:t>
            </a:r>
            <a:br>
              <a:rPr lang="en-US" dirty="0"/>
            </a:br>
            <a:r>
              <a:rPr lang="en-US" dirty="0"/>
              <a:t>other content </a:t>
            </a:r>
            <a:r>
              <a:rPr lang="en-US" dirty="0">
                <a:solidFill>
                  <a:srgbClr val="B23C00"/>
                </a:solidFill>
              </a:rPr>
              <a:t>flow around it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float: left </a:t>
            </a:r>
            <a:b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P</a:t>
            </a:r>
            <a:r>
              <a:rPr lang="en-US" dirty="0"/>
              <a:t>ut the element to the left of the other content.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float: right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float: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3001" y="4434829"/>
            <a:ext cx="3370672" cy="1477328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.post-photo {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float: left;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margin-bottom: 2px;</a:t>
            </a:r>
          </a:p>
          <a:p>
            <a:r>
              <a:rPr lang="en-US" sz="1800" b="1" dirty="0">
                <a:latin typeface="Courier New"/>
                <a:cs typeface="Courier New"/>
              </a:rPr>
              <a:t>    margin-right: 22px;</a:t>
            </a:r>
          </a:p>
          <a:p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1" y="3520439"/>
            <a:ext cx="3583944" cy="27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139428"/>
          </a:xfrm>
        </p:spPr>
        <p:txBody>
          <a:bodyPr/>
          <a:lstStyle/>
          <a:p>
            <a:r>
              <a:rPr lang="en-US" dirty="0"/>
              <a:t>Position an element </a:t>
            </a:r>
            <a:r>
              <a:rPr lang="en-US" dirty="0">
                <a:solidFill>
                  <a:srgbClr val="B23C00"/>
                </a:solidFill>
              </a:rPr>
              <a:t>relative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>
                <a:solidFill>
                  <a:srgbClr val="B23C00"/>
                </a:solidFill>
              </a:rPr>
              <a:t>to its natural location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position: relative;</a:t>
            </a:r>
          </a:p>
          <a:p>
            <a:pPr lvl="1"/>
            <a:r>
              <a:rPr lang="en-US" dirty="0"/>
              <a:t>Add any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top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bottom</a:t>
            </a:r>
            <a:r>
              <a:rPr lang="en-US" dirty="0"/>
              <a:t>, or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left</a:t>
            </a:r>
            <a:r>
              <a:rPr lang="en-US" dirty="0"/>
              <a:t> offsets.</a:t>
            </a:r>
          </a:p>
          <a:p>
            <a:pPr lvl="6"/>
            <a:endParaRPr lang="en-US" dirty="0"/>
          </a:p>
          <a:p>
            <a:r>
              <a:rPr lang="en-US" dirty="0"/>
              <a:t>Relative positioning does </a:t>
            </a:r>
            <a:r>
              <a:rPr lang="en-US" dirty="0">
                <a:solidFill>
                  <a:srgbClr val="B23C00"/>
                </a:solidFill>
              </a:rPr>
              <a:t>not</a:t>
            </a:r>
            <a:r>
              <a:rPr lang="en-US" dirty="0"/>
              <a:t> affect </a:t>
            </a:r>
            <a:br>
              <a:rPr lang="en-US" dirty="0"/>
            </a:br>
            <a:r>
              <a:rPr lang="en-US" dirty="0"/>
              <a:t>any surrounding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5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Positioning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pPr lvl="1"/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40" y="1889223"/>
            <a:ext cx="7418593" cy="163121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&lt;h1&gt;Relative Positioning&lt;/h1&gt;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&lt;p&gt;When you position an element relatively, you </a:t>
            </a:r>
          </a:p>
          <a:p>
            <a:r>
              <a:rPr lang="en-US" sz="2000" b="1" dirty="0">
                <a:solidFill>
                  <a:srgbClr val="B23C00"/>
                </a:solidFill>
                <a:latin typeface="Courier New"/>
                <a:cs typeface="Courier New"/>
              </a:rPr>
              <a:t>&lt;span class="example"&gt;position it&lt;/span&gt; </a:t>
            </a:r>
          </a:p>
          <a:p>
            <a:r>
              <a:rPr lang="en-US" sz="2000" b="1" dirty="0">
                <a:latin typeface="Courier New"/>
                <a:cs typeface="Courier New"/>
              </a:rPr>
              <a:t>relative to its normal location.&lt;/p&gt;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123" y="3794756"/>
            <a:ext cx="3724672" cy="1631216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.example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position: relative;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top: 35px;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left: 100px;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39" y="3794756"/>
            <a:ext cx="4152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dirty="0"/>
              <a:t>Position an element </a:t>
            </a:r>
            <a:r>
              <a:rPr lang="en-US" dirty="0">
                <a:solidFill>
                  <a:srgbClr val="B23C00"/>
                </a:solidFill>
              </a:rPr>
              <a:t>absolutely</a:t>
            </a:r>
            <a:r>
              <a:rPr lang="en-US" dirty="0"/>
              <a:t> by specifying its position with respect to the </a:t>
            </a:r>
            <a:r>
              <a:rPr lang="en-US" dirty="0">
                <a:solidFill>
                  <a:srgbClr val="B23C00"/>
                </a:solidFill>
              </a:rPr>
              <a:t>page body</a:t>
            </a:r>
            <a:r>
              <a:rPr lang="en-US" dirty="0"/>
              <a:t> or to its nearest positioned ancestor element.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position: absolute</a:t>
            </a:r>
          </a:p>
          <a:p>
            <a:pPr lvl="1"/>
            <a:r>
              <a:rPr lang="en-US" dirty="0"/>
              <a:t>Add any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top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bottom</a:t>
            </a:r>
            <a:r>
              <a:rPr lang="en-US" dirty="0"/>
              <a:t>, or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left</a:t>
            </a:r>
            <a:r>
              <a:rPr lang="en-US" dirty="0"/>
              <a:t> positions</a:t>
            </a:r>
            <a:br>
              <a:rPr lang="en-US" dirty="0"/>
            </a:br>
            <a:r>
              <a:rPr lang="en-US" dirty="0"/>
              <a:t>in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px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em</a:t>
            </a:r>
            <a:r>
              <a:rPr lang="en-US" dirty="0"/>
              <a:t>, or percentage of the ancestor.</a:t>
            </a:r>
          </a:p>
          <a:p>
            <a:pPr lvl="6"/>
            <a:endParaRPr lang="en-US" dirty="0"/>
          </a:p>
          <a:p>
            <a:r>
              <a:rPr lang="en-US" dirty="0"/>
              <a:t>If elements overlap, specify a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z-index </a:t>
            </a:r>
            <a:r>
              <a:rPr lang="en-US" dirty="0"/>
              <a:t>value.</a:t>
            </a:r>
          </a:p>
          <a:p>
            <a:pPr lvl="1"/>
            <a:r>
              <a:rPr lang="en-US" dirty="0"/>
              <a:t>Elements with </a:t>
            </a:r>
            <a:r>
              <a:rPr lang="en-US" dirty="0">
                <a:solidFill>
                  <a:srgbClr val="B23C00"/>
                </a:solidFill>
              </a:rPr>
              <a:t>higher</a:t>
            </a:r>
            <a:r>
              <a:rPr lang="en-US" dirty="0"/>
              <a:t> z-index values </a:t>
            </a:r>
            <a:r>
              <a:rPr lang="en-US" dirty="0">
                <a:solidFill>
                  <a:srgbClr val="B23C00"/>
                </a:solidFill>
              </a:rPr>
              <a:t>overlap</a:t>
            </a:r>
            <a:r>
              <a:rPr lang="en-US" dirty="0"/>
              <a:t> elements with lower values.</a:t>
            </a:r>
          </a:p>
          <a:p>
            <a:pPr lvl="1"/>
            <a:r>
              <a:rPr lang="en-US" dirty="0"/>
              <a:t>Compare the z-index values only for elements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solidFill>
                  <a:srgbClr val="B23C00"/>
                </a:solidFill>
              </a:rPr>
              <a:t>same</a:t>
            </a:r>
            <a:r>
              <a:rPr lang="en-US" dirty="0"/>
              <a:t>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vertical-align</a:t>
            </a:r>
            <a:r>
              <a:rPr lang="en-US" dirty="0"/>
              <a:t> to align an element: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baseline</a:t>
            </a:r>
            <a:br>
              <a:rPr lang="en-US" dirty="0"/>
            </a:br>
            <a:r>
              <a:rPr lang="en-US" dirty="0"/>
              <a:t>Align the element’s baseline with its </a:t>
            </a:r>
            <a:r>
              <a:rPr lang="en-US" dirty="0">
                <a:solidFill>
                  <a:srgbClr val="B23C00"/>
                </a:solidFill>
              </a:rPr>
              <a:t>parent’s baseline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middle</a:t>
            </a:r>
            <a:br>
              <a:rPr lang="en-US" dirty="0"/>
            </a:br>
            <a:r>
              <a:rPr lang="en-US" dirty="0"/>
              <a:t>Align the middle of the element slightly above </a:t>
            </a:r>
            <a:br>
              <a:rPr lang="en-US" dirty="0"/>
            </a:br>
            <a:r>
              <a:rPr lang="en-US" dirty="0"/>
              <a:t>the parent’s baseline.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sub</a:t>
            </a:r>
            <a:br>
              <a:rPr lang="en-US" dirty="0"/>
            </a:br>
            <a:r>
              <a:rPr lang="en-US" dirty="0"/>
              <a:t>Position the element as a </a:t>
            </a:r>
            <a:r>
              <a:rPr lang="en-US" dirty="0">
                <a:solidFill>
                  <a:srgbClr val="B23C00"/>
                </a:solidFill>
              </a:rPr>
              <a:t>subscript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parent’s baseline.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super</a:t>
            </a:r>
            <a:br>
              <a:rPr lang="en-US" dirty="0"/>
            </a:br>
            <a:r>
              <a:rPr lang="en-US" dirty="0"/>
              <a:t>Position the element as a </a:t>
            </a:r>
            <a:r>
              <a:rPr lang="en-US" dirty="0">
                <a:solidFill>
                  <a:srgbClr val="B23C00"/>
                </a:solidFill>
              </a:rPr>
              <a:t>superscript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parent’s baseline.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Format text</a:t>
            </a:r>
            <a:r>
              <a:rPr lang="en-US" dirty="0"/>
              <a:t> by setting </a:t>
            </a:r>
            <a:r>
              <a:rPr lang="en-US" dirty="0">
                <a:solidFill>
                  <a:srgbClr val="B23C00"/>
                </a:solidFill>
              </a:rPr>
              <a:t>font properties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line height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spacing and indentation</a:t>
            </a:r>
          </a:p>
          <a:p>
            <a:pPr lvl="1"/>
            <a:r>
              <a:rPr lang="en-US" dirty="0"/>
              <a:t>alignment</a:t>
            </a:r>
          </a:p>
          <a:p>
            <a:pPr lvl="1"/>
            <a:r>
              <a:rPr lang="en-US" dirty="0"/>
              <a:t>transformations and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40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Container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r>
              <a:rPr lang="en-US" dirty="0"/>
              <a:t>Semantic containers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&lt;header&gt; … &lt;/header&gt;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&lt;footer&gt; … &lt;/footer&gt;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&lt;main&gt; … &lt;/main&gt;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&lt;aside&gt; … &lt;/aside&gt;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</a:t>
            </a:r>
            <a:r>
              <a:rPr lang="en-US" sz="2000" b="1" dirty="0" err="1">
                <a:solidFill>
                  <a:srgbClr val="0033CC"/>
                </a:solidFill>
                <a:latin typeface="Courier New"/>
                <a:cs typeface="Courier New"/>
              </a:rPr>
              <a:t>nav</a:t>
            </a:r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&gt; … &lt;/</a:t>
            </a:r>
            <a:r>
              <a:rPr lang="en-US" sz="2000" b="1" dirty="0" err="1">
                <a:solidFill>
                  <a:srgbClr val="0033CC"/>
                </a:solidFill>
                <a:latin typeface="Courier New"/>
                <a:cs typeface="Courier New"/>
              </a:rPr>
              <a:t>nav</a:t>
            </a:r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&lt;article&gt; … &lt;/article&gt;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&lt;section&gt; … &lt;/section&gt;</a:t>
            </a:r>
          </a:p>
          <a:p>
            <a:pPr lvl="4"/>
            <a:endParaRPr lang="en-US" dirty="0"/>
          </a:p>
          <a:p>
            <a:r>
              <a:rPr lang="en-US" dirty="0"/>
              <a:t>Generic containers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&lt;div&gt; … &lt;/div&gt;</a:t>
            </a:r>
          </a:p>
          <a:p>
            <a:pPr lvl="1"/>
            <a:r>
              <a:rPr lang="en-US" sz="2000" b="1" dirty="0">
                <a:solidFill>
                  <a:srgbClr val="0033CC"/>
                </a:solidFill>
                <a:latin typeface="Courier New"/>
                <a:cs typeface="Courier New"/>
              </a:rPr>
              <a:t>&lt;span&gt; … &lt;/span&gt;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5" y="4709146"/>
            <a:ext cx="438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No inherent meanings. Used to </a:t>
            </a:r>
            <a:r>
              <a:rPr lang="en-US" b="1" dirty="0">
                <a:solidFill>
                  <a:srgbClr val="0033CC"/>
                </a:solidFill>
              </a:rPr>
              <a:t>apply styling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366" y="5166341"/>
            <a:ext cx="2614217" cy="338554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Contain a block of content.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3366" y="5532097"/>
            <a:ext cx="2560292" cy="338554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Contain a word or phrase.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9CFC6-42AE-8548-8137-FBFDCFB5DC4B}"/>
              </a:ext>
            </a:extLst>
          </p:cNvPr>
          <p:cNvSpPr txBox="1"/>
          <p:nvPr/>
        </p:nvSpPr>
        <p:spPr>
          <a:xfrm>
            <a:off x="4754878" y="1417342"/>
            <a:ext cx="238398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Have meanings relative </a:t>
            </a:r>
          </a:p>
          <a:p>
            <a:r>
              <a:rPr lang="en-US" dirty="0">
                <a:solidFill>
                  <a:srgbClr val="0033CC"/>
                </a:solidFill>
              </a:rPr>
              <a:t>to </a:t>
            </a:r>
            <a:r>
              <a:rPr lang="en-US" b="1" dirty="0">
                <a:solidFill>
                  <a:srgbClr val="0033CC"/>
                </a:solidFill>
              </a:rPr>
              <a:t>page organization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5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 Landmark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/>
              <a:t>WAI-ARIA</a:t>
            </a:r>
          </a:p>
          <a:p>
            <a:pPr lvl="1"/>
            <a:r>
              <a:rPr lang="en-US" dirty="0"/>
              <a:t>Web Accessibility Initiative</a:t>
            </a:r>
            <a:br>
              <a:rPr lang="en-US" dirty="0"/>
            </a:br>
            <a:r>
              <a:rPr lang="en-US" dirty="0"/>
              <a:t>Accessible Rich Internet Application</a:t>
            </a:r>
          </a:p>
          <a:p>
            <a:pPr lvl="5"/>
            <a:endParaRPr lang="en-US" dirty="0"/>
          </a:p>
          <a:p>
            <a:r>
              <a:rPr lang="en-US" dirty="0"/>
              <a:t>Add ARIA roles to HTML elements</a:t>
            </a:r>
            <a:br>
              <a:rPr lang="en-US" dirty="0"/>
            </a:br>
            <a:r>
              <a:rPr lang="en-US" dirty="0"/>
              <a:t>to guide HTML </a:t>
            </a:r>
            <a:r>
              <a:rPr lang="en-US" dirty="0">
                <a:solidFill>
                  <a:srgbClr val="B23C00"/>
                </a:solidFill>
              </a:rPr>
              <a:t>screen readers</a:t>
            </a:r>
            <a:br>
              <a:rPr lang="en-US" dirty="0"/>
            </a:br>
            <a:r>
              <a:rPr lang="en-US" dirty="0"/>
              <a:t>for the visually impaired.</a:t>
            </a:r>
          </a:p>
          <a:p>
            <a:pPr lvl="4"/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Encloses a major block of navigation links.</a:t>
            </a:r>
          </a:p>
          <a:p>
            <a:pPr lvl="1"/>
            <a:r>
              <a:rPr lang="en-US" dirty="0"/>
              <a:t>Tip to screen readers.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51781" y="4526268"/>
            <a:ext cx="526380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&lt;</a:t>
            </a:r>
            <a:r>
              <a:rPr lang="en-US" sz="2000" b="1" dirty="0" err="1">
                <a:latin typeface="Courier New"/>
                <a:cs typeface="Courier New"/>
              </a:rPr>
              <a:t>nav</a:t>
            </a:r>
            <a:r>
              <a:rPr lang="en-US" sz="2000" b="1" dirty="0">
                <a:latin typeface="Courier New"/>
                <a:cs typeface="Courier New"/>
              </a:rPr>
              <a:t> role="navigation"&gt; … &lt;/</a:t>
            </a:r>
            <a:r>
              <a:rPr lang="en-US" sz="2000" b="1" dirty="0" err="1">
                <a:latin typeface="Courier New"/>
                <a:cs typeface="Courier New"/>
              </a:rPr>
              <a:t>nav</a:t>
            </a:r>
            <a:r>
              <a:rPr lang="en-US" sz="2000" b="1" dirty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6788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Page with No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Screen Shot 2015-02-11 at 10.49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12" y="411163"/>
            <a:ext cx="3657560" cy="6353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7683" y="1508781"/>
            <a:ext cx="347468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http://www.htmlcssvqs.com/8ed/examples/chapter-11/no-styles.html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380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 descr="Screen Shot 2015-02-11 at 9.37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51" y="1234464"/>
            <a:ext cx="3200365" cy="504914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27946" y="1234463"/>
            <a:ext cx="4332309" cy="606125"/>
            <a:chOff x="445068" y="1234463"/>
            <a:chExt cx="4332309" cy="606125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302695" y="1234463"/>
              <a:ext cx="3474682" cy="606125"/>
            </a:xfrm>
            <a:prstGeom prst="roundRect">
              <a:avLst/>
            </a:prstGeom>
            <a:noFill/>
            <a:ln w="28575" cap="flat" cmpd="sng" algn="ctr">
              <a:solidFill>
                <a:srgbClr val="B23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5068" y="1325903"/>
              <a:ext cx="85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B23C00"/>
                  </a:solidFill>
                </a:rPr>
                <a:t>Header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56174" y="1872738"/>
            <a:ext cx="2866591" cy="4235765"/>
            <a:chOff x="673296" y="1872738"/>
            <a:chExt cx="2866591" cy="423576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1321454" y="1872738"/>
              <a:ext cx="2218433" cy="4235765"/>
            </a:xfrm>
            <a:prstGeom prst="roundRect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3296" y="2240293"/>
              <a:ext cx="629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Main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5500" y="5989292"/>
            <a:ext cx="1711784" cy="338554"/>
            <a:chOff x="662622" y="5989292"/>
            <a:chExt cx="1711784" cy="338554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482210" y="6132615"/>
              <a:ext cx="892196" cy="152713"/>
            </a:xfrm>
            <a:prstGeom prst="roundRect">
              <a:avLst/>
            </a:prstGeom>
            <a:noFill/>
            <a:ln w="28575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2622" y="5989292"/>
              <a:ext cx="777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60066"/>
                  </a:solidFill>
                </a:rPr>
                <a:t>Footer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54917" y="1872737"/>
            <a:ext cx="2097229" cy="4207993"/>
            <a:chOff x="3572039" y="1872737"/>
            <a:chExt cx="2097229" cy="4207993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3572039" y="1872737"/>
              <a:ext cx="1181555" cy="4207993"/>
            </a:xfrm>
            <a:prstGeom prst="round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77377" y="2240293"/>
              <a:ext cx="89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Sidebar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 dirty="0"/>
              <a:t>Styled Page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69505" y="1245137"/>
            <a:ext cx="38404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http://www.htmlcssvqs.com/8ed/examples/chapter-11/finished-page.html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Surround multi-word names with quotes.</a:t>
            </a:r>
          </a:p>
          <a:p>
            <a:pPr lvl="6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Generic</a:t>
            </a:r>
            <a:r>
              <a:rPr lang="en-US" dirty="0"/>
              <a:t> font families:</a:t>
            </a:r>
          </a:p>
          <a:p>
            <a:pPr lvl="1"/>
            <a:r>
              <a:rPr lang="en-US" dirty="0"/>
              <a:t>serif</a:t>
            </a:r>
          </a:p>
          <a:p>
            <a:pPr lvl="1"/>
            <a:r>
              <a:rPr lang="en-US" dirty="0"/>
              <a:t>sans-serif</a:t>
            </a:r>
          </a:p>
          <a:p>
            <a:pPr lvl="1"/>
            <a:r>
              <a:rPr lang="en-US" dirty="0"/>
              <a:t>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87799" y="1417342"/>
            <a:ext cx="3804420" cy="206210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body {</a:t>
            </a:r>
          </a:p>
          <a:p>
            <a:r>
              <a:rPr lang="en-US" b="1" dirty="0">
                <a:latin typeface="Courier New"/>
                <a:cs typeface="Courier New"/>
              </a:rPr>
              <a:t>    font-family: Geneva;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h1,</a:t>
            </a:r>
          </a:p>
          <a:p>
            <a:r>
              <a:rPr lang="en-US" b="1" dirty="0">
                <a:latin typeface="Courier New"/>
                <a:cs typeface="Courier New"/>
              </a:rPr>
              <a:t>h2 {</a:t>
            </a:r>
          </a:p>
          <a:p>
            <a:r>
              <a:rPr lang="en-US" b="1" dirty="0">
                <a:latin typeface="Courier New"/>
                <a:cs typeface="Courier New"/>
              </a:rPr>
              <a:t>    font-family: "Gill Sans";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17492" y="4770082"/>
            <a:ext cx="2834654" cy="112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dirty="0"/>
              <a:t>fantasy</a:t>
            </a:r>
          </a:p>
          <a:p>
            <a:pPr lvl="1"/>
            <a:r>
              <a:rPr lang="en-US" dirty="0" err="1"/>
              <a:t>monospace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</a:t>
            </a:r>
            <a:r>
              <a:rPr lang="en-US" dirty="0">
                <a:solidFill>
                  <a:srgbClr val="B23C00"/>
                </a:solidFill>
              </a:rPr>
              <a:t>alternate font families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case a browser lacks a font family.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Default font families </a:t>
            </a:r>
            <a:r>
              <a:rPr lang="en-US" dirty="0"/>
              <a:t>shared by </a:t>
            </a:r>
            <a:br>
              <a:rPr lang="en-US" dirty="0"/>
            </a:br>
            <a:r>
              <a:rPr lang="en-US" dirty="0"/>
              <a:t>Microsoft Windows and Mac OS X:</a:t>
            </a:r>
          </a:p>
          <a:p>
            <a:pPr lvl="1"/>
            <a:r>
              <a:rPr lang="en-US" dirty="0"/>
              <a:t>Arial</a:t>
            </a:r>
          </a:p>
          <a:p>
            <a:pPr lvl="1"/>
            <a:r>
              <a:rPr lang="en-US" dirty="0"/>
              <a:t>Comic Sans MS</a:t>
            </a:r>
          </a:p>
          <a:p>
            <a:pPr lvl="1"/>
            <a:r>
              <a:rPr lang="en-US" dirty="0"/>
              <a:t>Courier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45" y="2780881"/>
            <a:ext cx="8311289" cy="830997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h1 {</a:t>
            </a:r>
          </a:p>
          <a:p>
            <a:r>
              <a:rPr lang="en-US" b="1" dirty="0">
                <a:latin typeface="Courier New"/>
                <a:cs typeface="Courier New"/>
              </a:rPr>
              <a:t>    font-family: "Gill Sans", "Gill Sans MT", Calibri, sans-serif;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566126" y="4770082"/>
            <a:ext cx="3840483" cy="94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dirty="0"/>
              <a:t>New Times Roman</a:t>
            </a:r>
          </a:p>
          <a:p>
            <a:pPr lvl="1"/>
            <a:r>
              <a:rPr lang="en-US" dirty="0"/>
              <a:t>Verdana</a:t>
            </a:r>
          </a:p>
        </p:txBody>
      </p:sp>
    </p:spTree>
    <p:extLst>
      <p:ext uri="{BB962C8B-B14F-4D97-AF65-F5344CB8AC3E}">
        <p14:creationId xmlns:p14="http://schemas.microsoft.com/office/powerpoint/2010/main" val="19022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0"/>
          </a:xfrm>
        </p:spPr>
        <p:txBody>
          <a:bodyPr/>
          <a:lstStyle/>
          <a:p>
            <a:r>
              <a:rPr lang="en-US" dirty="0"/>
              <a:t>Font styles are normal, </a:t>
            </a:r>
            <a:r>
              <a:rPr lang="en-US" i="1" dirty="0">
                <a:latin typeface="Times New Roman"/>
                <a:cs typeface="Times New Roman"/>
              </a:rPr>
              <a:t>italic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or </a:t>
            </a:r>
            <a:r>
              <a:rPr lang="en-US" i="1" dirty="0"/>
              <a:t>oblique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(faux italic).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Not all font families have true italic.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342" y="3468206"/>
            <a:ext cx="3878586" cy="2246769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h1: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font-style: oblique;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  <a:p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p: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font-style: italic;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42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053819"/>
          </a:xfrm>
        </p:spPr>
        <p:txBody>
          <a:bodyPr/>
          <a:lstStyle/>
          <a:p>
            <a:r>
              <a:rPr lang="en-US" dirty="0"/>
              <a:t>Font weights are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Also: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100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200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300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400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500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600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700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800</a:t>
            </a:r>
            <a:r>
              <a:rPr lang="en-US" dirty="0"/>
              <a:t>, or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900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45" y="2779093"/>
            <a:ext cx="3570759" cy="101566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.special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font-weight: bold;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6" name="Picture 5" descr="Screen Shot 2015-02-11 at 8.0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7" y="2069847"/>
            <a:ext cx="5162984" cy="45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2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/>
              <a:t>Default sizes: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xx-small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x-small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small</a:t>
            </a:r>
          </a:p>
          <a:p>
            <a:pPr lvl="5"/>
            <a:endParaRPr lang="en-US" dirty="0"/>
          </a:p>
          <a:p>
            <a:r>
              <a:rPr lang="en-US" dirty="0"/>
              <a:t>Specify font size with absolute or relative units.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Absolute units </a:t>
            </a:r>
            <a:r>
              <a:rPr lang="en-US" dirty="0"/>
              <a:t>in pixels (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px</a:t>
            </a:r>
            <a:r>
              <a:rPr lang="en-US" dirty="0"/>
              <a:t>) or points (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lvl="5"/>
            <a:endParaRPr lang="en-US" dirty="0"/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rgbClr val="B23C00"/>
                </a:solidFill>
              </a:rPr>
              <a:t>no space</a:t>
            </a:r>
            <a:r>
              <a:rPr lang="en-US" dirty="0"/>
              <a:t> between the number and 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px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pt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6098" y="4709146"/>
            <a:ext cx="3262932" cy="101566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h1 {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font-size: 35px;</a:t>
            </a:r>
          </a:p>
          <a:p>
            <a:r>
              <a:rPr lang="en-US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17537" y="1783098"/>
            <a:ext cx="2926048" cy="14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medium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large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x-large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86390" y="1783098"/>
            <a:ext cx="3108926" cy="14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charset="0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77950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o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827213" indent="-4381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2971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o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xx-large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smaller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larger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15851" y="4885766"/>
            <a:ext cx="1339392" cy="646331"/>
          </a:xfrm>
          <a:prstGeom prst="rect">
            <a:avLst/>
          </a:prstGeom>
          <a:solidFill>
            <a:srgbClr val="FFFFC2"/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B23C00"/>
                </a:solidFill>
              </a:rPr>
              <a:t>Use points</a:t>
            </a:r>
          </a:p>
          <a:p>
            <a:r>
              <a:rPr lang="en-US" sz="1800" dirty="0">
                <a:solidFill>
                  <a:srgbClr val="B23C00"/>
                </a:solidFill>
              </a:rPr>
              <a:t>for printing.</a:t>
            </a:r>
          </a:p>
        </p:txBody>
      </p:sp>
    </p:spTree>
    <p:extLst>
      <p:ext uri="{BB962C8B-B14F-4D97-AF65-F5344CB8AC3E}">
        <p14:creationId xmlns:p14="http://schemas.microsoft.com/office/powerpoint/2010/main" val="22995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Relative units</a:t>
            </a:r>
          </a:p>
          <a:p>
            <a:pPr lvl="1"/>
            <a:r>
              <a:rPr lang="en-US" dirty="0"/>
              <a:t>By percentage of the default size (usually 16px).</a:t>
            </a:r>
          </a:p>
          <a:p>
            <a:pPr lvl="1"/>
            <a:r>
              <a:rPr lang="en-US" dirty="0"/>
              <a:t>By ratio of the parent element’s font size (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em</a:t>
            </a:r>
            <a:r>
              <a:rPr lang="en-US" dirty="0"/>
              <a:t> units).</a:t>
            </a:r>
          </a:p>
          <a:p>
            <a:pPr lvl="1"/>
            <a:r>
              <a:rPr lang="en-US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7537" y="2788927"/>
            <a:ext cx="5725546" cy="3139321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body {</a:t>
            </a:r>
          </a:p>
          <a:p>
            <a:r>
              <a:rPr lang="it-IT" sz="1800" b="1" dirty="0">
                <a:latin typeface="Courier New"/>
                <a:cs typeface="Courier New"/>
              </a:rPr>
              <a:t>    font-size: 100%; /* 16px */</a:t>
            </a:r>
          </a:p>
          <a:p>
            <a:r>
              <a:rPr lang="it-IT" sz="1800" b="1" dirty="0">
                <a:latin typeface="Courier New"/>
                <a:cs typeface="Courier New"/>
              </a:rPr>
              <a:t>}</a:t>
            </a:r>
          </a:p>
          <a:p>
            <a:r>
              <a:rPr lang="it-IT" sz="1800" b="1" dirty="0">
                <a:latin typeface="Courier New"/>
                <a:cs typeface="Courier New"/>
              </a:rPr>
              <a:t> 	</a:t>
            </a:r>
          </a:p>
          <a:p>
            <a:r>
              <a:rPr lang="it-IT" sz="1800" b="1" dirty="0">
                <a:latin typeface="Courier New"/>
                <a:cs typeface="Courier New"/>
              </a:rPr>
              <a:t>h1 {</a:t>
            </a:r>
          </a:p>
          <a:p>
            <a:r>
              <a:rPr lang="it-IT" sz="1800" b="1" dirty="0">
                <a:latin typeface="Courier New"/>
                <a:cs typeface="Courier New"/>
              </a:rPr>
              <a:t>    font-size: 2.1875em; /* 35px/16px */</a:t>
            </a:r>
          </a:p>
          <a:p>
            <a:r>
              <a:rPr lang="it-IT" sz="1800" b="1" dirty="0">
                <a:latin typeface="Courier New"/>
                <a:cs typeface="Courier New"/>
              </a:rPr>
              <a:t>}</a:t>
            </a:r>
          </a:p>
          <a:p>
            <a:r>
              <a:rPr lang="it-IT" sz="1800" b="1" dirty="0">
                <a:latin typeface="Courier New"/>
                <a:cs typeface="Courier New"/>
              </a:rPr>
              <a:t> </a:t>
            </a:r>
          </a:p>
          <a:p>
            <a:r>
              <a:rPr lang="it-IT" sz="1800" b="1" dirty="0">
                <a:latin typeface="Courier New"/>
                <a:cs typeface="Courier New"/>
              </a:rPr>
              <a:t>h2 {</a:t>
            </a:r>
          </a:p>
          <a:p>
            <a:r>
              <a:rPr lang="it-IT" sz="1800" b="1" dirty="0">
                <a:latin typeface="Courier New"/>
                <a:cs typeface="Courier New"/>
              </a:rPr>
              <a:t>    font-size: 1.75em; /* 28px/16px */</a:t>
            </a:r>
          </a:p>
          <a:p>
            <a:r>
              <a:rPr lang="it-IT" sz="1800" b="1" dirty="0">
                <a:latin typeface="Courier New"/>
                <a:cs typeface="Courier New"/>
              </a:rPr>
              <a:t>}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8048" y="2971805"/>
            <a:ext cx="1427895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Establish the</a:t>
            </a:r>
          </a:p>
          <a:p>
            <a:r>
              <a:rPr lang="en-US" dirty="0">
                <a:solidFill>
                  <a:srgbClr val="0033CC"/>
                </a:solidFill>
              </a:rPr>
              <a:t>baseline size.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928" y="3886195"/>
            <a:ext cx="2686853" cy="923330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In traditional typesetting,</a:t>
            </a:r>
          </a:p>
          <a:p>
            <a:r>
              <a:rPr lang="en-US" sz="1800" dirty="0">
                <a:solidFill>
                  <a:srgbClr val="0033CC"/>
                </a:solidFill>
              </a:rPr>
              <a:t>an </a:t>
            </a:r>
            <a:r>
              <a:rPr lang="en-US" sz="1800" b="1" dirty="0" err="1">
                <a:solidFill>
                  <a:srgbClr val="0033CC"/>
                </a:solidFill>
              </a:rPr>
              <a:t>em</a:t>
            </a:r>
            <a:r>
              <a:rPr lang="en-US" sz="1800" dirty="0">
                <a:solidFill>
                  <a:srgbClr val="0033CC"/>
                </a:solidFill>
              </a:rPr>
              <a:t> unit is the width</a:t>
            </a:r>
          </a:p>
          <a:p>
            <a:r>
              <a:rPr lang="en-US" sz="1800" dirty="0">
                <a:solidFill>
                  <a:srgbClr val="0033CC"/>
                </a:solidFill>
              </a:rPr>
              <a:t>of the letter m.</a:t>
            </a:r>
          </a:p>
        </p:txBody>
      </p:sp>
    </p:spTree>
    <p:extLst>
      <p:ext uri="{BB962C8B-B14F-4D97-AF65-F5344CB8AC3E}">
        <p14:creationId xmlns:p14="http://schemas.microsoft.com/office/powerpoint/2010/main" val="37261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25076</TotalTime>
  <Words>1092</Words>
  <Application>Microsoft Macintosh PowerPoint</Application>
  <PresentationFormat>On-screen Show (4:3)</PresentationFormat>
  <Paragraphs>380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Courier New</vt:lpstr>
      <vt:lpstr>Times New Roman</vt:lpstr>
      <vt:lpstr>Wingdings</vt:lpstr>
      <vt:lpstr>Quadrant</vt:lpstr>
      <vt:lpstr>CMPE 280 Web UI Design and Development September 4 Class Meeting</vt:lpstr>
      <vt:lpstr>HTML and CSS</vt:lpstr>
      <vt:lpstr>Formatting Text</vt:lpstr>
      <vt:lpstr>Font Family</vt:lpstr>
      <vt:lpstr>Font Family, cont’d</vt:lpstr>
      <vt:lpstr>Font Style</vt:lpstr>
      <vt:lpstr>Font Weight</vt:lpstr>
      <vt:lpstr>Font Size</vt:lpstr>
      <vt:lpstr>Font Size, cont’d</vt:lpstr>
      <vt:lpstr>Line Height</vt:lpstr>
      <vt:lpstr>Points, Pixels, and Em</vt:lpstr>
      <vt:lpstr>Font Variants</vt:lpstr>
      <vt:lpstr>Combining Font Values</vt:lpstr>
      <vt:lpstr>Line and Letter Spacing</vt:lpstr>
      <vt:lpstr>Text Alignment</vt:lpstr>
      <vt:lpstr>Text Indentation</vt:lpstr>
      <vt:lpstr>Text Transformation</vt:lpstr>
      <vt:lpstr>Controlling the Display of Elements</vt:lpstr>
      <vt:lpstr>The Box Model</vt:lpstr>
      <vt:lpstr>Borders</vt:lpstr>
      <vt:lpstr>Padding</vt:lpstr>
      <vt:lpstr>Padding, cont’d</vt:lpstr>
      <vt:lpstr>Margins</vt:lpstr>
      <vt:lpstr>HTML and CSS</vt:lpstr>
      <vt:lpstr>Floating Elements</vt:lpstr>
      <vt:lpstr>Relative Positioning</vt:lpstr>
      <vt:lpstr>Relative Positioning, cont’d</vt:lpstr>
      <vt:lpstr>Absolute Positioning</vt:lpstr>
      <vt:lpstr>Vertical Alignment</vt:lpstr>
      <vt:lpstr>HTML Container Elements</vt:lpstr>
      <vt:lpstr>ARIA Landmark Roles</vt:lpstr>
      <vt:lpstr>Page with No Styles</vt:lpstr>
      <vt:lpstr>Styled Page</vt:lpstr>
    </vt:vector>
  </TitlesOfParts>
  <Company>Apropos Logic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342</cp:revision>
  <dcterms:created xsi:type="dcterms:W3CDTF">2008-01-12T03:52:55Z</dcterms:created>
  <dcterms:modified xsi:type="dcterms:W3CDTF">2018-09-04T00:41:41Z</dcterms:modified>
</cp:coreProperties>
</file>