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70" r:id="rId5"/>
    <p:sldId id="264" r:id="rId6"/>
    <p:sldId id="259" r:id="rId7"/>
    <p:sldId id="260" r:id="rId8"/>
    <p:sldId id="261" r:id="rId9"/>
    <p:sldId id="271" r:id="rId10"/>
    <p:sldId id="262" r:id="rId11"/>
    <p:sldId id="274" r:id="rId12"/>
    <p:sldId id="277" r:id="rId13"/>
    <p:sldId id="275" r:id="rId14"/>
    <p:sldId id="278" r:id="rId15"/>
    <p:sldId id="279" r:id="rId16"/>
    <p:sldId id="280" r:id="rId17"/>
    <p:sldId id="281" r:id="rId18"/>
    <p:sldId id="263" r:id="rId19"/>
    <p:sldId id="265" r:id="rId20"/>
    <p:sldId id="266" r:id="rId21"/>
    <p:sldId id="269" r:id="rId22"/>
    <p:sldId id="268" r:id="rId23"/>
    <p:sldId id="276" r:id="rId24"/>
    <p:sldId id="272"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8F91965-CD4A-4C04-B742-6D6B6FFB637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25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E4A09-2E31-4CC4-9B6A-C6B80776E452}"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366938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908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775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24256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529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29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17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59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408302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05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E4A09-2E31-4CC4-9B6A-C6B80776E452}"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281674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E4A09-2E31-4CC4-9B6A-C6B80776E452}"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F91965-CD4A-4C04-B742-6D6B6FFB637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26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E4A09-2E31-4CC4-9B6A-C6B80776E452}"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91965-CD4A-4C04-B742-6D6B6FFB637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09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E4A09-2E31-4CC4-9B6A-C6B80776E452}"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124857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E4A09-2E31-4CC4-9B6A-C6B80776E452}"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78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E4A09-2E31-4CC4-9B6A-C6B80776E452}"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366153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0E4A09-2E31-4CC4-9B6A-C6B80776E452}" type="datetimeFigureOut">
              <a:rPr lang="en-IN" smtClean="0"/>
              <a:t>03-05-2024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F91965-CD4A-4C04-B742-6D6B6FFB637B}" type="slidenum">
              <a:rPr lang="en-IN" smtClean="0"/>
              <a:t>‹#›</a:t>
            </a:fld>
            <a:endParaRPr lang="en-IN"/>
          </a:p>
        </p:txBody>
      </p:sp>
    </p:spTree>
    <p:extLst>
      <p:ext uri="{BB962C8B-B14F-4D97-AF65-F5344CB8AC3E}">
        <p14:creationId xmlns:p14="http://schemas.microsoft.com/office/powerpoint/2010/main" val="9152719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EE6A-F0FF-74ED-8704-5C642CD6F7A0}"/>
              </a:ext>
            </a:extLst>
          </p:cNvPr>
          <p:cNvSpPr>
            <a:spLocks noGrp="1"/>
          </p:cNvSpPr>
          <p:nvPr>
            <p:ph type="ctrTitle"/>
          </p:nvPr>
        </p:nvSpPr>
        <p:spPr/>
        <p:txBody>
          <a:bodyPr/>
          <a:lstStyle/>
          <a:p>
            <a:r>
              <a:rPr lang="en-IN" dirty="0">
                <a:latin typeface="Algerian" panose="04020705040A02060702" pitchFamily="82" charset="0"/>
              </a:rPr>
              <a:t>DATA WAREHOUSE</a:t>
            </a:r>
            <a:r>
              <a:rPr lang="en-IN" dirty="0"/>
              <a:t> </a:t>
            </a:r>
          </a:p>
        </p:txBody>
      </p:sp>
      <p:sp>
        <p:nvSpPr>
          <p:cNvPr id="3" name="Subtitle 2">
            <a:extLst>
              <a:ext uri="{FF2B5EF4-FFF2-40B4-BE49-F238E27FC236}">
                <a16:creationId xmlns:a16="http://schemas.microsoft.com/office/drawing/2014/main" id="{BB5690B9-A2A5-6BC6-C35B-BDAF54D60328}"/>
              </a:ext>
            </a:extLst>
          </p:cNvPr>
          <p:cNvSpPr>
            <a:spLocks noGrp="1"/>
          </p:cNvSpPr>
          <p:nvPr>
            <p:ph type="subTitle" idx="1"/>
          </p:nvPr>
        </p:nvSpPr>
        <p:spPr/>
        <p:txBody>
          <a:bodyPr/>
          <a:lstStyle/>
          <a:p>
            <a:r>
              <a:rPr lang="en-IN" b="1" dirty="0"/>
              <a:t>WHAT , WHY AND HOW ?</a:t>
            </a:r>
          </a:p>
        </p:txBody>
      </p:sp>
    </p:spTree>
    <p:extLst>
      <p:ext uri="{BB962C8B-B14F-4D97-AF65-F5344CB8AC3E}">
        <p14:creationId xmlns:p14="http://schemas.microsoft.com/office/powerpoint/2010/main" val="2358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516A-7A95-44A1-C120-BCE3C95761F1}"/>
              </a:ext>
            </a:extLst>
          </p:cNvPr>
          <p:cNvSpPr>
            <a:spLocks noGrp="1"/>
          </p:cNvSpPr>
          <p:nvPr>
            <p:ph type="title"/>
          </p:nvPr>
        </p:nvSpPr>
        <p:spPr>
          <a:xfrm>
            <a:off x="1295402" y="548641"/>
            <a:ext cx="9601196" cy="760396"/>
          </a:xfrm>
        </p:spPr>
        <p:txBody>
          <a:bodyPr>
            <a:normAutofit fontScale="90000"/>
          </a:bodyPr>
          <a:lstStyle/>
          <a:p>
            <a:r>
              <a:rPr lang="en-IN" dirty="0"/>
              <a:t>Fact vs Dimension</a:t>
            </a:r>
          </a:p>
        </p:txBody>
      </p:sp>
      <p:sp>
        <p:nvSpPr>
          <p:cNvPr id="3" name="Content Placeholder 2">
            <a:extLst>
              <a:ext uri="{FF2B5EF4-FFF2-40B4-BE49-F238E27FC236}">
                <a16:creationId xmlns:a16="http://schemas.microsoft.com/office/drawing/2014/main" id="{D34C7EC5-FCB0-09F3-70C6-CE2A0121979A}"/>
              </a:ext>
            </a:extLst>
          </p:cNvPr>
          <p:cNvSpPr>
            <a:spLocks noGrp="1"/>
          </p:cNvSpPr>
          <p:nvPr>
            <p:ph idx="1"/>
          </p:nvPr>
        </p:nvSpPr>
        <p:spPr>
          <a:xfrm>
            <a:off x="1295401" y="1443789"/>
            <a:ext cx="9601196" cy="4726005"/>
          </a:xfrm>
        </p:spPr>
        <p:txBody>
          <a:bodyPr>
            <a:normAutofit fontScale="70000" lnSpcReduction="20000"/>
          </a:bodyPr>
          <a:lstStyle/>
          <a:p>
            <a:r>
              <a:rPr lang="en-US" sz="3300" b="1" dirty="0"/>
              <a:t>Fact</a:t>
            </a:r>
          </a:p>
          <a:p>
            <a:r>
              <a:rPr lang="en-US" dirty="0"/>
              <a:t>Facts are the measurements/metrics or facts from your business process. For a Sales business process, a measurement would be quarterly sales number  .</a:t>
            </a:r>
          </a:p>
          <a:p>
            <a:r>
              <a:rPr lang="en-US" dirty="0"/>
              <a:t>It will answers, How much, How many, Patterns/Trends &amp; Performance Metrics.</a:t>
            </a:r>
          </a:p>
          <a:p>
            <a:endParaRPr lang="en-US" dirty="0"/>
          </a:p>
          <a:p>
            <a:r>
              <a:rPr lang="en-US" sz="3200" b="1" dirty="0"/>
              <a:t>Dimension</a:t>
            </a:r>
          </a:p>
          <a:p>
            <a:r>
              <a:rPr lang="en-US" dirty="0"/>
              <a:t>Dimension provides the context surrounding a business process event. In simple terms, they give who, what, where of a fact. In the Sales business process, for the fact quarterly sales number, dimensions would be</a:t>
            </a:r>
          </a:p>
          <a:p>
            <a:endParaRPr lang="en-US" dirty="0"/>
          </a:p>
          <a:p>
            <a:r>
              <a:rPr lang="en-US" dirty="0"/>
              <a:t>Who – Customer Names</a:t>
            </a:r>
          </a:p>
          <a:p>
            <a:r>
              <a:rPr lang="en-US" dirty="0"/>
              <a:t>Where – Location</a:t>
            </a:r>
          </a:p>
          <a:p>
            <a:r>
              <a:rPr lang="en-US" dirty="0"/>
              <a:t>What – Product Name</a:t>
            </a:r>
          </a:p>
          <a:p>
            <a:r>
              <a:rPr lang="en-US" dirty="0"/>
              <a:t>In other words, a dimension is a window to view information in the facts.</a:t>
            </a:r>
            <a:endParaRPr lang="en-IN" dirty="0"/>
          </a:p>
        </p:txBody>
      </p:sp>
    </p:spTree>
    <p:extLst>
      <p:ext uri="{BB962C8B-B14F-4D97-AF65-F5344CB8AC3E}">
        <p14:creationId xmlns:p14="http://schemas.microsoft.com/office/powerpoint/2010/main" val="420166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C2F-84D9-AC84-A3CC-53358A6E2B0B}"/>
              </a:ext>
            </a:extLst>
          </p:cNvPr>
          <p:cNvSpPr>
            <a:spLocks noGrp="1"/>
          </p:cNvSpPr>
          <p:nvPr>
            <p:ph type="title"/>
          </p:nvPr>
        </p:nvSpPr>
        <p:spPr>
          <a:xfrm>
            <a:off x="1295402" y="644893"/>
            <a:ext cx="9601196" cy="741145"/>
          </a:xfrm>
        </p:spPr>
        <p:txBody>
          <a:bodyPr>
            <a:normAutofit fontScale="90000"/>
          </a:bodyPr>
          <a:lstStyle/>
          <a:p>
            <a:r>
              <a:rPr lang="en-IN" dirty="0"/>
              <a:t>TYPE OF FACT Tables</a:t>
            </a:r>
          </a:p>
        </p:txBody>
      </p:sp>
      <p:sp>
        <p:nvSpPr>
          <p:cNvPr id="3" name="Content Placeholder 2">
            <a:extLst>
              <a:ext uri="{FF2B5EF4-FFF2-40B4-BE49-F238E27FC236}">
                <a16:creationId xmlns:a16="http://schemas.microsoft.com/office/drawing/2014/main" id="{EF3C751F-3367-F3EC-F658-7D2A0368C782}"/>
              </a:ext>
            </a:extLst>
          </p:cNvPr>
          <p:cNvSpPr>
            <a:spLocks noGrp="1"/>
          </p:cNvSpPr>
          <p:nvPr>
            <p:ph idx="1"/>
          </p:nvPr>
        </p:nvSpPr>
        <p:spPr>
          <a:xfrm>
            <a:off x="1295401" y="1713297"/>
            <a:ext cx="9601196" cy="4162571"/>
          </a:xfrm>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Transactional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Transactional fact tables capture detailed data about individual business transactions or events. They contain granular data at the transaction level, recording every occurrence of a particular event. Transactional fact tables are often used for operational reporting and auditing purposes.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sales transactional fact table would store detailed information about each sale, including the date, product sold, quantity, price, customer ID, and salesperson ID.</a:t>
            </a:r>
          </a:p>
          <a:p>
            <a:pPr marL="0" indent="0" algn="l">
              <a:buNone/>
            </a:pPr>
            <a:r>
              <a:rPr lang="en-US" b="1" i="0" dirty="0">
                <a:solidFill>
                  <a:srgbClr val="0D0D0D"/>
                </a:solidFill>
                <a:effectLst/>
                <a:highlight>
                  <a:srgbClr val="FFFFFF"/>
                </a:highlight>
                <a:latin typeface="Söhne"/>
              </a:rPr>
              <a:t>Periodic Snapshot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Periodic snapshot fact tables capture data at regular intervals, such as daily, weekly, or monthly snapshots of business activities. They provide a snapshot view of the business at specific points in time, allowing for trend analysis and comparison over time.</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monthly sales snapshot fact table would store aggregated data for each month, including total sales revenue, number of orders, and average order value.</a:t>
            </a:r>
          </a:p>
          <a:p>
            <a:pPr marL="457200" lvl="1" indent="0" algn="l">
              <a:buNone/>
            </a:pPr>
            <a:endParaRPr lang="en-US"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28384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C2F-84D9-AC84-A3CC-53358A6E2B0B}"/>
              </a:ext>
            </a:extLst>
          </p:cNvPr>
          <p:cNvSpPr>
            <a:spLocks noGrp="1"/>
          </p:cNvSpPr>
          <p:nvPr>
            <p:ph type="title"/>
          </p:nvPr>
        </p:nvSpPr>
        <p:spPr>
          <a:xfrm>
            <a:off x="1295402" y="644893"/>
            <a:ext cx="9601196" cy="741145"/>
          </a:xfrm>
        </p:spPr>
        <p:txBody>
          <a:bodyPr>
            <a:normAutofit fontScale="90000"/>
          </a:bodyPr>
          <a:lstStyle/>
          <a:p>
            <a:r>
              <a:rPr lang="en-IN" dirty="0"/>
              <a:t>TYPE OF FACT Tables</a:t>
            </a:r>
          </a:p>
        </p:txBody>
      </p:sp>
      <p:sp>
        <p:nvSpPr>
          <p:cNvPr id="3" name="Content Placeholder 2">
            <a:extLst>
              <a:ext uri="{FF2B5EF4-FFF2-40B4-BE49-F238E27FC236}">
                <a16:creationId xmlns:a16="http://schemas.microsoft.com/office/drawing/2014/main" id="{EF3C751F-3367-F3EC-F658-7D2A0368C782}"/>
              </a:ext>
            </a:extLst>
          </p:cNvPr>
          <p:cNvSpPr>
            <a:spLocks noGrp="1"/>
          </p:cNvSpPr>
          <p:nvPr>
            <p:ph idx="1"/>
          </p:nvPr>
        </p:nvSpPr>
        <p:spPr>
          <a:xfrm>
            <a:off x="1295401" y="1713297"/>
            <a:ext cx="9601196" cy="4162571"/>
          </a:xfrm>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Accumulating Snapshot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Accumulating snapshot fact tables track the progress or status of a process or workflow over time. They capture key milestones or stages in a process and record the duration or status of each stage. Accumulating snapshot fact tables are commonly used for process monitoring and performance analysis.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customer lifecycle snapshot fact table would track the progression of customers through various stages, such as acquisition, onboarding, engagement, and churn, along with the duration spent in each stage.</a:t>
            </a:r>
          </a:p>
          <a:p>
            <a:pPr marL="0" indent="0" algn="l">
              <a:buNone/>
            </a:pPr>
            <a:r>
              <a:rPr lang="en-US" b="1" i="0" dirty="0" err="1">
                <a:solidFill>
                  <a:srgbClr val="0D0D0D"/>
                </a:solidFill>
                <a:effectLst/>
                <a:highlight>
                  <a:srgbClr val="FFFFFF"/>
                </a:highlight>
                <a:latin typeface="Söhne"/>
              </a:rPr>
              <a:t>Factless</a:t>
            </a:r>
            <a:r>
              <a:rPr lang="en-US" b="1" i="0" dirty="0">
                <a:solidFill>
                  <a:srgbClr val="0D0D0D"/>
                </a:solidFill>
                <a:effectLst/>
                <a:highlight>
                  <a:srgbClr val="FFFFFF"/>
                </a:highlight>
                <a:latin typeface="Söhne"/>
              </a:rPr>
              <a:t>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Factless</a:t>
            </a:r>
            <a:r>
              <a:rPr lang="en-US" b="0" i="0" dirty="0">
                <a:solidFill>
                  <a:srgbClr val="0D0D0D"/>
                </a:solidFill>
                <a:effectLst/>
                <a:highlight>
                  <a:srgbClr val="FFFFFF"/>
                </a:highlight>
                <a:latin typeface="Söhne"/>
              </a:rPr>
              <a:t> fact tables contain no measures or numeric data. Instead, they capture relationships or associations between different entities or dimensions. </a:t>
            </a:r>
            <a:r>
              <a:rPr lang="en-US" b="0" i="0" dirty="0" err="1">
                <a:solidFill>
                  <a:srgbClr val="0D0D0D"/>
                </a:solidFill>
                <a:effectLst/>
                <a:highlight>
                  <a:srgbClr val="FFFFFF"/>
                </a:highlight>
                <a:latin typeface="Söhne"/>
              </a:rPr>
              <a:t>Factless</a:t>
            </a:r>
            <a:r>
              <a:rPr lang="en-US" b="0" i="0" dirty="0">
                <a:solidFill>
                  <a:srgbClr val="0D0D0D"/>
                </a:solidFill>
                <a:effectLst/>
                <a:highlight>
                  <a:srgbClr val="FFFFFF"/>
                </a:highlight>
                <a:latin typeface="Söhne"/>
              </a:rPr>
              <a:t> fact tables are used to represent events or occurrences without numerical values.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student enrollment </a:t>
            </a:r>
            <a:r>
              <a:rPr lang="en-US" b="0" i="0" dirty="0" err="1">
                <a:solidFill>
                  <a:srgbClr val="0D0D0D"/>
                </a:solidFill>
                <a:effectLst/>
                <a:highlight>
                  <a:srgbClr val="FFFFFF"/>
                </a:highlight>
                <a:latin typeface="Söhne"/>
              </a:rPr>
              <a:t>factless</a:t>
            </a:r>
            <a:r>
              <a:rPr lang="en-US" b="0" i="0" dirty="0">
                <a:solidFill>
                  <a:srgbClr val="0D0D0D"/>
                </a:solidFill>
                <a:effectLst/>
                <a:highlight>
                  <a:srgbClr val="FFFFFF"/>
                </a:highlight>
                <a:latin typeface="Söhne"/>
              </a:rPr>
              <a:t> fact table would store records of student enrollments in courses, including the student ID, course ID, semester, and enrollment status, without any quantitative measures.</a:t>
            </a:r>
          </a:p>
          <a:p>
            <a:pPr marL="457200" lvl="1" indent="0" algn="l">
              <a:buNone/>
            </a:pPr>
            <a:endParaRPr lang="en-US"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23274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0805-4710-4814-14EF-CD6A20036FE9}"/>
              </a:ext>
            </a:extLst>
          </p:cNvPr>
          <p:cNvSpPr>
            <a:spLocks noGrp="1"/>
          </p:cNvSpPr>
          <p:nvPr>
            <p:ph type="title"/>
          </p:nvPr>
        </p:nvSpPr>
        <p:spPr>
          <a:xfrm>
            <a:off x="1295402" y="567892"/>
            <a:ext cx="9601196" cy="741144"/>
          </a:xfrm>
        </p:spPr>
        <p:txBody>
          <a:bodyPr>
            <a:normAutofit fontScale="90000"/>
          </a:bodyPr>
          <a:lstStyle/>
          <a:p>
            <a:r>
              <a:rPr lang="en-IN" dirty="0"/>
              <a:t>Dimension Table &amp; Key points</a:t>
            </a:r>
          </a:p>
        </p:txBody>
      </p:sp>
      <p:sp>
        <p:nvSpPr>
          <p:cNvPr id="3" name="Content Placeholder 2">
            <a:extLst>
              <a:ext uri="{FF2B5EF4-FFF2-40B4-BE49-F238E27FC236}">
                <a16:creationId xmlns:a16="http://schemas.microsoft.com/office/drawing/2014/main" id="{81F3A163-7778-49F8-76E7-D4801542B602}"/>
              </a:ext>
            </a:extLst>
          </p:cNvPr>
          <p:cNvSpPr>
            <a:spLocks noGrp="1"/>
          </p:cNvSpPr>
          <p:nvPr>
            <p:ph idx="1"/>
          </p:nvPr>
        </p:nvSpPr>
        <p:spPr>
          <a:xfrm>
            <a:off x="1295401" y="1511166"/>
            <a:ext cx="9601196" cy="4364702"/>
          </a:xfrm>
        </p:spPr>
        <p:txBody>
          <a:bodyPr>
            <a:normAutofit fontScale="70000" lnSpcReduction="20000"/>
          </a:bodyPr>
          <a:lstStyle/>
          <a:p>
            <a:r>
              <a:rPr lang="en-US" dirty="0">
                <a:solidFill>
                  <a:srgbClr val="0D0D0D"/>
                </a:solidFill>
                <a:highlight>
                  <a:srgbClr val="FFFFFF"/>
                </a:highlight>
                <a:latin typeface="Söhne"/>
              </a:rPr>
              <a:t>A</a:t>
            </a:r>
            <a:r>
              <a:rPr lang="en-US" b="0" i="0" dirty="0">
                <a:solidFill>
                  <a:srgbClr val="0D0D0D"/>
                </a:solidFill>
                <a:effectLst/>
                <a:highlight>
                  <a:srgbClr val="FFFFFF"/>
                </a:highlight>
                <a:latin typeface="Söhne"/>
              </a:rPr>
              <a:t> dimension table is a type of table that stores descriptive information about business entities. These entities could include customers, products, time periods, geographic locations, or any other aspect of interest to the organization's operations.</a:t>
            </a:r>
            <a:r>
              <a:rPr lang="en-US" dirty="0"/>
              <a:t> Key characteristics of dimension tables include: </a:t>
            </a:r>
          </a:p>
          <a:p>
            <a:pPr algn="l">
              <a:buFont typeface="+mj-lt"/>
              <a:buAutoNum type="arabicPeriod"/>
            </a:pPr>
            <a:r>
              <a:rPr lang="en-US" b="1" i="0" dirty="0">
                <a:solidFill>
                  <a:srgbClr val="0D0D0D"/>
                </a:solidFill>
                <a:effectLst/>
                <a:highlight>
                  <a:srgbClr val="FFFFFF"/>
                </a:highlight>
                <a:latin typeface="Söhne"/>
              </a:rPr>
              <a:t>Descriptive Attributes:</a:t>
            </a:r>
            <a:r>
              <a:rPr lang="en-US" b="0" i="0" dirty="0">
                <a:solidFill>
                  <a:srgbClr val="0D0D0D"/>
                </a:solidFill>
                <a:effectLst/>
                <a:highlight>
                  <a:srgbClr val="FFFFFF"/>
                </a:highlight>
                <a:latin typeface="Söhne"/>
              </a:rPr>
              <a:t> These tables hold information that describes different parts of a business, like customers, products, time, places, or salespeople. For example, in a sales data set, you might find details about customers' names, product descriptions, or where sales happened.</a:t>
            </a:r>
          </a:p>
          <a:p>
            <a:pPr algn="l">
              <a:buFont typeface="+mj-lt"/>
              <a:buAutoNum type="arabicPeriod"/>
            </a:pPr>
            <a:r>
              <a:rPr lang="en-US" b="1" i="0" dirty="0">
                <a:solidFill>
                  <a:srgbClr val="0D0D0D"/>
                </a:solidFill>
                <a:effectLst/>
                <a:highlight>
                  <a:srgbClr val="FFFFFF"/>
                </a:highlight>
                <a:latin typeface="Söhne"/>
              </a:rPr>
              <a:t>Primary Key:</a:t>
            </a:r>
            <a:r>
              <a:rPr lang="en-US" b="0" i="0" dirty="0">
                <a:solidFill>
                  <a:srgbClr val="0D0D0D"/>
                </a:solidFill>
                <a:effectLst/>
                <a:highlight>
                  <a:srgbClr val="FFFFFF"/>
                </a:highlight>
                <a:latin typeface="Söhne"/>
              </a:rPr>
              <a:t> Each row in a dimension table has a special ID called a primary key. This key makes sure that each row is unique in the table. It's used to connect the dimension table to the fact table.</a:t>
            </a:r>
          </a:p>
          <a:p>
            <a:pPr algn="l">
              <a:buFont typeface="+mj-lt"/>
              <a:buAutoNum type="arabicPeriod"/>
            </a:pPr>
            <a:r>
              <a:rPr lang="en-US" b="1" i="0" dirty="0">
                <a:solidFill>
                  <a:srgbClr val="0D0D0D"/>
                </a:solidFill>
                <a:effectLst/>
                <a:highlight>
                  <a:srgbClr val="FFFFFF"/>
                </a:highlight>
                <a:latin typeface="Söhne"/>
              </a:rPr>
              <a:t>No Numeric Data:</a:t>
            </a:r>
            <a:r>
              <a:rPr lang="en-US" b="0" i="0" dirty="0">
                <a:solidFill>
                  <a:srgbClr val="0D0D0D"/>
                </a:solidFill>
                <a:effectLst/>
                <a:highlight>
                  <a:srgbClr val="FFFFFF"/>
                </a:highlight>
                <a:latin typeface="Söhne"/>
              </a:rPr>
              <a:t> Unlike the fact table, dimension tables don't contain numbers that show quantities or amounts. Instead, they store things like names, descriptions, or categories.</a:t>
            </a:r>
          </a:p>
          <a:p>
            <a:pPr algn="l">
              <a:buFont typeface="+mj-lt"/>
              <a:buAutoNum type="arabicPeriod"/>
            </a:pPr>
            <a:r>
              <a:rPr lang="en-US" b="1" i="0" dirty="0">
                <a:solidFill>
                  <a:srgbClr val="0D0D0D"/>
                </a:solidFill>
                <a:effectLst/>
                <a:highlight>
                  <a:srgbClr val="FFFFFF"/>
                </a:highlight>
                <a:latin typeface="Söhne"/>
              </a:rPr>
              <a:t>Hierarchical Structure:</a:t>
            </a:r>
            <a:r>
              <a:rPr lang="en-US" b="0" i="0" dirty="0">
                <a:solidFill>
                  <a:srgbClr val="0D0D0D"/>
                </a:solidFill>
                <a:effectLst/>
                <a:highlight>
                  <a:srgbClr val="FFFFFF"/>
                </a:highlight>
                <a:latin typeface="Söhne"/>
              </a:rPr>
              <a:t> Some dimension tables have a structure like a family tree, where items are organized into levels. For example, a time dimension table might have levels for years, months, days, and so on.</a:t>
            </a:r>
          </a:p>
          <a:p>
            <a:pPr algn="l">
              <a:buFont typeface="+mj-lt"/>
              <a:buAutoNum type="arabicPeriod"/>
            </a:pPr>
            <a:r>
              <a:rPr lang="en-US" b="1" i="0" dirty="0">
                <a:solidFill>
                  <a:srgbClr val="0D0D0D"/>
                </a:solidFill>
                <a:effectLst/>
                <a:highlight>
                  <a:srgbClr val="FFFFFF"/>
                </a:highlight>
                <a:latin typeface="Söhne"/>
              </a:rPr>
              <a:t>Low Cardinality:</a:t>
            </a:r>
            <a:r>
              <a:rPr lang="en-US" b="0" i="0" dirty="0">
                <a:solidFill>
                  <a:srgbClr val="0D0D0D"/>
                </a:solidFill>
                <a:effectLst/>
                <a:highlight>
                  <a:srgbClr val="FFFFFF"/>
                </a:highlight>
                <a:latin typeface="Söhne"/>
              </a:rPr>
              <a:t> Dimension tables usually have fewer unique values compared to fact tables. This means there are fewer different options for each item in the table. It helps make searching and analyzing data faster.</a:t>
            </a:r>
          </a:p>
          <a:p>
            <a:endParaRPr lang="en-IN" dirty="0"/>
          </a:p>
        </p:txBody>
      </p:sp>
    </p:spTree>
    <p:extLst>
      <p:ext uri="{BB962C8B-B14F-4D97-AF65-F5344CB8AC3E}">
        <p14:creationId xmlns:p14="http://schemas.microsoft.com/office/powerpoint/2010/main" val="343457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4E8E-C22C-676E-66A2-693340E5338A}"/>
              </a:ext>
            </a:extLst>
          </p:cNvPr>
          <p:cNvSpPr>
            <a:spLocks noGrp="1"/>
          </p:cNvSpPr>
          <p:nvPr>
            <p:ph type="title"/>
          </p:nvPr>
        </p:nvSpPr>
        <p:spPr>
          <a:xfrm>
            <a:off x="1295402" y="548640"/>
            <a:ext cx="9601196" cy="712269"/>
          </a:xfrm>
        </p:spPr>
        <p:txBody>
          <a:bodyPr>
            <a:normAutofit fontScale="90000"/>
          </a:bodyPr>
          <a:lstStyle/>
          <a:p>
            <a:r>
              <a:rPr lang="en-IN" dirty="0"/>
              <a:t>TYPEs OF DIMENSION TABLE</a:t>
            </a:r>
          </a:p>
        </p:txBody>
      </p:sp>
      <p:sp>
        <p:nvSpPr>
          <p:cNvPr id="3" name="Content Placeholder 2">
            <a:extLst>
              <a:ext uri="{FF2B5EF4-FFF2-40B4-BE49-F238E27FC236}">
                <a16:creationId xmlns:a16="http://schemas.microsoft.com/office/drawing/2014/main" id="{4F0EA044-84C3-1F24-7991-07BCA3539287}"/>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Role-Playing Dimension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role-playing dimension table is one that serves multiple roles or purposes within a data model. It represents the same entity but from different perspectives or contexts.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"Date" dimension table can be role-played to represent different date attributes such as Order Date, Ship Date, and Delivery Date in a sales transaction scenario.</a:t>
            </a:r>
          </a:p>
          <a:p>
            <a:pPr marL="0" indent="0" algn="l">
              <a:buNone/>
            </a:pPr>
            <a:r>
              <a:rPr lang="en-US" b="1" i="0" dirty="0">
                <a:solidFill>
                  <a:srgbClr val="0D0D0D"/>
                </a:solidFill>
                <a:effectLst/>
                <a:highlight>
                  <a:srgbClr val="FFFFFF"/>
                </a:highlight>
                <a:latin typeface="Söhne"/>
              </a:rPr>
              <a:t>Conformed Dimension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conformed dimension table is one that is shared and consistent across multiple data marts or subject areas within an organization. It ensures uniformity and consistency in reporting and analysis.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"Customer" dimension table used by both the Sales and Marketing departments, ensuring that customer attributes are consistent and standardized across different reports and analyses.</a:t>
            </a:r>
          </a:p>
          <a:p>
            <a:endParaRPr lang="en-IN" dirty="0"/>
          </a:p>
        </p:txBody>
      </p:sp>
    </p:spTree>
    <p:extLst>
      <p:ext uri="{BB962C8B-B14F-4D97-AF65-F5344CB8AC3E}">
        <p14:creationId xmlns:p14="http://schemas.microsoft.com/office/powerpoint/2010/main" val="320448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4E8E-C22C-676E-66A2-693340E5338A}"/>
              </a:ext>
            </a:extLst>
          </p:cNvPr>
          <p:cNvSpPr>
            <a:spLocks noGrp="1"/>
          </p:cNvSpPr>
          <p:nvPr>
            <p:ph type="title"/>
          </p:nvPr>
        </p:nvSpPr>
        <p:spPr>
          <a:xfrm>
            <a:off x="1295402" y="548640"/>
            <a:ext cx="9601196" cy="712269"/>
          </a:xfrm>
        </p:spPr>
        <p:txBody>
          <a:bodyPr>
            <a:normAutofit fontScale="90000"/>
          </a:bodyPr>
          <a:lstStyle/>
          <a:p>
            <a:r>
              <a:rPr lang="en-IN" dirty="0"/>
              <a:t>TYPEs OF DIMENSION TABLE</a:t>
            </a:r>
          </a:p>
        </p:txBody>
      </p:sp>
      <p:sp>
        <p:nvSpPr>
          <p:cNvPr id="3" name="Content Placeholder 2">
            <a:extLst>
              <a:ext uri="{FF2B5EF4-FFF2-40B4-BE49-F238E27FC236}">
                <a16:creationId xmlns:a16="http://schemas.microsoft.com/office/drawing/2014/main" id="{4F0EA044-84C3-1F24-7991-07BCA3539287}"/>
              </a:ext>
            </a:extLst>
          </p:cNvPr>
          <p:cNvSpPr>
            <a:spLocks noGrp="1"/>
          </p:cNvSpPr>
          <p:nvPr>
            <p:ph idx="1"/>
          </p:nvPr>
        </p:nvSpPr>
        <p:spPr>
          <a:xfrm>
            <a:off x="1295401" y="2107933"/>
            <a:ext cx="9601196" cy="3767935"/>
          </a:xfrm>
        </p:spPr>
        <p:txBody>
          <a:bodyPr>
            <a:normAutofit fontScale="70000" lnSpcReduction="20000"/>
          </a:bodyPr>
          <a:lstStyle/>
          <a:p>
            <a:pPr marL="0" indent="0" algn="l">
              <a:buNone/>
            </a:pPr>
            <a:r>
              <a:rPr lang="en-US" b="1" i="0" dirty="0">
                <a:solidFill>
                  <a:srgbClr val="0D0D0D"/>
                </a:solidFill>
                <a:effectLst/>
                <a:highlight>
                  <a:srgbClr val="FFFFFF"/>
                </a:highlight>
                <a:latin typeface="Söhne"/>
              </a:rPr>
              <a:t>Junk Dimension Table:</a:t>
            </a: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junk dimension table is a small, auxiliary dimension table that stores low-cardinality, non-meaningful attributes that do not fit into other dimension tables. It helps reduce the complexity of the data model.</a:t>
            </a:r>
          </a:p>
          <a:p>
            <a:pPr marL="0"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"Promotion" dimension table storing flags or codes for various promotional campaigns, such as "Free Shipping" or "Holiday Discount," which are not specific to any other dimension</a:t>
            </a:r>
          </a:p>
          <a:p>
            <a:pPr marL="0" indent="0" algn="l">
              <a:buNone/>
            </a:pPr>
            <a:r>
              <a:rPr lang="en-US" b="1" i="0" dirty="0">
                <a:solidFill>
                  <a:srgbClr val="0D0D0D"/>
                </a:solidFill>
                <a:effectLst/>
                <a:highlight>
                  <a:srgbClr val="FFFFFF"/>
                </a:highlight>
                <a:latin typeface="Söhne"/>
              </a:rPr>
              <a:t>Degenerate Dimension Table:</a:t>
            </a:r>
            <a:endParaRPr lang="en-US" b="0" i="0" dirty="0">
              <a:solidFill>
                <a:srgbClr val="0D0D0D"/>
              </a:solidFill>
              <a:effectLst/>
              <a:highlight>
                <a:srgbClr val="FFFFFF"/>
              </a:highlight>
              <a:latin typeface="Söhne"/>
            </a:endParaRPr>
          </a:p>
          <a:p>
            <a:pPr marL="457200" lvl="1" indent="0" algn="l">
              <a:buNone/>
            </a:pPr>
            <a:r>
              <a:rPr lang="en-US" sz="2400" b="1" dirty="0">
                <a:solidFill>
                  <a:srgbClr val="0D0D0D"/>
                </a:solidFill>
                <a:highlight>
                  <a:srgbClr val="FFFFFF"/>
                </a:highlight>
                <a:latin typeface="Söhne"/>
              </a:rPr>
              <a:t>Explanation: </a:t>
            </a:r>
            <a:r>
              <a:rPr lang="en-US" sz="2500" dirty="0">
                <a:solidFill>
                  <a:srgbClr val="0D0D0D"/>
                </a:solidFill>
                <a:highlight>
                  <a:srgbClr val="FFFFFF"/>
                </a:highlight>
                <a:latin typeface="Söhne"/>
              </a:rPr>
              <a:t>A degenerate dimension table is a dimension table that consists of one or more attributes that are part of the fact table itself. It eliminates the need for a separate dimension table.</a:t>
            </a:r>
          </a:p>
          <a:p>
            <a:pPr marL="457200" lvl="1" indent="0" algn="l">
              <a:buNone/>
            </a:pPr>
            <a:r>
              <a:rPr lang="en-US" sz="2400" b="1" dirty="0">
                <a:solidFill>
                  <a:srgbClr val="0D0D0D"/>
                </a:solidFill>
                <a:highlight>
                  <a:srgbClr val="FFFFFF"/>
                </a:highlight>
                <a:latin typeface="Söhne"/>
              </a:rPr>
              <a:t>Example: </a:t>
            </a:r>
            <a:r>
              <a:rPr lang="en-US" sz="2500" dirty="0">
                <a:solidFill>
                  <a:srgbClr val="0D0D0D"/>
                </a:solidFill>
                <a:highlight>
                  <a:srgbClr val="FFFFFF"/>
                </a:highlight>
                <a:latin typeface="Söhne"/>
              </a:rPr>
              <a:t>An "Order Number" degenerate dimension in a sales fact table, where the order number serves as a unique identifier for each transaction but does not require additional descriptive attributes.</a:t>
            </a:r>
          </a:p>
          <a:p>
            <a:endParaRPr lang="en-IN" dirty="0"/>
          </a:p>
        </p:txBody>
      </p:sp>
    </p:spTree>
    <p:extLst>
      <p:ext uri="{BB962C8B-B14F-4D97-AF65-F5344CB8AC3E}">
        <p14:creationId xmlns:p14="http://schemas.microsoft.com/office/powerpoint/2010/main" val="81694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2EC-8731-94AB-950E-99B5E2BB3731}"/>
              </a:ext>
            </a:extLst>
          </p:cNvPr>
          <p:cNvSpPr>
            <a:spLocks noGrp="1"/>
          </p:cNvSpPr>
          <p:nvPr>
            <p:ph type="title"/>
          </p:nvPr>
        </p:nvSpPr>
        <p:spPr>
          <a:xfrm>
            <a:off x="1295402" y="616018"/>
            <a:ext cx="9601196" cy="1453414"/>
          </a:xfrm>
        </p:spPr>
        <p:txBody>
          <a:bodyPr>
            <a:normAutofit fontScale="90000"/>
          </a:bodyPr>
          <a:lstStyle/>
          <a:p>
            <a:r>
              <a:rPr lang="en-IN" dirty="0"/>
              <a:t>Slowly changing Dimension</a:t>
            </a:r>
            <a:br>
              <a:rPr lang="en-IN" dirty="0"/>
            </a:br>
            <a:r>
              <a:rPr lang="en-US" sz="1800" b="0" i="0" dirty="0">
                <a:solidFill>
                  <a:srgbClr val="0D0D0D"/>
                </a:solidFill>
                <a:effectLst/>
                <a:highlight>
                  <a:srgbClr val="FFFFFF"/>
                </a:highlight>
                <a:latin typeface="Söhne"/>
              </a:rPr>
              <a:t>Slowly Changing Dimensions (SCDs) are used in data warehousing to track changes to dimensional attributes over time. </a:t>
            </a:r>
            <a:r>
              <a:rPr lang="en-US" sz="1800" dirty="0">
                <a:solidFill>
                  <a:srgbClr val="0D0D0D"/>
                </a:solidFill>
                <a:highlight>
                  <a:srgbClr val="FFFFFF"/>
                </a:highlight>
                <a:latin typeface="Söhne"/>
              </a:rPr>
              <a:t>In Simple Dimensions which values will be changes e.g. Address, Phone number etc.</a:t>
            </a:r>
            <a:endParaRPr lang="en-IN" dirty="0"/>
          </a:p>
        </p:txBody>
      </p:sp>
      <p:sp>
        <p:nvSpPr>
          <p:cNvPr id="3" name="Content Placeholder 2">
            <a:extLst>
              <a:ext uri="{FF2B5EF4-FFF2-40B4-BE49-F238E27FC236}">
                <a16:creationId xmlns:a16="http://schemas.microsoft.com/office/drawing/2014/main" id="{666DD3C5-A2F7-C4AA-BD8E-615B25F5DAB7}"/>
              </a:ext>
            </a:extLst>
          </p:cNvPr>
          <p:cNvSpPr>
            <a:spLocks noGrp="1"/>
          </p:cNvSpPr>
          <p:nvPr>
            <p:ph idx="1"/>
          </p:nvPr>
        </p:nvSpPr>
        <p:spPr>
          <a:xfrm>
            <a:off x="1295401" y="2069433"/>
            <a:ext cx="9601196" cy="4071486"/>
          </a:xfrm>
        </p:spPr>
        <p:txBody>
          <a:bodyPr>
            <a:normAutofit/>
          </a:bodyPr>
          <a:lstStyle/>
          <a:p>
            <a:pPr algn="l"/>
            <a:r>
              <a:rPr lang="en-US" sz="1600" b="1" i="0" dirty="0">
                <a:solidFill>
                  <a:srgbClr val="0D0D0D"/>
                </a:solidFill>
                <a:effectLst/>
                <a:highlight>
                  <a:srgbClr val="FFFFFF"/>
                </a:highlight>
                <a:latin typeface="Söhne"/>
              </a:rPr>
              <a:t>SCD TYPE-0: NO CHANGE</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400" b="1" i="0" dirty="0">
                <a:solidFill>
                  <a:srgbClr val="0D0D0D"/>
                </a:solidFill>
                <a:effectLst/>
                <a:highlight>
                  <a:srgbClr val="FFFFFF"/>
                </a:highlight>
                <a:latin typeface="Söhne"/>
              </a:rPr>
              <a:t>Explanation:</a:t>
            </a:r>
            <a:r>
              <a:rPr lang="en-US" sz="1400" b="0" i="0" dirty="0">
                <a:solidFill>
                  <a:srgbClr val="0D0D0D"/>
                </a:solidFill>
                <a:effectLst/>
                <a:highlight>
                  <a:srgbClr val="FFFFFF"/>
                </a:highlight>
                <a:latin typeface="Söhne"/>
              </a:rPr>
              <a:t> In a Type 0 SCD, the dimension attributes never change. Once data is loaded into the dimension table, it remains static and does not get updated, regardless of any changes in the source system.</a:t>
            </a:r>
          </a:p>
          <a:p>
            <a:pPr algn="l">
              <a:buFont typeface="Arial" panose="020B0604020202020204" pitchFamily="34" charset="0"/>
              <a:buChar char="•"/>
            </a:pPr>
            <a:r>
              <a:rPr lang="en-US" sz="1400" b="1" i="0" dirty="0">
                <a:solidFill>
                  <a:srgbClr val="0D0D0D"/>
                </a:solidFill>
                <a:effectLst/>
                <a:highlight>
                  <a:srgbClr val="FFFFFF"/>
                </a:highlight>
                <a:latin typeface="Söhne"/>
              </a:rPr>
              <a:t>Use Case:</a:t>
            </a:r>
            <a:r>
              <a:rPr lang="en-US" sz="1400" b="0" i="0" dirty="0">
                <a:solidFill>
                  <a:srgbClr val="0D0D0D"/>
                </a:solidFill>
                <a:effectLst/>
                <a:highlight>
                  <a:srgbClr val="FFFFFF"/>
                </a:highlight>
                <a:latin typeface="Söhne"/>
              </a:rPr>
              <a:t> This type of SCD is suitable when historical accuracy is essential, and there should be no changes to the dimension data over time.</a:t>
            </a:r>
          </a:p>
          <a:p>
            <a:pPr algn="l">
              <a:buFont typeface="Arial" panose="020B0604020202020204" pitchFamily="34" charset="0"/>
              <a:buChar char="•"/>
            </a:pPr>
            <a:r>
              <a:rPr lang="en-US" sz="1400" b="1" i="0" dirty="0">
                <a:solidFill>
                  <a:srgbClr val="0D0D0D"/>
                </a:solidFill>
                <a:effectLst/>
                <a:highlight>
                  <a:srgbClr val="FFFFFF"/>
                </a:highlight>
                <a:latin typeface="Söhne"/>
              </a:rPr>
              <a:t>Example:</a:t>
            </a:r>
            <a:r>
              <a:rPr lang="en-US" sz="1400" b="0" i="0" dirty="0">
                <a:solidFill>
                  <a:srgbClr val="0D0D0D"/>
                </a:solidFill>
                <a:effectLst/>
                <a:highlight>
                  <a:srgbClr val="FFFFFF"/>
                </a:highlight>
                <a:latin typeface="Söhne"/>
              </a:rPr>
              <a:t> Consider a "Product" dimension table where the product attributes such as product name, category, and description remain constant and do not change over time.</a:t>
            </a:r>
          </a:p>
          <a:p>
            <a:r>
              <a:rPr lang="en-US" sz="1600" b="1" dirty="0">
                <a:solidFill>
                  <a:srgbClr val="0D0D0D"/>
                </a:solidFill>
                <a:highlight>
                  <a:srgbClr val="FFFFFF"/>
                </a:highlight>
                <a:latin typeface="Söhne"/>
              </a:rPr>
              <a:t>SCD TYPE 1 : OVERWRITE (NO HISTORICAL INFORMATION)</a:t>
            </a:r>
          </a:p>
          <a:p>
            <a:pPr>
              <a:buFont typeface="Arial" panose="020B0604020202020204" pitchFamily="34" charset="0"/>
              <a:buChar char="•"/>
            </a:pPr>
            <a:r>
              <a:rPr lang="en-US" sz="1400" b="1" dirty="0">
                <a:solidFill>
                  <a:srgbClr val="0D0D0D"/>
                </a:solidFill>
                <a:highlight>
                  <a:srgbClr val="FFFFFF"/>
                </a:highlight>
                <a:latin typeface="Söhne"/>
              </a:rPr>
              <a:t>Explanation: </a:t>
            </a:r>
            <a:r>
              <a:rPr lang="en-US" sz="1400" dirty="0">
                <a:solidFill>
                  <a:srgbClr val="0D0D0D"/>
                </a:solidFill>
                <a:highlight>
                  <a:srgbClr val="FFFFFF"/>
                </a:highlight>
                <a:latin typeface="Söhne"/>
              </a:rPr>
              <a:t>In a Type 1 SCD, changes to dimensional attributes are simply overwritten with new values. There is no preservation of historical data, and the dimension attributes are updated in place.</a:t>
            </a:r>
          </a:p>
          <a:p>
            <a:pPr>
              <a:buFont typeface="Arial" panose="020B0604020202020204" pitchFamily="34" charset="0"/>
              <a:buChar char="•"/>
            </a:pPr>
            <a:r>
              <a:rPr lang="en-US" sz="1400" b="1" dirty="0">
                <a:solidFill>
                  <a:srgbClr val="0D0D0D"/>
                </a:solidFill>
                <a:highlight>
                  <a:srgbClr val="FFFFFF"/>
                </a:highlight>
                <a:latin typeface="Söhne"/>
              </a:rPr>
              <a:t>Use Case: </a:t>
            </a:r>
            <a:r>
              <a:rPr lang="en-US" sz="1400" dirty="0">
                <a:solidFill>
                  <a:srgbClr val="0D0D0D"/>
                </a:solidFill>
                <a:highlight>
                  <a:srgbClr val="FFFFFF"/>
                </a:highlight>
                <a:latin typeface="Söhne"/>
              </a:rPr>
              <a:t>This type of SCD is appropriate when historical data is not important, and only the most recent information is required.</a:t>
            </a:r>
          </a:p>
          <a:p>
            <a:pPr>
              <a:buFont typeface="Arial" panose="020B0604020202020204" pitchFamily="34" charset="0"/>
              <a:buChar char="•"/>
            </a:pPr>
            <a:r>
              <a:rPr lang="en-US" sz="1400" b="1" dirty="0">
                <a:solidFill>
                  <a:srgbClr val="0D0D0D"/>
                </a:solidFill>
                <a:highlight>
                  <a:srgbClr val="FFFFFF"/>
                </a:highlight>
                <a:latin typeface="Söhne"/>
              </a:rPr>
              <a:t>Example: </a:t>
            </a:r>
            <a:r>
              <a:rPr lang="en-US" sz="1400" dirty="0">
                <a:solidFill>
                  <a:srgbClr val="0D0D0D"/>
                </a:solidFill>
                <a:highlight>
                  <a:srgbClr val="FFFFFF"/>
                </a:highlight>
                <a:latin typeface="Söhne"/>
              </a:rPr>
              <a:t>In a "Customer" dimension table, if a customer changes their address, the existing address information is overwritten with the new address without preserving the old address</a:t>
            </a:r>
            <a:r>
              <a:rPr lang="en-US" sz="1100" b="0" i="0" dirty="0">
                <a:solidFill>
                  <a:srgbClr val="0D0D0D"/>
                </a:solidFill>
                <a:effectLst/>
                <a:highlight>
                  <a:srgbClr val="FFFFFF"/>
                </a:highlight>
                <a:latin typeface="Söhne"/>
              </a:rPr>
              <a:t>.</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16597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2EC-8731-94AB-950E-99B5E2BB3731}"/>
              </a:ext>
            </a:extLst>
          </p:cNvPr>
          <p:cNvSpPr>
            <a:spLocks noGrp="1"/>
          </p:cNvSpPr>
          <p:nvPr>
            <p:ph type="title"/>
          </p:nvPr>
        </p:nvSpPr>
        <p:spPr>
          <a:xfrm>
            <a:off x="1295402" y="616018"/>
            <a:ext cx="9601196" cy="962525"/>
          </a:xfrm>
        </p:spPr>
        <p:txBody>
          <a:bodyPr>
            <a:normAutofit fontScale="90000"/>
          </a:bodyPr>
          <a:lstStyle/>
          <a:p>
            <a:r>
              <a:rPr lang="en-IN" dirty="0"/>
              <a:t>Slowly changing Dimension</a:t>
            </a:r>
            <a:br>
              <a:rPr lang="en-IN" dirty="0"/>
            </a:br>
            <a:endParaRPr lang="en-IN" dirty="0"/>
          </a:p>
        </p:txBody>
      </p:sp>
      <p:sp>
        <p:nvSpPr>
          <p:cNvPr id="3" name="Content Placeholder 2">
            <a:extLst>
              <a:ext uri="{FF2B5EF4-FFF2-40B4-BE49-F238E27FC236}">
                <a16:creationId xmlns:a16="http://schemas.microsoft.com/office/drawing/2014/main" id="{666DD3C5-A2F7-C4AA-BD8E-615B25F5DAB7}"/>
              </a:ext>
            </a:extLst>
          </p:cNvPr>
          <p:cNvSpPr>
            <a:spLocks noGrp="1"/>
          </p:cNvSpPr>
          <p:nvPr>
            <p:ph idx="1"/>
          </p:nvPr>
        </p:nvSpPr>
        <p:spPr>
          <a:xfrm>
            <a:off x="1295401" y="2069433"/>
            <a:ext cx="9601196" cy="4071486"/>
          </a:xfrm>
        </p:spPr>
        <p:txBody>
          <a:bodyPr>
            <a:normAutofit fontScale="92500"/>
          </a:bodyPr>
          <a:lstStyle/>
          <a:p>
            <a:pPr algn="l"/>
            <a:r>
              <a:rPr lang="en-US" sz="1600" b="1" i="0" dirty="0">
                <a:solidFill>
                  <a:srgbClr val="0D0D0D"/>
                </a:solidFill>
                <a:effectLst/>
                <a:highlight>
                  <a:srgbClr val="FFFFFF"/>
                </a:highlight>
                <a:latin typeface="Söhne"/>
              </a:rPr>
              <a:t>SCD TYPE-2: ADD NEW RECORD (with Active flag &amp; Date)</a:t>
            </a:r>
            <a:endParaRPr lang="en-US" sz="1600" b="0" i="0" dirty="0">
              <a:solidFill>
                <a:srgbClr val="0D0D0D"/>
              </a:solidFill>
              <a:effectLst/>
              <a:highlight>
                <a:srgbClr val="FFFFFF"/>
              </a:highlight>
              <a:latin typeface="Söhne"/>
            </a:endParaRPr>
          </a:p>
          <a:p>
            <a:pPr>
              <a:buFont typeface="Arial" panose="020B0604020202020204" pitchFamily="34" charset="0"/>
              <a:buChar char="•"/>
            </a:pPr>
            <a:r>
              <a:rPr lang="en-US" sz="1400" b="1" dirty="0">
                <a:solidFill>
                  <a:srgbClr val="0D0D0D"/>
                </a:solidFill>
                <a:highlight>
                  <a:srgbClr val="FFFFFF"/>
                </a:highlight>
                <a:latin typeface="Söhne"/>
              </a:rPr>
              <a:t>Explanation: </a:t>
            </a:r>
            <a:r>
              <a:rPr lang="en-US" sz="1400" dirty="0">
                <a:solidFill>
                  <a:srgbClr val="0D0D0D"/>
                </a:solidFill>
                <a:highlight>
                  <a:srgbClr val="FFFFFF"/>
                </a:highlight>
                <a:latin typeface="Söhne"/>
              </a:rPr>
              <a:t>In a Type 2 SCD, changes to dimensional attributes are tracked by creating new records for each change. This preserves historical data by maintaining a history of changes over time.</a:t>
            </a:r>
          </a:p>
          <a:p>
            <a:pPr>
              <a:buFont typeface="Arial" panose="020B0604020202020204" pitchFamily="34" charset="0"/>
              <a:buChar char="•"/>
            </a:pPr>
            <a:r>
              <a:rPr lang="en-US" sz="1400" b="1" dirty="0">
                <a:solidFill>
                  <a:srgbClr val="0D0D0D"/>
                </a:solidFill>
                <a:highlight>
                  <a:srgbClr val="FFFFFF"/>
                </a:highlight>
                <a:latin typeface="Söhne"/>
              </a:rPr>
              <a:t>Use Case</a:t>
            </a:r>
            <a:r>
              <a:rPr lang="en-US" sz="1400" dirty="0">
                <a:solidFill>
                  <a:srgbClr val="0D0D0D"/>
                </a:solidFill>
                <a:highlight>
                  <a:srgbClr val="FFFFFF"/>
                </a:highlight>
                <a:latin typeface="Söhne"/>
              </a:rPr>
              <a:t>: This type of SCD is suitable when it's essential to track historical changes and maintain a full history of dimension data.</a:t>
            </a:r>
          </a:p>
          <a:p>
            <a:pPr>
              <a:buFont typeface="Arial" panose="020B0604020202020204" pitchFamily="34" charset="0"/>
              <a:buChar char="•"/>
            </a:pPr>
            <a:r>
              <a:rPr lang="en-US" sz="1400" b="1" dirty="0">
                <a:solidFill>
                  <a:srgbClr val="0D0D0D"/>
                </a:solidFill>
                <a:highlight>
                  <a:srgbClr val="FFFFFF"/>
                </a:highlight>
                <a:latin typeface="Söhne"/>
              </a:rPr>
              <a:t>Example:</a:t>
            </a:r>
            <a:r>
              <a:rPr lang="en-US" sz="1400" dirty="0">
                <a:solidFill>
                  <a:srgbClr val="0D0D0D"/>
                </a:solidFill>
                <a:highlight>
                  <a:srgbClr val="FFFFFF"/>
                </a:highlight>
                <a:latin typeface="Söhne"/>
              </a:rPr>
              <a:t> In an "Employee" dimension table, if an employee's department changes, a new record is created with the updated department information, while retaining the previous record with the old department.</a:t>
            </a:r>
          </a:p>
          <a:p>
            <a:r>
              <a:rPr lang="en-US" sz="1600" b="1" dirty="0">
                <a:solidFill>
                  <a:srgbClr val="0D0D0D"/>
                </a:solidFill>
                <a:highlight>
                  <a:srgbClr val="FFFFFF"/>
                </a:highlight>
                <a:latin typeface="Söhne"/>
              </a:rPr>
              <a:t>SCD TYPE 3 : ADD NEW COLUMN</a:t>
            </a:r>
          </a:p>
          <a:p>
            <a:pPr>
              <a:buFont typeface="Arial" panose="020B0604020202020204" pitchFamily="34" charset="0"/>
              <a:buChar char="•"/>
            </a:pPr>
            <a:r>
              <a:rPr lang="en-US" sz="1400" b="1" dirty="0">
                <a:solidFill>
                  <a:srgbClr val="0D0D0D"/>
                </a:solidFill>
                <a:highlight>
                  <a:srgbClr val="FFFFFF"/>
                </a:highlight>
                <a:latin typeface="Söhne"/>
              </a:rPr>
              <a:t>Explanation: </a:t>
            </a:r>
            <a:r>
              <a:rPr lang="en-US" sz="1400" dirty="0">
                <a:solidFill>
                  <a:srgbClr val="0D0D0D"/>
                </a:solidFill>
                <a:highlight>
                  <a:srgbClr val="FFFFFF"/>
                </a:highlight>
                <a:latin typeface="Söhne"/>
              </a:rPr>
              <a:t>In a Type 3 SCD, only a limited history of changes is maintained by adding new columns to the dimension table to track specific changes over time. Unlike SCD-2, which creates new records for each change, SCD-3 updates the existing record while retaining historical information in additional columns..</a:t>
            </a:r>
          </a:p>
          <a:p>
            <a:pPr>
              <a:buFont typeface="Arial" panose="020B0604020202020204" pitchFamily="34" charset="0"/>
              <a:buChar char="•"/>
            </a:pPr>
            <a:r>
              <a:rPr lang="en-US" sz="1400" b="1" dirty="0">
                <a:solidFill>
                  <a:srgbClr val="0D0D0D"/>
                </a:solidFill>
                <a:highlight>
                  <a:srgbClr val="FFFFFF"/>
                </a:highlight>
                <a:latin typeface="Söhne"/>
              </a:rPr>
              <a:t>Use Case: </a:t>
            </a:r>
            <a:r>
              <a:rPr lang="en-US" sz="1400" dirty="0">
                <a:solidFill>
                  <a:srgbClr val="0D0D0D"/>
                </a:solidFill>
                <a:highlight>
                  <a:srgbClr val="FFFFFF"/>
                </a:highlight>
                <a:latin typeface="Söhne"/>
              </a:rPr>
              <a:t>SCD-3 is useful when it's necessary to track certain changes to dimensional attributes over time while still maintaining a compact and efficient data model.</a:t>
            </a:r>
          </a:p>
          <a:p>
            <a:pPr>
              <a:buFont typeface="Arial" panose="020B0604020202020204" pitchFamily="34" charset="0"/>
              <a:buChar char="•"/>
            </a:pPr>
            <a:r>
              <a:rPr lang="en-US" sz="1400" b="1" dirty="0">
                <a:solidFill>
                  <a:srgbClr val="0D0D0D"/>
                </a:solidFill>
                <a:highlight>
                  <a:srgbClr val="FFFFFF"/>
                </a:highlight>
                <a:latin typeface="Söhne"/>
              </a:rPr>
              <a:t>Example: </a:t>
            </a:r>
            <a:r>
              <a:rPr lang="en-US" sz="1400" dirty="0">
                <a:solidFill>
                  <a:srgbClr val="0D0D0D"/>
                </a:solidFill>
                <a:highlight>
                  <a:srgbClr val="FFFFFF"/>
                </a:highlight>
                <a:latin typeface="Söhne"/>
              </a:rPr>
              <a:t>Consider a "Product" dimension table where the original price of a product needs to be tracked along with the current price. In SCD-3, a new column "</a:t>
            </a:r>
            <a:r>
              <a:rPr lang="en-US" sz="1400" dirty="0" err="1">
                <a:solidFill>
                  <a:srgbClr val="0D0D0D"/>
                </a:solidFill>
                <a:highlight>
                  <a:srgbClr val="FFFFFF"/>
                </a:highlight>
                <a:latin typeface="Söhne"/>
              </a:rPr>
              <a:t>Original_Price</a:t>
            </a:r>
            <a:r>
              <a:rPr lang="en-US" sz="1400" dirty="0">
                <a:solidFill>
                  <a:srgbClr val="0D0D0D"/>
                </a:solidFill>
                <a:highlight>
                  <a:srgbClr val="FFFFFF"/>
                </a:highlight>
                <a:latin typeface="Söhne"/>
              </a:rPr>
              <a:t>" is added to the dimension table to capture the initial price, while the existing "Price" column is updated with the current price</a:t>
            </a:r>
            <a:endParaRPr lang="en-US" sz="1400"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72622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B18D-A08B-84A6-EF7D-729BA4C8A192}"/>
              </a:ext>
            </a:extLst>
          </p:cNvPr>
          <p:cNvSpPr>
            <a:spLocks noGrp="1"/>
          </p:cNvSpPr>
          <p:nvPr>
            <p:ph type="title"/>
          </p:nvPr>
        </p:nvSpPr>
        <p:spPr>
          <a:xfrm>
            <a:off x="1295402" y="982132"/>
            <a:ext cx="9601196" cy="750415"/>
          </a:xfrm>
        </p:spPr>
        <p:txBody>
          <a:bodyPr>
            <a:normAutofit fontScale="90000"/>
          </a:bodyPr>
          <a:lstStyle/>
          <a:p>
            <a:r>
              <a:rPr lang="en-IN" dirty="0"/>
              <a:t>Star Schema vs Snowflake Schema</a:t>
            </a:r>
          </a:p>
        </p:txBody>
      </p:sp>
      <p:graphicFrame>
        <p:nvGraphicFramePr>
          <p:cNvPr id="4" name="Table 4">
            <a:extLst>
              <a:ext uri="{FF2B5EF4-FFF2-40B4-BE49-F238E27FC236}">
                <a16:creationId xmlns:a16="http://schemas.microsoft.com/office/drawing/2014/main" id="{AE224CBB-BAAF-6FF4-71C9-A15AD36BB1FB}"/>
              </a:ext>
            </a:extLst>
          </p:cNvPr>
          <p:cNvGraphicFramePr>
            <a:graphicFrameLocks noGrp="1"/>
          </p:cNvGraphicFramePr>
          <p:nvPr>
            <p:ph idx="1"/>
            <p:extLst>
              <p:ext uri="{D42A27DB-BD31-4B8C-83A1-F6EECF244321}">
                <p14:modId xmlns:p14="http://schemas.microsoft.com/office/powerpoint/2010/main" val="2744449446"/>
              </p:ext>
            </p:extLst>
          </p:nvPr>
        </p:nvGraphicFramePr>
        <p:xfrm>
          <a:off x="1295400" y="1905802"/>
          <a:ext cx="9985407" cy="4292001"/>
        </p:xfrm>
        <a:graphic>
          <a:graphicData uri="http://schemas.openxmlformats.org/drawingml/2006/table">
            <a:tbl>
              <a:tblPr firstRow="1" bandRow="1">
                <a:tableStyleId>{5C22544A-7EE6-4342-B048-85BDC9FD1C3A}</a:tableStyleId>
              </a:tblPr>
              <a:tblGrid>
                <a:gridCol w="955163">
                  <a:extLst>
                    <a:ext uri="{9D8B030D-6E8A-4147-A177-3AD203B41FA5}">
                      <a16:colId xmlns:a16="http://schemas.microsoft.com/office/drawing/2014/main" val="3720405675"/>
                    </a:ext>
                  </a:extLst>
                </a:gridCol>
                <a:gridCol w="4284466">
                  <a:extLst>
                    <a:ext uri="{9D8B030D-6E8A-4147-A177-3AD203B41FA5}">
                      <a16:colId xmlns:a16="http://schemas.microsoft.com/office/drawing/2014/main" val="497336730"/>
                    </a:ext>
                  </a:extLst>
                </a:gridCol>
                <a:gridCol w="4745778">
                  <a:extLst>
                    <a:ext uri="{9D8B030D-6E8A-4147-A177-3AD203B41FA5}">
                      <a16:colId xmlns:a16="http://schemas.microsoft.com/office/drawing/2014/main" val="1264175983"/>
                    </a:ext>
                  </a:extLst>
                </a:gridCol>
              </a:tblGrid>
              <a:tr h="530593">
                <a:tc>
                  <a:txBody>
                    <a:bodyPr/>
                    <a:lstStyle/>
                    <a:p>
                      <a:r>
                        <a:rPr lang="en-IN" dirty="0"/>
                        <a:t>S.N</a:t>
                      </a:r>
                    </a:p>
                  </a:txBody>
                  <a:tcPr/>
                </a:tc>
                <a:tc>
                  <a:txBody>
                    <a:bodyPr/>
                    <a:lstStyle/>
                    <a:p>
                      <a:pPr marL="0" algn="l" defTabSz="457200" rtl="0" eaLnBrk="1" fontAlgn="ctr" latinLnBrk="0" hangingPunct="1"/>
                      <a:r>
                        <a:rPr lang="en-IN" sz="1800" b="1" kern="1200" dirty="0">
                          <a:solidFill>
                            <a:schemeClr val="lt1"/>
                          </a:solidFill>
                          <a:latin typeface="+mn-lt"/>
                          <a:ea typeface="+mn-ea"/>
                          <a:cs typeface="+mn-cs"/>
                        </a:rPr>
                        <a:t>Star Schema</a:t>
                      </a:r>
                    </a:p>
                  </a:txBody>
                  <a:tcPr marL="6350" marR="6350" marT="6350" marB="0" anchor="ctr"/>
                </a:tc>
                <a:tc>
                  <a:txBody>
                    <a:bodyPr/>
                    <a:lstStyle/>
                    <a:p>
                      <a:pPr marL="0" algn="l" defTabSz="457200" rtl="0" eaLnBrk="1" fontAlgn="ctr" latinLnBrk="0" hangingPunct="1"/>
                      <a:r>
                        <a:rPr lang="en-IN" sz="1800" b="1" kern="1200" dirty="0">
                          <a:solidFill>
                            <a:schemeClr val="lt1"/>
                          </a:solidFill>
                          <a:latin typeface="+mn-lt"/>
                          <a:ea typeface="+mn-ea"/>
                          <a:cs typeface="+mn-cs"/>
                        </a:rPr>
                        <a:t>Snowflake Schema</a:t>
                      </a:r>
                    </a:p>
                  </a:txBody>
                  <a:tcPr marL="6350" marR="6350" marT="6350" marB="0" anchor="ctr"/>
                </a:tc>
                <a:extLst>
                  <a:ext uri="{0D108BD9-81ED-4DB2-BD59-A6C34878D82A}">
                    <a16:rowId xmlns:a16="http://schemas.microsoft.com/office/drawing/2014/main" val="190628902"/>
                  </a:ext>
                </a:extLst>
              </a:tr>
              <a:tr h="530593">
                <a:tc>
                  <a:txBody>
                    <a:bodyPr/>
                    <a:lstStyle/>
                    <a:p>
                      <a:r>
                        <a:rPr lang="en-IN" dirty="0"/>
                        <a:t>1</a:t>
                      </a:r>
                    </a:p>
                  </a:txBody>
                  <a:tcP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In star schema, The fact tables and the dimension tables are directly connected</a:t>
                      </a:r>
                    </a:p>
                  </a:txBody>
                  <a:tcPr marL="6350" marR="6350" marT="6350" marB="0" anchor="ct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While in snowflake schema, The fact tables, dimension tables as well as sub dimension tables are contained and all Dimensions are not connected directly to fact</a:t>
                      </a:r>
                    </a:p>
                  </a:txBody>
                  <a:tcPr marL="6350" marR="6350" marT="6350" marB="0" anchor="ctr"/>
                </a:tc>
                <a:extLst>
                  <a:ext uri="{0D108BD9-81ED-4DB2-BD59-A6C34878D82A}">
                    <a16:rowId xmlns:a16="http://schemas.microsoft.com/office/drawing/2014/main" val="1304087647"/>
                  </a:ext>
                </a:extLst>
              </a:tr>
              <a:tr h="530593">
                <a:tc>
                  <a:txBody>
                    <a:bodyPr/>
                    <a:lstStyle/>
                    <a:p>
                      <a:r>
                        <a:rPr lang="en-IN" dirty="0"/>
                        <a:t>2</a:t>
                      </a:r>
                    </a:p>
                  </a:txBody>
                  <a:tcP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Star schema is a top-down model. (Bill </a:t>
                      </a:r>
                      <a:r>
                        <a:rPr lang="en-US" sz="1250" b="0" i="0" u="none" strike="noStrike" kern="1200" dirty="0" err="1">
                          <a:solidFill>
                            <a:srgbClr val="273239"/>
                          </a:solidFill>
                          <a:effectLst/>
                          <a:latin typeface="Arial" panose="020B0604020202020204" pitchFamily="34" charset="0"/>
                          <a:ea typeface="+mn-ea"/>
                          <a:cs typeface="+mn-cs"/>
                        </a:rPr>
                        <a:t>Inmomn</a:t>
                      </a:r>
                      <a:r>
                        <a:rPr lang="en-US" sz="1250" b="0" i="0" u="none" strike="noStrike" kern="1200" dirty="0">
                          <a:solidFill>
                            <a:srgbClr val="273239"/>
                          </a:solidFill>
                          <a:effectLst/>
                          <a:latin typeface="Arial" panose="020B0604020202020204" pitchFamily="34" charset="0"/>
                          <a:ea typeface="+mn-ea"/>
                          <a:cs typeface="+mn-cs"/>
                        </a:rPr>
                        <a:t> method)</a:t>
                      </a:r>
                    </a:p>
                  </a:txBody>
                  <a:tcPr marL="6350" marR="6350" marT="6350" marB="0" anchor="ct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While it is a bottom-up model. (Kimball) </a:t>
                      </a:r>
                    </a:p>
                  </a:txBody>
                  <a:tcPr marL="6350" marR="6350" marT="6350" marB="0" anchor="ctr"/>
                </a:tc>
                <a:extLst>
                  <a:ext uri="{0D108BD9-81ED-4DB2-BD59-A6C34878D82A}">
                    <a16:rowId xmlns:a16="http://schemas.microsoft.com/office/drawing/2014/main" val="669446800"/>
                  </a:ext>
                </a:extLst>
              </a:tr>
              <a:tr h="530593">
                <a:tc>
                  <a:txBody>
                    <a:bodyPr/>
                    <a:lstStyle/>
                    <a:p>
                      <a:r>
                        <a:rPr lang="en-IN" dirty="0"/>
                        <a:t>3</a:t>
                      </a:r>
                    </a:p>
                  </a:txBody>
                  <a:tcPr/>
                </a:tc>
                <a:tc>
                  <a:txBody>
                    <a:bodyPr/>
                    <a:lstStyle/>
                    <a:p>
                      <a:pPr algn="l" fontAlgn="ctr"/>
                      <a:r>
                        <a:rPr lang="en-US" sz="1250" b="0" i="0" u="none" strike="noStrike" dirty="0">
                          <a:solidFill>
                            <a:srgbClr val="273239"/>
                          </a:solidFill>
                          <a:effectLst/>
                          <a:latin typeface="Arial" panose="020B0604020202020204" pitchFamily="34" charset="0"/>
                        </a:rPr>
                        <a:t>It takes less time for the execution of queries.</a:t>
                      </a:r>
                    </a:p>
                  </a:txBody>
                  <a:tcPr marL="6350" marR="6350" marT="6350" marB="0" anchor="ctr"/>
                </a:tc>
                <a:tc>
                  <a:txBody>
                    <a:bodyPr/>
                    <a:lstStyle/>
                    <a:p>
                      <a:pPr algn="l" fontAlgn="ctr"/>
                      <a:r>
                        <a:rPr lang="en-US" sz="1250" b="0" i="0" u="none" strike="noStrike" dirty="0">
                          <a:solidFill>
                            <a:srgbClr val="273239"/>
                          </a:solidFill>
                          <a:effectLst/>
                          <a:latin typeface="Arial" panose="020B0604020202020204" pitchFamily="34" charset="0"/>
                        </a:rPr>
                        <a:t>While it takes more time than star schema for the execution of queries.</a:t>
                      </a:r>
                    </a:p>
                  </a:txBody>
                  <a:tcPr marL="6350" marR="6350" marT="6350" marB="0" anchor="ctr"/>
                </a:tc>
                <a:extLst>
                  <a:ext uri="{0D108BD9-81ED-4DB2-BD59-A6C34878D82A}">
                    <a16:rowId xmlns:a16="http://schemas.microsoft.com/office/drawing/2014/main" val="3750349770"/>
                  </a:ext>
                </a:extLst>
              </a:tr>
              <a:tr h="530593">
                <a:tc>
                  <a:txBody>
                    <a:bodyPr/>
                    <a:lstStyle/>
                    <a:p>
                      <a:r>
                        <a:rPr lang="en-IN" dirty="0"/>
                        <a:t>4</a:t>
                      </a:r>
                    </a:p>
                  </a:txBody>
                  <a:tcPr/>
                </a:tc>
                <a:tc>
                  <a:txBody>
                    <a:bodyPr/>
                    <a:lstStyle/>
                    <a:p>
                      <a:pPr algn="l" fontAlgn="ctr"/>
                      <a:r>
                        <a:rPr lang="en-US" sz="1250" b="0" i="0" u="none" strike="noStrike" dirty="0">
                          <a:solidFill>
                            <a:srgbClr val="273239"/>
                          </a:solidFill>
                          <a:effectLst/>
                          <a:latin typeface="Arial" panose="020B0604020202020204" pitchFamily="34" charset="0"/>
                        </a:rPr>
                        <a:t>Less Normalized so High Data Redundancy</a:t>
                      </a:r>
                    </a:p>
                  </a:txBody>
                  <a:tcPr marL="6350" marR="6350" marT="6350" marB="0" anchor="ctr"/>
                </a:tc>
                <a:tc>
                  <a:txBody>
                    <a:bodyPr/>
                    <a:lstStyle/>
                    <a:p>
                      <a:pPr algn="l" fontAlgn="ctr"/>
                      <a:r>
                        <a:rPr lang="en-US" sz="1250" b="0" i="0" u="none" strike="noStrike" dirty="0">
                          <a:solidFill>
                            <a:srgbClr val="273239"/>
                          </a:solidFill>
                          <a:effectLst/>
                          <a:latin typeface="Arial" panose="020B0604020202020204" pitchFamily="34" charset="0"/>
                        </a:rPr>
                        <a:t>Highly Normalized so low Data Redundancy</a:t>
                      </a:r>
                    </a:p>
                  </a:txBody>
                  <a:tcPr marL="6350" marR="6350" marT="6350" marB="0" anchor="ctr"/>
                </a:tc>
                <a:extLst>
                  <a:ext uri="{0D108BD9-81ED-4DB2-BD59-A6C34878D82A}">
                    <a16:rowId xmlns:a16="http://schemas.microsoft.com/office/drawing/2014/main" val="113971001"/>
                  </a:ext>
                </a:extLst>
              </a:tr>
              <a:tr h="530593">
                <a:tc>
                  <a:txBody>
                    <a:bodyPr/>
                    <a:lstStyle/>
                    <a:p>
                      <a:r>
                        <a:rPr lang="en-IN" dirty="0"/>
                        <a:t>5</a:t>
                      </a:r>
                    </a:p>
                  </a:txBody>
                  <a:tcPr/>
                </a:tc>
                <a:tc>
                  <a:txBody>
                    <a:bodyPr/>
                    <a:lstStyle/>
                    <a:p>
                      <a:pPr algn="l" fontAlgn="ctr"/>
                      <a:r>
                        <a:rPr lang="en-US" sz="1250" b="0" i="0" u="none" strike="noStrike" dirty="0">
                          <a:solidFill>
                            <a:srgbClr val="273239"/>
                          </a:solidFill>
                          <a:effectLst/>
                          <a:latin typeface="Arial" panose="020B0604020202020204" pitchFamily="34" charset="0"/>
                        </a:rPr>
                        <a:t>The query complexity of star schema is low.</a:t>
                      </a:r>
                    </a:p>
                  </a:txBody>
                  <a:tcPr marL="6350" marR="6350" marT="6350" marB="0" anchor="ctr"/>
                </a:tc>
                <a:tc>
                  <a:txBody>
                    <a:bodyPr/>
                    <a:lstStyle/>
                    <a:p>
                      <a:pPr algn="l" fontAlgn="ctr"/>
                      <a:r>
                        <a:rPr lang="en-US" sz="1250" b="0" i="0" u="none" strike="noStrike">
                          <a:solidFill>
                            <a:srgbClr val="273239"/>
                          </a:solidFill>
                          <a:effectLst/>
                          <a:latin typeface="Arial" panose="020B0604020202020204" pitchFamily="34" charset="0"/>
                        </a:rPr>
                        <a:t>While the query complexity of snowflake schema is higher than star schema.</a:t>
                      </a:r>
                    </a:p>
                  </a:txBody>
                  <a:tcPr marL="6350" marR="6350" marT="6350" marB="0" anchor="ctr"/>
                </a:tc>
                <a:extLst>
                  <a:ext uri="{0D108BD9-81ED-4DB2-BD59-A6C34878D82A}">
                    <a16:rowId xmlns:a16="http://schemas.microsoft.com/office/drawing/2014/main" val="3275395623"/>
                  </a:ext>
                </a:extLst>
              </a:tr>
              <a:tr h="530593">
                <a:tc>
                  <a:txBody>
                    <a:bodyPr/>
                    <a:lstStyle/>
                    <a:p>
                      <a:r>
                        <a:rPr lang="en-IN" dirty="0"/>
                        <a:t>6</a:t>
                      </a:r>
                    </a:p>
                  </a:txBody>
                  <a:tcPr/>
                </a:tc>
                <a:tc>
                  <a:txBody>
                    <a:bodyPr/>
                    <a:lstStyle/>
                    <a:p>
                      <a:pPr algn="l" fontAlgn="ctr"/>
                      <a:r>
                        <a:rPr lang="en-US" sz="1250" b="0" i="0" u="none" strike="noStrike" dirty="0">
                          <a:solidFill>
                            <a:srgbClr val="273239"/>
                          </a:solidFill>
                          <a:effectLst/>
                          <a:latin typeface="Arial" panose="020B0604020202020204" pitchFamily="34" charset="0"/>
                        </a:rPr>
                        <a:t>It’s understanding is very simple.</a:t>
                      </a:r>
                    </a:p>
                  </a:txBody>
                  <a:tcPr marL="6350" marR="6350" marT="6350" marB="0" anchor="ctr"/>
                </a:tc>
                <a:tc>
                  <a:txBody>
                    <a:bodyPr/>
                    <a:lstStyle/>
                    <a:p>
                      <a:pPr algn="l" fontAlgn="ctr"/>
                      <a:r>
                        <a:rPr lang="en-US" sz="1250" b="0" i="0" u="none" strike="noStrike">
                          <a:solidFill>
                            <a:srgbClr val="273239"/>
                          </a:solidFill>
                          <a:effectLst/>
                          <a:latin typeface="Arial" panose="020B0604020202020204" pitchFamily="34" charset="0"/>
                        </a:rPr>
                        <a:t>While it’s understanding is difficult.</a:t>
                      </a:r>
                    </a:p>
                  </a:txBody>
                  <a:tcPr marL="6350" marR="6350" marT="6350" marB="0" anchor="ctr"/>
                </a:tc>
                <a:extLst>
                  <a:ext uri="{0D108BD9-81ED-4DB2-BD59-A6C34878D82A}">
                    <a16:rowId xmlns:a16="http://schemas.microsoft.com/office/drawing/2014/main" val="3146328752"/>
                  </a:ext>
                </a:extLst>
              </a:tr>
              <a:tr h="530593">
                <a:tc>
                  <a:txBody>
                    <a:bodyPr/>
                    <a:lstStyle/>
                    <a:p>
                      <a:r>
                        <a:rPr lang="en-IN" dirty="0"/>
                        <a:t>7</a:t>
                      </a:r>
                    </a:p>
                  </a:txBody>
                  <a:tcPr/>
                </a:tc>
                <a:tc>
                  <a:txBody>
                    <a:bodyPr/>
                    <a:lstStyle/>
                    <a:p>
                      <a:pPr algn="l" fontAlgn="ctr"/>
                      <a:r>
                        <a:rPr lang="en-US" sz="1250" b="0" i="0" u="none" strike="noStrike">
                          <a:solidFill>
                            <a:srgbClr val="273239"/>
                          </a:solidFill>
                          <a:effectLst/>
                          <a:latin typeface="Arial" panose="020B0604020202020204" pitchFamily="34" charset="0"/>
                        </a:rPr>
                        <a:t>It has less number of foreign keys.</a:t>
                      </a:r>
                    </a:p>
                  </a:txBody>
                  <a:tcPr marL="6350" marR="6350" marT="6350" marB="0" anchor="ctr"/>
                </a:tc>
                <a:tc>
                  <a:txBody>
                    <a:bodyPr/>
                    <a:lstStyle/>
                    <a:p>
                      <a:pPr algn="l" fontAlgn="ctr"/>
                      <a:r>
                        <a:rPr lang="en-US" sz="1250" b="0" i="0" u="none" strike="noStrike" dirty="0">
                          <a:solidFill>
                            <a:srgbClr val="273239"/>
                          </a:solidFill>
                          <a:effectLst/>
                          <a:latin typeface="Arial" panose="020B0604020202020204" pitchFamily="34" charset="0"/>
                        </a:rPr>
                        <a:t>While it has more number of foreign keys.</a:t>
                      </a:r>
                    </a:p>
                  </a:txBody>
                  <a:tcPr marL="6350" marR="6350" marT="6350" marB="0" anchor="ctr"/>
                </a:tc>
                <a:extLst>
                  <a:ext uri="{0D108BD9-81ED-4DB2-BD59-A6C34878D82A}">
                    <a16:rowId xmlns:a16="http://schemas.microsoft.com/office/drawing/2014/main" val="1952013750"/>
                  </a:ext>
                </a:extLst>
              </a:tr>
            </a:tbl>
          </a:graphicData>
        </a:graphic>
      </p:graphicFrame>
    </p:spTree>
    <p:extLst>
      <p:ext uri="{BB962C8B-B14F-4D97-AF65-F5344CB8AC3E}">
        <p14:creationId xmlns:p14="http://schemas.microsoft.com/office/powerpoint/2010/main" val="389226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CE0C-D975-9151-E21E-452C45751394}"/>
              </a:ext>
            </a:extLst>
          </p:cNvPr>
          <p:cNvSpPr>
            <a:spLocks noGrp="1"/>
          </p:cNvSpPr>
          <p:nvPr>
            <p:ph type="title"/>
          </p:nvPr>
        </p:nvSpPr>
        <p:spPr>
          <a:xfrm>
            <a:off x="1295402" y="982133"/>
            <a:ext cx="9601196" cy="1000672"/>
          </a:xfrm>
        </p:spPr>
        <p:txBody>
          <a:bodyPr/>
          <a:lstStyle/>
          <a:p>
            <a:r>
              <a:rPr lang="en-IN" dirty="0"/>
              <a:t>Star Schema Design</a:t>
            </a:r>
          </a:p>
        </p:txBody>
      </p:sp>
      <p:pic>
        <p:nvPicPr>
          <p:cNvPr id="5" name="Content Placeholder 4">
            <a:extLst>
              <a:ext uri="{FF2B5EF4-FFF2-40B4-BE49-F238E27FC236}">
                <a16:creationId xmlns:a16="http://schemas.microsoft.com/office/drawing/2014/main" id="{B0B0ABEE-7D7B-D09D-928D-CF1B2255D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676" y="2510852"/>
            <a:ext cx="3816979" cy="3287484"/>
          </a:xfrm>
        </p:spPr>
      </p:pic>
      <p:pic>
        <p:nvPicPr>
          <p:cNvPr id="7" name="Picture 6">
            <a:extLst>
              <a:ext uri="{FF2B5EF4-FFF2-40B4-BE49-F238E27FC236}">
                <a16:creationId xmlns:a16="http://schemas.microsoft.com/office/drawing/2014/main" id="{82EB5B31-084E-6443-5D55-9CDEC4C1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906" y="2491957"/>
            <a:ext cx="4217852" cy="3097084"/>
          </a:xfrm>
          <a:prstGeom prst="rect">
            <a:avLst/>
          </a:prstGeom>
        </p:spPr>
      </p:pic>
    </p:spTree>
    <p:extLst>
      <p:ext uri="{BB962C8B-B14F-4D97-AF65-F5344CB8AC3E}">
        <p14:creationId xmlns:p14="http://schemas.microsoft.com/office/powerpoint/2010/main" val="396914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DE7B-009C-D687-9B4C-19E998BA2C59}"/>
              </a:ext>
            </a:extLst>
          </p:cNvPr>
          <p:cNvSpPr>
            <a:spLocks noGrp="1"/>
          </p:cNvSpPr>
          <p:nvPr>
            <p:ph type="title"/>
          </p:nvPr>
        </p:nvSpPr>
        <p:spPr/>
        <p:txBody>
          <a:bodyPr/>
          <a:lstStyle/>
          <a:p>
            <a:r>
              <a:rPr lang="en-IN" dirty="0"/>
              <a:t>Agenda	</a:t>
            </a:r>
          </a:p>
        </p:txBody>
      </p:sp>
      <p:sp>
        <p:nvSpPr>
          <p:cNvPr id="3" name="Content Placeholder 2">
            <a:extLst>
              <a:ext uri="{FF2B5EF4-FFF2-40B4-BE49-F238E27FC236}">
                <a16:creationId xmlns:a16="http://schemas.microsoft.com/office/drawing/2014/main" id="{94D85112-6E41-6F89-4907-44B37F8BFD63}"/>
              </a:ext>
            </a:extLst>
          </p:cNvPr>
          <p:cNvSpPr>
            <a:spLocks noGrp="1"/>
          </p:cNvSpPr>
          <p:nvPr>
            <p:ph idx="1"/>
          </p:nvPr>
        </p:nvSpPr>
        <p:spPr/>
        <p:txBody>
          <a:bodyPr>
            <a:normAutofit lnSpcReduction="10000"/>
          </a:bodyPr>
          <a:lstStyle/>
          <a:p>
            <a:r>
              <a:rPr lang="en-IN" dirty="0"/>
              <a:t>DEFINITION</a:t>
            </a:r>
          </a:p>
          <a:p>
            <a:r>
              <a:rPr lang="en-IN" dirty="0"/>
              <a:t>DATABASE vs DATAWAREHOUSE</a:t>
            </a:r>
          </a:p>
          <a:p>
            <a:r>
              <a:rPr lang="en-IN" dirty="0"/>
              <a:t>OLTP vs OLAP</a:t>
            </a:r>
          </a:p>
          <a:p>
            <a:r>
              <a:rPr lang="en-IN" dirty="0"/>
              <a:t>ETL vs ELT</a:t>
            </a:r>
          </a:p>
          <a:p>
            <a:r>
              <a:rPr lang="en-IN" dirty="0"/>
              <a:t>FACT vs DIMENSION</a:t>
            </a:r>
          </a:p>
          <a:p>
            <a:r>
              <a:rPr lang="en-IN" dirty="0"/>
              <a:t>STAR , SNOWFLAKE &amp; FACT CONSTELLATION SCHEMA</a:t>
            </a:r>
          </a:p>
          <a:p>
            <a:r>
              <a:rPr lang="en-IN" dirty="0"/>
              <a:t>DATA MART </a:t>
            </a:r>
          </a:p>
        </p:txBody>
      </p:sp>
    </p:spTree>
    <p:extLst>
      <p:ext uri="{BB962C8B-B14F-4D97-AF65-F5344CB8AC3E}">
        <p14:creationId xmlns:p14="http://schemas.microsoft.com/office/powerpoint/2010/main" val="22145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E99D-AD0B-2CDF-8542-3D545F92723E}"/>
              </a:ext>
            </a:extLst>
          </p:cNvPr>
          <p:cNvSpPr>
            <a:spLocks noGrp="1"/>
          </p:cNvSpPr>
          <p:nvPr>
            <p:ph type="title"/>
          </p:nvPr>
        </p:nvSpPr>
        <p:spPr/>
        <p:txBody>
          <a:bodyPr/>
          <a:lstStyle/>
          <a:p>
            <a:r>
              <a:rPr lang="en-IN" dirty="0"/>
              <a:t>Snowflake Design</a:t>
            </a:r>
          </a:p>
        </p:txBody>
      </p:sp>
      <p:pic>
        <p:nvPicPr>
          <p:cNvPr id="5" name="Content Placeholder 4">
            <a:extLst>
              <a:ext uri="{FF2B5EF4-FFF2-40B4-BE49-F238E27FC236}">
                <a16:creationId xmlns:a16="http://schemas.microsoft.com/office/drawing/2014/main" id="{3B9FC8C0-6DD9-2FFD-1AE7-373CC7A6F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815" y="2557993"/>
            <a:ext cx="6642854" cy="3317875"/>
          </a:xfrm>
        </p:spPr>
      </p:pic>
    </p:spTree>
    <p:extLst>
      <p:ext uri="{BB962C8B-B14F-4D97-AF65-F5344CB8AC3E}">
        <p14:creationId xmlns:p14="http://schemas.microsoft.com/office/powerpoint/2010/main" val="30594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A92F-0E8B-F2FE-3E62-90D8D62D68E8}"/>
              </a:ext>
            </a:extLst>
          </p:cNvPr>
          <p:cNvSpPr>
            <a:spLocks noGrp="1"/>
          </p:cNvSpPr>
          <p:nvPr>
            <p:ph type="title"/>
          </p:nvPr>
        </p:nvSpPr>
        <p:spPr/>
        <p:txBody>
          <a:bodyPr>
            <a:normAutofit fontScale="90000"/>
          </a:bodyPr>
          <a:lstStyle/>
          <a:p>
            <a:r>
              <a:rPr lang="en-IN" dirty="0"/>
              <a:t>Fact Constellation Schema (Galaxy Schema)</a:t>
            </a:r>
          </a:p>
        </p:txBody>
      </p:sp>
      <p:pic>
        <p:nvPicPr>
          <p:cNvPr id="5" name="Content Placeholder 4">
            <a:extLst>
              <a:ext uri="{FF2B5EF4-FFF2-40B4-BE49-F238E27FC236}">
                <a16:creationId xmlns:a16="http://schemas.microsoft.com/office/drawing/2014/main" id="{05766AFF-100E-4AF9-8926-14B5318C7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536" y="2762806"/>
            <a:ext cx="8678540" cy="2473693"/>
          </a:xfrm>
        </p:spPr>
      </p:pic>
    </p:spTree>
    <p:extLst>
      <p:ext uri="{BB962C8B-B14F-4D97-AF65-F5344CB8AC3E}">
        <p14:creationId xmlns:p14="http://schemas.microsoft.com/office/powerpoint/2010/main" val="198731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6151-5898-583E-351C-30B3D5A3E43B}"/>
              </a:ext>
            </a:extLst>
          </p:cNvPr>
          <p:cNvSpPr>
            <a:spLocks noGrp="1"/>
          </p:cNvSpPr>
          <p:nvPr>
            <p:ph type="title"/>
          </p:nvPr>
        </p:nvSpPr>
        <p:spPr/>
        <p:txBody>
          <a:bodyPr/>
          <a:lstStyle/>
          <a:p>
            <a:r>
              <a:rPr lang="en-IN" dirty="0"/>
              <a:t>Data Mart vs Data Warehouse</a:t>
            </a:r>
          </a:p>
        </p:txBody>
      </p:sp>
      <p:sp>
        <p:nvSpPr>
          <p:cNvPr id="3" name="Content Placeholder 2">
            <a:extLst>
              <a:ext uri="{FF2B5EF4-FFF2-40B4-BE49-F238E27FC236}">
                <a16:creationId xmlns:a16="http://schemas.microsoft.com/office/drawing/2014/main" id="{F011430F-85DE-7CBD-6499-8542153E9D42}"/>
              </a:ext>
            </a:extLst>
          </p:cNvPr>
          <p:cNvSpPr>
            <a:spLocks noGrp="1"/>
          </p:cNvSpPr>
          <p:nvPr>
            <p:ph idx="1"/>
          </p:nvPr>
        </p:nvSpPr>
        <p:spPr/>
        <p:txBody>
          <a:bodyPr>
            <a:normAutofit fontScale="85000" lnSpcReduction="20000"/>
          </a:bodyPr>
          <a:lstStyle/>
          <a:p>
            <a:r>
              <a:rPr lang="en-US" dirty="0"/>
              <a:t>Data Warehouse is a large repository of data collected from different sources, whereas Data Mart is only subtype of a data warehouse.</a:t>
            </a:r>
          </a:p>
          <a:p>
            <a:r>
              <a:rPr lang="en-US" dirty="0"/>
              <a:t>Data Warehouse is focused on all departments in an organization, whereas Data Mart focuses on a specific group.</a:t>
            </a:r>
          </a:p>
          <a:p>
            <a:r>
              <a:rPr lang="en-US" dirty="0"/>
              <a:t>Data Warehouse designing process is complicated, whereas the Data Mart process is easy to design.</a:t>
            </a:r>
          </a:p>
          <a:p>
            <a:r>
              <a:rPr lang="en-US" dirty="0"/>
              <a:t>Data Warehouse takes a long time for data handling, whereas Data Mart takes a short time for data handling.</a:t>
            </a:r>
          </a:p>
          <a:p>
            <a:r>
              <a:rPr lang="en-US" dirty="0"/>
              <a:t>Comparing Data Warehouse vs Data Mart, Data Warehouse size range is 100 GB to 1 TB+, whereas Data Mart size is less than 100 GB.</a:t>
            </a:r>
            <a:endParaRPr lang="en-IN" dirty="0"/>
          </a:p>
        </p:txBody>
      </p:sp>
    </p:spTree>
    <p:extLst>
      <p:ext uri="{BB962C8B-B14F-4D97-AF65-F5344CB8AC3E}">
        <p14:creationId xmlns:p14="http://schemas.microsoft.com/office/powerpoint/2010/main" val="211254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B79E13-BD22-6BA3-C2B0-403957D86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894" y="635488"/>
            <a:ext cx="9709397" cy="5444154"/>
          </a:xfrm>
        </p:spPr>
      </p:pic>
    </p:spTree>
    <p:extLst>
      <p:ext uri="{BB962C8B-B14F-4D97-AF65-F5344CB8AC3E}">
        <p14:creationId xmlns:p14="http://schemas.microsoft.com/office/powerpoint/2010/main" val="148876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AB9300-A58A-F94C-FB73-7A5C1EF7E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30" y="808521"/>
            <a:ext cx="10245334" cy="5139892"/>
          </a:xfrm>
        </p:spPr>
      </p:pic>
    </p:spTree>
    <p:extLst>
      <p:ext uri="{BB962C8B-B14F-4D97-AF65-F5344CB8AC3E}">
        <p14:creationId xmlns:p14="http://schemas.microsoft.com/office/powerpoint/2010/main" val="3239515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B7D2-C014-9DA1-ED08-A990844634A9}"/>
              </a:ext>
            </a:extLst>
          </p:cNvPr>
          <p:cNvSpPr>
            <a:spLocks noGrp="1"/>
          </p:cNvSpPr>
          <p:nvPr>
            <p:ph type="title"/>
          </p:nvPr>
        </p:nvSpPr>
        <p:spPr/>
        <p:txBody>
          <a:bodyPr/>
          <a:lstStyle/>
          <a:p>
            <a:r>
              <a:rPr lang="en-IN" dirty="0"/>
              <a:t>4 STEP Process</a:t>
            </a:r>
          </a:p>
        </p:txBody>
      </p:sp>
      <p:sp>
        <p:nvSpPr>
          <p:cNvPr id="3" name="Content Placeholder 2">
            <a:extLst>
              <a:ext uri="{FF2B5EF4-FFF2-40B4-BE49-F238E27FC236}">
                <a16:creationId xmlns:a16="http://schemas.microsoft.com/office/drawing/2014/main" id="{F70F3684-D34E-29E9-434F-C60CF4929798}"/>
              </a:ext>
            </a:extLst>
          </p:cNvPr>
          <p:cNvSpPr>
            <a:spLocks noGrp="1"/>
          </p:cNvSpPr>
          <p:nvPr>
            <p:ph idx="1"/>
          </p:nvPr>
        </p:nvSpPr>
        <p:spPr/>
        <p:txBody>
          <a:bodyPr/>
          <a:lstStyle/>
          <a:p>
            <a:r>
              <a:rPr lang="en-IN" dirty="0"/>
              <a:t>To create a Dimension Model, there is a 4 step process that should be followed that cover mostly everything </a:t>
            </a:r>
          </a:p>
          <a:p>
            <a:r>
              <a:rPr lang="en-IN" dirty="0"/>
              <a:t>1- Select the Business Process</a:t>
            </a:r>
          </a:p>
          <a:p>
            <a:r>
              <a:rPr lang="en-IN" dirty="0"/>
              <a:t>2-Declare the Grain</a:t>
            </a:r>
          </a:p>
          <a:p>
            <a:r>
              <a:rPr lang="en-IN" dirty="0"/>
              <a:t>3-Identify the Dimensions</a:t>
            </a:r>
          </a:p>
          <a:p>
            <a:r>
              <a:rPr lang="en-IN" dirty="0"/>
              <a:t>4- Identify the Facts</a:t>
            </a:r>
          </a:p>
        </p:txBody>
      </p:sp>
    </p:spTree>
    <p:extLst>
      <p:ext uri="{BB962C8B-B14F-4D97-AF65-F5344CB8AC3E}">
        <p14:creationId xmlns:p14="http://schemas.microsoft.com/office/powerpoint/2010/main" val="5597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304F-DF2C-B868-1757-A4F164F2D1E9}"/>
              </a:ext>
            </a:extLst>
          </p:cNvPr>
          <p:cNvSpPr>
            <a:spLocks noGrp="1"/>
          </p:cNvSpPr>
          <p:nvPr>
            <p:ph type="title"/>
          </p:nvPr>
        </p:nvSpPr>
        <p:spPr/>
        <p:txBody>
          <a:bodyPr/>
          <a:lstStyle/>
          <a:p>
            <a:r>
              <a:rPr lang="en-IN" dirty="0"/>
              <a:t>What is Datawarehouse?</a:t>
            </a:r>
          </a:p>
        </p:txBody>
      </p:sp>
      <p:sp>
        <p:nvSpPr>
          <p:cNvPr id="3" name="Content Placeholder 2">
            <a:extLst>
              <a:ext uri="{FF2B5EF4-FFF2-40B4-BE49-F238E27FC236}">
                <a16:creationId xmlns:a16="http://schemas.microsoft.com/office/drawing/2014/main" id="{45F9EF3C-C460-D6B1-8825-12D3C778D9A7}"/>
              </a:ext>
            </a:extLst>
          </p:cNvPr>
          <p:cNvSpPr>
            <a:spLocks noGrp="1"/>
          </p:cNvSpPr>
          <p:nvPr>
            <p:ph idx="1"/>
          </p:nvPr>
        </p:nvSpPr>
        <p:spPr/>
        <p:txBody>
          <a:bodyPr>
            <a:normAutofit fontScale="92500" lnSpcReduction="10000"/>
          </a:bodyPr>
          <a:lstStyle/>
          <a:p>
            <a:r>
              <a:rPr lang="en-US" dirty="0"/>
              <a:t>The term "Data Warehouse" was first coined by Bill Inmon in 1990. According to Inmon, a data warehouse is a </a:t>
            </a:r>
            <a:r>
              <a:rPr lang="en-US" b="1" dirty="0"/>
              <a:t>subject-oriented</a:t>
            </a:r>
            <a:r>
              <a:rPr lang="en-US" dirty="0"/>
              <a:t>, </a:t>
            </a:r>
            <a:r>
              <a:rPr lang="en-US" b="1" dirty="0"/>
              <a:t>integrated</a:t>
            </a:r>
            <a:r>
              <a:rPr lang="en-US" dirty="0"/>
              <a:t>, </a:t>
            </a:r>
            <a:r>
              <a:rPr lang="en-US" b="1" dirty="0"/>
              <a:t>time-variant</a:t>
            </a:r>
            <a:r>
              <a:rPr lang="en-US" dirty="0"/>
              <a:t>, and </a:t>
            </a:r>
            <a:r>
              <a:rPr lang="en-US" b="1" dirty="0"/>
              <a:t>non-volatile</a:t>
            </a:r>
            <a:r>
              <a:rPr lang="en-US" dirty="0"/>
              <a:t> collection of data. This data helps analysts to take informed decisions in an organization.</a:t>
            </a:r>
          </a:p>
          <a:p>
            <a:r>
              <a:rPr lang="en-US" dirty="0"/>
              <a:t>A Data Warehousing (DW) is process for collecting and managing data from varied sources to provide meaningful business insights. It is optimized for fast querying and analysis, enabling organizations to make informed decisions by providing a single source of truth for data A Data warehouse is typically used to connect and analyze business data from heterogeneous sources. The data warehouse is the core of the BI system which is built for data analysis and reporting</a:t>
            </a:r>
            <a:endParaRPr lang="en-IN" dirty="0"/>
          </a:p>
        </p:txBody>
      </p:sp>
    </p:spTree>
    <p:extLst>
      <p:ext uri="{BB962C8B-B14F-4D97-AF65-F5344CB8AC3E}">
        <p14:creationId xmlns:p14="http://schemas.microsoft.com/office/powerpoint/2010/main" val="11318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DA36-1237-004F-06FB-5C382C43DC56}"/>
              </a:ext>
            </a:extLst>
          </p:cNvPr>
          <p:cNvSpPr>
            <a:spLocks noGrp="1"/>
          </p:cNvSpPr>
          <p:nvPr>
            <p:ph type="title"/>
          </p:nvPr>
        </p:nvSpPr>
        <p:spPr>
          <a:xfrm>
            <a:off x="541271" y="356137"/>
            <a:ext cx="5554730" cy="952899"/>
          </a:xfrm>
        </p:spPr>
        <p:txBody>
          <a:bodyPr>
            <a:normAutofit/>
          </a:bodyPr>
          <a:lstStyle/>
          <a:p>
            <a:r>
              <a:rPr lang="en-IN" dirty="0"/>
              <a:t>DWH Characteristics</a:t>
            </a:r>
          </a:p>
        </p:txBody>
      </p:sp>
      <p:sp>
        <p:nvSpPr>
          <p:cNvPr id="3" name="Content Placeholder 2">
            <a:extLst>
              <a:ext uri="{FF2B5EF4-FFF2-40B4-BE49-F238E27FC236}">
                <a16:creationId xmlns:a16="http://schemas.microsoft.com/office/drawing/2014/main" id="{8BF6E3DF-3458-03B9-96C2-C15EA212C751}"/>
              </a:ext>
            </a:extLst>
          </p:cNvPr>
          <p:cNvSpPr>
            <a:spLocks noGrp="1"/>
          </p:cNvSpPr>
          <p:nvPr>
            <p:ph idx="1"/>
          </p:nvPr>
        </p:nvSpPr>
        <p:spPr>
          <a:xfrm>
            <a:off x="779646" y="2184935"/>
            <a:ext cx="10116951" cy="4090737"/>
          </a:xfrm>
        </p:spPr>
        <p:txBody>
          <a:bodyPr>
            <a:normAutofit fontScale="62500" lnSpcReduction="20000"/>
          </a:bodyPr>
          <a:lstStyle/>
          <a:p>
            <a:r>
              <a:rPr lang="en-IN" sz="2600" b="1" dirty="0"/>
              <a:t>Subject Oriented </a:t>
            </a:r>
            <a:r>
              <a:rPr lang="en-IN" dirty="0"/>
              <a:t>:</a:t>
            </a:r>
            <a:r>
              <a:rPr lang="en-US" sz="2300" b="0" i="0" dirty="0">
                <a:solidFill>
                  <a:srgbClr val="0D0D0D"/>
                </a:solidFill>
                <a:effectLst/>
                <a:highlight>
                  <a:srgbClr val="FFFFFF"/>
                </a:highlight>
                <a:latin typeface="Söhne"/>
              </a:rPr>
              <a:t>A data warehouse focuses on specific subjects or topics, like sales, marketing, or finance. It organizes data based on what people need to analyze. It's like sorting your bookshelf by genre—putting all the mystery books together, all the romance books together, and so on.</a:t>
            </a:r>
            <a:endParaRPr lang="en-IN" dirty="0"/>
          </a:p>
          <a:p>
            <a:r>
              <a:rPr lang="en-IN" sz="2600" b="1" dirty="0"/>
              <a:t>Time Variant: </a:t>
            </a:r>
            <a:r>
              <a:rPr lang="en-US" sz="2300" dirty="0">
                <a:solidFill>
                  <a:srgbClr val="0D0D0D"/>
                </a:solidFill>
                <a:highlight>
                  <a:srgbClr val="FFFFFF"/>
                </a:highlight>
                <a:latin typeface="Söhne"/>
              </a:rPr>
              <a:t>In this data is maintained via different intervals of time such as weekly, monthly, or annually etc. Data warehouses keep track of historical information over time. For example, they can show how sales numbers have changed month by month or year by year. Another feature of time-variance is that once data is stored in the data warehouse then it cannot be modified, alter, or updated.</a:t>
            </a:r>
            <a:endParaRPr lang="en-IN" dirty="0"/>
          </a:p>
          <a:p>
            <a:r>
              <a:rPr lang="en-IN" sz="2600" b="1" dirty="0"/>
              <a:t>Integrated:</a:t>
            </a:r>
            <a:r>
              <a:rPr lang="en-US" b="0" i="0" dirty="0">
                <a:solidFill>
                  <a:srgbClr val="0D0D0D"/>
                </a:solidFill>
                <a:effectLst/>
                <a:highlight>
                  <a:srgbClr val="FFFFFF"/>
                </a:highlight>
                <a:latin typeface="Söhne"/>
              </a:rPr>
              <a:t>This means that a data warehouse combines information from different sources lik</a:t>
            </a:r>
            <a:r>
              <a:rPr lang="en-US" dirty="0">
                <a:solidFill>
                  <a:srgbClr val="0D0D0D"/>
                </a:solidFill>
                <a:highlight>
                  <a:srgbClr val="FFFFFF"/>
                </a:highlight>
                <a:latin typeface="Söhne"/>
              </a:rPr>
              <a:t>e Databases, </a:t>
            </a:r>
            <a:r>
              <a:rPr lang="en-US" dirty="0" err="1">
                <a:solidFill>
                  <a:srgbClr val="0D0D0D"/>
                </a:solidFill>
                <a:highlight>
                  <a:srgbClr val="FFFFFF"/>
                </a:highlight>
                <a:latin typeface="Söhne"/>
              </a:rPr>
              <a:t>ERP,Flat</a:t>
            </a:r>
            <a:r>
              <a:rPr lang="en-US" dirty="0">
                <a:solidFill>
                  <a:srgbClr val="0D0D0D"/>
                </a:solidFill>
                <a:highlight>
                  <a:srgbClr val="FFFFFF"/>
                </a:highlight>
                <a:latin typeface="Söhne"/>
              </a:rPr>
              <a:t> files CRM etc.  Integration of data warehouse benefits in effective analysis of data. Reliability in naming conventions, column scaling, encoding structure etc. should be confirmed. Integration of data warehouse handles various subject related warehouse.</a:t>
            </a:r>
            <a:endParaRPr lang="en-IN" dirty="0">
              <a:solidFill>
                <a:srgbClr val="0D0D0D"/>
              </a:solidFill>
              <a:highlight>
                <a:srgbClr val="FFFFFF"/>
              </a:highlight>
              <a:latin typeface="Söhne"/>
            </a:endParaRPr>
          </a:p>
          <a:p>
            <a:r>
              <a:rPr lang="en-IN" sz="2600" b="1" dirty="0"/>
              <a:t>Non volatile :</a:t>
            </a:r>
            <a:r>
              <a:rPr lang="en-US" dirty="0">
                <a:solidFill>
                  <a:srgbClr val="0D0D0D"/>
                </a:solidFill>
                <a:highlight>
                  <a:srgbClr val="FFFFFF"/>
                </a:highlight>
                <a:latin typeface="Söhne"/>
              </a:rPr>
              <a:t>As the name defines the data resided in data warehouse is permanent. It also means that data is not erased or deleted when new data is inserted. Data is not updated, once it is stored in the data warehouse, to maintain the historical data.</a:t>
            </a:r>
            <a:br>
              <a:rPr lang="en-US" dirty="0">
                <a:solidFill>
                  <a:srgbClr val="0D0D0D"/>
                </a:solidFill>
                <a:highlight>
                  <a:srgbClr val="FFFFFF"/>
                </a:highlight>
                <a:latin typeface="Söhne"/>
              </a:rPr>
            </a:br>
            <a:r>
              <a:rPr lang="en-US" dirty="0">
                <a:solidFill>
                  <a:srgbClr val="0D0D0D"/>
                </a:solidFill>
                <a:highlight>
                  <a:srgbClr val="FFFFFF"/>
                </a:highlight>
                <a:latin typeface="Söhne"/>
              </a:rPr>
              <a:t>In this, data is read-only and refreshed at particular intervals. This is beneficial in </a:t>
            </a:r>
            <a:r>
              <a:rPr lang="en-US" dirty="0" err="1">
                <a:solidFill>
                  <a:srgbClr val="0D0D0D"/>
                </a:solidFill>
                <a:highlight>
                  <a:srgbClr val="FFFFFF"/>
                </a:highlight>
                <a:latin typeface="Söhne"/>
              </a:rPr>
              <a:t>analysing</a:t>
            </a:r>
            <a:r>
              <a:rPr lang="en-US" dirty="0">
                <a:solidFill>
                  <a:srgbClr val="0D0D0D"/>
                </a:solidFill>
                <a:highlight>
                  <a:srgbClr val="FFFFFF"/>
                </a:highlight>
                <a:latin typeface="Söhne"/>
              </a:rPr>
              <a:t> historical data and in comprehension the functionality. It does not need transaction process, recapture and concurrency control mechanism. Functionalities such as delete, update, and insert that are done in an operational application are lost in data warehouse environment</a:t>
            </a:r>
            <a:endParaRPr lang="en-IN" dirty="0"/>
          </a:p>
          <a:p>
            <a:endParaRPr lang="en-IN" dirty="0"/>
          </a:p>
          <a:p>
            <a:endParaRPr lang="en-IN" dirty="0"/>
          </a:p>
        </p:txBody>
      </p:sp>
      <p:pic>
        <p:nvPicPr>
          <p:cNvPr id="1026" name="Picture 2" descr="Lightbox">
            <a:extLst>
              <a:ext uri="{FF2B5EF4-FFF2-40B4-BE49-F238E27FC236}">
                <a16:creationId xmlns:a16="http://schemas.microsoft.com/office/drawing/2014/main" id="{D35A6301-46BB-FAE1-1C66-535944240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808" y="194208"/>
            <a:ext cx="5182552" cy="177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80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3DC9-9486-47BD-CA5A-978E19729DCC}"/>
              </a:ext>
            </a:extLst>
          </p:cNvPr>
          <p:cNvSpPr>
            <a:spLocks noGrp="1"/>
          </p:cNvSpPr>
          <p:nvPr>
            <p:ph type="title"/>
          </p:nvPr>
        </p:nvSpPr>
        <p:spPr>
          <a:xfrm>
            <a:off x="1295402" y="635267"/>
            <a:ext cx="9601196" cy="1145408"/>
          </a:xfrm>
        </p:spPr>
        <p:txBody>
          <a:bodyPr/>
          <a:lstStyle/>
          <a:p>
            <a:r>
              <a:rPr lang="en-IN" dirty="0"/>
              <a:t>Architecture </a:t>
            </a:r>
          </a:p>
        </p:txBody>
      </p:sp>
      <p:pic>
        <p:nvPicPr>
          <p:cNvPr id="5" name="Content Placeholder 4">
            <a:extLst>
              <a:ext uri="{FF2B5EF4-FFF2-40B4-BE49-F238E27FC236}">
                <a16:creationId xmlns:a16="http://schemas.microsoft.com/office/drawing/2014/main" id="{5ACB3D30-B3FB-8D2A-9757-B35F3D657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826" y="2239930"/>
            <a:ext cx="6175171" cy="3982803"/>
          </a:xfrm>
        </p:spPr>
      </p:pic>
    </p:spTree>
    <p:extLst>
      <p:ext uri="{BB962C8B-B14F-4D97-AF65-F5344CB8AC3E}">
        <p14:creationId xmlns:p14="http://schemas.microsoft.com/office/powerpoint/2010/main" val="24949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A335-5222-B4FA-C3E6-9DC1384B4A79}"/>
              </a:ext>
            </a:extLst>
          </p:cNvPr>
          <p:cNvSpPr>
            <a:spLocks noGrp="1"/>
          </p:cNvSpPr>
          <p:nvPr>
            <p:ph type="title"/>
          </p:nvPr>
        </p:nvSpPr>
        <p:spPr/>
        <p:txBody>
          <a:bodyPr/>
          <a:lstStyle/>
          <a:p>
            <a:r>
              <a:rPr lang="en-IN" dirty="0"/>
              <a:t>Types of Datawarehouse	</a:t>
            </a:r>
          </a:p>
        </p:txBody>
      </p:sp>
      <p:sp>
        <p:nvSpPr>
          <p:cNvPr id="3" name="Content Placeholder 2">
            <a:extLst>
              <a:ext uri="{FF2B5EF4-FFF2-40B4-BE49-F238E27FC236}">
                <a16:creationId xmlns:a16="http://schemas.microsoft.com/office/drawing/2014/main" id="{45779784-F322-211A-4719-BA6B08B49EB1}"/>
              </a:ext>
            </a:extLst>
          </p:cNvPr>
          <p:cNvSpPr>
            <a:spLocks noGrp="1"/>
          </p:cNvSpPr>
          <p:nvPr>
            <p:ph idx="1"/>
          </p:nvPr>
        </p:nvSpPr>
        <p:spPr/>
        <p:txBody>
          <a:bodyPr/>
          <a:lstStyle/>
          <a:p>
            <a:r>
              <a:rPr lang="en-IN" dirty="0"/>
              <a:t>Enterprise Data Warehouse (EDW)</a:t>
            </a:r>
          </a:p>
          <a:p>
            <a:r>
              <a:rPr lang="en-IN" dirty="0"/>
              <a:t>Operational Data Store</a:t>
            </a:r>
          </a:p>
          <a:p>
            <a:r>
              <a:rPr lang="en-IN" dirty="0"/>
              <a:t>Data Mart</a:t>
            </a:r>
          </a:p>
          <a:p>
            <a:endParaRPr lang="en-IN" dirty="0"/>
          </a:p>
          <a:p>
            <a:r>
              <a:rPr lang="en-IN" dirty="0"/>
              <a:t>e.g.  Teradata, SQL server, DB2 ,Snowflake, Redshift ,Synapse etc.</a:t>
            </a:r>
          </a:p>
        </p:txBody>
      </p:sp>
    </p:spTree>
    <p:extLst>
      <p:ext uri="{BB962C8B-B14F-4D97-AF65-F5344CB8AC3E}">
        <p14:creationId xmlns:p14="http://schemas.microsoft.com/office/powerpoint/2010/main" val="290774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FE94-F0C4-81E8-DABA-34686EAD39F4}"/>
              </a:ext>
            </a:extLst>
          </p:cNvPr>
          <p:cNvSpPr>
            <a:spLocks noGrp="1"/>
          </p:cNvSpPr>
          <p:nvPr>
            <p:ph type="title"/>
          </p:nvPr>
        </p:nvSpPr>
        <p:spPr>
          <a:xfrm>
            <a:off x="1295402" y="635268"/>
            <a:ext cx="9601196" cy="885524"/>
          </a:xfrm>
        </p:spPr>
        <p:txBody>
          <a:bodyPr/>
          <a:lstStyle/>
          <a:p>
            <a:r>
              <a:rPr lang="en-IN" dirty="0"/>
              <a:t>Database vs Datawarehouse</a:t>
            </a:r>
          </a:p>
        </p:txBody>
      </p:sp>
      <p:sp>
        <p:nvSpPr>
          <p:cNvPr id="3" name="Content Placeholder 2">
            <a:extLst>
              <a:ext uri="{FF2B5EF4-FFF2-40B4-BE49-F238E27FC236}">
                <a16:creationId xmlns:a16="http://schemas.microsoft.com/office/drawing/2014/main" id="{D093B0F3-0A6A-2593-ABBE-24C836D935A8}"/>
              </a:ext>
            </a:extLst>
          </p:cNvPr>
          <p:cNvSpPr>
            <a:spLocks noGrp="1"/>
          </p:cNvSpPr>
          <p:nvPr>
            <p:ph idx="1"/>
          </p:nvPr>
        </p:nvSpPr>
        <p:spPr>
          <a:xfrm>
            <a:off x="1295401" y="1636295"/>
            <a:ext cx="9601196" cy="4239573"/>
          </a:xfrm>
        </p:spPr>
        <p:txBody>
          <a:bodyPr>
            <a:normAutofit fontScale="850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A database is a collection of related data that represents some elements of the real world, whereas a Data warehouse is an information system that stores historical and commutative data from single or multiple sources.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database is designed to record data, whereas a Data warehouse is designed to analyze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database is an application-oriented collection of data, whereas Data Warehouse is a subject-oriented collection of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Database uses Online Transactional Processing (OLTP), whereas Data warehouse uses Online Analytical Processing (OLAP).</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Database tables and joins are complicated because they are normalized, whereas Data Warehouse tables and joins are easy because they are denormalized.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ER modeling techniques are used for designing Databases, whereas Dimension modeling techniques are used for designing Data Warehouse.</a:t>
            </a:r>
          </a:p>
          <a:p>
            <a:endParaRPr lang="en-IN" dirty="0"/>
          </a:p>
        </p:txBody>
      </p:sp>
    </p:spTree>
    <p:extLst>
      <p:ext uri="{BB962C8B-B14F-4D97-AF65-F5344CB8AC3E}">
        <p14:creationId xmlns:p14="http://schemas.microsoft.com/office/powerpoint/2010/main" val="226706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0A40-AAFB-DFF8-09B4-5BFCACCBA1CE}"/>
              </a:ext>
            </a:extLst>
          </p:cNvPr>
          <p:cNvSpPr>
            <a:spLocks noGrp="1"/>
          </p:cNvSpPr>
          <p:nvPr>
            <p:ph type="title"/>
          </p:nvPr>
        </p:nvSpPr>
        <p:spPr/>
        <p:txBody>
          <a:bodyPr/>
          <a:lstStyle/>
          <a:p>
            <a:r>
              <a:rPr lang="en-IN" dirty="0"/>
              <a:t>ETL vs ELT</a:t>
            </a:r>
          </a:p>
        </p:txBody>
      </p:sp>
      <p:sp>
        <p:nvSpPr>
          <p:cNvPr id="3" name="Content Placeholder 2">
            <a:extLst>
              <a:ext uri="{FF2B5EF4-FFF2-40B4-BE49-F238E27FC236}">
                <a16:creationId xmlns:a16="http://schemas.microsoft.com/office/drawing/2014/main" id="{D3E69F06-57D3-2661-9A26-BADF1E529B0B}"/>
              </a:ext>
            </a:extLst>
          </p:cNvPr>
          <p:cNvSpPr>
            <a:spLocks noGrp="1"/>
          </p:cNvSpPr>
          <p:nvPr>
            <p:ph idx="1"/>
          </p:nvPr>
        </p:nvSpPr>
        <p:spPr>
          <a:xfrm>
            <a:off x="1295401" y="2556932"/>
            <a:ext cx="9601196" cy="3603236"/>
          </a:xfrm>
        </p:spPr>
        <p:txBody>
          <a:bodyPr>
            <a:normAutofit fontScale="77500" lnSpcReduction="20000"/>
          </a:bodyPr>
          <a:lstStyle/>
          <a:p>
            <a:r>
              <a:rPr lang="en-US" dirty="0"/>
              <a:t>ETL stands for Extract, Transform and Load, while ELT stands for Extract, Load, Transform.</a:t>
            </a:r>
          </a:p>
          <a:p>
            <a:r>
              <a:rPr lang="en-US" dirty="0"/>
              <a:t>ETL loads data first into the staging server and then into the target system, whereas ELT loads data directly into the target system.</a:t>
            </a:r>
          </a:p>
          <a:p>
            <a:r>
              <a:rPr lang="en-US" dirty="0"/>
              <a:t>ETL model is used for on-premises, relational and structured data, while ELT is used for scalable cloud structured and unstructured data sources.</a:t>
            </a:r>
          </a:p>
          <a:p>
            <a:r>
              <a:rPr lang="en-US" dirty="0"/>
              <a:t>Comparing ELT vs. ETL, ETL is mainly used for a small amount of data, whereas ELT is used for large amounts of data.</a:t>
            </a:r>
          </a:p>
          <a:p>
            <a:r>
              <a:rPr lang="en-US" dirty="0"/>
              <a:t>When we compare ETL versus ELT, ETL doesn’t provide data lake support, while ELT provides data lake support.</a:t>
            </a:r>
          </a:p>
          <a:p>
            <a:r>
              <a:rPr lang="en-US" dirty="0"/>
              <a:t>Comparing ELT vs ETL, ETL is easy to implement, whereas ELT requires niche skills to implement and maintain.</a:t>
            </a:r>
            <a:endParaRPr lang="en-IN" dirty="0"/>
          </a:p>
        </p:txBody>
      </p:sp>
    </p:spTree>
    <p:extLst>
      <p:ext uri="{BB962C8B-B14F-4D97-AF65-F5344CB8AC3E}">
        <p14:creationId xmlns:p14="http://schemas.microsoft.com/office/powerpoint/2010/main" val="155632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B27102-5B61-4F1E-E48B-254EA40FD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246" y="663470"/>
            <a:ext cx="9413508" cy="5281750"/>
          </a:xfrm>
        </p:spPr>
      </p:pic>
    </p:spTree>
    <p:extLst>
      <p:ext uri="{BB962C8B-B14F-4D97-AF65-F5344CB8AC3E}">
        <p14:creationId xmlns:p14="http://schemas.microsoft.com/office/powerpoint/2010/main" val="15116642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1252</TotalTime>
  <Words>2663</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Algerian</vt:lpstr>
      <vt:lpstr>Arial</vt:lpstr>
      <vt:lpstr>Garamond</vt:lpstr>
      <vt:lpstr>Söhne</vt:lpstr>
      <vt:lpstr>Source Sans Pro</vt:lpstr>
      <vt:lpstr>Organic</vt:lpstr>
      <vt:lpstr>DATA WAREHOUSE </vt:lpstr>
      <vt:lpstr>Agenda </vt:lpstr>
      <vt:lpstr>What is Datawarehouse?</vt:lpstr>
      <vt:lpstr>DWH Characteristics</vt:lpstr>
      <vt:lpstr>Architecture </vt:lpstr>
      <vt:lpstr>Types of Datawarehouse </vt:lpstr>
      <vt:lpstr>Database vs Datawarehouse</vt:lpstr>
      <vt:lpstr>ETL vs ELT</vt:lpstr>
      <vt:lpstr>PowerPoint Presentation</vt:lpstr>
      <vt:lpstr>Fact vs Dimension</vt:lpstr>
      <vt:lpstr>TYPE OF FACT Tables</vt:lpstr>
      <vt:lpstr>TYPE OF FACT Tables</vt:lpstr>
      <vt:lpstr>Dimension Table &amp; Key points</vt:lpstr>
      <vt:lpstr>TYPEs OF DIMENSION TABLE</vt:lpstr>
      <vt:lpstr>TYPEs OF DIMENSION TABLE</vt:lpstr>
      <vt:lpstr>Slowly changing Dimension Slowly Changing Dimensions (SCDs) are used in data warehousing to track changes to dimensional attributes over time. In Simple Dimensions which values will be changes e.g. Address, Phone number etc.</vt:lpstr>
      <vt:lpstr>Slowly changing Dimension </vt:lpstr>
      <vt:lpstr>Star Schema vs Snowflake Schema</vt:lpstr>
      <vt:lpstr>Star Schema Design</vt:lpstr>
      <vt:lpstr>Snowflake Design</vt:lpstr>
      <vt:lpstr>Fact Constellation Schema (Galaxy Schema)</vt:lpstr>
      <vt:lpstr>Data Mart vs Data Warehouse</vt:lpstr>
      <vt:lpstr>PowerPoint Presentation</vt:lpstr>
      <vt:lpstr>PowerPoint Presentation</vt:lpstr>
      <vt:lpstr>4 STEP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dc:title>
  <dc:creator>91800</dc:creator>
  <cp:lastModifiedBy>Pranshu Sharma</cp:lastModifiedBy>
  <cp:revision>6</cp:revision>
  <dcterms:created xsi:type="dcterms:W3CDTF">2023-06-07T17:56:28Z</dcterms:created>
  <dcterms:modified xsi:type="dcterms:W3CDTF">2024-05-03T17:32:38Z</dcterms:modified>
</cp:coreProperties>
</file>