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3" r:id="rId3"/>
    <p:sldId id="264" r:id="rId4"/>
    <p:sldId id="266" r:id="rId5"/>
    <p:sldId id="265" r:id="rId6"/>
    <p:sldId id="257" r:id="rId7"/>
    <p:sldId id="258" r:id="rId8"/>
    <p:sldId id="259" r:id="rId9"/>
    <p:sldId id="260" r:id="rId10"/>
    <p:sldId id="261" r:id="rId11"/>
    <p:sldId id="270" r:id="rId12"/>
    <p:sldId id="271" r:id="rId13"/>
    <p:sldId id="262" r:id="rId14"/>
    <p:sldId id="26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19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6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879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5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9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24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9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9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7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89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96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4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8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89D3423-F032-4496-8933-173687176AB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00A91-0BE2-440C-B552-F88A8A8BD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33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C345-78B8-2115-6132-7631B6774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264" y="708916"/>
            <a:ext cx="8109735" cy="575353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/>
                </a:solidFill>
              </a:rPr>
              <a:t>dbt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7C5F4-C6A6-5A90-F274-08909AE76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39" y="1756880"/>
            <a:ext cx="11013897" cy="46747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Build Tool, commonly known as dbt, has gained recently significant popularity in the realm of data pipelines.</a:t>
            </a:r>
          </a:p>
          <a:p>
            <a:r>
              <a:rPr lang="en-US" dirty="0">
                <a:solidFill>
                  <a:schemeClr val="tx1"/>
                </a:solidFill>
              </a:rPr>
              <a:t>dbt is a data transformation tool. Its purpose is to allow development of data transformation steps that are well documented, reusable, and testable.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dbt (Data Build Tool)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an open-source analytics engineering tool that focuses on the </a:t>
            </a:r>
            <a:r>
              <a:rPr lang="en-US" b="1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ELT</a:t>
            </a:r>
            <a:r>
              <a:rPr lang="en-US" dirty="0">
                <a:solidFill>
                  <a:schemeClr val="tx1"/>
                </a:solidFill>
              </a:rPr>
              <a:t> (Extract, Load, Transform) process. It enables data teams to transform raw data into clean, analytics-ready datasets directly within their data warehouse using SQL. Founded in 2016 by Fishtown Analytics (now dbt Labs) as an open-source project. Unlike traditional ETL tools, dbt transforms data directly within the data warehouse using SQL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89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310B-1919-A824-3199-7E502F60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3443"/>
          </a:xfrm>
        </p:spPr>
        <p:txBody>
          <a:bodyPr/>
          <a:lstStyle/>
          <a:p>
            <a:r>
              <a:rPr lang="en-IN" dirty="0"/>
              <a:t>NEXT 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3064-8C5C-0D43-9390-36AFD88FA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22" y="1746607"/>
            <a:ext cx="10070649" cy="4349393"/>
          </a:xfrm>
          <a:solidFill>
            <a:schemeClr val="bg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 your Snowflake Account ready . </a:t>
            </a:r>
          </a:p>
          <a:p>
            <a:pPr marL="45720" indent="0">
              <a:buNone/>
            </a:pPr>
            <a:r>
              <a:rPr lang="en-IN" dirty="0"/>
              <a:t>Once you are done with Account creation run below commands to create DB and Schema,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CREATE DATABASE DBT_DEV;</a:t>
            </a:r>
          </a:p>
          <a:p>
            <a:pPr marL="45720" indent="0">
              <a:buNone/>
            </a:pPr>
            <a:r>
              <a:rPr lang="en-IN" dirty="0"/>
              <a:t>CREATE SCHEMA BRONZE_LAYER;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sz="2600" b="1" dirty="0"/>
              <a:t>Get ready with your  below Snowflake details </a:t>
            </a:r>
            <a:endParaRPr lang="en-IN" b="1" dirty="0"/>
          </a:p>
          <a:p>
            <a:pPr marL="45720" indent="0">
              <a:buNone/>
            </a:pPr>
            <a:r>
              <a:rPr lang="en-IN" dirty="0"/>
              <a:t>Account identifier :</a:t>
            </a:r>
          </a:p>
          <a:p>
            <a:pPr marL="45720" indent="0">
              <a:buNone/>
            </a:pPr>
            <a:r>
              <a:rPr lang="en-IN" dirty="0"/>
              <a:t>Username:</a:t>
            </a:r>
          </a:p>
          <a:p>
            <a:pPr marL="45720" indent="0">
              <a:buNone/>
            </a:pPr>
            <a:r>
              <a:rPr lang="en-IN" dirty="0"/>
              <a:t>Password :</a:t>
            </a:r>
          </a:p>
          <a:p>
            <a:pPr marL="45720" indent="0">
              <a:buNone/>
            </a:pPr>
            <a:r>
              <a:rPr lang="en-IN" dirty="0"/>
              <a:t>Warehouse: </a:t>
            </a:r>
          </a:p>
        </p:txBody>
      </p:sp>
    </p:spTree>
    <p:extLst>
      <p:ext uri="{BB962C8B-B14F-4D97-AF65-F5344CB8AC3E}">
        <p14:creationId xmlns:p14="http://schemas.microsoft.com/office/powerpoint/2010/main" val="72775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3135-2E3E-E8D3-E917-14F9817C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60579"/>
          </a:xfrm>
        </p:spPr>
        <p:txBody>
          <a:bodyPr/>
          <a:lstStyle/>
          <a:p>
            <a:r>
              <a:rPr lang="en-US" dirty="0"/>
              <a:t>DBT Core Setup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2F99-FE7F-25CB-D1BF-4EF77A94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1222408"/>
            <a:ext cx="9635967" cy="5025991"/>
          </a:xfrm>
        </p:spPr>
        <p:txBody>
          <a:bodyPr>
            <a:normAutofit/>
          </a:bodyPr>
          <a:lstStyle/>
          <a:p>
            <a:pPr marL="0" marR="0">
              <a:spcBef>
                <a:spcPts val="93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Step1: Invoke virtual environment:</a:t>
            </a:r>
            <a:b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b="1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</a:p>
          <a:p>
            <a:pPr marL="0" marR="0">
              <a:spcBef>
                <a:spcPts val="930"/>
              </a:spcBef>
              <a:spcAft>
                <a:spcPts val="0"/>
              </a:spcAft>
            </a:pPr>
            <a:endParaRPr lang="en-US" sz="1800" b="1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930"/>
              </a:spcBef>
              <a:spcAft>
                <a:spcPts val="0"/>
              </a:spcAft>
            </a:pPr>
            <a:endParaRPr lang="en-US" sz="18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930"/>
              </a:spcBef>
              <a:spcAft>
                <a:spcPts val="0"/>
              </a:spcAft>
            </a:pPr>
            <a:endParaRPr lang="en-US" sz="1800" b="1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930"/>
              </a:spcBef>
              <a:spcAft>
                <a:spcPts val="0"/>
              </a:spcAft>
            </a:pPr>
            <a:endParaRPr lang="en-US" sz="18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>
              <a:spcBef>
                <a:spcPts val="930"/>
              </a:spcBef>
              <a:spcAft>
                <a:spcPts val="0"/>
              </a:spcAft>
            </a:pPr>
            <a:r>
              <a:rPr lang="en-US" sz="18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Step2: Initialize DBT project with </a:t>
            </a:r>
            <a:r>
              <a:rPr lang="en-US" sz="18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</a:t>
            </a:r>
            <a:r>
              <a:rPr lang="en-US" sz="18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b="1" dirty="0" err="1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init</a:t>
            </a:r>
            <a:r>
              <a:rPr lang="en-US" sz="18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command:</a:t>
            </a:r>
          </a:p>
          <a:p>
            <a:pPr marL="0" marR="0" indent="0"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lang="en-US" sz="18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B5A87-741A-E167-F74C-C7543975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45" y="1657487"/>
            <a:ext cx="5397777" cy="1466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C6807-B6CF-48D4-723F-D73BB5A102A3}"/>
              </a:ext>
            </a:extLst>
          </p:cNvPr>
          <p:cNvSpPr txBox="1"/>
          <p:nvPr/>
        </p:nvSpPr>
        <p:spPr>
          <a:xfrm>
            <a:off x="952901" y="3772004"/>
            <a:ext cx="7180446" cy="353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</a:t>
            </a:r>
            <a:r>
              <a:rPr lang="en-US" sz="18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init</a:t>
            </a:r>
            <a:endParaRPr lang="en-US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Enter</a:t>
            </a:r>
            <a:r>
              <a:rPr lang="en-US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en-US" spc="-1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</a:t>
            </a:r>
            <a:r>
              <a:rPr lang="en-US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</a:t>
            </a:r>
            <a:r>
              <a:rPr lang="en-US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your</a:t>
            </a:r>
            <a:r>
              <a:rPr lang="en-US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project</a:t>
            </a:r>
            <a:r>
              <a:rPr lang="en-US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(letters,</a:t>
            </a:r>
            <a:r>
              <a:rPr lang="en-US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digits,</a:t>
            </a:r>
            <a:r>
              <a:rPr lang="en-US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underscore):</a:t>
            </a:r>
            <a:br>
              <a:rPr lang="en-US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pc="-1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dbt_training</a:t>
            </a:r>
            <a:endParaRPr lang="en-US" spc="-1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Setting up your </a:t>
            </a:r>
            <a:r>
              <a:rPr lang="en-US" spc="-1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profile.Which</a:t>
            </a:r>
            <a:r>
              <a:rPr lang="en-US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database would you like to use?</a:t>
            </a:r>
          </a:p>
          <a:p>
            <a:r>
              <a:rPr lang="en-US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[1] snowflake</a:t>
            </a:r>
          </a:p>
          <a:p>
            <a:pPr marL="0" marR="434340">
              <a:lnSpc>
                <a:spcPct val="180000"/>
              </a:lnSpc>
              <a:spcBef>
                <a:spcPts val="1105"/>
              </a:spcBef>
              <a:spcAft>
                <a:spcPts val="0"/>
              </a:spcAft>
            </a:pPr>
            <a:r>
              <a:rPr lang="en-US" spc="-1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-  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go</a:t>
            </a:r>
            <a:r>
              <a:rPr lang="en-US" sz="1800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</a:t>
            </a:r>
            <a:r>
              <a:rPr lang="en-US" sz="18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accounts</a:t>
            </a:r>
            <a:r>
              <a:rPr lang="en-US" sz="1800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snowflake</a:t>
            </a:r>
            <a:r>
              <a:rPr lang="en-US" sz="1800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copy</a:t>
            </a:r>
            <a:r>
              <a:rPr lang="en-US" sz="1800" spc="-1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the</a:t>
            </a:r>
            <a:r>
              <a:rPr lang="en-US" sz="18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below</a:t>
            </a:r>
            <a:r>
              <a:rPr lang="en-US" sz="18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format</a:t>
            </a:r>
            <a:r>
              <a:rPr lang="en-US" sz="1800" spc="-1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and</a:t>
            </a:r>
            <a:r>
              <a:rPr lang="en-US" sz="1800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give</a:t>
            </a:r>
            <a:r>
              <a:rPr lang="en-US" sz="1800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</a:t>
            </a:r>
            <a:r>
              <a:rPr lang="en-US" sz="18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below</a:t>
            </a:r>
            <a:r>
              <a:rPr lang="en-US" sz="18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command: account</a:t>
            </a:r>
            <a:r>
              <a:rPr lang="en-US" sz="1800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(https://</a:t>
            </a:r>
            <a:r>
              <a:rPr lang="en-US" sz="18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&lt;this_value&gt;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.snowflakecomputing.com):</a:t>
            </a:r>
            <a:r>
              <a:rPr lang="en-US" sz="18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Snowflake</a:t>
            </a:r>
            <a:br>
              <a:rPr lang="en-US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7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4DA0-C453-7C42-C774-DBC76244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134754"/>
            <a:ext cx="11261558" cy="6113645"/>
          </a:xfrm>
        </p:spPr>
        <p:txBody>
          <a:bodyPr/>
          <a:lstStyle/>
          <a:p>
            <a:r>
              <a:rPr lang="en-US" dirty="0"/>
              <a:t>Step 3:</a:t>
            </a:r>
            <a:br>
              <a:rPr lang="en-US" dirty="0"/>
            </a:br>
            <a:endParaRPr lang="en-US" dirty="0"/>
          </a:p>
          <a:p>
            <a:pPr marL="0" marR="0" indent="0">
              <a:lnSpc>
                <a:spcPts val="1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role</a:t>
            </a:r>
            <a:r>
              <a:rPr lang="en-US" sz="18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(dev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role):</a:t>
            </a:r>
            <a:r>
              <a:rPr lang="en-US" sz="18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SYSADMIN</a:t>
            </a:r>
            <a:br>
              <a:rPr lang="en-US" sz="18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br>
              <a:rPr lang="en-US" sz="180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warehouse</a:t>
            </a:r>
            <a:r>
              <a:rPr lang="en-US" sz="18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(warehouse</a:t>
            </a:r>
            <a:r>
              <a:rPr lang="en-US" sz="18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name):</a:t>
            </a:r>
            <a:r>
              <a:rPr lang="en-US" sz="18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COMPUTE_WH</a:t>
            </a:r>
            <a:endParaRPr lang="en-US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database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(default</a:t>
            </a:r>
            <a:r>
              <a:rPr lang="en-US" sz="18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database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</a:t>
            </a:r>
            <a:r>
              <a:rPr lang="en-US" sz="18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will</a:t>
            </a:r>
            <a:r>
              <a:rPr lang="en-US" sz="18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build</a:t>
            </a:r>
            <a:r>
              <a:rPr lang="en-US" sz="18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objects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in):</a:t>
            </a:r>
            <a:r>
              <a:rPr lang="en-US" sz="1800" spc="-1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DBT_DEMO </a:t>
            </a:r>
            <a:br>
              <a:rPr lang="en-US" sz="1800" spc="-2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r>
              <a:rPr lang="en-US" sz="1800" spc="-20" dirty="0"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 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schema</a:t>
            </a:r>
            <a:r>
              <a:rPr lang="en-US" sz="18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(default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schema</a:t>
            </a:r>
            <a:r>
              <a:rPr lang="en-US" sz="1800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that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dbt</a:t>
            </a:r>
            <a:r>
              <a:rPr lang="en-US" sz="18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will</a:t>
            </a:r>
            <a:r>
              <a:rPr lang="en-US" sz="18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build</a:t>
            </a:r>
            <a:r>
              <a:rPr lang="en-US" sz="1800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objects</a:t>
            </a:r>
            <a:r>
              <a:rPr lang="en-US" sz="1800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in):</a:t>
            </a:r>
            <a:r>
              <a:rPr lang="en-US" sz="1800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PUBLIC </a:t>
            </a:r>
          </a:p>
          <a:p>
            <a:pPr marL="0" indent="0">
              <a:buNone/>
            </a:pPr>
            <a:r>
              <a:rPr lang="en-US" sz="1800" dirty="0">
                <a:latin typeface="Trebuchet MS" panose="020B0603020202020204" pitchFamily="34" charset="0"/>
              </a:rPr>
              <a:t>      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threads</a:t>
            </a:r>
            <a:r>
              <a:rPr lang="en-US" sz="18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(1</a:t>
            </a:r>
            <a:r>
              <a:rPr lang="en-US" sz="18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or</a:t>
            </a:r>
            <a:r>
              <a:rPr lang="en-US" sz="18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more)</a:t>
            </a:r>
            <a:r>
              <a:rPr lang="en-US" sz="18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[1]:</a:t>
            </a:r>
            <a:r>
              <a:rPr lang="en-US" sz="18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4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3A59-2E59-0A8A-0839-93E84B32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7E87-74C8-43CD-BEC1-7C004815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setup:  </a:t>
            </a:r>
            <a:r>
              <a:rPr lang="en-US" dirty="0">
                <a:hlinkClick r:id="rId2"/>
              </a:rPr>
              <a:t>Download Visual Studio Code - Mac, Linux, Windows</a:t>
            </a:r>
            <a:r>
              <a:rPr lang="en-US" dirty="0"/>
              <a:t> for Visual Studio Code </a:t>
            </a:r>
          </a:p>
          <a:p>
            <a:r>
              <a:rPr lang="en-US" dirty="0"/>
              <a:t>Step1: Open downloaded installer file </a:t>
            </a:r>
          </a:p>
          <a:p>
            <a:r>
              <a:rPr lang="en-US" dirty="0"/>
              <a:t>Step2: Select I accept the agreement and check Next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6CC915-4599-707D-942C-698FD8E9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156" y="3686992"/>
            <a:ext cx="4246663" cy="31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CD0381-8644-31BB-814B-86A457ADEB13}"/>
              </a:ext>
            </a:extLst>
          </p:cNvPr>
          <p:cNvSpPr txBox="1"/>
          <p:nvPr/>
        </p:nvSpPr>
        <p:spPr>
          <a:xfrm>
            <a:off x="529389" y="317634"/>
            <a:ext cx="99813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Step3: Click Next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Step4: Click Install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Step5: Click Finish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D3E33-2606-7FEE-17B8-2F430B2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83" y="256358"/>
            <a:ext cx="4502381" cy="26734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3F0A2-8B31-56C1-7FDE-0AE3348F3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79" y="2991121"/>
            <a:ext cx="4629388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29F8-5A69-9CE2-0D47-5562EE71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A4ED-6226-C719-B206-0A443191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isn’t </a:t>
            </a:r>
            <a:r>
              <a:rPr lang="en-US" i="1" dirty="0"/>
              <a:t>strictly</a:t>
            </a:r>
            <a:r>
              <a:rPr lang="en-US" dirty="0"/>
              <a:t> necessary for using </a:t>
            </a:r>
            <a:r>
              <a:rPr lang="en-US" b="1" dirty="0" err="1"/>
              <a:t>dbt</a:t>
            </a:r>
            <a:r>
              <a:rPr lang="en-US" b="1" dirty="0"/>
              <a:t> (data build tool)</a:t>
            </a:r>
            <a:r>
              <a:rPr lang="en-US" dirty="0"/>
              <a:t>, but it is </a:t>
            </a:r>
            <a:r>
              <a:rPr lang="en-US" i="1" dirty="0"/>
              <a:t>highly recommended</a:t>
            </a:r>
            <a:r>
              <a:rPr lang="en-US" dirty="0"/>
              <a:t>—and in many workflows, especially collaborative or production environments, it's basically essential. Here's why:</a:t>
            </a:r>
          </a:p>
          <a:p>
            <a:r>
              <a:rPr lang="en-US" b="1" dirty="0"/>
              <a:t>1. Version Control</a:t>
            </a:r>
          </a:p>
          <a:p>
            <a:r>
              <a:rPr lang="en-US" b="1" dirty="0"/>
              <a:t>2. Collaboration</a:t>
            </a:r>
          </a:p>
          <a:p>
            <a:r>
              <a:rPr lang="en-US" b="1" dirty="0"/>
              <a:t>3. Deployment &amp; CI/CD</a:t>
            </a:r>
          </a:p>
          <a:p>
            <a:r>
              <a:rPr lang="en-US" b="1" dirty="0"/>
              <a:t>4. Code Review</a:t>
            </a:r>
          </a:p>
          <a:p>
            <a:r>
              <a:rPr lang="en-US" b="1" dirty="0"/>
              <a:t>5. Integration with </a:t>
            </a:r>
            <a:r>
              <a:rPr lang="en-US" b="1" dirty="0" err="1"/>
              <a:t>dbt</a:t>
            </a:r>
            <a:r>
              <a:rPr lang="en-US" b="1" dirty="0"/>
              <a:t> Cloud</a:t>
            </a:r>
          </a:p>
          <a:p>
            <a:r>
              <a:rPr lang="en-US" b="1" dirty="0"/>
              <a:t>6. You can run </a:t>
            </a:r>
            <a:r>
              <a:rPr lang="en-US" b="1" dirty="0" err="1"/>
              <a:t>dbt</a:t>
            </a:r>
            <a:r>
              <a:rPr lang="en-US" b="1" dirty="0"/>
              <a:t> without Git</a:t>
            </a:r>
            <a:r>
              <a:rPr lang="en-US" dirty="0"/>
              <a:t>, but: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It’s like writing code without saving versions.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teams, production workflows, and long-term maintenance—</a:t>
            </a:r>
            <a:r>
              <a:rPr lang="en-US" b="1" dirty="0"/>
              <a:t>Git is not optional, it’s foundational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633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C973-E72D-B223-E9DC-D131386E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042419" cy="1037035"/>
          </a:xfrm>
        </p:spPr>
        <p:txBody>
          <a:bodyPr/>
          <a:lstStyle/>
          <a:p>
            <a:r>
              <a:rPr lang="en-IN" sz="5400" b="1" dirty="0">
                <a:solidFill>
                  <a:schemeClr val="accent2"/>
                </a:solidFill>
              </a:rPr>
              <a:t>              dbt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5F59-4DC2-BB9B-C81F-A35533E2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1284270"/>
            <a:ext cx="10785601" cy="5034337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600" b="1" dirty="0"/>
              <a:t>SQL-Based Transformations</a:t>
            </a:r>
            <a:r>
              <a:rPr lang="en-US" sz="2600" dirty="0"/>
              <a:t>: Leverages familiar SQL syntax, making it accessible for analysts and engineers.​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Modular and Reusable Code</a:t>
            </a:r>
            <a:r>
              <a:rPr lang="en-US" sz="2600" dirty="0"/>
              <a:t>: Encourages breaking down complex transformations into smaller, reusable models, enhancing maintainability. Use control flow statements and loops within your SQL queries for greater flexibility and code reuse</a:t>
            </a:r>
          </a:p>
          <a:p>
            <a:pPr>
              <a:buFont typeface="+mj-lt"/>
              <a:buAutoNum type="arabicPeriod"/>
            </a:pPr>
            <a:r>
              <a:rPr lang="en-US" sz="2600" dirty="0"/>
              <a:t>​</a:t>
            </a:r>
            <a:r>
              <a:rPr lang="en-US" sz="2600" b="1" dirty="0"/>
              <a:t>Version Control Integration</a:t>
            </a:r>
            <a:r>
              <a:rPr lang="en-US" sz="2600" dirty="0"/>
              <a:t>: Works seamlessly with Git, enabling collaboration and tracking of changes.​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Automated Testing</a:t>
            </a:r>
            <a:r>
              <a:rPr lang="en-US" sz="2600" dirty="0"/>
              <a:t>: Includes built-in testing frameworks to ensure data quality and integrity.​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Documentation Generation</a:t>
            </a:r>
            <a:r>
              <a:rPr lang="en-US" sz="2600" dirty="0"/>
              <a:t>: Automatically generates documentation, improving transparency and understanding of data models.​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Data Lineage Visualization</a:t>
            </a:r>
            <a:r>
              <a:rPr lang="en-US" sz="2600" dirty="0"/>
              <a:t>: Provides clear visualizations of data flow and dependencies, aiding in debugging and impact analysis.​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Community Support</a:t>
            </a:r>
            <a:r>
              <a:rPr lang="en-US" sz="2600" dirty="0"/>
              <a:t>: Backed by a vibrant open-source community, offering a wealth of resources and shared knowledge.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Data Snapshots</a:t>
            </a:r>
            <a:r>
              <a:rPr lang="en-US" sz="2600" dirty="0"/>
              <a:t>: Capture historical data at specific points in time to analyze trends and changes effectively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Seed Files</a:t>
            </a:r>
            <a:r>
              <a:rPr lang="en-US" sz="2600" dirty="0"/>
              <a:t>: Load static or infrequently changing data from CSV files to enrich your models.</a:t>
            </a:r>
          </a:p>
          <a:p>
            <a:pPr>
              <a:buFont typeface="+mj-lt"/>
              <a:buAutoNum type="arabicPeriod"/>
            </a:pPr>
            <a:r>
              <a:rPr lang="en-US" sz="2600" b="1" dirty="0"/>
              <a:t>Dependency Management</a:t>
            </a:r>
            <a:r>
              <a:rPr lang="en-US" sz="2600" dirty="0"/>
              <a:t>: Define how models are executed, ensuring data transformations happen in the correct sequence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54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6F0B-1329-EA05-6012-5B8710BD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solidFill>
                  <a:schemeClr val="accent2"/>
                </a:solidFill>
              </a:rPr>
              <a:t>           dbt overview</a:t>
            </a:r>
          </a:p>
        </p:txBody>
      </p:sp>
      <p:pic>
        <p:nvPicPr>
          <p:cNvPr id="1026" name="Picture 2" descr="Practical Guide to DBT: Unraveling Architecture and Initial ...">
            <a:extLst>
              <a:ext uri="{FF2B5EF4-FFF2-40B4-BE49-F238E27FC236}">
                <a16:creationId xmlns:a16="http://schemas.microsoft.com/office/drawing/2014/main" id="{8C580A70-E588-DA61-D455-0F939EA108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840" y="2229492"/>
            <a:ext cx="7985529" cy="40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065-412B-6232-DA5D-C3182C44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6761"/>
          </a:xfrm>
        </p:spPr>
        <p:txBody>
          <a:bodyPr/>
          <a:lstStyle/>
          <a:p>
            <a:pPr algn="ctr"/>
            <a:r>
              <a:rPr lang="en-IN" sz="5400" b="1" dirty="0">
                <a:solidFill>
                  <a:schemeClr val="accent2"/>
                </a:solidFill>
              </a:rPr>
              <a:t>Why dbt?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AE2F-373A-25A7-C8F1-F6717A41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93" y="1479480"/>
            <a:ext cx="10602931" cy="47689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Transparency: Provides clear, auditable code and documentation.​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Empowers Analysts: Write transformations in pure SQL without deep engineering expertise.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Collaboration-First: Supports version control, shared documentation, and modular development (via ref and macros).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Test-Driven Development: Built-in automated testing ensures data quality and trust in analytics.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Push-Down Processing: Executes transformations directly in the data warehouse (e.g., Snowflake, BigQuery) — no data movement, faster execution, and better security.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ETL Servers Needed: dbt acts as a lightweight orchestration layer — everything runs inside your warehouse.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Handles Large-Scale Data: Optimized for modern cloud data warehouses with support for massive transformations.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79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439D-E3D8-F727-07A5-31F5B0A2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15758"/>
            <a:ext cx="9404723" cy="88357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800" b="1" dirty="0">
                <a:solidFill>
                  <a:schemeClr val="accent2"/>
                </a:solidFill>
              </a:rPr>
              <a:t>dbt Core vs dbt Cloud</a:t>
            </a:r>
            <a:endParaRPr lang="en-IN" b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A1B33B-F8E2-B350-09F2-73BBA3B71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46308"/>
              </p:ext>
            </p:extLst>
          </p:nvPr>
        </p:nvGraphicFramePr>
        <p:xfrm>
          <a:off x="646111" y="1099337"/>
          <a:ext cx="10532172" cy="5416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24">
                  <a:extLst>
                    <a:ext uri="{9D8B030D-6E8A-4147-A177-3AD203B41FA5}">
                      <a16:colId xmlns:a16="http://schemas.microsoft.com/office/drawing/2014/main" val="1678542933"/>
                    </a:ext>
                  </a:extLst>
                </a:gridCol>
                <a:gridCol w="3510724">
                  <a:extLst>
                    <a:ext uri="{9D8B030D-6E8A-4147-A177-3AD203B41FA5}">
                      <a16:colId xmlns:a16="http://schemas.microsoft.com/office/drawing/2014/main" val="2723227080"/>
                    </a:ext>
                  </a:extLst>
                </a:gridCol>
                <a:gridCol w="3510724">
                  <a:extLst>
                    <a:ext uri="{9D8B030D-6E8A-4147-A177-3AD203B41FA5}">
                      <a16:colId xmlns:a16="http://schemas.microsoft.com/office/drawing/2014/main" val="2197300659"/>
                    </a:ext>
                  </a:extLst>
                </a:gridCol>
              </a:tblGrid>
              <a:tr h="587153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dbt Core</a:t>
                      </a:r>
                      <a:r>
                        <a:rPr lang="en-IN" dirty="0"/>
                        <a:t> (Open Source)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dbt Cloud</a:t>
                      </a:r>
                      <a:r>
                        <a:rPr lang="en-IN"/>
                        <a:t> (Managed Platform)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80379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Availability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&amp; Open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 for individuals, Paid for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105502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Execution Interface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Command Line Interface (CLI)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UI with built-in 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32144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Installation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machine or custom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installation needed (SaaS)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67843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Scheduling &amp; Orchestration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or with external schedulers (e.g., Airflow)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Built-in job scheduling and orchestration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87732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Logging &amp; Monitoring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setup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logs, alerts, and run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36470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Authentication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credentials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SSO, OAuth, and user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987484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Documentation Hosting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static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Hosted, searchable, and interactive docs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683157"/>
                  </a:ext>
                </a:extLst>
              </a:tr>
              <a:tr h="506541">
                <a:tc>
                  <a:txBody>
                    <a:bodyPr/>
                    <a:lstStyle/>
                    <a:p>
                      <a:r>
                        <a:rPr lang="en-IN" sz="1400" b="1"/>
                        <a:t>Collaboration</a:t>
                      </a:r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+ local dev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Team-based workflows, pull requests, and reviews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62017"/>
                  </a:ext>
                </a:extLst>
              </a:tr>
              <a:tr h="723629">
                <a:tc>
                  <a:txBody>
                    <a:bodyPr/>
                    <a:lstStyle/>
                    <a:p>
                      <a:r>
                        <a:rPr lang="en-IN" sz="1400" b="1" dirty="0"/>
                        <a:t>Use Case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Developers comfortable with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Teams or individuals wanting ease of use, monitoring, and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62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9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296-6F68-26F0-2ABF-F3B30463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dbt core Installation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9F9-25AE-19BF-6806-498231606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2800" b="1" dirty="0"/>
              <a:t>STEP 1 : INSTALL PYTHON </a:t>
            </a:r>
          </a:p>
          <a:p>
            <a:r>
              <a:rPr lang="en-IN" dirty="0"/>
              <a:t>https://www.python.org/downloads/release/python-3127/ Install windows installer 64 bit   ( Make sure your python version is 3.12.7 )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sz="2800" b="1" dirty="0"/>
              <a:t>STEP 2  : Check version</a:t>
            </a:r>
          </a:p>
          <a:p>
            <a:pPr marL="45720" indent="0">
              <a:buNone/>
            </a:pPr>
            <a:r>
              <a:rPr lang="en-IN" dirty="0"/>
              <a:t>Open CMD </a:t>
            </a:r>
            <a:r>
              <a:rPr lang="en-IN" dirty="0">
                <a:sym typeface="Wingdings" panose="05000000000000000000" pitchFamily="2" charset="2"/>
              </a:rPr>
              <a:t> Check python version if this is successfully installed </a:t>
            </a:r>
          </a:p>
          <a:p>
            <a:pPr marL="45720" indent="0">
              <a:buNone/>
            </a:pPr>
            <a:r>
              <a:rPr lang="en-IN" dirty="0">
                <a:sym typeface="Wingdings" panose="05000000000000000000" pitchFamily="2" charset="2"/>
              </a:rPr>
              <a:t>Python –version 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6BD83-005A-82E5-2B04-890C781E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90" y="4916741"/>
            <a:ext cx="3966885" cy="74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FB60-66DE-DF93-E9E7-61052EE0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5640"/>
            <a:ext cx="9872871" cy="4760360"/>
          </a:xfrm>
        </p:spPr>
        <p:txBody>
          <a:bodyPr/>
          <a:lstStyle/>
          <a:p>
            <a:r>
              <a:rPr lang="en-IN" sz="2800" b="1" dirty="0"/>
              <a:t>Step 3 : </a:t>
            </a:r>
            <a:r>
              <a:rPr lang="en-IN" dirty="0"/>
              <a:t>Create folder in your computer to manage Scripts  &amp; Code</a:t>
            </a:r>
          </a:p>
          <a:p>
            <a:pPr marL="45720" indent="0">
              <a:buNone/>
            </a:pPr>
            <a:r>
              <a:rPr lang="en-IN" dirty="0" err="1"/>
              <a:t>Foldername</a:t>
            </a:r>
            <a:r>
              <a:rPr lang="en-IN" dirty="0"/>
              <a:t> : Anything (</a:t>
            </a:r>
            <a:r>
              <a:rPr lang="en-IN" dirty="0" err="1"/>
              <a:t>dbtlearning</a:t>
            </a:r>
            <a:r>
              <a:rPr lang="en-IN" dirty="0"/>
              <a:t>)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dirty="0"/>
              <a:t>CMD</a:t>
            </a:r>
            <a:r>
              <a:rPr lang="en-IN" dirty="0">
                <a:sym typeface="Wingdings" panose="05000000000000000000" pitchFamily="2" charset="2"/>
              </a:rPr>
              <a:t> go to that folder path  by this command.</a:t>
            </a:r>
          </a:p>
          <a:p>
            <a:pPr marL="4572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r>
              <a:rPr lang="en-IN" sz="2800" b="1" dirty="0"/>
              <a:t>STEP 4:  </a:t>
            </a:r>
            <a:r>
              <a:rPr lang="en-US" dirty="0"/>
              <a:t>Create Virtual </a:t>
            </a:r>
            <a:r>
              <a:rPr lang="en-US" dirty="0" err="1"/>
              <a:t>Environement</a:t>
            </a:r>
            <a:r>
              <a:rPr lang="en-US" dirty="0"/>
              <a:t> (</a:t>
            </a:r>
            <a:r>
              <a:rPr lang="en-US" dirty="0" err="1"/>
              <a:t>dbtenv</a:t>
            </a:r>
            <a:r>
              <a:rPr lang="en-US" dirty="0"/>
              <a:t> something like that)  </a:t>
            </a:r>
          </a:p>
          <a:p>
            <a:pPr marL="45720" indent="0">
              <a:buNone/>
            </a:pPr>
            <a:r>
              <a:rPr lang="en-US" dirty="0"/>
              <a:t>Run below command : </a:t>
            </a:r>
          </a:p>
          <a:p>
            <a:pPr marL="45720" indent="0">
              <a:buNone/>
            </a:pPr>
            <a:r>
              <a:rPr lang="en-IN" b="1" dirty="0">
                <a:highlight>
                  <a:srgbClr val="008080"/>
                </a:highlight>
              </a:rPr>
              <a:t>python -m </a:t>
            </a:r>
            <a:r>
              <a:rPr lang="en-IN" b="1" dirty="0" err="1">
                <a:highlight>
                  <a:srgbClr val="008080"/>
                </a:highlight>
              </a:rPr>
              <a:t>venv</a:t>
            </a:r>
            <a:r>
              <a:rPr lang="en-IN" b="1" dirty="0">
                <a:highlight>
                  <a:srgbClr val="008080"/>
                </a:highlight>
              </a:rPr>
              <a:t> &lt;name&gt;   ( you can name anything like </a:t>
            </a:r>
            <a:r>
              <a:rPr lang="en-IN" b="1" dirty="0" err="1">
                <a:highlight>
                  <a:srgbClr val="008080"/>
                </a:highlight>
              </a:rPr>
              <a:t>dbtenv</a:t>
            </a:r>
            <a:r>
              <a:rPr lang="en-IN" b="1" dirty="0">
                <a:highlight>
                  <a:srgbClr val="008080"/>
                </a:highlight>
              </a:rPr>
              <a:t>)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06BBC-1CF2-161A-D48D-5409640A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995" y="3339102"/>
            <a:ext cx="3781798" cy="57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E4DB-FA4D-3435-47C5-06E699E6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47964"/>
            <a:ext cx="9872871" cy="5048036"/>
          </a:xfrm>
        </p:spPr>
        <p:txBody>
          <a:bodyPr/>
          <a:lstStyle/>
          <a:p>
            <a:r>
              <a:rPr lang="en-IN" sz="2800" b="1" dirty="0"/>
              <a:t>STEP 5 : </a:t>
            </a:r>
            <a:r>
              <a:rPr lang="en-IN" dirty="0"/>
              <a:t>Activate your virtual environment </a:t>
            </a:r>
          </a:p>
          <a:p>
            <a:pPr marL="45720" indent="0">
              <a:buNone/>
            </a:pPr>
            <a:r>
              <a:rPr lang="en-IN" dirty="0"/>
              <a:t> Scripts\Activate  -- Here Vishal is the name of my virtual environment  in below command. 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r>
              <a:rPr lang="en-IN" sz="2800" b="1" dirty="0"/>
              <a:t>STEP 6 :  </a:t>
            </a:r>
            <a:r>
              <a:rPr lang="en-IN" dirty="0"/>
              <a:t>Once you are in your Virtual environment, run below command to install dbt.</a:t>
            </a:r>
          </a:p>
          <a:p>
            <a:pPr marL="45720" indent="0">
              <a:buNone/>
            </a:pPr>
            <a:r>
              <a:rPr lang="en-IN" dirty="0"/>
              <a:t>Pip install </a:t>
            </a:r>
            <a:r>
              <a:rPr lang="en-IN" dirty="0" err="1"/>
              <a:t>dbt</a:t>
            </a:r>
            <a:r>
              <a:rPr lang="en-IN" dirty="0"/>
              <a:t>-snowflake   </a:t>
            </a:r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4DAD-F386-5FBE-B321-C85A1D24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95" y="2197831"/>
            <a:ext cx="4064209" cy="65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051BC-05E3-F69C-7AA7-9E0865BE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271" y="4457221"/>
            <a:ext cx="5250066" cy="5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160B-BD3C-FE68-80D7-5CF42400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53447"/>
            <a:ext cx="9872871" cy="4842553"/>
          </a:xfrm>
        </p:spPr>
        <p:txBody>
          <a:bodyPr/>
          <a:lstStyle/>
          <a:p>
            <a:r>
              <a:rPr lang="en-IN" sz="2800" b="1" dirty="0"/>
              <a:t>STEP 7 : CHECK dbt core version .</a:t>
            </a:r>
          </a:p>
          <a:p>
            <a:pPr marL="45720" indent="0">
              <a:buNone/>
            </a:pPr>
            <a:r>
              <a:rPr lang="en-IN" dirty="0"/>
              <a:t>If you are seeing same as Screenshot, </a:t>
            </a:r>
          </a:p>
          <a:p>
            <a:pPr marL="45720" indent="0">
              <a:buNone/>
            </a:pPr>
            <a:r>
              <a:rPr lang="en-IN" dirty="0"/>
              <a:t>Congratulation , You are all set up </a:t>
            </a:r>
            <a:r>
              <a:rPr lang="en-IN" dirty="0">
                <a:sym typeface="Wingdings" panose="05000000000000000000" pitchFamily="2" charset="2"/>
              </a:rPr>
              <a:t> </a:t>
            </a:r>
          </a:p>
          <a:p>
            <a:pPr marL="4572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4572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495B2-59F0-44AB-4F39-D5128E81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352" y="2057400"/>
            <a:ext cx="3968954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3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436</TotalTime>
  <Words>1152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Times New Roman</vt:lpstr>
      <vt:lpstr>Trebuchet MS</vt:lpstr>
      <vt:lpstr>Wingdings</vt:lpstr>
      <vt:lpstr>Wingdings 3</vt:lpstr>
      <vt:lpstr>Ion</vt:lpstr>
      <vt:lpstr>dbt Introduction</vt:lpstr>
      <vt:lpstr>              dbt Advantages</vt:lpstr>
      <vt:lpstr>           dbt overview</vt:lpstr>
      <vt:lpstr>Why dbt?</vt:lpstr>
      <vt:lpstr> dbt Core vs dbt Cloud</vt:lpstr>
      <vt:lpstr>dbt core Installation setup </vt:lpstr>
      <vt:lpstr>PowerPoint Presentation</vt:lpstr>
      <vt:lpstr>PowerPoint Presentation</vt:lpstr>
      <vt:lpstr>PowerPoint Presentation</vt:lpstr>
      <vt:lpstr>NEXT  STEPS </vt:lpstr>
      <vt:lpstr>DBT Core Setup Script</vt:lpstr>
      <vt:lpstr>PowerPoint Presentation</vt:lpstr>
      <vt:lpstr>INSTALL VISUAL STUDIO CODE</vt:lpstr>
      <vt:lpstr>PowerPoint Presentation</vt:lpstr>
      <vt:lpstr>GIT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</dc:creator>
  <cp:lastModifiedBy>Sahu, Ankur</cp:lastModifiedBy>
  <cp:revision>4</cp:revision>
  <dcterms:created xsi:type="dcterms:W3CDTF">2025-04-19T06:10:34Z</dcterms:created>
  <dcterms:modified xsi:type="dcterms:W3CDTF">2025-04-19T17:42:21Z</dcterms:modified>
</cp:coreProperties>
</file>