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56" d="100"/>
          <a:sy n="56" d="100"/>
        </p:scale>
        <p:origin x="521"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1FEAA-9550-322C-F93A-F22EFE24BC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BFF544-B5EF-B5B2-CC2A-9B305AAAC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25699F-9B78-5FF4-D723-EAC2969CAC91}"/>
              </a:ext>
            </a:extLst>
          </p:cNvPr>
          <p:cNvSpPr>
            <a:spLocks noGrp="1"/>
          </p:cNvSpPr>
          <p:nvPr>
            <p:ph type="dt" sz="half" idx="10"/>
          </p:nvPr>
        </p:nvSpPr>
        <p:spPr/>
        <p:txBody>
          <a:bodyPr/>
          <a:lstStyle/>
          <a:p>
            <a:fld id="{8CA9F765-3A21-4945-85D5-573856D21F2A}" type="datetimeFigureOut">
              <a:rPr lang="en-IN" smtClean="0"/>
              <a:t>01-08-2025</a:t>
            </a:fld>
            <a:endParaRPr lang="en-IN"/>
          </a:p>
        </p:txBody>
      </p:sp>
      <p:sp>
        <p:nvSpPr>
          <p:cNvPr id="5" name="Footer Placeholder 4">
            <a:extLst>
              <a:ext uri="{FF2B5EF4-FFF2-40B4-BE49-F238E27FC236}">
                <a16:creationId xmlns:a16="http://schemas.microsoft.com/office/drawing/2014/main" id="{E57E13C7-C757-CC28-6BC5-980266F25A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4FE944-272D-5447-5A32-C9A407DE2152}"/>
              </a:ext>
            </a:extLst>
          </p:cNvPr>
          <p:cNvSpPr>
            <a:spLocks noGrp="1"/>
          </p:cNvSpPr>
          <p:nvPr>
            <p:ph type="sldNum" sz="quarter" idx="12"/>
          </p:nvPr>
        </p:nvSpPr>
        <p:spPr/>
        <p:txBody>
          <a:bodyPr/>
          <a:lstStyle/>
          <a:p>
            <a:fld id="{67A130BD-3A16-4EA1-902F-5DD71BD3FA52}" type="slidenum">
              <a:rPr lang="en-IN" smtClean="0"/>
              <a:t>‹#›</a:t>
            </a:fld>
            <a:endParaRPr lang="en-IN"/>
          </a:p>
        </p:txBody>
      </p:sp>
    </p:spTree>
    <p:extLst>
      <p:ext uri="{BB962C8B-B14F-4D97-AF65-F5344CB8AC3E}">
        <p14:creationId xmlns:p14="http://schemas.microsoft.com/office/powerpoint/2010/main" val="4052563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703C3-FBFF-83DB-3F19-AF2DB01ECB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75A51B-532A-741A-0CB9-66A3821F9C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8D79B8-6EF8-9A24-A8B9-EE8404C17E5C}"/>
              </a:ext>
            </a:extLst>
          </p:cNvPr>
          <p:cNvSpPr>
            <a:spLocks noGrp="1"/>
          </p:cNvSpPr>
          <p:nvPr>
            <p:ph type="dt" sz="half" idx="10"/>
          </p:nvPr>
        </p:nvSpPr>
        <p:spPr/>
        <p:txBody>
          <a:bodyPr/>
          <a:lstStyle/>
          <a:p>
            <a:fld id="{8CA9F765-3A21-4945-85D5-573856D21F2A}" type="datetimeFigureOut">
              <a:rPr lang="en-IN" smtClean="0"/>
              <a:t>01-08-2025</a:t>
            </a:fld>
            <a:endParaRPr lang="en-IN"/>
          </a:p>
        </p:txBody>
      </p:sp>
      <p:sp>
        <p:nvSpPr>
          <p:cNvPr id="5" name="Footer Placeholder 4">
            <a:extLst>
              <a:ext uri="{FF2B5EF4-FFF2-40B4-BE49-F238E27FC236}">
                <a16:creationId xmlns:a16="http://schemas.microsoft.com/office/drawing/2014/main" id="{94C8451E-8F37-A77B-F2FB-30DAA7A388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47C1CF-952C-97CD-A90B-524DA7E23660}"/>
              </a:ext>
            </a:extLst>
          </p:cNvPr>
          <p:cNvSpPr>
            <a:spLocks noGrp="1"/>
          </p:cNvSpPr>
          <p:nvPr>
            <p:ph type="sldNum" sz="quarter" idx="12"/>
          </p:nvPr>
        </p:nvSpPr>
        <p:spPr/>
        <p:txBody>
          <a:bodyPr/>
          <a:lstStyle/>
          <a:p>
            <a:fld id="{67A130BD-3A16-4EA1-902F-5DD71BD3FA52}" type="slidenum">
              <a:rPr lang="en-IN" smtClean="0"/>
              <a:t>‹#›</a:t>
            </a:fld>
            <a:endParaRPr lang="en-IN"/>
          </a:p>
        </p:txBody>
      </p:sp>
    </p:spTree>
    <p:extLst>
      <p:ext uri="{BB962C8B-B14F-4D97-AF65-F5344CB8AC3E}">
        <p14:creationId xmlns:p14="http://schemas.microsoft.com/office/powerpoint/2010/main" val="3728724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3B0C63-5360-01F2-6503-4351D975F5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A4CCA3-6D10-CF8F-1DAB-6101440C7D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BDBEE1-AD38-B159-7D5C-4A499498909A}"/>
              </a:ext>
            </a:extLst>
          </p:cNvPr>
          <p:cNvSpPr>
            <a:spLocks noGrp="1"/>
          </p:cNvSpPr>
          <p:nvPr>
            <p:ph type="dt" sz="half" idx="10"/>
          </p:nvPr>
        </p:nvSpPr>
        <p:spPr/>
        <p:txBody>
          <a:bodyPr/>
          <a:lstStyle/>
          <a:p>
            <a:fld id="{8CA9F765-3A21-4945-85D5-573856D21F2A}" type="datetimeFigureOut">
              <a:rPr lang="en-IN" smtClean="0"/>
              <a:t>01-08-2025</a:t>
            </a:fld>
            <a:endParaRPr lang="en-IN"/>
          </a:p>
        </p:txBody>
      </p:sp>
      <p:sp>
        <p:nvSpPr>
          <p:cNvPr id="5" name="Footer Placeholder 4">
            <a:extLst>
              <a:ext uri="{FF2B5EF4-FFF2-40B4-BE49-F238E27FC236}">
                <a16:creationId xmlns:a16="http://schemas.microsoft.com/office/drawing/2014/main" id="{C7243063-6A26-B46E-6131-220E6A4566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E95DA1-3283-CA02-E366-E126B564A126}"/>
              </a:ext>
            </a:extLst>
          </p:cNvPr>
          <p:cNvSpPr>
            <a:spLocks noGrp="1"/>
          </p:cNvSpPr>
          <p:nvPr>
            <p:ph type="sldNum" sz="quarter" idx="12"/>
          </p:nvPr>
        </p:nvSpPr>
        <p:spPr/>
        <p:txBody>
          <a:bodyPr/>
          <a:lstStyle/>
          <a:p>
            <a:fld id="{67A130BD-3A16-4EA1-902F-5DD71BD3FA52}" type="slidenum">
              <a:rPr lang="en-IN" smtClean="0"/>
              <a:t>‹#›</a:t>
            </a:fld>
            <a:endParaRPr lang="en-IN"/>
          </a:p>
        </p:txBody>
      </p:sp>
    </p:spTree>
    <p:extLst>
      <p:ext uri="{BB962C8B-B14F-4D97-AF65-F5344CB8AC3E}">
        <p14:creationId xmlns:p14="http://schemas.microsoft.com/office/powerpoint/2010/main" val="177047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2636-E24A-ECC8-E7B7-E3FA29EBFD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CA0278-1E18-C962-5D0C-8D332ED0C5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D3D56E-8BB2-8417-179C-E2FE01944FFB}"/>
              </a:ext>
            </a:extLst>
          </p:cNvPr>
          <p:cNvSpPr>
            <a:spLocks noGrp="1"/>
          </p:cNvSpPr>
          <p:nvPr>
            <p:ph type="dt" sz="half" idx="10"/>
          </p:nvPr>
        </p:nvSpPr>
        <p:spPr/>
        <p:txBody>
          <a:bodyPr/>
          <a:lstStyle/>
          <a:p>
            <a:fld id="{8CA9F765-3A21-4945-85D5-573856D21F2A}" type="datetimeFigureOut">
              <a:rPr lang="en-IN" smtClean="0"/>
              <a:t>01-08-2025</a:t>
            </a:fld>
            <a:endParaRPr lang="en-IN"/>
          </a:p>
        </p:txBody>
      </p:sp>
      <p:sp>
        <p:nvSpPr>
          <p:cNvPr id="5" name="Footer Placeholder 4">
            <a:extLst>
              <a:ext uri="{FF2B5EF4-FFF2-40B4-BE49-F238E27FC236}">
                <a16:creationId xmlns:a16="http://schemas.microsoft.com/office/drawing/2014/main" id="{31B1CD30-0C38-3201-51F2-7286E49F5C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945A3E-8E13-05DD-F297-0895AD50A261}"/>
              </a:ext>
            </a:extLst>
          </p:cNvPr>
          <p:cNvSpPr>
            <a:spLocks noGrp="1"/>
          </p:cNvSpPr>
          <p:nvPr>
            <p:ph type="sldNum" sz="quarter" idx="12"/>
          </p:nvPr>
        </p:nvSpPr>
        <p:spPr/>
        <p:txBody>
          <a:bodyPr/>
          <a:lstStyle/>
          <a:p>
            <a:fld id="{67A130BD-3A16-4EA1-902F-5DD71BD3FA52}" type="slidenum">
              <a:rPr lang="en-IN" smtClean="0"/>
              <a:t>‹#›</a:t>
            </a:fld>
            <a:endParaRPr lang="en-IN"/>
          </a:p>
        </p:txBody>
      </p:sp>
    </p:spTree>
    <p:extLst>
      <p:ext uri="{BB962C8B-B14F-4D97-AF65-F5344CB8AC3E}">
        <p14:creationId xmlns:p14="http://schemas.microsoft.com/office/powerpoint/2010/main" val="658685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9BE3-D8AD-C896-5EE7-9E6F72EA6A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846FB5-6383-C56B-A0E3-DCBCE5C83C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F0A99C-0081-1B43-1C09-5741654FA9C3}"/>
              </a:ext>
            </a:extLst>
          </p:cNvPr>
          <p:cNvSpPr>
            <a:spLocks noGrp="1"/>
          </p:cNvSpPr>
          <p:nvPr>
            <p:ph type="dt" sz="half" idx="10"/>
          </p:nvPr>
        </p:nvSpPr>
        <p:spPr/>
        <p:txBody>
          <a:bodyPr/>
          <a:lstStyle/>
          <a:p>
            <a:fld id="{8CA9F765-3A21-4945-85D5-573856D21F2A}" type="datetimeFigureOut">
              <a:rPr lang="en-IN" smtClean="0"/>
              <a:t>01-08-2025</a:t>
            </a:fld>
            <a:endParaRPr lang="en-IN"/>
          </a:p>
        </p:txBody>
      </p:sp>
      <p:sp>
        <p:nvSpPr>
          <p:cNvPr id="5" name="Footer Placeholder 4">
            <a:extLst>
              <a:ext uri="{FF2B5EF4-FFF2-40B4-BE49-F238E27FC236}">
                <a16:creationId xmlns:a16="http://schemas.microsoft.com/office/drawing/2014/main" id="{15FFA767-9632-9EB0-FF8E-43B18247EB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669E84-A50F-2EA3-1FB8-08401D55E891}"/>
              </a:ext>
            </a:extLst>
          </p:cNvPr>
          <p:cNvSpPr>
            <a:spLocks noGrp="1"/>
          </p:cNvSpPr>
          <p:nvPr>
            <p:ph type="sldNum" sz="quarter" idx="12"/>
          </p:nvPr>
        </p:nvSpPr>
        <p:spPr/>
        <p:txBody>
          <a:bodyPr/>
          <a:lstStyle/>
          <a:p>
            <a:fld id="{67A130BD-3A16-4EA1-902F-5DD71BD3FA52}" type="slidenum">
              <a:rPr lang="en-IN" smtClean="0"/>
              <a:t>‹#›</a:t>
            </a:fld>
            <a:endParaRPr lang="en-IN"/>
          </a:p>
        </p:txBody>
      </p:sp>
    </p:spTree>
    <p:extLst>
      <p:ext uri="{BB962C8B-B14F-4D97-AF65-F5344CB8AC3E}">
        <p14:creationId xmlns:p14="http://schemas.microsoft.com/office/powerpoint/2010/main" val="296132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09CE-94E0-7975-70EB-34611A58CF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6B3531-27FB-E0C2-8228-D73EFEBF29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DE75D2-1425-2449-0D66-2B331223D1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D17997-BB55-764F-448D-2EBB99486739}"/>
              </a:ext>
            </a:extLst>
          </p:cNvPr>
          <p:cNvSpPr>
            <a:spLocks noGrp="1"/>
          </p:cNvSpPr>
          <p:nvPr>
            <p:ph type="dt" sz="half" idx="10"/>
          </p:nvPr>
        </p:nvSpPr>
        <p:spPr/>
        <p:txBody>
          <a:bodyPr/>
          <a:lstStyle/>
          <a:p>
            <a:fld id="{8CA9F765-3A21-4945-85D5-573856D21F2A}" type="datetimeFigureOut">
              <a:rPr lang="en-IN" smtClean="0"/>
              <a:t>01-08-2025</a:t>
            </a:fld>
            <a:endParaRPr lang="en-IN"/>
          </a:p>
        </p:txBody>
      </p:sp>
      <p:sp>
        <p:nvSpPr>
          <p:cNvPr id="6" name="Footer Placeholder 5">
            <a:extLst>
              <a:ext uri="{FF2B5EF4-FFF2-40B4-BE49-F238E27FC236}">
                <a16:creationId xmlns:a16="http://schemas.microsoft.com/office/drawing/2014/main" id="{BA28DD8E-0608-F257-4463-47ABD9E833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D09A85-9D46-A03B-F197-4DD0C694CE87}"/>
              </a:ext>
            </a:extLst>
          </p:cNvPr>
          <p:cNvSpPr>
            <a:spLocks noGrp="1"/>
          </p:cNvSpPr>
          <p:nvPr>
            <p:ph type="sldNum" sz="quarter" idx="12"/>
          </p:nvPr>
        </p:nvSpPr>
        <p:spPr/>
        <p:txBody>
          <a:bodyPr/>
          <a:lstStyle/>
          <a:p>
            <a:fld id="{67A130BD-3A16-4EA1-902F-5DD71BD3FA52}" type="slidenum">
              <a:rPr lang="en-IN" smtClean="0"/>
              <a:t>‹#›</a:t>
            </a:fld>
            <a:endParaRPr lang="en-IN"/>
          </a:p>
        </p:txBody>
      </p:sp>
    </p:spTree>
    <p:extLst>
      <p:ext uri="{BB962C8B-B14F-4D97-AF65-F5344CB8AC3E}">
        <p14:creationId xmlns:p14="http://schemas.microsoft.com/office/powerpoint/2010/main" val="2475966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94B04-4A04-1152-5FBF-A6330FE267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9E4BD9-EAA2-253F-B792-DF0AED267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23BD7-2659-CA4F-1837-5756316E07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0A93A0-6EB9-5320-37B1-8BC00BA753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819596-EEA8-F9B9-18BD-2CA244DA0F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96A857-DEF1-9A92-8E96-480B735A56F3}"/>
              </a:ext>
            </a:extLst>
          </p:cNvPr>
          <p:cNvSpPr>
            <a:spLocks noGrp="1"/>
          </p:cNvSpPr>
          <p:nvPr>
            <p:ph type="dt" sz="half" idx="10"/>
          </p:nvPr>
        </p:nvSpPr>
        <p:spPr/>
        <p:txBody>
          <a:bodyPr/>
          <a:lstStyle/>
          <a:p>
            <a:fld id="{8CA9F765-3A21-4945-85D5-573856D21F2A}" type="datetimeFigureOut">
              <a:rPr lang="en-IN" smtClean="0"/>
              <a:t>01-08-2025</a:t>
            </a:fld>
            <a:endParaRPr lang="en-IN"/>
          </a:p>
        </p:txBody>
      </p:sp>
      <p:sp>
        <p:nvSpPr>
          <p:cNvPr id="8" name="Footer Placeholder 7">
            <a:extLst>
              <a:ext uri="{FF2B5EF4-FFF2-40B4-BE49-F238E27FC236}">
                <a16:creationId xmlns:a16="http://schemas.microsoft.com/office/drawing/2014/main" id="{ADEC7765-EDC6-0392-C0F6-D9D4AF4317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83D49D-E4FB-4FF1-A93A-6266442F5CB8}"/>
              </a:ext>
            </a:extLst>
          </p:cNvPr>
          <p:cNvSpPr>
            <a:spLocks noGrp="1"/>
          </p:cNvSpPr>
          <p:nvPr>
            <p:ph type="sldNum" sz="quarter" idx="12"/>
          </p:nvPr>
        </p:nvSpPr>
        <p:spPr/>
        <p:txBody>
          <a:bodyPr/>
          <a:lstStyle/>
          <a:p>
            <a:fld id="{67A130BD-3A16-4EA1-902F-5DD71BD3FA52}" type="slidenum">
              <a:rPr lang="en-IN" smtClean="0"/>
              <a:t>‹#›</a:t>
            </a:fld>
            <a:endParaRPr lang="en-IN"/>
          </a:p>
        </p:txBody>
      </p:sp>
    </p:spTree>
    <p:extLst>
      <p:ext uri="{BB962C8B-B14F-4D97-AF65-F5344CB8AC3E}">
        <p14:creationId xmlns:p14="http://schemas.microsoft.com/office/powerpoint/2010/main" val="814743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0C4A-9575-3CBE-ECB6-4B5134DFE3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9FC90A-E732-7E31-C284-104E7411EEAB}"/>
              </a:ext>
            </a:extLst>
          </p:cNvPr>
          <p:cNvSpPr>
            <a:spLocks noGrp="1"/>
          </p:cNvSpPr>
          <p:nvPr>
            <p:ph type="dt" sz="half" idx="10"/>
          </p:nvPr>
        </p:nvSpPr>
        <p:spPr/>
        <p:txBody>
          <a:bodyPr/>
          <a:lstStyle/>
          <a:p>
            <a:fld id="{8CA9F765-3A21-4945-85D5-573856D21F2A}" type="datetimeFigureOut">
              <a:rPr lang="en-IN" smtClean="0"/>
              <a:t>01-08-2025</a:t>
            </a:fld>
            <a:endParaRPr lang="en-IN"/>
          </a:p>
        </p:txBody>
      </p:sp>
      <p:sp>
        <p:nvSpPr>
          <p:cNvPr id="4" name="Footer Placeholder 3">
            <a:extLst>
              <a:ext uri="{FF2B5EF4-FFF2-40B4-BE49-F238E27FC236}">
                <a16:creationId xmlns:a16="http://schemas.microsoft.com/office/drawing/2014/main" id="{1DC70C63-FB36-4A38-C56B-8D93E45299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98B5BC-1726-8A4D-1424-231352F0CA34}"/>
              </a:ext>
            </a:extLst>
          </p:cNvPr>
          <p:cNvSpPr>
            <a:spLocks noGrp="1"/>
          </p:cNvSpPr>
          <p:nvPr>
            <p:ph type="sldNum" sz="quarter" idx="12"/>
          </p:nvPr>
        </p:nvSpPr>
        <p:spPr/>
        <p:txBody>
          <a:bodyPr/>
          <a:lstStyle/>
          <a:p>
            <a:fld id="{67A130BD-3A16-4EA1-902F-5DD71BD3FA52}" type="slidenum">
              <a:rPr lang="en-IN" smtClean="0"/>
              <a:t>‹#›</a:t>
            </a:fld>
            <a:endParaRPr lang="en-IN"/>
          </a:p>
        </p:txBody>
      </p:sp>
    </p:spTree>
    <p:extLst>
      <p:ext uri="{BB962C8B-B14F-4D97-AF65-F5344CB8AC3E}">
        <p14:creationId xmlns:p14="http://schemas.microsoft.com/office/powerpoint/2010/main" val="968862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DFC28C-8805-5382-F5EE-83E3BDF9D5A2}"/>
              </a:ext>
            </a:extLst>
          </p:cNvPr>
          <p:cNvSpPr>
            <a:spLocks noGrp="1"/>
          </p:cNvSpPr>
          <p:nvPr>
            <p:ph type="dt" sz="half" idx="10"/>
          </p:nvPr>
        </p:nvSpPr>
        <p:spPr/>
        <p:txBody>
          <a:bodyPr/>
          <a:lstStyle/>
          <a:p>
            <a:fld id="{8CA9F765-3A21-4945-85D5-573856D21F2A}" type="datetimeFigureOut">
              <a:rPr lang="en-IN" smtClean="0"/>
              <a:t>01-08-2025</a:t>
            </a:fld>
            <a:endParaRPr lang="en-IN"/>
          </a:p>
        </p:txBody>
      </p:sp>
      <p:sp>
        <p:nvSpPr>
          <p:cNvPr id="3" name="Footer Placeholder 2">
            <a:extLst>
              <a:ext uri="{FF2B5EF4-FFF2-40B4-BE49-F238E27FC236}">
                <a16:creationId xmlns:a16="http://schemas.microsoft.com/office/drawing/2014/main" id="{A6DDECC1-3107-876B-E764-F65BB0232D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8F9723-D092-FE17-FB74-ABAD0833F820}"/>
              </a:ext>
            </a:extLst>
          </p:cNvPr>
          <p:cNvSpPr>
            <a:spLocks noGrp="1"/>
          </p:cNvSpPr>
          <p:nvPr>
            <p:ph type="sldNum" sz="quarter" idx="12"/>
          </p:nvPr>
        </p:nvSpPr>
        <p:spPr/>
        <p:txBody>
          <a:bodyPr/>
          <a:lstStyle/>
          <a:p>
            <a:fld id="{67A130BD-3A16-4EA1-902F-5DD71BD3FA52}" type="slidenum">
              <a:rPr lang="en-IN" smtClean="0"/>
              <a:t>‹#›</a:t>
            </a:fld>
            <a:endParaRPr lang="en-IN"/>
          </a:p>
        </p:txBody>
      </p:sp>
    </p:spTree>
    <p:extLst>
      <p:ext uri="{BB962C8B-B14F-4D97-AF65-F5344CB8AC3E}">
        <p14:creationId xmlns:p14="http://schemas.microsoft.com/office/powerpoint/2010/main" val="1287050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92DBC-1B7B-297C-7156-CCBFD9815C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0CBFA1-5F22-9CA5-D881-2896154EB9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C4BD3A-243E-9518-977E-7173BFB48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E32CE-2AB7-9CDE-474D-89A20E4276E6}"/>
              </a:ext>
            </a:extLst>
          </p:cNvPr>
          <p:cNvSpPr>
            <a:spLocks noGrp="1"/>
          </p:cNvSpPr>
          <p:nvPr>
            <p:ph type="dt" sz="half" idx="10"/>
          </p:nvPr>
        </p:nvSpPr>
        <p:spPr/>
        <p:txBody>
          <a:bodyPr/>
          <a:lstStyle/>
          <a:p>
            <a:fld id="{8CA9F765-3A21-4945-85D5-573856D21F2A}" type="datetimeFigureOut">
              <a:rPr lang="en-IN" smtClean="0"/>
              <a:t>01-08-2025</a:t>
            </a:fld>
            <a:endParaRPr lang="en-IN"/>
          </a:p>
        </p:txBody>
      </p:sp>
      <p:sp>
        <p:nvSpPr>
          <p:cNvPr id="6" name="Footer Placeholder 5">
            <a:extLst>
              <a:ext uri="{FF2B5EF4-FFF2-40B4-BE49-F238E27FC236}">
                <a16:creationId xmlns:a16="http://schemas.microsoft.com/office/drawing/2014/main" id="{3D2E887A-3B06-7BD1-9A12-97FDE237C9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AC4DD5-15D4-C516-3C79-F73A88900865}"/>
              </a:ext>
            </a:extLst>
          </p:cNvPr>
          <p:cNvSpPr>
            <a:spLocks noGrp="1"/>
          </p:cNvSpPr>
          <p:nvPr>
            <p:ph type="sldNum" sz="quarter" idx="12"/>
          </p:nvPr>
        </p:nvSpPr>
        <p:spPr/>
        <p:txBody>
          <a:bodyPr/>
          <a:lstStyle/>
          <a:p>
            <a:fld id="{67A130BD-3A16-4EA1-902F-5DD71BD3FA52}" type="slidenum">
              <a:rPr lang="en-IN" smtClean="0"/>
              <a:t>‹#›</a:t>
            </a:fld>
            <a:endParaRPr lang="en-IN"/>
          </a:p>
        </p:txBody>
      </p:sp>
    </p:spTree>
    <p:extLst>
      <p:ext uri="{BB962C8B-B14F-4D97-AF65-F5344CB8AC3E}">
        <p14:creationId xmlns:p14="http://schemas.microsoft.com/office/powerpoint/2010/main" val="390615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E9A4A-988F-0C54-D82E-109DC11EC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714C9F-4C86-D878-02F9-D10CFF11B5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8125C4-14D6-E976-87D7-DC4874185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EB4C0F-B2D2-5925-ACAB-5225838CF8AE}"/>
              </a:ext>
            </a:extLst>
          </p:cNvPr>
          <p:cNvSpPr>
            <a:spLocks noGrp="1"/>
          </p:cNvSpPr>
          <p:nvPr>
            <p:ph type="dt" sz="half" idx="10"/>
          </p:nvPr>
        </p:nvSpPr>
        <p:spPr/>
        <p:txBody>
          <a:bodyPr/>
          <a:lstStyle/>
          <a:p>
            <a:fld id="{8CA9F765-3A21-4945-85D5-573856D21F2A}" type="datetimeFigureOut">
              <a:rPr lang="en-IN" smtClean="0"/>
              <a:t>01-08-2025</a:t>
            </a:fld>
            <a:endParaRPr lang="en-IN"/>
          </a:p>
        </p:txBody>
      </p:sp>
      <p:sp>
        <p:nvSpPr>
          <p:cNvPr id="6" name="Footer Placeholder 5">
            <a:extLst>
              <a:ext uri="{FF2B5EF4-FFF2-40B4-BE49-F238E27FC236}">
                <a16:creationId xmlns:a16="http://schemas.microsoft.com/office/drawing/2014/main" id="{C685FA8D-596C-7D4D-EC75-E4DFDADE39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D71741-7EE3-A449-ADDF-709A7DB096B4}"/>
              </a:ext>
            </a:extLst>
          </p:cNvPr>
          <p:cNvSpPr>
            <a:spLocks noGrp="1"/>
          </p:cNvSpPr>
          <p:nvPr>
            <p:ph type="sldNum" sz="quarter" idx="12"/>
          </p:nvPr>
        </p:nvSpPr>
        <p:spPr/>
        <p:txBody>
          <a:bodyPr/>
          <a:lstStyle/>
          <a:p>
            <a:fld id="{67A130BD-3A16-4EA1-902F-5DD71BD3FA52}" type="slidenum">
              <a:rPr lang="en-IN" smtClean="0"/>
              <a:t>‹#›</a:t>
            </a:fld>
            <a:endParaRPr lang="en-IN"/>
          </a:p>
        </p:txBody>
      </p:sp>
    </p:spTree>
    <p:extLst>
      <p:ext uri="{BB962C8B-B14F-4D97-AF65-F5344CB8AC3E}">
        <p14:creationId xmlns:p14="http://schemas.microsoft.com/office/powerpoint/2010/main" val="395228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045ABA-3904-1A01-A895-15CB83557A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58DE5B-C648-710A-386C-95C22FA8D5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C978AE-741A-E2C8-49B8-79CB0E1961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9F765-3A21-4945-85D5-573856D21F2A}" type="datetimeFigureOut">
              <a:rPr lang="en-IN" smtClean="0"/>
              <a:t>01-08-2025</a:t>
            </a:fld>
            <a:endParaRPr lang="en-IN"/>
          </a:p>
        </p:txBody>
      </p:sp>
      <p:sp>
        <p:nvSpPr>
          <p:cNvPr id="5" name="Footer Placeholder 4">
            <a:extLst>
              <a:ext uri="{FF2B5EF4-FFF2-40B4-BE49-F238E27FC236}">
                <a16:creationId xmlns:a16="http://schemas.microsoft.com/office/drawing/2014/main" id="{6D0DEB25-573E-D1AD-58D9-8754426B5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4EF764-FF52-DD75-E174-0F89F12402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A130BD-3A16-4EA1-902F-5DD71BD3FA52}" type="slidenum">
              <a:rPr lang="en-IN" smtClean="0"/>
              <a:t>‹#›</a:t>
            </a:fld>
            <a:endParaRPr lang="en-IN"/>
          </a:p>
        </p:txBody>
      </p:sp>
    </p:spTree>
    <p:extLst>
      <p:ext uri="{BB962C8B-B14F-4D97-AF65-F5344CB8AC3E}">
        <p14:creationId xmlns:p14="http://schemas.microsoft.com/office/powerpoint/2010/main" val="1205672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002C-3A46-4F0A-120E-52A2D5318AEF}"/>
              </a:ext>
            </a:extLst>
          </p:cNvPr>
          <p:cNvSpPr>
            <a:spLocks noGrp="1"/>
          </p:cNvSpPr>
          <p:nvPr>
            <p:ph type="ctrTitle"/>
          </p:nvPr>
        </p:nvSpPr>
        <p:spPr/>
        <p:txBody>
          <a:bodyPr>
            <a:normAutofit/>
          </a:bodyPr>
          <a:lstStyle/>
          <a:p>
            <a:r>
              <a:rPr lang="en-US" dirty="0"/>
              <a:t>Visualization and Analysis of COVID-19 Spread Patterns</a:t>
            </a:r>
            <a:endParaRPr lang="en-IN" dirty="0"/>
          </a:p>
        </p:txBody>
      </p:sp>
      <p:sp>
        <p:nvSpPr>
          <p:cNvPr id="3" name="Subtitle 2">
            <a:extLst>
              <a:ext uri="{FF2B5EF4-FFF2-40B4-BE49-F238E27FC236}">
                <a16:creationId xmlns:a16="http://schemas.microsoft.com/office/drawing/2014/main" id="{C6850BC6-D71B-AE30-F55C-E9917F5141B7}"/>
              </a:ext>
            </a:extLst>
          </p:cNvPr>
          <p:cNvSpPr>
            <a:spLocks noGrp="1"/>
          </p:cNvSpPr>
          <p:nvPr>
            <p:ph type="subTitle" idx="1"/>
          </p:nvPr>
        </p:nvSpPr>
        <p:spPr>
          <a:xfrm>
            <a:off x="9843407" y="4413024"/>
            <a:ext cx="1649186" cy="1655762"/>
          </a:xfrm>
        </p:spPr>
        <p:txBody>
          <a:bodyPr>
            <a:normAutofit fontScale="92500"/>
          </a:bodyPr>
          <a:lstStyle/>
          <a:p>
            <a:r>
              <a:rPr lang="en-US" dirty="0"/>
              <a:t>2310030218</a:t>
            </a:r>
            <a:br>
              <a:rPr lang="en-US" dirty="0"/>
            </a:br>
            <a:r>
              <a:rPr lang="en-US" dirty="0"/>
              <a:t>2310030047</a:t>
            </a:r>
            <a:br>
              <a:rPr lang="en-US" dirty="0"/>
            </a:br>
            <a:r>
              <a:rPr lang="en-US" dirty="0"/>
              <a:t>2310039455</a:t>
            </a:r>
            <a:br>
              <a:rPr lang="en-US" dirty="0"/>
            </a:br>
            <a:r>
              <a:rPr lang="en-US" dirty="0"/>
              <a:t>2310039459</a:t>
            </a:r>
            <a:br>
              <a:rPr lang="en-US" dirty="0"/>
            </a:br>
            <a:r>
              <a:rPr lang="en-US" dirty="0"/>
              <a:t>2310030069</a:t>
            </a:r>
            <a:endParaRPr lang="en-IN" dirty="0"/>
          </a:p>
        </p:txBody>
      </p:sp>
    </p:spTree>
    <p:extLst>
      <p:ext uri="{BB962C8B-B14F-4D97-AF65-F5344CB8AC3E}">
        <p14:creationId xmlns:p14="http://schemas.microsoft.com/office/powerpoint/2010/main" val="4274591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F7BD-3F75-8D14-91F8-A2474A46FD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CE8B57-2C89-CF82-7D23-FEFF373A0F27}"/>
              </a:ext>
            </a:extLst>
          </p:cNvPr>
          <p:cNvSpPr>
            <a:spLocks noGrp="1"/>
          </p:cNvSpPr>
          <p:nvPr>
            <p:ph idx="1"/>
          </p:nvPr>
        </p:nvSpPr>
        <p:spPr/>
        <p:txBody>
          <a:bodyPr/>
          <a:lstStyle/>
          <a:p>
            <a:r>
              <a:rPr lang="en-IN" dirty="0"/>
              <a:t>Epi‑Curve &amp; Wave Patterns</a:t>
            </a:r>
            <a:br>
              <a:rPr lang="en-IN" dirty="0"/>
            </a:br>
            <a:r>
              <a:rPr lang="en-US" dirty="0"/>
              <a:t>Reveals rise and fall of waves and can show effectiveness of interventions like lockdowns or vaccines.</a:t>
            </a:r>
            <a:endParaRPr lang="en-IN" dirty="0"/>
          </a:p>
        </p:txBody>
      </p:sp>
      <p:pic>
        <p:nvPicPr>
          <p:cNvPr id="4" name="Picture 3">
            <a:extLst>
              <a:ext uri="{FF2B5EF4-FFF2-40B4-BE49-F238E27FC236}">
                <a16:creationId xmlns:a16="http://schemas.microsoft.com/office/drawing/2014/main" id="{B2FF60CD-EF10-DD51-1EC9-7998451B2086}"/>
              </a:ext>
            </a:extLst>
          </p:cNvPr>
          <p:cNvPicPr>
            <a:picLocks noChangeAspect="1"/>
          </p:cNvPicPr>
          <p:nvPr/>
        </p:nvPicPr>
        <p:blipFill>
          <a:blip r:embed="rId2"/>
          <a:stretch>
            <a:fillRect/>
          </a:stretch>
        </p:blipFill>
        <p:spPr>
          <a:xfrm>
            <a:off x="941614" y="2977244"/>
            <a:ext cx="4572000" cy="3295196"/>
          </a:xfrm>
          <a:prstGeom prst="rect">
            <a:avLst/>
          </a:prstGeom>
        </p:spPr>
      </p:pic>
    </p:spTree>
    <p:extLst>
      <p:ext uri="{BB962C8B-B14F-4D97-AF65-F5344CB8AC3E}">
        <p14:creationId xmlns:p14="http://schemas.microsoft.com/office/powerpoint/2010/main" val="1813409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A794-6210-8CB5-BAC7-853B016DD7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BD4CA7-0443-B362-2E48-103687782E63}"/>
              </a:ext>
            </a:extLst>
          </p:cNvPr>
          <p:cNvSpPr>
            <a:spLocks noGrp="1"/>
          </p:cNvSpPr>
          <p:nvPr>
            <p:ph idx="1"/>
          </p:nvPr>
        </p:nvSpPr>
        <p:spPr/>
        <p:txBody>
          <a:bodyPr/>
          <a:lstStyle/>
          <a:p>
            <a:r>
              <a:rPr lang="en-IN" dirty="0"/>
              <a:t>Power‑law &amp; Hotspot Map</a:t>
            </a:r>
            <a:br>
              <a:rPr lang="en-IN" dirty="0"/>
            </a:br>
            <a:r>
              <a:rPr lang="en-US" dirty="0"/>
              <a:t>Showcases how most cases </a:t>
            </a:r>
            <a:br>
              <a:rPr lang="en-US" dirty="0"/>
            </a:br>
            <a:r>
              <a:rPr lang="en-US" dirty="0"/>
              <a:t>concentrate in few major </a:t>
            </a:r>
            <a:br>
              <a:rPr lang="en-US" dirty="0"/>
            </a:br>
            <a:r>
              <a:rPr lang="en-US" dirty="0" err="1"/>
              <a:t>centres</a:t>
            </a:r>
            <a:r>
              <a:rPr lang="en-US" dirty="0"/>
              <a:t> (e.g. global hotspots)</a:t>
            </a:r>
            <a:br>
              <a:rPr lang="en-US" dirty="0"/>
            </a:br>
            <a:r>
              <a:rPr lang="en-US" dirty="0"/>
              <a:t> and how growth accelerates </a:t>
            </a:r>
            <a:br>
              <a:rPr lang="en-US" dirty="0"/>
            </a:br>
            <a:r>
              <a:rPr lang="en-US" dirty="0"/>
              <a:t>early.</a:t>
            </a:r>
            <a:endParaRPr lang="en-IN" dirty="0"/>
          </a:p>
        </p:txBody>
      </p:sp>
      <p:pic>
        <p:nvPicPr>
          <p:cNvPr id="4" name="Picture 3">
            <a:extLst>
              <a:ext uri="{FF2B5EF4-FFF2-40B4-BE49-F238E27FC236}">
                <a16:creationId xmlns:a16="http://schemas.microsoft.com/office/drawing/2014/main" id="{E51D1074-EDDE-76AD-61C4-400224F2CB9B}"/>
              </a:ext>
            </a:extLst>
          </p:cNvPr>
          <p:cNvPicPr>
            <a:picLocks noChangeAspect="1"/>
          </p:cNvPicPr>
          <p:nvPr/>
        </p:nvPicPr>
        <p:blipFill>
          <a:blip r:embed="rId2"/>
          <a:stretch>
            <a:fillRect/>
          </a:stretch>
        </p:blipFill>
        <p:spPr>
          <a:xfrm>
            <a:off x="5344212" y="1783216"/>
            <a:ext cx="6009588" cy="4171268"/>
          </a:xfrm>
          <a:prstGeom prst="rect">
            <a:avLst/>
          </a:prstGeom>
        </p:spPr>
      </p:pic>
    </p:spTree>
    <p:extLst>
      <p:ext uri="{BB962C8B-B14F-4D97-AF65-F5344CB8AC3E}">
        <p14:creationId xmlns:p14="http://schemas.microsoft.com/office/powerpoint/2010/main" val="2578470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587ED-1042-ED82-C67F-A6287CE41429}"/>
              </a:ext>
            </a:extLst>
          </p:cNvPr>
          <p:cNvSpPr>
            <a:spLocks noGrp="1"/>
          </p:cNvSpPr>
          <p:nvPr>
            <p:ph type="title"/>
          </p:nvPr>
        </p:nvSpPr>
        <p:spPr/>
        <p:txBody>
          <a:bodyPr/>
          <a:lstStyle/>
          <a:p>
            <a:r>
              <a:rPr lang="en-IN" dirty="0"/>
              <a:t>Analysis Summary &amp; Key Insights</a:t>
            </a:r>
          </a:p>
        </p:txBody>
      </p:sp>
      <p:sp>
        <p:nvSpPr>
          <p:cNvPr id="3" name="Content Placeholder 2">
            <a:extLst>
              <a:ext uri="{FF2B5EF4-FFF2-40B4-BE49-F238E27FC236}">
                <a16:creationId xmlns:a16="http://schemas.microsoft.com/office/drawing/2014/main" id="{046299CF-D890-B986-1DDE-1556E2AC886F}"/>
              </a:ext>
            </a:extLst>
          </p:cNvPr>
          <p:cNvSpPr>
            <a:spLocks noGrp="1"/>
          </p:cNvSpPr>
          <p:nvPr>
            <p:ph idx="1"/>
          </p:nvPr>
        </p:nvSpPr>
        <p:spPr/>
        <p:txBody>
          <a:bodyPr>
            <a:normAutofit fontScale="92500" lnSpcReduction="20000"/>
          </a:bodyPr>
          <a:lstStyle/>
          <a:p>
            <a:r>
              <a:rPr lang="en-US" b="1" dirty="0"/>
              <a:t>Relative metrics are critical</a:t>
            </a:r>
            <a:r>
              <a:rPr lang="en-US" dirty="0"/>
              <a:t>: Cases per capita or deaths per million help compare diverse regions.</a:t>
            </a:r>
          </a:p>
          <a:p>
            <a:r>
              <a:rPr lang="en-US" dirty="0"/>
              <a:t> </a:t>
            </a:r>
            <a:r>
              <a:rPr lang="en-US" b="1" dirty="0"/>
              <a:t>Scale matters</a:t>
            </a:r>
            <a:r>
              <a:rPr lang="en-US" dirty="0"/>
              <a:t>: Always ensure visual scales match across comparative charts.</a:t>
            </a:r>
          </a:p>
          <a:p>
            <a:r>
              <a:rPr lang="en-US" dirty="0"/>
              <a:t> </a:t>
            </a:r>
            <a:r>
              <a:rPr lang="en-US" b="1" dirty="0"/>
              <a:t>Disparities exist</a:t>
            </a:r>
            <a:r>
              <a:rPr lang="en-US" dirty="0"/>
              <a:t>: Inequitable impact across socio-economic groups and geographies (e.g. slums) must be highlighted.</a:t>
            </a:r>
          </a:p>
          <a:p>
            <a:r>
              <a:rPr lang="en-US" dirty="0"/>
              <a:t> </a:t>
            </a:r>
            <a:r>
              <a:rPr lang="en-US" b="1" dirty="0"/>
              <a:t>Tracking evolving hotspots</a:t>
            </a:r>
            <a:r>
              <a:rPr lang="en-US" dirty="0"/>
              <a:t>: The geographic “eye” of the epidemic shifted over time (e.g. US from West to East to South etc.) demonstrating multiple, overlapping outbreak clusters .</a:t>
            </a:r>
          </a:p>
          <a:p>
            <a:r>
              <a:rPr lang="en-US" dirty="0"/>
              <a:t> </a:t>
            </a:r>
            <a:r>
              <a:rPr lang="en-US" b="1" dirty="0"/>
              <a:t>Visualization tools improve comprehension</a:t>
            </a:r>
            <a:r>
              <a:rPr lang="en-US" dirty="0"/>
              <a:t>: Interactive dashboards, network graphs, and topological maps help policymakers identify trends and risks in real time.</a:t>
            </a:r>
          </a:p>
          <a:p>
            <a:endParaRPr lang="en-IN" dirty="0"/>
          </a:p>
        </p:txBody>
      </p:sp>
    </p:spTree>
    <p:extLst>
      <p:ext uri="{BB962C8B-B14F-4D97-AF65-F5344CB8AC3E}">
        <p14:creationId xmlns:p14="http://schemas.microsoft.com/office/powerpoint/2010/main" val="221556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3099B-3B59-42A0-4EB3-593849F9EB78}"/>
              </a:ext>
            </a:extLst>
          </p:cNvPr>
          <p:cNvSpPr>
            <a:spLocks noGrp="1"/>
          </p:cNvSpPr>
          <p:nvPr>
            <p:ph type="title"/>
          </p:nvPr>
        </p:nvSpPr>
        <p:spPr/>
        <p:txBody>
          <a:bodyPr/>
          <a:lstStyle/>
          <a:p>
            <a:r>
              <a:rPr lang="en-IN" dirty="0"/>
              <a:t>Introduction and Timeline</a:t>
            </a:r>
          </a:p>
        </p:txBody>
      </p:sp>
      <p:sp>
        <p:nvSpPr>
          <p:cNvPr id="3" name="Content Placeholder 2">
            <a:extLst>
              <a:ext uri="{FF2B5EF4-FFF2-40B4-BE49-F238E27FC236}">
                <a16:creationId xmlns:a16="http://schemas.microsoft.com/office/drawing/2014/main" id="{29715684-515A-61E9-04FD-D10462715609}"/>
              </a:ext>
            </a:extLst>
          </p:cNvPr>
          <p:cNvSpPr>
            <a:spLocks noGrp="1"/>
          </p:cNvSpPr>
          <p:nvPr>
            <p:ph idx="1"/>
          </p:nvPr>
        </p:nvSpPr>
        <p:spPr/>
        <p:txBody>
          <a:bodyPr/>
          <a:lstStyle/>
          <a:p>
            <a:r>
              <a:rPr lang="en-US" dirty="0"/>
              <a:t>COVID‑19 began in Wuhan, China in December 2019 and quickly spread globally by early 2020, becoming a pandemic. Early outbreaks were tracked via dashboards such as WHO’s and JHU’s, showing case counts, new daily cases (“epi‑curve”), deaths, and geographic distribution</a:t>
            </a:r>
            <a:endParaRPr lang="en-IN" dirty="0"/>
          </a:p>
        </p:txBody>
      </p:sp>
    </p:spTree>
    <p:extLst>
      <p:ext uri="{BB962C8B-B14F-4D97-AF65-F5344CB8AC3E}">
        <p14:creationId xmlns:p14="http://schemas.microsoft.com/office/powerpoint/2010/main" val="3937744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1000" b="-2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91C9B-4FD9-D336-056D-188D1ED81E10}"/>
              </a:ext>
            </a:extLst>
          </p:cNvPr>
          <p:cNvSpPr>
            <a:spLocks noGrp="1"/>
          </p:cNvSpPr>
          <p:nvPr>
            <p:ph type="title"/>
          </p:nvPr>
        </p:nvSpPr>
        <p:spPr/>
        <p:txBody>
          <a:bodyPr/>
          <a:lstStyle/>
          <a:p>
            <a:r>
              <a:rPr lang="en-IN" dirty="0"/>
              <a:t>Geographic Spread &amp; Maps</a:t>
            </a:r>
          </a:p>
        </p:txBody>
      </p:sp>
      <p:sp>
        <p:nvSpPr>
          <p:cNvPr id="3" name="Content Placeholder 2">
            <a:extLst>
              <a:ext uri="{FF2B5EF4-FFF2-40B4-BE49-F238E27FC236}">
                <a16:creationId xmlns:a16="http://schemas.microsoft.com/office/drawing/2014/main" id="{8B920D28-8B4C-FD23-7E52-65FAC511B6F2}"/>
              </a:ext>
            </a:extLst>
          </p:cNvPr>
          <p:cNvSpPr>
            <a:spLocks noGrp="1"/>
          </p:cNvSpPr>
          <p:nvPr>
            <p:ph idx="1"/>
          </p:nvPr>
        </p:nvSpPr>
        <p:spPr/>
        <p:txBody>
          <a:bodyPr/>
          <a:lstStyle/>
          <a:p>
            <a:r>
              <a:rPr lang="en-US" b="1" dirty="0"/>
              <a:t>Choropleth world maps</a:t>
            </a:r>
            <a:r>
              <a:rPr lang="en-US" dirty="0"/>
              <a:t> illustrate confirmed cases or deaths per million people – a relative metric that allows comparison across countries of different population sizes. Darker shades indicate higher burden. However, variations in testing capacity across regions must be considered when interpreting these maps</a:t>
            </a:r>
          </a:p>
          <a:p>
            <a:r>
              <a:rPr lang="en-US" b="1" dirty="0"/>
              <a:t>Stacked regional bar charts</a:t>
            </a:r>
            <a:r>
              <a:rPr lang="en-US" dirty="0"/>
              <a:t> (e.g. cases by WHO region over time) offer temporal detail but require care in reading legends and axes; different testing/reporting regimes can skew interpretations</a:t>
            </a:r>
            <a:endParaRPr lang="en-IN" dirty="0"/>
          </a:p>
        </p:txBody>
      </p:sp>
    </p:spTree>
    <p:extLst>
      <p:ext uri="{BB962C8B-B14F-4D97-AF65-F5344CB8AC3E}">
        <p14:creationId xmlns:p14="http://schemas.microsoft.com/office/powerpoint/2010/main" val="1965105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CF82B-485D-7CBA-88F8-754FC189438F}"/>
              </a:ext>
            </a:extLst>
          </p:cNvPr>
          <p:cNvSpPr>
            <a:spLocks noGrp="1"/>
          </p:cNvSpPr>
          <p:nvPr>
            <p:ph type="title"/>
          </p:nvPr>
        </p:nvSpPr>
        <p:spPr/>
        <p:txBody>
          <a:bodyPr/>
          <a:lstStyle/>
          <a:p>
            <a:r>
              <a:rPr lang="en-IN" dirty="0"/>
              <a:t>Temporal Trends &amp; Epi‑Curves</a:t>
            </a:r>
          </a:p>
        </p:txBody>
      </p:sp>
      <p:sp>
        <p:nvSpPr>
          <p:cNvPr id="3" name="Content Placeholder 2">
            <a:extLst>
              <a:ext uri="{FF2B5EF4-FFF2-40B4-BE49-F238E27FC236}">
                <a16:creationId xmlns:a16="http://schemas.microsoft.com/office/drawing/2014/main" id="{DF532C0B-A1DC-A1BC-D632-72B3A7049F61}"/>
              </a:ext>
            </a:extLst>
          </p:cNvPr>
          <p:cNvSpPr>
            <a:spLocks noGrp="1"/>
          </p:cNvSpPr>
          <p:nvPr>
            <p:ph idx="1"/>
          </p:nvPr>
        </p:nvSpPr>
        <p:spPr/>
        <p:txBody>
          <a:bodyPr/>
          <a:lstStyle/>
          <a:p>
            <a:r>
              <a:rPr lang="en-US" b="1" dirty="0"/>
              <a:t>Epidemic curves</a:t>
            </a:r>
            <a:r>
              <a:rPr lang="en-US" dirty="0"/>
              <a:t> plot new confirmed cases by date of onset and help reveal whether transmission originates from point‑source, continuous source, or propagated spread. They also show if the outbreak is growing, plateauing, or declining</a:t>
            </a:r>
          </a:p>
          <a:p>
            <a:r>
              <a:rPr lang="en-US" b="1" dirty="0"/>
              <a:t>Log vs Linear scales</a:t>
            </a:r>
            <a:r>
              <a:rPr lang="en-US" dirty="0"/>
              <a:t>:</a:t>
            </a:r>
          </a:p>
          <a:p>
            <a:r>
              <a:rPr lang="en-US" dirty="0"/>
              <a:t>Linear plots visually represent total case counts and make raw numbers easy to see.</a:t>
            </a:r>
          </a:p>
          <a:p>
            <a:r>
              <a:rPr lang="en-US" dirty="0"/>
              <a:t>Logarithmic scales are more helpful for detecting exponential growth and flattening trends. Comparing graphs only works if scales match</a:t>
            </a:r>
          </a:p>
          <a:p>
            <a:endParaRPr lang="en-IN" dirty="0"/>
          </a:p>
        </p:txBody>
      </p:sp>
    </p:spTree>
    <p:extLst>
      <p:ext uri="{BB962C8B-B14F-4D97-AF65-F5344CB8AC3E}">
        <p14:creationId xmlns:p14="http://schemas.microsoft.com/office/powerpoint/2010/main" val="267374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BBA4-6A1E-1CF0-F339-582A3F712180}"/>
              </a:ext>
            </a:extLst>
          </p:cNvPr>
          <p:cNvSpPr>
            <a:spLocks noGrp="1"/>
          </p:cNvSpPr>
          <p:nvPr>
            <p:ph type="title"/>
          </p:nvPr>
        </p:nvSpPr>
        <p:spPr/>
        <p:txBody>
          <a:bodyPr/>
          <a:lstStyle/>
          <a:p>
            <a:r>
              <a:rPr lang="en-IN" dirty="0"/>
              <a:t>Statistical Distributions &amp; Network Models</a:t>
            </a:r>
          </a:p>
        </p:txBody>
      </p:sp>
      <p:sp>
        <p:nvSpPr>
          <p:cNvPr id="3" name="Content Placeholder 2">
            <a:extLst>
              <a:ext uri="{FF2B5EF4-FFF2-40B4-BE49-F238E27FC236}">
                <a16:creationId xmlns:a16="http://schemas.microsoft.com/office/drawing/2014/main" id="{EC617974-574D-3324-58E8-7AB64EC36A12}"/>
              </a:ext>
            </a:extLst>
          </p:cNvPr>
          <p:cNvSpPr>
            <a:spLocks noGrp="1"/>
          </p:cNvSpPr>
          <p:nvPr>
            <p:ph idx="1"/>
          </p:nvPr>
        </p:nvSpPr>
        <p:spPr/>
        <p:txBody>
          <a:bodyPr/>
          <a:lstStyle/>
          <a:p>
            <a:r>
              <a:rPr lang="en-US" dirty="0"/>
              <a:t>COVID‑19 cases across countries and regions often follow </a:t>
            </a:r>
            <a:r>
              <a:rPr lang="en-US" b="1" dirty="0"/>
              <a:t>power-law distributions</a:t>
            </a:r>
            <a:r>
              <a:rPr lang="en-US" dirty="0"/>
              <a:t>, meaning a few hotspots account for most cases. This dual‑scale phenomenon occurs both between countries and within regions</a:t>
            </a:r>
          </a:p>
          <a:p>
            <a:r>
              <a:rPr lang="en-US" b="1" dirty="0"/>
              <a:t>Network visualization</a:t>
            </a:r>
            <a:r>
              <a:rPr lang="en-US" dirty="0"/>
              <a:t>: Studies use </a:t>
            </a:r>
            <a:r>
              <a:rPr lang="en-US" b="1" dirty="0"/>
              <a:t>network analysis</a:t>
            </a:r>
            <a:r>
              <a:rPr lang="en-US" dirty="0"/>
              <a:t> to illustrate pandemic risk based on interconnectivity and case arrival patterns. This helps model how regions are epidemiologically linked</a:t>
            </a:r>
            <a:endParaRPr lang="en-IN" dirty="0"/>
          </a:p>
        </p:txBody>
      </p:sp>
    </p:spTree>
    <p:extLst>
      <p:ext uri="{BB962C8B-B14F-4D97-AF65-F5344CB8AC3E}">
        <p14:creationId xmlns:p14="http://schemas.microsoft.com/office/powerpoint/2010/main" val="2543154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7B7C-375A-C108-D591-BFC070F7C1B8}"/>
              </a:ext>
            </a:extLst>
          </p:cNvPr>
          <p:cNvSpPr>
            <a:spLocks noGrp="1"/>
          </p:cNvSpPr>
          <p:nvPr>
            <p:ph type="title"/>
          </p:nvPr>
        </p:nvSpPr>
        <p:spPr/>
        <p:txBody>
          <a:bodyPr/>
          <a:lstStyle/>
          <a:p>
            <a:r>
              <a:rPr lang="en-IN" dirty="0"/>
              <a:t>Spatiotemporal Dynamics</a:t>
            </a:r>
          </a:p>
        </p:txBody>
      </p:sp>
      <p:sp>
        <p:nvSpPr>
          <p:cNvPr id="3" name="Content Placeholder 2">
            <a:extLst>
              <a:ext uri="{FF2B5EF4-FFF2-40B4-BE49-F238E27FC236}">
                <a16:creationId xmlns:a16="http://schemas.microsoft.com/office/drawing/2014/main" id="{3ECA0B57-9D66-67B3-E47D-558F27CF112C}"/>
              </a:ext>
            </a:extLst>
          </p:cNvPr>
          <p:cNvSpPr>
            <a:spLocks noGrp="1"/>
          </p:cNvSpPr>
          <p:nvPr>
            <p:ph idx="1"/>
          </p:nvPr>
        </p:nvSpPr>
        <p:spPr/>
        <p:txBody>
          <a:bodyPr/>
          <a:lstStyle/>
          <a:p>
            <a:r>
              <a:rPr lang="en-US" b="1" dirty="0"/>
              <a:t>Dynamic Mode Decomposition</a:t>
            </a:r>
            <a:r>
              <a:rPr lang="en-US" dirty="0"/>
              <a:t> (DMD) analyses reveal that states like California, Louisiana, Kansas, Georgia, and Texas showed overlapping outbreak patterns in early US spread. These hidden modal structures help identify clusters of synchrony</a:t>
            </a:r>
          </a:p>
          <a:p>
            <a:r>
              <a:rPr lang="en-US" dirty="0"/>
              <a:t>In developing cities, especially in slums, small </a:t>
            </a:r>
            <a:r>
              <a:rPr lang="en-US" dirty="0" err="1"/>
              <a:t>neighbourhoods</a:t>
            </a:r>
            <a:r>
              <a:rPr lang="en-US" dirty="0"/>
              <a:t> contributed disproportionately to total cases. A self‑similar, scale‑invariant distribution suggests persistent inequality in outbreak impact</a:t>
            </a:r>
            <a:endParaRPr lang="en-IN" dirty="0"/>
          </a:p>
        </p:txBody>
      </p:sp>
    </p:spTree>
    <p:extLst>
      <p:ext uri="{BB962C8B-B14F-4D97-AF65-F5344CB8AC3E}">
        <p14:creationId xmlns:p14="http://schemas.microsoft.com/office/powerpoint/2010/main" val="1330111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C79B7-1B43-DABA-2C6A-C539F78488A9}"/>
              </a:ext>
            </a:extLst>
          </p:cNvPr>
          <p:cNvSpPr>
            <a:spLocks noGrp="1"/>
          </p:cNvSpPr>
          <p:nvPr>
            <p:ph type="title"/>
          </p:nvPr>
        </p:nvSpPr>
        <p:spPr/>
        <p:txBody>
          <a:bodyPr/>
          <a:lstStyle/>
          <a:p>
            <a:r>
              <a:rPr lang="en-IN" dirty="0"/>
              <a:t>Visualization Tools &amp; Dashboards</a:t>
            </a:r>
          </a:p>
        </p:txBody>
      </p:sp>
      <p:sp>
        <p:nvSpPr>
          <p:cNvPr id="3" name="Content Placeholder 2">
            <a:extLst>
              <a:ext uri="{FF2B5EF4-FFF2-40B4-BE49-F238E27FC236}">
                <a16:creationId xmlns:a16="http://schemas.microsoft.com/office/drawing/2014/main" id="{0CAD727E-07FE-45FD-2CDE-E68C4B0E4216}"/>
              </a:ext>
            </a:extLst>
          </p:cNvPr>
          <p:cNvSpPr>
            <a:spLocks noGrp="1"/>
          </p:cNvSpPr>
          <p:nvPr>
            <p:ph idx="1"/>
          </p:nvPr>
        </p:nvSpPr>
        <p:spPr/>
        <p:txBody>
          <a:bodyPr/>
          <a:lstStyle/>
          <a:p>
            <a:r>
              <a:rPr lang="en-US" dirty="0"/>
              <a:t>Tools such as </a:t>
            </a:r>
            <a:r>
              <a:rPr lang="en-US" b="1" dirty="0"/>
              <a:t>Our World in Data</a:t>
            </a:r>
            <a:r>
              <a:rPr lang="en-US" dirty="0"/>
              <a:t>, </a:t>
            </a:r>
            <a:r>
              <a:rPr lang="en-US" b="1" dirty="0"/>
              <a:t>COVID‑19‑World</a:t>
            </a:r>
            <a:r>
              <a:rPr lang="en-US" dirty="0"/>
              <a:t>, and dashboards from WHO, CDC, and </a:t>
            </a:r>
            <a:r>
              <a:rPr lang="en-US" dirty="0" err="1"/>
              <a:t>SafeGraph</a:t>
            </a:r>
            <a:r>
              <a:rPr lang="en-US" dirty="0"/>
              <a:t> have enabled interactive exploration of global and local trends. Many are open‑source and updated daily</a:t>
            </a:r>
            <a:endParaRPr lang="en-IN" dirty="0"/>
          </a:p>
        </p:txBody>
      </p:sp>
    </p:spTree>
    <p:extLst>
      <p:ext uri="{BB962C8B-B14F-4D97-AF65-F5344CB8AC3E}">
        <p14:creationId xmlns:p14="http://schemas.microsoft.com/office/powerpoint/2010/main" val="2067558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67F19-E7FE-50C6-F1A4-6A5817154558}"/>
              </a:ext>
            </a:extLst>
          </p:cNvPr>
          <p:cNvSpPr>
            <a:spLocks noGrp="1"/>
          </p:cNvSpPr>
          <p:nvPr>
            <p:ph type="title"/>
          </p:nvPr>
        </p:nvSpPr>
        <p:spPr/>
        <p:txBody>
          <a:bodyPr/>
          <a:lstStyle/>
          <a:p>
            <a:r>
              <a:rPr lang="en-IN" dirty="0"/>
              <a:t>Example Visuals &amp; Interpretation</a:t>
            </a:r>
          </a:p>
        </p:txBody>
      </p:sp>
      <p:sp>
        <p:nvSpPr>
          <p:cNvPr id="3" name="Content Placeholder 2">
            <a:extLst>
              <a:ext uri="{FF2B5EF4-FFF2-40B4-BE49-F238E27FC236}">
                <a16:creationId xmlns:a16="http://schemas.microsoft.com/office/drawing/2014/main" id="{F206EAC4-58CE-8AD0-8E70-85560450DB6D}"/>
              </a:ext>
            </a:extLst>
          </p:cNvPr>
          <p:cNvSpPr>
            <a:spLocks noGrp="1"/>
          </p:cNvSpPr>
          <p:nvPr>
            <p:ph idx="1"/>
          </p:nvPr>
        </p:nvSpPr>
        <p:spPr/>
        <p:txBody>
          <a:bodyPr/>
          <a:lstStyle/>
          <a:p>
            <a:r>
              <a:rPr lang="en-IN" dirty="0"/>
              <a:t>A. Global Spread Map</a:t>
            </a:r>
            <a:br>
              <a:rPr lang="en-IN" dirty="0"/>
            </a:br>
            <a:r>
              <a:rPr lang="en-US" dirty="0"/>
              <a:t>Highlights intensity across regions—Europe and Americas often showing darker shading. Use this to discuss regional testing/reporting differences.</a:t>
            </a:r>
            <a:endParaRPr lang="en-IN" dirty="0"/>
          </a:p>
        </p:txBody>
      </p:sp>
      <p:pic>
        <p:nvPicPr>
          <p:cNvPr id="4" name="Picture 3">
            <a:extLst>
              <a:ext uri="{FF2B5EF4-FFF2-40B4-BE49-F238E27FC236}">
                <a16:creationId xmlns:a16="http://schemas.microsoft.com/office/drawing/2014/main" id="{D6016A11-3828-BE5C-35CF-0282D30F4629}"/>
              </a:ext>
            </a:extLst>
          </p:cNvPr>
          <p:cNvPicPr>
            <a:picLocks noChangeAspect="1"/>
          </p:cNvPicPr>
          <p:nvPr/>
        </p:nvPicPr>
        <p:blipFill>
          <a:blip r:embed="rId2"/>
          <a:stretch>
            <a:fillRect/>
          </a:stretch>
        </p:blipFill>
        <p:spPr>
          <a:xfrm>
            <a:off x="1246414" y="3390899"/>
            <a:ext cx="8983436" cy="3031672"/>
          </a:xfrm>
          <a:prstGeom prst="rect">
            <a:avLst/>
          </a:prstGeom>
        </p:spPr>
      </p:pic>
    </p:spTree>
    <p:extLst>
      <p:ext uri="{BB962C8B-B14F-4D97-AF65-F5344CB8AC3E}">
        <p14:creationId xmlns:p14="http://schemas.microsoft.com/office/powerpoint/2010/main" val="2741721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1E3E-6755-7AB0-C1B9-8F886267C0C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AED04DD-20A7-A5C2-6B66-181A5BD562E9}"/>
              </a:ext>
            </a:extLst>
          </p:cNvPr>
          <p:cNvSpPr>
            <a:spLocks noGrp="1"/>
          </p:cNvSpPr>
          <p:nvPr>
            <p:ph idx="1"/>
          </p:nvPr>
        </p:nvSpPr>
        <p:spPr/>
        <p:txBody>
          <a:bodyPr/>
          <a:lstStyle/>
          <a:p>
            <a:r>
              <a:rPr lang="en-US" dirty="0"/>
              <a:t>Stacked Region Cases Over Time</a:t>
            </a:r>
            <a:br>
              <a:rPr lang="en-IN" dirty="0"/>
            </a:br>
            <a:r>
              <a:rPr lang="en-US" dirty="0"/>
              <a:t>Visualizes case trends across WHO regions; check scale and temporal alignment to draw valid comparisons.</a:t>
            </a:r>
          </a:p>
        </p:txBody>
      </p:sp>
      <p:pic>
        <p:nvPicPr>
          <p:cNvPr id="4" name="Picture 3">
            <a:extLst>
              <a:ext uri="{FF2B5EF4-FFF2-40B4-BE49-F238E27FC236}">
                <a16:creationId xmlns:a16="http://schemas.microsoft.com/office/drawing/2014/main" id="{8109FD08-540A-4463-7380-11D73C5D0512}"/>
              </a:ext>
            </a:extLst>
          </p:cNvPr>
          <p:cNvPicPr>
            <a:picLocks noChangeAspect="1"/>
          </p:cNvPicPr>
          <p:nvPr/>
        </p:nvPicPr>
        <p:blipFill>
          <a:blip r:embed="rId2"/>
          <a:stretch>
            <a:fillRect/>
          </a:stretch>
        </p:blipFill>
        <p:spPr>
          <a:xfrm>
            <a:off x="938893" y="3051628"/>
            <a:ext cx="8953500" cy="3347358"/>
          </a:xfrm>
          <a:prstGeom prst="rect">
            <a:avLst/>
          </a:prstGeom>
        </p:spPr>
      </p:pic>
    </p:spTree>
    <p:extLst>
      <p:ext uri="{BB962C8B-B14F-4D97-AF65-F5344CB8AC3E}">
        <p14:creationId xmlns:p14="http://schemas.microsoft.com/office/powerpoint/2010/main" val="1774384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661</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Visualization and Analysis of COVID-19 Spread Patterns</vt:lpstr>
      <vt:lpstr>Introduction and Timeline</vt:lpstr>
      <vt:lpstr>Geographic Spread &amp; Maps</vt:lpstr>
      <vt:lpstr>Temporal Trends &amp; Epi‑Curves</vt:lpstr>
      <vt:lpstr>Statistical Distributions &amp; Network Models</vt:lpstr>
      <vt:lpstr>Spatiotemporal Dynamics</vt:lpstr>
      <vt:lpstr>Visualization Tools &amp; Dashboards</vt:lpstr>
      <vt:lpstr>Example Visuals &amp; Interpretation</vt:lpstr>
      <vt:lpstr>PowerPoint Presentation</vt:lpstr>
      <vt:lpstr>PowerPoint Presentation</vt:lpstr>
      <vt:lpstr>PowerPoint Presentation</vt:lpstr>
      <vt:lpstr>Analysis Summary &amp; Key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charith</dc:creator>
  <cp:lastModifiedBy>sai charith</cp:lastModifiedBy>
  <cp:revision>1</cp:revision>
  <dcterms:created xsi:type="dcterms:W3CDTF">2025-08-01T10:24:00Z</dcterms:created>
  <dcterms:modified xsi:type="dcterms:W3CDTF">2025-08-01T10:24:24Z</dcterms:modified>
</cp:coreProperties>
</file>