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9" r:id="rId4"/>
    <p:sldId id="258" r:id="rId5"/>
    <p:sldId id="263" r:id="rId6"/>
    <p:sldId id="260" r:id="rId7"/>
    <p:sldId id="261" r:id="rId8"/>
    <p:sldId id="262" r:id="rId9"/>
    <p:sldId id="264" r:id="rId10"/>
    <p:sldId id="266" r:id="rId11"/>
    <p:sldId id="280" r:id="rId12"/>
    <p:sldId id="265" r:id="rId13"/>
    <p:sldId id="267" r:id="rId14"/>
    <p:sldId id="270" r:id="rId15"/>
    <p:sldId id="268" r:id="rId16"/>
    <p:sldId id="271" r:id="rId17"/>
    <p:sldId id="272" r:id="rId18"/>
    <p:sldId id="273" r:id="rId19"/>
    <p:sldId id="274" r:id="rId20"/>
    <p:sldId id="279" r:id="rId21"/>
    <p:sldId id="282" r:id="rId22"/>
    <p:sldId id="283"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EE241E-FEA4-D81E-8CB1-7D6EE6091452}" v="129" dt="2024-05-03T22:37:01.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D94479-465A-4478-B0B4-9EE492D4CB0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3425CB1-7D1E-4159-A6CF-A796122A6B6B}">
      <dgm:prSet/>
      <dgm:spPr/>
      <dgm:t>
        <a:bodyPr/>
        <a:lstStyle/>
        <a:p>
          <a:pPr>
            <a:lnSpc>
              <a:spcPct val="100000"/>
            </a:lnSpc>
          </a:pPr>
          <a:r>
            <a:rPr lang="en-US"/>
            <a:t>Number of Samples: 68</a:t>
          </a:r>
        </a:p>
      </dgm:t>
    </dgm:pt>
    <dgm:pt modelId="{02F44772-A459-4839-9988-5E61E2E51734}" type="parTrans" cxnId="{AA881569-6041-4086-B6EC-73DFB5995514}">
      <dgm:prSet/>
      <dgm:spPr/>
      <dgm:t>
        <a:bodyPr/>
        <a:lstStyle/>
        <a:p>
          <a:endParaRPr lang="en-US"/>
        </a:p>
      </dgm:t>
    </dgm:pt>
    <dgm:pt modelId="{A01E3E33-1487-4158-9BAB-DC81F241B69F}" type="sibTrans" cxnId="{AA881569-6041-4086-B6EC-73DFB5995514}">
      <dgm:prSet/>
      <dgm:spPr/>
      <dgm:t>
        <a:bodyPr/>
        <a:lstStyle/>
        <a:p>
          <a:endParaRPr lang="en-US"/>
        </a:p>
      </dgm:t>
    </dgm:pt>
    <dgm:pt modelId="{BE19CC99-7C35-41E6-9A7B-11DB418F9BFF}">
      <dgm:prSet/>
      <dgm:spPr/>
      <dgm:t>
        <a:bodyPr/>
        <a:lstStyle/>
        <a:p>
          <a:pPr>
            <a:lnSpc>
              <a:spcPct val="100000"/>
            </a:lnSpc>
          </a:pPr>
          <a:r>
            <a:rPr lang="en-US"/>
            <a:t>Variables: Initial Weight and Terminal Weight</a:t>
          </a:r>
        </a:p>
      </dgm:t>
    </dgm:pt>
    <dgm:pt modelId="{64F1AA69-9B64-44D2-BF55-D8826131F483}" type="parTrans" cxnId="{97908232-ABFF-45A3-9D19-73B7191C6095}">
      <dgm:prSet/>
      <dgm:spPr/>
      <dgm:t>
        <a:bodyPr/>
        <a:lstStyle/>
        <a:p>
          <a:endParaRPr lang="en-US"/>
        </a:p>
      </dgm:t>
    </dgm:pt>
    <dgm:pt modelId="{54809C4B-B4E4-4781-A62B-0CEB52F4BCFF}" type="sibTrans" cxnId="{97908232-ABFF-45A3-9D19-73B7191C6095}">
      <dgm:prSet/>
      <dgm:spPr/>
      <dgm:t>
        <a:bodyPr/>
        <a:lstStyle/>
        <a:p>
          <a:endParaRPr lang="en-US"/>
        </a:p>
      </dgm:t>
    </dgm:pt>
    <dgm:pt modelId="{8994067F-D257-405E-A505-AD6610D01956}">
      <dgm:prSet/>
      <dgm:spPr/>
      <dgm:t>
        <a:bodyPr/>
        <a:lstStyle/>
        <a:p>
          <a:pPr>
            <a:lnSpc>
              <a:spcPct val="100000"/>
            </a:lnSpc>
          </a:pPr>
          <a:r>
            <a:rPr lang="en-US"/>
            <a:t>Each sample includes data on the initial weight (at the beginning of the semester) and terminal weight (12 weeks later).</a:t>
          </a:r>
        </a:p>
      </dgm:t>
    </dgm:pt>
    <dgm:pt modelId="{5132A4D8-B737-4917-97B9-A44738009146}" type="parTrans" cxnId="{76B26AC4-C475-4921-BA68-3D276CE12116}">
      <dgm:prSet/>
      <dgm:spPr/>
      <dgm:t>
        <a:bodyPr/>
        <a:lstStyle/>
        <a:p>
          <a:endParaRPr lang="en-US"/>
        </a:p>
      </dgm:t>
    </dgm:pt>
    <dgm:pt modelId="{6B587E25-A916-4037-804F-D3850697EC1B}" type="sibTrans" cxnId="{76B26AC4-C475-4921-BA68-3D276CE12116}">
      <dgm:prSet/>
      <dgm:spPr/>
      <dgm:t>
        <a:bodyPr/>
        <a:lstStyle/>
        <a:p>
          <a:endParaRPr lang="en-US"/>
        </a:p>
      </dgm:t>
    </dgm:pt>
    <dgm:pt modelId="{C8CB3EB9-8582-41B2-97F2-94F245A59ACE}" type="pres">
      <dgm:prSet presAssocID="{A7D94479-465A-4478-B0B4-9EE492D4CB09}" presName="root" presStyleCnt="0">
        <dgm:presLayoutVars>
          <dgm:dir/>
          <dgm:resizeHandles val="exact"/>
        </dgm:presLayoutVars>
      </dgm:prSet>
      <dgm:spPr/>
    </dgm:pt>
    <dgm:pt modelId="{FCBEE498-1F05-4B3C-8F87-163D018BB414}" type="pres">
      <dgm:prSet presAssocID="{33425CB1-7D1E-4159-A6CF-A796122A6B6B}" presName="compNode" presStyleCnt="0"/>
      <dgm:spPr/>
    </dgm:pt>
    <dgm:pt modelId="{718D3DD9-BB31-4C40-9A19-2267349CE5C8}" type="pres">
      <dgm:prSet presAssocID="{33425CB1-7D1E-4159-A6CF-A796122A6B6B}" presName="bgRect" presStyleLbl="bgShp" presStyleIdx="0" presStyleCnt="3"/>
      <dgm:spPr/>
    </dgm:pt>
    <dgm:pt modelId="{12FD01FD-CF6A-454D-B64E-6C270AE78271}" type="pres">
      <dgm:prSet presAssocID="{33425CB1-7D1E-4159-A6CF-A796122A6B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st tubes"/>
        </a:ext>
      </dgm:extLst>
    </dgm:pt>
    <dgm:pt modelId="{C59B8EEB-935C-4EEC-9B49-FBA51EF64EBE}" type="pres">
      <dgm:prSet presAssocID="{33425CB1-7D1E-4159-A6CF-A796122A6B6B}" presName="spaceRect" presStyleCnt="0"/>
      <dgm:spPr/>
    </dgm:pt>
    <dgm:pt modelId="{62A11807-DC92-47E7-9D11-86E44D7E48A2}" type="pres">
      <dgm:prSet presAssocID="{33425CB1-7D1E-4159-A6CF-A796122A6B6B}" presName="parTx" presStyleLbl="revTx" presStyleIdx="0" presStyleCnt="3">
        <dgm:presLayoutVars>
          <dgm:chMax val="0"/>
          <dgm:chPref val="0"/>
        </dgm:presLayoutVars>
      </dgm:prSet>
      <dgm:spPr/>
    </dgm:pt>
    <dgm:pt modelId="{300048B4-2C7A-4D07-85B5-DCE119CAF926}" type="pres">
      <dgm:prSet presAssocID="{A01E3E33-1487-4158-9BAB-DC81F241B69F}" presName="sibTrans" presStyleCnt="0"/>
      <dgm:spPr/>
    </dgm:pt>
    <dgm:pt modelId="{E6A08C47-BB8A-4CDB-A513-5D4BB67C5947}" type="pres">
      <dgm:prSet presAssocID="{BE19CC99-7C35-41E6-9A7B-11DB418F9BFF}" presName="compNode" presStyleCnt="0"/>
      <dgm:spPr/>
    </dgm:pt>
    <dgm:pt modelId="{E4B5D08F-58CA-4FB4-B27C-9A478CE62254}" type="pres">
      <dgm:prSet presAssocID="{BE19CC99-7C35-41E6-9A7B-11DB418F9BFF}" presName="bgRect" presStyleLbl="bgShp" presStyleIdx="1" presStyleCnt="3"/>
      <dgm:spPr/>
    </dgm:pt>
    <dgm:pt modelId="{7AD61428-4ED4-4D58-957B-D13EDC889E95}" type="pres">
      <dgm:prSet presAssocID="{BE19CC99-7C35-41E6-9A7B-11DB418F9B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ale"/>
        </a:ext>
      </dgm:extLst>
    </dgm:pt>
    <dgm:pt modelId="{70E1F34A-0867-4BC2-BC41-B213A160D347}" type="pres">
      <dgm:prSet presAssocID="{BE19CC99-7C35-41E6-9A7B-11DB418F9BFF}" presName="spaceRect" presStyleCnt="0"/>
      <dgm:spPr/>
    </dgm:pt>
    <dgm:pt modelId="{7F8CA7FE-003F-4EAD-9D04-AE23B9D9384D}" type="pres">
      <dgm:prSet presAssocID="{BE19CC99-7C35-41E6-9A7B-11DB418F9BFF}" presName="parTx" presStyleLbl="revTx" presStyleIdx="1" presStyleCnt="3">
        <dgm:presLayoutVars>
          <dgm:chMax val="0"/>
          <dgm:chPref val="0"/>
        </dgm:presLayoutVars>
      </dgm:prSet>
      <dgm:spPr/>
    </dgm:pt>
    <dgm:pt modelId="{CDAD42CD-C280-4F94-9020-06E49F3858A9}" type="pres">
      <dgm:prSet presAssocID="{54809C4B-B4E4-4781-A62B-0CEB52F4BCFF}" presName="sibTrans" presStyleCnt="0"/>
      <dgm:spPr/>
    </dgm:pt>
    <dgm:pt modelId="{CC383280-3F0F-4663-A4C1-A155A1148ED7}" type="pres">
      <dgm:prSet presAssocID="{8994067F-D257-405E-A505-AD6610D01956}" presName="compNode" presStyleCnt="0"/>
      <dgm:spPr/>
    </dgm:pt>
    <dgm:pt modelId="{B30FD563-0216-426B-A083-FDBF4347EBA0}" type="pres">
      <dgm:prSet presAssocID="{8994067F-D257-405E-A505-AD6610D01956}" presName="bgRect" presStyleLbl="bgShp" presStyleIdx="2" presStyleCnt="3"/>
      <dgm:spPr/>
    </dgm:pt>
    <dgm:pt modelId="{CEEF4A29-8CD2-443E-B5AB-2390CAD3104B}" type="pres">
      <dgm:prSet presAssocID="{8994067F-D257-405E-A505-AD6610D019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8519694C-D55C-4588-AE84-C82888AE0F77}" type="pres">
      <dgm:prSet presAssocID="{8994067F-D257-405E-A505-AD6610D01956}" presName="spaceRect" presStyleCnt="0"/>
      <dgm:spPr/>
    </dgm:pt>
    <dgm:pt modelId="{299EF003-01A3-4B82-A483-CAD30950966F}" type="pres">
      <dgm:prSet presAssocID="{8994067F-D257-405E-A505-AD6610D01956}" presName="parTx" presStyleLbl="revTx" presStyleIdx="2" presStyleCnt="3">
        <dgm:presLayoutVars>
          <dgm:chMax val="0"/>
          <dgm:chPref val="0"/>
        </dgm:presLayoutVars>
      </dgm:prSet>
      <dgm:spPr/>
    </dgm:pt>
  </dgm:ptLst>
  <dgm:cxnLst>
    <dgm:cxn modelId="{502ACC13-3949-434F-8616-8319F8A7E0FC}" type="presOf" srcId="{A7D94479-465A-4478-B0B4-9EE492D4CB09}" destId="{C8CB3EB9-8582-41B2-97F2-94F245A59ACE}" srcOrd="0" destOrd="0" presId="urn:microsoft.com/office/officeart/2018/2/layout/IconVerticalSolidList"/>
    <dgm:cxn modelId="{97908232-ABFF-45A3-9D19-73B7191C6095}" srcId="{A7D94479-465A-4478-B0B4-9EE492D4CB09}" destId="{BE19CC99-7C35-41E6-9A7B-11DB418F9BFF}" srcOrd="1" destOrd="0" parTransId="{64F1AA69-9B64-44D2-BF55-D8826131F483}" sibTransId="{54809C4B-B4E4-4781-A62B-0CEB52F4BCFF}"/>
    <dgm:cxn modelId="{8D2F9238-622B-4122-B0B7-75C177B35C1A}" type="presOf" srcId="{8994067F-D257-405E-A505-AD6610D01956}" destId="{299EF003-01A3-4B82-A483-CAD30950966F}" srcOrd="0" destOrd="0" presId="urn:microsoft.com/office/officeart/2018/2/layout/IconVerticalSolidList"/>
    <dgm:cxn modelId="{B4B95868-A357-4782-9A27-5F661B9E262A}" type="presOf" srcId="{33425CB1-7D1E-4159-A6CF-A796122A6B6B}" destId="{62A11807-DC92-47E7-9D11-86E44D7E48A2}" srcOrd="0" destOrd="0" presId="urn:microsoft.com/office/officeart/2018/2/layout/IconVerticalSolidList"/>
    <dgm:cxn modelId="{AA881569-6041-4086-B6EC-73DFB5995514}" srcId="{A7D94479-465A-4478-B0B4-9EE492D4CB09}" destId="{33425CB1-7D1E-4159-A6CF-A796122A6B6B}" srcOrd="0" destOrd="0" parTransId="{02F44772-A459-4839-9988-5E61E2E51734}" sibTransId="{A01E3E33-1487-4158-9BAB-DC81F241B69F}"/>
    <dgm:cxn modelId="{FB9B0D97-F35E-4A85-BE3A-98E932367F8F}" type="presOf" srcId="{BE19CC99-7C35-41E6-9A7B-11DB418F9BFF}" destId="{7F8CA7FE-003F-4EAD-9D04-AE23B9D9384D}" srcOrd="0" destOrd="0" presId="urn:microsoft.com/office/officeart/2018/2/layout/IconVerticalSolidList"/>
    <dgm:cxn modelId="{76B26AC4-C475-4921-BA68-3D276CE12116}" srcId="{A7D94479-465A-4478-B0B4-9EE492D4CB09}" destId="{8994067F-D257-405E-A505-AD6610D01956}" srcOrd="2" destOrd="0" parTransId="{5132A4D8-B737-4917-97B9-A44738009146}" sibTransId="{6B587E25-A916-4037-804F-D3850697EC1B}"/>
    <dgm:cxn modelId="{D0071E23-CC69-404C-A667-A1EF18082DA8}" type="presParOf" srcId="{C8CB3EB9-8582-41B2-97F2-94F245A59ACE}" destId="{FCBEE498-1F05-4B3C-8F87-163D018BB414}" srcOrd="0" destOrd="0" presId="urn:microsoft.com/office/officeart/2018/2/layout/IconVerticalSolidList"/>
    <dgm:cxn modelId="{BEEEDD53-F30A-4D04-91A9-B1DE6031B5A4}" type="presParOf" srcId="{FCBEE498-1F05-4B3C-8F87-163D018BB414}" destId="{718D3DD9-BB31-4C40-9A19-2267349CE5C8}" srcOrd="0" destOrd="0" presId="urn:microsoft.com/office/officeart/2018/2/layout/IconVerticalSolidList"/>
    <dgm:cxn modelId="{0888D879-E33D-43EC-B240-68BBA831B7D6}" type="presParOf" srcId="{FCBEE498-1F05-4B3C-8F87-163D018BB414}" destId="{12FD01FD-CF6A-454D-B64E-6C270AE78271}" srcOrd="1" destOrd="0" presId="urn:microsoft.com/office/officeart/2018/2/layout/IconVerticalSolidList"/>
    <dgm:cxn modelId="{3BB04AC8-CE27-47D6-9EFA-EFAB1C9F32AD}" type="presParOf" srcId="{FCBEE498-1F05-4B3C-8F87-163D018BB414}" destId="{C59B8EEB-935C-4EEC-9B49-FBA51EF64EBE}" srcOrd="2" destOrd="0" presId="urn:microsoft.com/office/officeart/2018/2/layout/IconVerticalSolidList"/>
    <dgm:cxn modelId="{35D73166-591E-47F5-A828-3643CACECB6A}" type="presParOf" srcId="{FCBEE498-1F05-4B3C-8F87-163D018BB414}" destId="{62A11807-DC92-47E7-9D11-86E44D7E48A2}" srcOrd="3" destOrd="0" presId="urn:microsoft.com/office/officeart/2018/2/layout/IconVerticalSolidList"/>
    <dgm:cxn modelId="{F00DF4E6-B577-45EA-81A9-47741E1E7693}" type="presParOf" srcId="{C8CB3EB9-8582-41B2-97F2-94F245A59ACE}" destId="{300048B4-2C7A-4D07-85B5-DCE119CAF926}" srcOrd="1" destOrd="0" presId="urn:microsoft.com/office/officeart/2018/2/layout/IconVerticalSolidList"/>
    <dgm:cxn modelId="{0B2962AF-8ADA-43D8-8D95-BFC38CA9E705}" type="presParOf" srcId="{C8CB3EB9-8582-41B2-97F2-94F245A59ACE}" destId="{E6A08C47-BB8A-4CDB-A513-5D4BB67C5947}" srcOrd="2" destOrd="0" presId="urn:microsoft.com/office/officeart/2018/2/layout/IconVerticalSolidList"/>
    <dgm:cxn modelId="{5BFE1C33-8A85-4B9E-831E-4A7705D4C0C4}" type="presParOf" srcId="{E6A08C47-BB8A-4CDB-A513-5D4BB67C5947}" destId="{E4B5D08F-58CA-4FB4-B27C-9A478CE62254}" srcOrd="0" destOrd="0" presId="urn:microsoft.com/office/officeart/2018/2/layout/IconVerticalSolidList"/>
    <dgm:cxn modelId="{E46909B3-B073-4D24-B0E3-FE0BAA830F38}" type="presParOf" srcId="{E6A08C47-BB8A-4CDB-A513-5D4BB67C5947}" destId="{7AD61428-4ED4-4D58-957B-D13EDC889E95}" srcOrd="1" destOrd="0" presId="urn:microsoft.com/office/officeart/2018/2/layout/IconVerticalSolidList"/>
    <dgm:cxn modelId="{D84E8B45-5785-4F00-8580-B8A8182DA6BD}" type="presParOf" srcId="{E6A08C47-BB8A-4CDB-A513-5D4BB67C5947}" destId="{70E1F34A-0867-4BC2-BC41-B213A160D347}" srcOrd="2" destOrd="0" presId="urn:microsoft.com/office/officeart/2018/2/layout/IconVerticalSolidList"/>
    <dgm:cxn modelId="{FCE2B3B0-881A-4434-8E63-0CD87EEB2D43}" type="presParOf" srcId="{E6A08C47-BB8A-4CDB-A513-5D4BB67C5947}" destId="{7F8CA7FE-003F-4EAD-9D04-AE23B9D9384D}" srcOrd="3" destOrd="0" presId="urn:microsoft.com/office/officeart/2018/2/layout/IconVerticalSolidList"/>
    <dgm:cxn modelId="{9FFFC6C5-AFE9-408D-9D7E-FF6335B0AF6F}" type="presParOf" srcId="{C8CB3EB9-8582-41B2-97F2-94F245A59ACE}" destId="{CDAD42CD-C280-4F94-9020-06E49F3858A9}" srcOrd="3" destOrd="0" presId="urn:microsoft.com/office/officeart/2018/2/layout/IconVerticalSolidList"/>
    <dgm:cxn modelId="{E2EC4F97-5BB9-48E8-8E7C-9DF41F756D50}" type="presParOf" srcId="{C8CB3EB9-8582-41B2-97F2-94F245A59ACE}" destId="{CC383280-3F0F-4663-A4C1-A155A1148ED7}" srcOrd="4" destOrd="0" presId="urn:microsoft.com/office/officeart/2018/2/layout/IconVerticalSolidList"/>
    <dgm:cxn modelId="{1BD65B81-BC75-4269-8966-0382D8D9B2B1}" type="presParOf" srcId="{CC383280-3F0F-4663-A4C1-A155A1148ED7}" destId="{B30FD563-0216-426B-A083-FDBF4347EBA0}" srcOrd="0" destOrd="0" presId="urn:microsoft.com/office/officeart/2018/2/layout/IconVerticalSolidList"/>
    <dgm:cxn modelId="{3F2BDFF4-399B-45FB-A7D9-0686CB0A8450}" type="presParOf" srcId="{CC383280-3F0F-4663-A4C1-A155A1148ED7}" destId="{CEEF4A29-8CD2-443E-B5AB-2390CAD3104B}" srcOrd="1" destOrd="0" presId="urn:microsoft.com/office/officeart/2018/2/layout/IconVerticalSolidList"/>
    <dgm:cxn modelId="{E5495966-8CAF-455D-9C17-219F46EE12EC}" type="presParOf" srcId="{CC383280-3F0F-4663-A4C1-A155A1148ED7}" destId="{8519694C-D55C-4588-AE84-C82888AE0F77}" srcOrd="2" destOrd="0" presId="urn:microsoft.com/office/officeart/2018/2/layout/IconVerticalSolidList"/>
    <dgm:cxn modelId="{39AF3538-7515-45C3-8504-09B76F4134F1}" type="presParOf" srcId="{CC383280-3F0F-4663-A4C1-A155A1148ED7}" destId="{299EF003-01A3-4B82-A483-CAD3095096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C3B7B9-0EAF-4DE6-95AE-A1AF9A87611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FDDF541-7972-4F03-B04B-E1F3FEACEB53}">
      <dgm:prSet/>
      <dgm:spPr/>
      <dgm:t>
        <a:bodyPr/>
        <a:lstStyle/>
        <a:p>
          <a:r>
            <a:rPr lang="en-US"/>
            <a:t>RANDOMNESS</a:t>
          </a:r>
        </a:p>
      </dgm:t>
    </dgm:pt>
    <dgm:pt modelId="{5B0F3FCE-97EB-4315-A1E1-0749BEC2C7E8}" type="parTrans" cxnId="{C76B94D3-D040-4DCD-AE27-30E3AA366317}">
      <dgm:prSet/>
      <dgm:spPr/>
      <dgm:t>
        <a:bodyPr/>
        <a:lstStyle/>
        <a:p>
          <a:endParaRPr lang="en-US"/>
        </a:p>
      </dgm:t>
    </dgm:pt>
    <dgm:pt modelId="{0E6A9275-2EFB-462F-8F53-14816A9450D1}" type="sibTrans" cxnId="{C76B94D3-D040-4DCD-AE27-30E3AA366317}">
      <dgm:prSet/>
      <dgm:spPr/>
      <dgm:t>
        <a:bodyPr/>
        <a:lstStyle/>
        <a:p>
          <a:endParaRPr lang="en-US"/>
        </a:p>
      </dgm:t>
    </dgm:pt>
    <dgm:pt modelId="{06AB7860-78D9-4028-86BE-BE416968D926}">
      <dgm:prSet/>
      <dgm:spPr/>
      <dgm:t>
        <a:bodyPr/>
        <a:lstStyle/>
        <a:p>
          <a:r>
            <a:rPr lang="en-US"/>
            <a:t>INDEPENDENCE</a:t>
          </a:r>
        </a:p>
      </dgm:t>
    </dgm:pt>
    <dgm:pt modelId="{12477287-2E7A-460C-A0F6-A5A61E9C5242}" type="parTrans" cxnId="{6AB98924-D7AE-4ED2-BF26-E2C81ED7ED1B}">
      <dgm:prSet/>
      <dgm:spPr/>
      <dgm:t>
        <a:bodyPr/>
        <a:lstStyle/>
        <a:p>
          <a:endParaRPr lang="en-US"/>
        </a:p>
      </dgm:t>
    </dgm:pt>
    <dgm:pt modelId="{0453EFB6-CE07-42FC-B958-103107E71176}" type="sibTrans" cxnId="{6AB98924-D7AE-4ED2-BF26-E2C81ED7ED1B}">
      <dgm:prSet/>
      <dgm:spPr/>
      <dgm:t>
        <a:bodyPr/>
        <a:lstStyle/>
        <a:p>
          <a:endParaRPr lang="en-US"/>
        </a:p>
      </dgm:t>
    </dgm:pt>
    <dgm:pt modelId="{C3BB5589-35A4-4B89-9BB2-EE031D87B713}">
      <dgm:prSet phldr="0"/>
      <dgm:spPr/>
      <dgm:t>
        <a:bodyPr/>
        <a:lstStyle/>
        <a:p>
          <a:pPr rtl="0"/>
          <a:r>
            <a:rPr lang="en-US">
              <a:solidFill>
                <a:srgbClr val="000000"/>
              </a:solidFill>
              <a:latin typeface="Calibri"/>
              <a:cs typeface="Calibri"/>
            </a:rPr>
            <a:t>HOMOGENEITY OF VARIANCE</a:t>
          </a:r>
          <a:endParaRPr lang="en-US"/>
        </a:p>
      </dgm:t>
    </dgm:pt>
    <dgm:pt modelId="{CDFED93E-857B-402E-9D9B-EFB1247B7A28}" type="parTrans" cxnId="{7526B47C-67D2-4488-A3A7-FBE08213A819}">
      <dgm:prSet/>
      <dgm:spPr/>
      <dgm:t>
        <a:bodyPr/>
        <a:lstStyle/>
        <a:p>
          <a:endParaRPr lang="en-US"/>
        </a:p>
      </dgm:t>
    </dgm:pt>
    <dgm:pt modelId="{2EF08BEC-BC28-4855-9CD5-0138920532D2}" type="sibTrans" cxnId="{7526B47C-67D2-4488-A3A7-FBE08213A819}">
      <dgm:prSet/>
      <dgm:spPr/>
      <dgm:t>
        <a:bodyPr/>
        <a:lstStyle/>
        <a:p>
          <a:endParaRPr lang="en-US"/>
        </a:p>
      </dgm:t>
    </dgm:pt>
    <dgm:pt modelId="{F43C44FD-6E83-4EE0-B9B7-6309F3749721}">
      <dgm:prSet phldr="0"/>
      <dgm:spPr/>
      <dgm:t>
        <a:bodyPr/>
        <a:lstStyle/>
        <a:p>
          <a:r>
            <a:rPr lang="en-US">
              <a:latin typeface="Sabon Next LT"/>
            </a:rPr>
            <a:t>NORMALITY</a:t>
          </a:r>
          <a:endParaRPr lang="en-US"/>
        </a:p>
      </dgm:t>
    </dgm:pt>
    <dgm:pt modelId="{B3FA4E0E-8DB5-419F-9B4A-19F9F054545E}" type="parTrans" cxnId="{806B89D6-18D0-46AB-BDB2-70A72C117E79}">
      <dgm:prSet/>
      <dgm:spPr/>
      <dgm:t>
        <a:bodyPr/>
        <a:lstStyle/>
        <a:p>
          <a:endParaRPr lang="en-US"/>
        </a:p>
      </dgm:t>
    </dgm:pt>
    <dgm:pt modelId="{2F1266E7-E5A1-4824-9E5D-E4A9CDB69500}" type="sibTrans" cxnId="{806B89D6-18D0-46AB-BDB2-70A72C117E79}">
      <dgm:prSet/>
      <dgm:spPr/>
      <dgm:t>
        <a:bodyPr/>
        <a:lstStyle/>
        <a:p>
          <a:endParaRPr lang="en-US"/>
        </a:p>
      </dgm:t>
    </dgm:pt>
    <dgm:pt modelId="{DB4675F1-1F21-467A-939D-221AC41DC29E}" type="pres">
      <dgm:prSet presAssocID="{D5C3B7B9-0EAF-4DE6-95AE-A1AF9A876116}" presName="hierChild1" presStyleCnt="0">
        <dgm:presLayoutVars>
          <dgm:chPref val="1"/>
          <dgm:dir/>
          <dgm:animOne val="branch"/>
          <dgm:animLvl val="lvl"/>
          <dgm:resizeHandles/>
        </dgm:presLayoutVars>
      </dgm:prSet>
      <dgm:spPr/>
    </dgm:pt>
    <dgm:pt modelId="{838E8EE4-BBB7-4FDA-BDC2-63E395E04C3B}" type="pres">
      <dgm:prSet presAssocID="{0FDDF541-7972-4F03-B04B-E1F3FEACEB53}" presName="hierRoot1" presStyleCnt="0"/>
      <dgm:spPr/>
    </dgm:pt>
    <dgm:pt modelId="{DA6BE041-536C-497C-8163-A02DC6F939AC}" type="pres">
      <dgm:prSet presAssocID="{0FDDF541-7972-4F03-B04B-E1F3FEACEB53}" presName="composite" presStyleCnt="0"/>
      <dgm:spPr/>
    </dgm:pt>
    <dgm:pt modelId="{EE3E9D6F-CC89-4CE7-9DA7-B0243262DD46}" type="pres">
      <dgm:prSet presAssocID="{0FDDF541-7972-4F03-B04B-E1F3FEACEB53}" presName="background" presStyleLbl="node0" presStyleIdx="0" presStyleCnt="4"/>
      <dgm:spPr/>
    </dgm:pt>
    <dgm:pt modelId="{6D8EA46C-8775-47FB-B9D4-52E43EAF6DE8}" type="pres">
      <dgm:prSet presAssocID="{0FDDF541-7972-4F03-B04B-E1F3FEACEB53}" presName="text" presStyleLbl="fgAcc0" presStyleIdx="0" presStyleCnt="4">
        <dgm:presLayoutVars>
          <dgm:chPref val="3"/>
        </dgm:presLayoutVars>
      </dgm:prSet>
      <dgm:spPr/>
    </dgm:pt>
    <dgm:pt modelId="{9070FFD9-F147-4EB8-8FE9-7C3A0117D5C0}" type="pres">
      <dgm:prSet presAssocID="{0FDDF541-7972-4F03-B04B-E1F3FEACEB53}" presName="hierChild2" presStyleCnt="0"/>
      <dgm:spPr/>
    </dgm:pt>
    <dgm:pt modelId="{9D938C6F-EB6F-4E06-9040-2A623D95DE3E}" type="pres">
      <dgm:prSet presAssocID="{06AB7860-78D9-4028-86BE-BE416968D926}" presName="hierRoot1" presStyleCnt="0"/>
      <dgm:spPr/>
    </dgm:pt>
    <dgm:pt modelId="{236BCDE7-1226-49E9-B977-945A6D6FE433}" type="pres">
      <dgm:prSet presAssocID="{06AB7860-78D9-4028-86BE-BE416968D926}" presName="composite" presStyleCnt="0"/>
      <dgm:spPr/>
    </dgm:pt>
    <dgm:pt modelId="{6C6F3565-E91A-4E2D-AD6F-E809F7BE08A7}" type="pres">
      <dgm:prSet presAssocID="{06AB7860-78D9-4028-86BE-BE416968D926}" presName="background" presStyleLbl="node0" presStyleIdx="1" presStyleCnt="4"/>
      <dgm:spPr/>
    </dgm:pt>
    <dgm:pt modelId="{F33E83AA-D9DE-4A48-80AC-C4A85B1839F8}" type="pres">
      <dgm:prSet presAssocID="{06AB7860-78D9-4028-86BE-BE416968D926}" presName="text" presStyleLbl="fgAcc0" presStyleIdx="1" presStyleCnt="4">
        <dgm:presLayoutVars>
          <dgm:chPref val="3"/>
        </dgm:presLayoutVars>
      </dgm:prSet>
      <dgm:spPr/>
    </dgm:pt>
    <dgm:pt modelId="{18DAEC31-6A1D-4DB8-8B48-9ED21C95B4E6}" type="pres">
      <dgm:prSet presAssocID="{06AB7860-78D9-4028-86BE-BE416968D926}" presName="hierChild2" presStyleCnt="0"/>
      <dgm:spPr/>
    </dgm:pt>
    <dgm:pt modelId="{AC4C20D7-07AB-498C-BAEE-32A1B4F70E82}" type="pres">
      <dgm:prSet presAssocID="{C3BB5589-35A4-4B89-9BB2-EE031D87B713}" presName="hierRoot1" presStyleCnt="0"/>
      <dgm:spPr/>
    </dgm:pt>
    <dgm:pt modelId="{441262A3-DB0F-464D-8891-49465835BAF4}" type="pres">
      <dgm:prSet presAssocID="{C3BB5589-35A4-4B89-9BB2-EE031D87B713}" presName="composite" presStyleCnt="0"/>
      <dgm:spPr/>
    </dgm:pt>
    <dgm:pt modelId="{A1336226-C0CA-4CA1-8A33-F1475D6D537C}" type="pres">
      <dgm:prSet presAssocID="{C3BB5589-35A4-4B89-9BB2-EE031D87B713}" presName="background" presStyleLbl="node0" presStyleIdx="2" presStyleCnt="4"/>
      <dgm:spPr/>
    </dgm:pt>
    <dgm:pt modelId="{67885B4C-FB3A-4AE5-83F9-CD7724260523}" type="pres">
      <dgm:prSet presAssocID="{C3BB5589-35A4-4B89-9BB2-EE031D87B713}" presName="text" presStyleLbl="fgAcc0" presStyleIdx="2" presStyleCnt="4">
        <dgm:presLayoutVars>
          <dgm:chPref val="3"/>
        </dgm:presLayoutVars>
      </dgm:prSet>
      <dgm:spPr/>
    </dgm:pt>
    <dgm:pt modelId="{1C8CD368-56EB-4C54-92BD-92B661F4DB18}" type="pres">
      <dgm:prSet presAssocID="{C3BB5589-35A4-4B89-9BB2-EE031D87B713}" presName="hierChild2" presStyleCnt="0"/>
      <dgm:spPr/>
    </dgm:pt>
    <dgm:pt modelId="{9671E058-E302-4B50-940C-DA2D03A5E0D6}" type="pres">
      <dgm:prSet presAssocID="{F43C44FD-6E83-4EE0-B9B7-6309F3749721}" presName="hierRoot1" presStyleCnt="0"/>
      <dgm:spPr/>
    </dgm:pt>
    <dgm:pt modelId="{06E38629-CCE4-490D-BDA1-7BAC68664937}" type="pres">
      <dgm:prSet presAssocID="{F43C44FD-6E83-4EE0-B9B7-6309F3749721}" presName="composite" presStyleCnt="0"/>
      <dgm:spPr/>
    </dgm:pt>
    <dgm:pt modelId="{4EB6100F-65A6-4C06-9D54-CE4E7C0EFF0F}" type="pres">
      <dgm:prSet presAssocID="{F43C44FD-6E83-4EE0-B9B7-6309F3749721}" presName="background" presStyleLbl="node0" presStyleIdx="3" presStyleCnt="4"/>
      <dgm:spPr/>
    </dgm:pt>
    <dgm:pt modelId="{152EFD2D-B9E4-4DB2-AAD9-70784FD122B1}" type="pres">
      <dgm:prSet presAssocID="{F43C44FD-6E83-4EE0-B9B7-6309F3749721}" presName="text" presStyleLbl="fgAcc0" presStyleIdx="3" presStyleCnt="4">
        <dgm:presLayoutVars>
          <dgm:chPref val="3"/>
        </dgm:presLayoutVars>
      </dgm:prSet>
      <dgm:spPr/>
    </dgm:pt>
    <dgm:pt modelId="{20903F70-3013-40BB-9C95-0F14B184863F}" type="pres">
      <dgm:prSet presAssocID="{F43C44FD-6E83-4EE0-B9B7-6309F3749721}" presName="hierChild2" presStyleCnt="0"/>
      <dgm:spPr/>
    </dgm:pt>
  </dgm:ptLst>
  <dgm:cxnLst>
    <dgm:cxn modelId="{6AB98924-D7AE-4ED2-BF26-E2C81ED7ED1B}" srcId="{D5C3B7B9-0EAF-4DE6-95AE-A1AF9A876116}" destId="{06AB7860-78D9-4028-86BE-BE416968D926}" srcOrd="1" destOrd="0" parTransId="{12477287-2E7A-460C-A0F6-A5A61E9C5242}" sibTransId="{0453EFB6-CE07-42FC-B958-103107E71176}"/>
    <dgm:cxn modelId="{16223E53-37C6-40BE-8F24-7E854BC874E9}" type="presOf" srcId="{D5C3B7B9-0EAF-4DE6-95AE-A1AF9A876116}" destId="{DB4675F1-1F21-467A-939D-221AC41DC29E}" srcOrd="0" destOrd="0" presId="urn:microsoft.com/office/officeart/2005/8/layout/hierarchy1"/>
    <dgm:cxn modelId="{7526B47C-67D2-4488-A3A7-FBE08213A819}" srcId="{D5C3B7B9-0EAF-4DE6-95AE-A1AF9A876116}" destId="{C3BB5589-35A4-4B89-9BB2-EE031D87B713}" srcOrd="2" destOrd="0" parTransId="{CDFED93E-857B-402E-9D9B-EFB1247B7A28}" sibTransId="{2EF08BEC-BC28-4855-9CD5-0138920532D2}"/>
    <dgm:cxn modelId="{7EC02CA4-3958-4B5B-8CBE-350C6E547FF3}" type="presOf" srcId="{0FDDF541-7972-4F03-B04B-E1F3FEACEB53}" destId="{6D8EA46C-8775-47FB-B9D4-52E43EAF6DE8}" srcOrd="0" destOrd="0" presId="urn:microsoft.com/office/officeart/2005/8/layout/hierarchy1"/>
    <dgm:cxn modelId="{3018C5C8-55B6-4B6C-9D7A-AD4DEEE5E851}" type="presOf" srcId="{06AB7860-78D9-4028-86BE-BE416968D926}" destId="{F33E83AA-D9DE-4A48-80AC-C4A85B1839F8}" srcOrd="0" destOrd="0" presId="urn:microsoft.com/office/officeart/2005/8/layout/hierarchy1"/>
    <dgm:cxn modelId="{3579FECF-4CB3-495F-BF8F-29177BA85023}" type="presOf" srcId="{C3BB5589-35A4-4B89-9BB2-EE031D87B713}" destId="{67885B4C-FB3A-4AE5-83F9-CD7724260523}" srcOrd="0" destOrd="0" presId="urn:microsoft.com/office/officeart/2005/8/layout/hierarchy1"/>
    <dgm:cxn modelId="{C76B94D3-D040-4DCD-AE27-30E3AA366317}" srcId="{D5C3B7B9-0EAF-4DE6-95AE-A1AF9A876116}" destId="{0FDDF541-7972-4F03-B04B-E1F3FEACEB53}" srcOrd="0" destOrd="0" parTransId="{5B0F3FCE-97EB-4315-A1E1-0749BEC2C7E8}" sibTransId="{0E6A9275-2EFB-462F-8F53-14816A9450D1}"/>
    <dgm:cxn modelId="{806B89D6-18D0-46AB-BDB2-70A72C117E79}" srcId="{D5C3B7B9-0EAF-4DE6-95AE-A1AF9A876116}" destId="{F43C44FD-6E83-4EE0-B9B7-6309F3749721}" srcOrd="3" destOrd="0" parTransId="{B3FA4E0E-8DB5-419F-9B4A-19F9F054545E}" sibTransId="{2F1266E7-E5A1-4824-9E5D-E4A9CDB69500}"/>
    <dgm:cxn modelId="{6EAC6DFA-7796-4B80-9D78-4AA56F0D73FF}" type="presOf" srcId="{F43C44FD-6E83-4EE0-B9B7-6309F3749721}" destId="{152EFD2D-B9E4-4DB2-AAD9-70784FD122B1}" srcOrd="0" destOrd="0" presId="urn:microsoft.com/office/officeart/2005/8/layout/hierarchy1"/>
    <dgm:cxn modelId="{F629B29E-D578-438D-BD5A-6B088905205E}" type="presParOf" srcId="{DB4675F1-1F21-467A-939D-221AC41DC29E}" destId="{838E8EE4-BBB7-4FDA-BDC2-63E395E04C3B}" srcOrd="0" destOrd="0" presId="urn:microsoft.com/office/officeart/2005/8/layout/hierarchy1"/>
    <dgm:cxn modelId="{D730D40D-D9FD-4289-A278-04550F789641}" type="presParOf" srcId="{838E8EE4-BBB7-4FDA-BDC2-63E395E04C3B}" destId="{DA6BE041-536C-497C-8163-A02DC6F939AC}" srcOrd="0" destOrd="0" presId="urn:microsoft.com/office/officeart/2005/8/layout/hierarchy1"/>
    <dgm:cxn modelId="{D6E7BACE-1758-44EB-AE09-FE1EE3126B1E}" type="presParOf" srcId="{DA6BE041-536C-497C-8163-A02DC6F939AC}" destId="{EE3E9D6F-CC89-4CE7-9DA7-B0243262DD46}" srcOrd="0" destOrd="0" presId="urn:microsoft.com/office/officeart/2005/8/layout/hierarchy1"/>
    <dgm:cxn modelId="{BBDFCCF8-58CD-4E51-9AD8-ADB77A5E9C18}" type="presParOf" srcId="{DA6BE041-536C-497C-8163-A02DC6F939AC}" destId="{6D8EA46C-8775-47FB-B9D4-52E43EAF6DE8}" srcOrd="1" destOrd="0" presId="urn:microsoft.com/office/officeart/2005/8/layout/hierarchy1"/>
    <dgm:cxn modelId="{E963D4FB-07B2-4320-B6A0-4DFE5CFDD224}" type="presParOf" srcId="{838E8EE4-BBB7-4FDA-BDC2-63E395E04C3B}" destId="{9070FFD9-F147-4EB8-8FE9-7C3A0117D5C0}" srcOrd="1" destOrd="0" presId="urn:microsoft.com/office/officeart/2005/8/layout/hierarchy1"/>
    <dgm:cxn modelId="{B57695A7-A9B2-4368-B2EE-A6C45C22B763}" type="presParOf" srcId="{DB4675F1-1F21-467A-939D-221AC41DC29E}" destId="{9D938C6F-EB6F-4E06-9040-2A623D95DE3E}" srcOrd="1" destOrd="0" presId="urn:microsoft.com/office/officeart/2005/8/layout/hierarchy1"/>
    <dgm:cxn modelId="{18C15CFC-89CC-4876-BB62-C09F36A01399}" type="presParOf" srcId="{9D938C6F-EB6F-4E06-9040-2A623D95DE3E}" destId="{236BCDE7-1226-49E9-B977-945A6D6FE433}" srcOrd="0" destOrd="0" presId="urn:microsoft.com/office/officeart/2005/8/layout/hierarchy1"/>
    <dgm:cxn modelId="{24E79183-7712-481C-8765-027BC7CF3EF9}" type="presParOf" srcId="{236BCDE7-1226-49E9-B977-945A6D6FE433}" destId="{6C6F3565-E91A-4E2D-AD6F-E809F7BE08A7}" srcOrd="0" destOrd="0" presId="urn:microsoft.com/office/officeart/2005/8/layout/hierarchy1"/>
    <dgm:cxn modelId="{E9C93954-99E4-4DFF-86A5-F27D5846EB42}" type="presParOf" srcId="{236BCDE7-1226-49E9-B977-945A6D6FE433}" destId="{F33E83AA-D9DE-4A48-80AC-C4A85B1839F8}" srcOrd="1" destOrd="0" presId="urn:microsoft.com/office/officeart/2005/8/layout/hierarchy1"/>
    <dgm:cxn modelId="{A587602E-FFA1-46CC-925C-87933AEF5BB5}" type="presParOf" srcId="{9D938C6F-EB6F-4E06-9040-2A623D95DE3E}" destId="{18DAEC31-6A1D-4DB8-8B48-9ED21C95B4E6}" srcOrd="1" destOrd="0" presId="urn:microsoft.com/office/officeart/2005/8/layout/hierarchy1"/>
    <dgm:cxn modelId="{1918E1A5-6F72-4997-AB77-F5D2B1B96AF4}" type="presParOf" srcId="{DB4675F1-1F21-467A-939D-221AC41DC29E}" destId="{AC4C20D7-07AB-498C-BAEE-32A1B4F70E82}" srcOrd="2" destOrd="0" presId="urn:microsoft.com/office/officeart/2005/8/layout/hierarchy1"/>
    <dgm:cxn modelId="{4EA847DD-F4E6-43F0-892C-95696B15CD6F}" type="presParOf" srcId="{AC4C20D7-07AB-498C-BAEE-32A1B4F70E82}" destId="{441262A3-DB0F-464D-8891-49465835BAF4}" srcOrd="0" destOrd="0" presId="urn:microsoft.com/office/officeart/2005/8/layout/hierarchy1"/>
    <dgm:cxn modelId="{C4B06EFD-E9D2-40F6-BD4B-333E9224A2B7}" type="presParOf" srcId="{441262A3-DB0F-464D-8891-49465835BAF4}" destId="{A1336226-C0CA-4CA1-8A33-F1475D6D537C}" srcOrd="0" destOrd="0" presId="urn:microsoft.com/office/officeart/2005/8/layout/hierarchy1"/>
    <dgm:cxn modelId="{02F48077-E042-4986-96B4-E0C1BDA51F62}" type="presParOf" srcId="{441262A3-DB0F-464D-8891-49465835BAF4}" destId="{67885B4C-FB3A-4AE5-83F9-CD7724260523}" srcOrd="1" destOrd="0" presId="urn:microsoft.com/office/officeart/2005/8/layout/hierarchy1"/>
    <dgm:cxn modelId="{5A4B67CD-FFB7-4FB9-A186-B50B335A5F2C}" type="presParOf" srcId="{AC4C20D7-07AB-498C-BAEE-32A1B4F70E82}" destId="{1C8CD368-56EB-4C54-92BD-92B661F4DB18}" srcOrd="1" destOrd="0" presId="urn:microsoft.com/office/officeart/2005/8/layout/hierarchy1"/>
    <dgm:cxn modelId="{1A36D420-5C7F-4374-9873-E066210E590D}" type="presParOf" srcId="{DB4675F1-1F21-467A-939D-221AC41DC29E}" destId="{9671E058-E302-4B50-940C-DA2D03A5E0D6}" srcOrd="3" destOrd="0" presId="urn:microsoft.com/office/officeart/2005/8/layout/hierarchy1"/>
    <dgm:cxn modelId="{BB0D14B5-51C9-47D9-BF0A-4F9F6C434DA3}" type="presParOf" srcId="{9671E058-E302-4B50-940C-DA2D03A5E0D6}" destId="{06E38629-CCE4-490D-BDA1-7BAC68664937}" srcOrd="0" destOrd="0" presId="urn:microsoft.com/office/officeart/2005/8/layout/hierarchy1"/>
    <dgm:cxn modelId="{9346B843-2F3A-4206-9B76-690D3877A362}" type="presParOf" srcId="{06E38629-CCE4-490D-BDA1-7BAC68664937}" destId="{4EB6100F-65A6-4C06-9D54-CE4E7C0EFF0F}" srcOrd="0" destOrd="0" presId="urn:microsoft.com/office/officeart/2005/8/layout/hierarchy1"/>
    <dgm:cxn modelId="{DC1AF4E4-A800-475D-A25E-8B6FF89AB5E9}" type="presParOf" srcId="{06E38629-CCE4-490D-BDA1-7BAC68664937}" destId="{152EFD2D-B9E4-4DB2-AAD9-70784FD122B1}" srcOrd="1" destOrd="0" presId="urn:microsoft.com/office/officeart/2005/8/layout/hierarchy1"/>
    <dgm:cxn modelId="{FCC98DC8-92C7-49A7-B727-559C18D8F4FD}" type="presParOf" srcId="{9671E058-E302-4B50-940C-DA2D03A5E0D6}" destId="{20903F70-3013-40BB-9C95-0F14B184863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BB32D9-4BA4-493A-93F5-625F5444F12A}" type="doc">
      <dgm:prSet loTypeId="urn:microsoft.com/office/officeart/2005/8/layout/vList2" loCatId="list" qsTypeId="urn:microsoft.com/office/officeart/2005/8/quickstyle/simple1" qsCatId="simple" csTypeId="urn:microsoft.com/office/officeart/2005/8/colors/accent1_5" csCatId="accent1"/>
      <dgm:spPr/>
      <dgm:t>
        <a:bodyPr/>
        <a:lstStyle/>
        <a:p>
          <a:endParaRPr lang="en-US"/>
        </a:p>
      </dgm:t>
    </dgm:pt>
    <dgm:pt modelId="{878ACE42-4AC5-41D5-B22F-608C760B0F8F}">
      <dgm:prSet/>
      <dgm:spPr/>
      <dgm:t>
        <a:bodyPr/>
        <a:lstStyle/>
        <a:p>
          <a:r>
            <a:rPr lang="en-US" b="1"/>
            <a:t>Randomness:</a:t>
          </a:r>
          <a:r>
            <a:rPr lang="en-US"/>
            <a:t> Professor Levitsky recruited students from two large sections of an introductory health course, and if the selection process within these sections was random, then the random assumption would likely be met</a:t>
          </a:r>
        </a:p>
      </dgm:t>
    </dgm:pt>
    <dgm:pt modelId="{0D6EFD93-DD40-4CD9-A9AD-3993FD7A8462}" type="parTrans" cxnId="{C7B968EE-99AD-4BE4-9525-51CFFABDDB0E}">
      <dgm:prSet/>
      <dgm:spPr/>
      <dgm:t>
        <a:bodyPr/>
        <a:lstStyle/>
        <a:p>
          <a:endParaRPr lang="en-US"/>
        </a:p>
      </dgm:t>
    </dgm:pt>
    <dgm:pt modelId="{B73E0FED-CA7E-4D51-887B-48C4FA5FAEE5}" type="sibTrans" cxnId="{C7B968EE-99AD-4BE4-9525-51CFFABDDB0E}">
      <dgm:prSet/>
      <dgm:spPr/>
      <dgm:t>
        <a:bodyPr/>
        <a:lstStyle/>
        <a:p>
          <a:endParaRPr lang="en-US"/>
        </a:p>
      </dgm:t>
    </dgm:pt>
    <dgm:pt modelId="{84476469-83B4-4B89-A1EE-EC54E53988C5}">
      <dgm:prSet/>
      <dgm:spPr/>
      <dgm:t>
        <a:bodyPr/>
        <a:lstStyle/>
        <a:p>
          <a:r>
            <a:rPr lang="en-US" b="1"/>
            <a:t>Independence:</a:t>
          </a:r>
          <a:r>
            <a:rPr lang="en-US"/>
            <a:t> The weight change of one student does not influence the weight change of another student so the independence is met.</a:t>
          </a:r>
        </a:p>
      </dgm:t>
    </dgm:pt>
    <dgm:pt modelId="{C8202A36-9D06-4D89-A43E-80A2619A6AF4}" type="parTrans" cxnId="{6E77341E-B8B6-496B-BF4F-A20ED94131A3}">
      <dgm:prSet/>
      <dgm:spPr/>
      <dgm:t>
        <a:bodyPr/>
        <a:lstStyle/>
        <a:p>
          <a:endParaRPr lang="en-US"/>
        </a:p>
      </dgm:t>
    </dgm:pt>
    <dgm:pt modelId="{23D45422-B851-49A8-8F3B-74B255BFCBA7}" type="sibTrans" cxnId="{6E77341E-B8B6-496B-BF4F-A20ED94131A3}">
      <dgm:prSet/>
      <dgm:spPr/>
      <dgm:t>
        <a:bodyPr/>
        <a:lstStyle/>
        <a:p>
          <a:endParaRPr lang="en-US"/>
        </a:p>
      </dgm:t>
    </dgm:pt>
    <dgm:pt modelId="{A062869C-814E-4088-A3DF-E560D50E4E57}" type="pres">
      <dgm:prSet presAssocID="{49BB32D9-4BA4-493A-93F5-625F5444F12A}" presName="linear" presStyleCnt="0">
        <dgm:presLayoutVars>
          <dgm:animLvl val="lvl"/>
          <dgm:resizeHandles val="exact"/>
        </dgm:presLayoutVars>
      </dgm:prSet>
      <dgm:spPr/>
    </dgm:pt>
    <dgm:pt modelId="{0A96DD04-6FF0-4EC2-AFEB-8D4365B8FEF6}" type="pres">
      <dgm:prSet presAssocID="{878ACE42-4AC5-41D5-B22F-608C760B0F8F}" presName="parentText" presStyleLbl="node1" presStyleIdx="0" presStyleCnt="2">
        <dgm:presLayoutVars>
          <dgm:chMax val="0"/>
          <dgm:bulletEnabled val="1"/>
        </dgm:presLayoutVars>
      </dgm:prSet>
      <dgm:spPr/>
    </dgm:pt>
    <dgm:pt modelId="{08B740AF-13ED-4737-9322-A09447C414FA}" type="pres">
      <dgm:prSet presAssocID="{B73E0FED-CA7E-4D51-887B-48C4FA5FAEE5}" presName="spacer" presStyleCnt="0"/>
      <dgm:spPr/>
    </dgm:pt>
    <dgm:pt modelId="{960155C9-4F5D-41B5-85EB-CAFB399DE4C9}" type="pres">
      <dgm:prSet presAssocID="{84476469-83B4-4B89-A1EE-EC54E53988C5}" presName="parentText" presStyleLbl="node1" presStyleIdx="1" presStyleCnt="2">
        <dgm:presLayoutVars>
          <dgm:chMax val="0"/>
          <dgm:bulletEnabled val="1"/>
        </dgm:presLayoutVars>
      </dgm:prSet>
      <dgm:spPr/>
    </dgm:pt>
  </dgm:ptLst>
  <dgm:cxnLst>
    <dgm:cxn modelId="{6E77341E-B8B6-496B-BF4F-A20ED94131A3}" srcId="{49BB32D9-4BA4-493A-93F5-625F5444F12A}" destId="{84476469-83B4-4B89-A1EE-EC54E53988C5}" srcOrd="1" destOrd="0" parTransId="{C8202A36-9D06-4D89-A43E-80A2619A6AF4}" sibTransId="{23D45422-B851-49A8-8F3B-74B255BFCBA7}"/>
    <dgm:cxn modelId="{8DF60B35-7E9E-449B-8D22-21D69379A930}" type="presOf" srcId="{49BB32D9-4BA4-493A-93F5-625F5444F12A}" destId="{A062869C-814E-4088-A3DF-E560D50E4E57}" srcOrd="0" destOrd="0" presId="urn:microsoft.com/office/officeart/2005/8/layout/vList2"/>
    <dgm:cxn modelId="{88706148-C365-4331-925E-DAB351FC0C0F}" type="presOf" srcId="{84476469-83B4-4B89-A1EE-EC54E53988C5}" destId="{960155C9-4F5D-41B5-85EB-CAFB399DE4C9}" srcOrd="0" destOrd="0" presId="urn:microsoft.com/office/officeart/2005/8/layout/vList2"/>
    <dgm:cxn modelId="{C7B968EE-99AD-4BE4-9525-51CFFABDDB0E}" srcId="{49BB32D9-4BA4-493A-93F5-625F5444F12A}" destId="{878ACE42-4AC5-41D5-B22F-608C760B0F8F}" srcOrd="0" destOrd="0" parTransId="{0D6EFD93-DD40-4CD9-A9AD-3993FD7A8462}" sibTransId="{B73E0FED-CA7E-4D51-887B-48C4FA5FAEE5}"/>
    <dgm:cxn modelId="{6CB2ABFE-E57A-4373-A3E5-C2D492DC03F6}" type="presOf" srcId="{878ACE42-4AC5-41D5-B22F-608C760B0F8F}" destId="{0A96DD04-6FF0-4EC2-AFEB-8D4365B8FEF6}" srcOrd="0" destOrd="0" presId="urn:microsoft.com/office/officeart/2005/8/layout/vList2"/>
    <dgm:cxn modelId="{B2971043-D0F1-42AD-BFEC-84696BD42140}" type="presParOf" srcId="{A062869C-814E-4088-A3DF-E560D50E4E57}" destId="{0A96DD04-6FF0-4EC2-AFEB-8D4365B8FEF6}" srcOrd="0" destOrd="0" presId="urn:microsoft.com/office/officeart/2005/8/layout/vList2"/>
    <dgm:cxn modelId="{B1D95A9E-B41D-48F4-B977-0F53190EDAF9}" type="presParOf" srcId="{A062869C-814E-4088-A3DF-E560D50E4E57}" destId="{08B740AF-13ED-4737-9322-A09447C414FA}" srcOrd="1" destOrd="0" presId="urn:microsoft.com/office/officeart/2005/8/layout/vList2"/>
    <dgm:cxn modelId="{3D757EE6-D53E-41B1-ABA3-0DF255A53A2E}" type="presParOf" srcId="{A062869C-814E-4088-A3DF-E560D50E4E57}" destId="{960155C9-4F5D-41B5-85EB-CAFB399DE4C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5D0AC8-9F98-4303-A343-E2C8C7121D5D}"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en-US"/>
        </a:p>
      </dgm:t>
    </dgm:pt>
    <dgm:pt modelId="{AD132BE6-4DD8-4C75-963A-063DE8865690}">
      <dgm:prSet/>
      <dgm:spPr/>
      <dgm:t>
        <a:bodyPr/>
        <a:lstStyle/>
        <a:p>
          <a:r>
            <a:rPr lang="en-US"/>
            <a:t>Wilcoxon signed-rank</a:t>
          </a:r>
        </a:p>
      </dgm:t>
    </dgm:pt>
    <dgm:pt modelId="{50E52772-D35E-42BF-88EA-0AE8A098F794}" type="parTrans" cxnId="{16852FB5-5060-4855-8A9A-635948EEEE6D}">
      <dgm:prSet/>
      <dgm:spPr/>
      <dgm:t>
        <a:bodyPr/>
        <a:lstStyle/>
        <a:p>
          <a:endParaRPr lang="en-US"/>
        </a:p>
      </dgm:t>
    </dgm:pt>
    <dgm:pt modelId="{18D687C8-8A9F-42F8-9E86-38E9A3B05712}" type="sibTrans" cxnId="{16852FB5-5060-4855-8A9A-635948EEEE6D}">
      <dgm:prSet/>
      <dgm:spPr/>
      <dgm:t>
        <a:bodyPr/>
        <a:lstStyle/>
        <a:p>
          <a:endParaRPr lang="en-US"/>
        </a:p>
      </dgm:t>
    </dgm:pt>
    <dgm:pt modelId="{8B65DB44-C9CE-4809-B693-D37858D6B906}">
      <dgm:prSet/>
      <dgm:spPr/>
      <dgm:t>
        <a:bodyPr/>
        <a:lstStyle/>
        <a:p>
          <a:r>
            <a:rPr lang="en-US"/>
            <a:t>Mann-Whitney U</a:t>
          </a:r>
        </a:p>
      </dgm:t>
    </dgm:pt>
    <dgm:pt modelId="{CE75A07B-2701-4FCD-A34D-82112430907B}" type="parTrans" cxnId="{9494F571-3A69-4726-A3D6-6DBFEDBCDA1C}">
      <dgm:prSet/>
      <dgm:spPr/>
      <dgm:t>
        <a:bodyPr/>
        <a:lstStyle/>
        <a:p>
          <a:endParaRPr lang="en-US"/>
        </a:p>
      </dgm:t>
    </dgm:pt>
    <dgm:pt modelId="{CB32CC70-C8F2-491C-B901-02FDEF7E812F}" type="sibTrans" cxnId="{9494F571-3A69-4726-A3D6-6DBFEDBCDA1C}">
      <dgm:prSet/>
      <dgm:spPr/>
      <dgm:t>
        <a:bodyPr/>
        <a:lstStyle/>
        <a:p>
          <a:endParaRPr lang="en-US"/>
        </a:p>
      </dgm:t>
    </dgm:pt>
    <dgm:pt modelId="{E8550D8D-9A99-48E5-A794-3C58E42AEA40}">
      <dgm:prSet/>
      <dgm:spPr/>
      <dgm:t>
        <a:bodyPr/>
        <a:lstStyle/>
        <a:p>
          <a:r>
            <a:rPr lang="en-US"/>
            <a:t>Kruskal-Wallis</a:t>
          </a:r>
        </a:p>
      </dgm:t>
    </dgm:pt>
    <dgm:pt modelId="{3C51F22F-ADE1-45ED-8CFD-2B7B0EEC2CDA}" type="parTrans" cxnId="{814B5CAB-A07B-4984-BF12-0019BBF0501D}">
      <dgm:prSet/>
      <dgm:spPr/>
      <dgm:t>
        <a:bodyPr/>
        <a:lstStyle/>
        <a:p>
          <a:endParaRPr lang="en-US"/>
        </a:p>
      </dgm:t>
    </dgm:pt>
    <dgm:pt modelId="{6B6F3360-6678-4D5F-B46D-ABFFB8D3CBB1}" type="sibTrans" cxnId="{814B5CAB-A07B-4984-BF12-0019BBF0501D}">
      <dgm:prSet/>
      <dgm:spPr/>
      <dgm:t>
        <a:bodyPr/>
        <a:lstStyle/>
        <a:p>
          <a:endParaRPr lang="en-US"/>
        </a:p>
      </dgm:t>
    </dgm:pt>
    <dgm:pt modelId="{050B75D9-9738-4877-856E-66C44F76DE1E}">
      <dgm:prSet/>
      <dgm:spPr/>
      <dgm:t>
        <a:bodyPr/>
        <a:lstStyle/>
        <a:p>
          <a:r>
            <a:rPr lang="en-US"/>
            <a:t>Friedman tests</a:t>
          </a:r>
        </a:p>
      </dgm:t>
    </dgm:pt>
    <dgm:pt modelId="{31349B22-3F5B-400C-B809-ABC25D7ADBE0}" type="parTrans" cxnId="{6557807C-569C-4BB8-AF73-B19756B579D8}">
      <dgm:prSet/>
      <dgm:spPr/>
      <dgm:t>
        <a:bodyPr/>
        <a:lstStyle/>
        <a:p>
          <a:endParaRPr lang="en-US"/>
        </a:p>
      </dgm:t>
    </dgm:pt>
    <dgm:pt modelId="{32D997E6-1026-4672-AD80-02C922383252}" type="sibTrans" cxnId="{6557807C-569C-4BB8-AF73-B19756B579D8}">
      <dgm:prSet/>
      <dgm:spPr/>
      <dgm:t>
        <a:bodyPr/>
        <a:lstStyle/>
        <a:p>
          <a:endParaRPr lang="en-US"/>
        </a:p>
      </dgm:t>
    </dgm:pt>
    <dgm:pt modelId="{2CF67CFF-5325-4FDA-8DE1-C268DBB215BF}" type="pres">
      <dgm:prSet presAssocID="{5A5D0AC8-9F98-4303-A343-E2C8C7121D5D}" presName="diagram" presStyleCnt="0">
        <dgm:presLayoutVars>
          <dgm:dir/>
          <dgm:resizeHandles val="exact"/>
        </dgm:presLayoutVars>
      </dgm:prSet>
      <dgm:spPr/>
    </dgm:pt>
    <dgm:pt modelId="{BC145D03-5C6A-44CC-BE64-D96953D66701}" type="pres">
      <dgm:prSet presAssocID="{AD132BE6-4DD8-4C75-963A-063DE8865690}" presName="node" presStyleLbl="node1" presStyleIdx="0" presStyleCnt="4">
        <dgm:presLayoutVars>
          <dgm:bulletEnabled val="1"/>
        </dgm:presLayoutVars>
      </dgm:prSet>
      <dgm:spPr/>
    </dgm:pt>
    <dgm:pt modelId="{93B2BFEF-A8D6-42AC-B48F-F41FA603325B}" type="pres">
      <dgm:prSet presAssocID="{18D687C8-8A9F-42F8-9E86-38E9A3B05712}" presName="sibTrans" presStyleCnt="0"/>
      <dgm:spPr/>
    </dgm:pt>
    <dgm:pt modelId="{32662710-BBF4-424A-8BDD-B6C5D0AC1DE1}" type="pres">
      <dgm:prSet presAssocID="{8B65DB44-C9CE-4809-B693-D37858D6B906}" presName="node" presStyleLbl="node1" presStyleIdx="1" presStyleCnt="4">
        <dgm:presLayoutVars>
          <dgm:bulletEnabled val="1"/>
        </dgm:presLayoutVars>
      </dgm:prSet>
      <dgm:spPr/>
    </dgm:pt>
    <dgm:pt modelId="{A73CCC6B-AFCF-4163-BC92-39C2B8EEAD50}" type="pres">
      <dgm:prSet presAssocID="{CB32CC70-C8F2-491C-B901-02FDEF7E812F}" presName="sibTrans" presStyleCnt="0"/>
      <dgm:spPr/>
    </dgm:pt>
    <dgm:pt modelId="{D9751A44-FA8E-4D67-AA40-EED4CF656F1C}" type="pres">
      <dgm:prSet presAssocID="{E8550D8D-9A99-48E5-A794-3C58E42AEA40}" presName="node" presStyleLbl="node1" presStyleIdx="2" presStyleCnt="4">
        <dgm:presLayoutVars>
          <dgm:bulletEnabled val="1"/>
        </dgm:presLayoutVars>
      </dgm:prSet>
      <dgm:spPr/>
    </dgm:pt>
    <dgm:pt modelId="{F1C10EE4-72C5-4980-8A33-2D9CC035B7DF}" type="pres">
      <dgm:prSet presAssocID="{6B6F3360-6678-4D5F-B46D-ABFFB8D3CBB1}" presName="sibTrans" presStyleCnt="0"/>
      <dgm:spPr/>
    </dgm:pt>
    <dgm:pt modelId="{87F90E9D-CA25-490F-92BC-DDB6D1EF046D}" type="pres">
      <dgm:prSet presAssocID="{050B75D9-9738-4877-856E-66C44F76DE1E}" presName="node" presStyleLbl="node1" presStyleIdx="3" presStyleCnt="4">
        <dgm:presLayoutVars>
          <dgm:bulletEnabled val="1"/>
        </dgm:presLayoutVars>
      </dgm:prSet>
      <dgm:spPr/>
    </dgm:pt>
  </dgm:ptLst>
  <dgm:cxnLst>
    <dgm:cxn modelId="{637DDA38-2606-4D67-9F90-9523EB974294}" type="presOf" srcId="{8B65DB44-C9CE-4809-B693-D37858D6B906}" destId="{32662710-BBF4-424A-8BDD-B6C5D0AC1DE1}" srcOrd="0" destOrd="0" presId="urn:microsoft.com/office/officeart/2005/8/layout/default"/>
    <dgm:cxn modelId="{9494F571-3A69-4726-A3D6-6DBFEDBCDA1C}" srcId="{5A5D0AC8-9F98-4303-A343-E2C8C7121D5D}" destId="{8B65DB44-C9CE-4809-B693-D37858D6B906}" srcOrd="1" destOrd="0" parTransId="{CE75A07B-2701-4FCD-A34D-82112430907B}" sibTransId="{CB32CC70-C8F2-491C-B901-02FDEF7E812F}"/>
    <dgm:cxn modelId="{6557807C-569C-4BB8-AF73-B19756B579D8}" srcId="{5A5D0AC8-9F98-4303-A343-E2C8C7121D5D}" destId="{050B75D9-9738-4877-856E-66C44F76DE1E}" srcOrd="3" destOrd="0" parTransId="{31349B22-3F5B-400C-B809-ABC25D7ADBE0}" sibTransId="{32D997E6-1026-4672-AD80-02C922383252}"/>
    <dgm:cxn modelId="{814B5CAB-A07B-4984-BF12-0019BBF0501D}" srcId="{5A5D0AC8-9F98-4303-A343-E2C8C7121D5D}" destId="{E8550D8D-9A99-48E5-A794-3C58E42AEA40}" srcOrd="2" destOrd="0" parTransId="{3C51F22F-ADE1-45ED-8CFD-2B7B0EEC2CDA}" sibTransId="{6B6F3360-6678-4D5F-B46D-ABFFB8D3CBB1}"/>
    <dgm:cxn modelId="{16852FB5-5060-4855-8A9A-635948EEEE6D}" srcId="{5A5D0AC8-9F98-4303-A343-E2C8C7121D5D}" destId="{AD132BE6-4DD8-4C75-963A-063DE8865690}" srcOrd="0" destOrd="0" parTransId="{50E52772-D35E-42BF-88EA-0AE8A098F794}" sibTransId="{18D687C8-8A9F-42F8-9E86-38E9A3B05712}"/>
    <dgm:cxn modelId="{7E994BC5-E02B-45AF-B5F8-A30578C270F2}" type="presOf" srcId="{E8550D8D-9A99-48E5-A794-3C58E42AEA40}" destId="{D9751A44-FA8E-4D67-AA40-EED4CF656F1C}" srcOrd="0" destOrd="0" presId="urn:microsoft.com/office/officeart/2005/8/layout/default"/>
    <dgm:cxn modelId="{31966EC8-83A1-47F8-B0C4-26D61D2DFCCE}" type="presOf" srcId="{5A5D0AC8-9F98-4303-A343-E2C8C7121D5D}" destId="{2CF67CFF-5325-4FDA-8DE1-C268DBB215BF}" srcOrd="0" destOrd="0" presId="urn:microsoft.com/office/officeart/2005/8/layout/default"/>
    <dgm:cxn modelId="{6A1D41CE-5820-420F-82EE-A30E0E4D214F}" type="presOf" srcId="{050B75D9-9738-4877-856E-66C44F76DE1E}" destId="{87F90E9D-CA25-490F-92BC-DDB6D1EF046D}" srcOrd="0" destOrd="0" presId="urn:microsoft.com/office/officeart/2005/8/layout/default"/>
    <dgm:cxn modelId="{A82C58D6-81BB-4A65-ABE3-774984CEE971}" type="presOf" srcId="{AD132BE6-4DD8-4C75-963A-063DE8865690}" destId="{BC145D03-5C6A-44CC-BE64-D96953D66701}" srcOrd="0" destOrd="0" presId="urn:microsoft.com/office/officeart/2005/8/layout/default"/>
    <dgm:cxn modelId="{ECB62354-5DE7-47B3-B4F9-2B0095019575}" type="presParOf" srcId="{2CF67CFF-5325-4FDA-8DE1-C268DBB215BF}" destId="{BC145D03-5C6A-44CC-BE64-D96953D66701}" srcOrd="0" destOrd="0" presId="urn:microsoft.com/office/officeart/2005/8/layout/default"/>
    <dgm:cxn modelId="{4E3A8F5E-1B6F-4CD8-98C0-7C15FB9C099C}" type="presParOf" srcId="{2CF67CFF-5325-4FDA-8DE1-C268DBB215BF}" destId="{93B2BFEF-A8D6-42AC-B48F-F41FA603325B}" srcOrd="1" destOrd="0" presId="urn:microsoft.com/office/officeart/2005/8/layout/default"/>
    <dgm:cxn modelId="{8C99DF24-BB0F-4026-9AE0-378526176FA6}" type="presParOf" srcId="{2CF67CFF-5325-4FDA-8DE1-C268DBB215BF}" destId="{32662710-BBF4-424A-8BDD-B6C5D0AC1DE1}" srcOrd="2" destOrd="0" presId="urn:microsoft.com/office/officeart/2005/8/layout/default"/>
    <dgm:cxn modelId="{EFC56658-D2F4-47C3-A36E-E0F639160904}" type="presParOf" srcId="{2CF67CFF-5325-4FDA-8DE1-C268DBB215BF}" destId="{A73CCC6B-AFCF-4163-BC92-39C2B8EEAD50}" srcOrd="3" destOrd="0" presId="urn:microsoft.com/office/officeart/2005/8/layout/default"/>
    <dgm:cxn modelId="{3EA0EBB4-A20D-404B-B85D-734FB454ED5C}" type="presParOf" srcId="{2CF67CFF-5325-4FDA-8DE1-C268DBB215BF}" destId="{D9751A44-FA8E-4D67-AA40-EED4CF656F1C}" srcOrd="4" destOrd="0" presId="urn:microsoft.com/office/officeart/2005/8/layout/default"/>
    <dgm:cxn modelId="{F90735DE-7CA3-4BE2-9F05-1FCFC9B5D821}" type="presParOf" srcId="{2CF67CFF-5325-4FDA-8DE1-C268DBB215BF}" destId="{F1C10EE4-72C5-4980-8A33-2D9CC035B7DF}" srcOrd="5" destOrd="0" presId="urn:microsoft.com/office/officeart/2005/8/layout/default"/>
    <dgm:cxn modelId="{6F9E5B53-E108-4C94-A1F7-4E5A21EA12EB}" type="presParOf" srcId="{2CF67CFF-5325-4FDA-8DE1-C268DBB215BF}" destId="{87F90E9D-CA25-490F-92BC-DDB6D1EF046D}"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6A9EFC-8524-4678-99E7-6DEA3DDB3126}"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3384F20F-8BD0-4840-850C-16EAB33319C2}">
      <dgm:prSet/>
      <dgm:spPr/>
      <dgm:t>
        <a:bodyPr/>
        <a:lstStyle/>
        <a:p>
          <a:r>
            <a:rPr lang="en-US"/>
            <a:t>Dependent samples</a:t>
          </a:r>
        </a:p>
      </dgm:t>
    </dgm:pt>
    <dgm:pt modelId="{38981182-8816-422D-85AF-67660C1989D8}" type="parTrans" cxnId="{3336A691-5CEE-4C9C-A540-E4737357EBCA}">
      <dgm:prSet/>
      <dgm:spPr/>
      <dgm:t>
        <a:bodyPr/>
        <a:lstStyle/>
        <a:p>
          <a:endParaRPr lang="en-US"/>
        </a:p>
      </dgm:t>
    </dgm:pt>
    <dgm:pt modelId="{D605DFA5-217D-413B-ABAD-74146426AACC}" type="sibTrans" cxnId="{3336A691-5CEE-4C9C-A540-E4737357EBCA}">
      <dgm:prSet/>
      <dgm:spPr/>
      <dgm:t>
        <a:bodyPr/>
        <a:lstStyle/>
        <a:p>
          <a:endParaRPr lang="en-US"/>
        </a:p>
      </dgm:t>
    </dgm:pt>
    <dgm:pt modelId="{D91BCDF3-DD63-4043-8895-7FC2E0D406BD}">
      <dgm:prSet/>
      <dgm:spPr/>
      <dgm:t>
        <a:bodyPr/>
        <a:lstStyle/>
        <a:p>
          <a:r>
            <a:rPr lang="en-US"/>
            <a:t>Independence within the pairs</a:t>
          </a:r>
        </a:p>
      </dgm:t>
    </dgm:pt>
    <dgm:pt modelId="{D06FA946-D9C8-4C67-A3B5-74A3E4D43090}" type="parTrans" cxnId="{4EEE4755-DF87-4183-8B38-5622DE938784}">
      <dgm:prSet/>
      <dgm:spPr/>
      <dgm:t>
        <a:bodyPr/>
        <a:lstStyle/>
        <a:p>
          <a:endParaRPr lang="en-US"/>
        </a:p>
      </dgm:t>
    </dgm:pt>
    <dgm:pt modelId="{AFF78C3A-E7D8-4C42-9D33-03B998A3C4DF}" type="sibTrans" cxnId="{4EEE4755-DF87-4183-8B38-5622DE938784}">
      <dgm:prSet/>
      <dgm:spPr/>
      <dgm:t>
        <a:bodyPr/>
        <a:lstStyle/>
        <a:p>
          <a:endParaRPr lang="en-US"/>
        </a:p>
      </dgm:t>
    </dgm:pt>
    <dgm:pt modelId="{E54CC635-1F5A-4935-B32A-4A6406D4C70C}">
      <dgm:prSet/>
      <dgm:spPr/>
      <dgm:t>
        <a:bodyPr/>
        <a:lstStyle/>
        <a:p>
          <a:r>
            <a:rPr lang="en-US"/>
            <a:t>Distribution of difference is symmetric</a:t>
          </a:r>
        </a:p>
      </dgm:t>
    </dgm:pt>
    <dgm:pt modelId="{BA77DAA8-2B5F-441B-B6E6-D0DCEA46EC25}" type="parTrans" cxnId="{716A5A63-1B01-4924-94A4-3E546CC7904E}">
      <dgm:prSet/>
      <dgm:spPr/>
      <dgm:t>
        <a:bodyPr/>
        <a:lstStyle/>
        <a:p>
          <a:endParaRPr lang="en-US"/>
        </a:p>
      </dgm:t>
    </dgm:pt>
    <dgm:pt modelId="{FB28A5BC-B909-4211-AFAA-D1A03B37C954}" type="sibTrans" cxnId="{716A5A63-1B01-4924-94A4-3E546CC7904E}">
      <dgm:prSet/>
      <dgm:spPr/>
      <dgm:t>
        <a:bodyPr/>
        <a:lstStyle/>
        <a:p>
          <a:endParaRPr lang="en-US"/>
        </a:p>
      </dgm:t>
    </dgm:pt>
    <dgm:pt modelId="{A7AAE958-600B-4AA4-9A52-DE782840B781}">
      <dgm:prSet/>
      <dgm:spPr/>
      <dgm:t>
        <a:bodyPr/>
        <a:lstStyle/>
        <a:p>
          <a:r>
            <a:rPr lang="en-US"/>
            <a:t>Ordinal level of measurement</a:t>
          </a:r>
        </a:p>
      </dgm:t>
    </dgm:pt>
    <dgm:pt modelId="{8609D1A4-3A6C-4CD2-88EF-1D0A03B1F2DC}" type="parTrans" cxnId="{9F6C0C4E-1933-4895-A1F9-26598788DB99}">
      <dgm:prSet/>
      <dgm:spPr/>
      <dgm:t>
        <a:bodyPr/>
        <a:lstStyle/>
        <a:p>
          <a:endParaRPr lang="en-US"/>
        </a:p>
      </dgm:t>
    </dgm:pt>
    <dgm:pt modelId="{4765EC1A-48C5-4DFA-BF5F-346541AB64A5}" type="sibTrans" cxnId="{9F6C0C4E-1933-4895-A1F9-26598788DB99}">
      <dgm:prSet/>
      <dgm:spPr/>
      <dgm:t>
        <a:bodyPr/>
        <a:lstStyle/>
        <a:p>
          <a:endParaRPr lang="en-US"/>
        </a:p>
      </dgm:t>
    </dgm:pt>
    <dgm:pt modelId="{60D41E0D-B521-4914-867A-7ADD7CCB606A}">
      <dgm:prSet/>
      <dgm:spPr/>
      <dgm:t>
        <a:bodyPr/>
        <a:lstStyle/>
        <a:p>
          <a:r>
            <a:rPr lang="en-US"/>
            <a:t>Scale </a:t>
          </a:r>
          <a:r>
            <a:rPr lang="en-US">
              <a:latin typeface="Sabon Next LT"/>
            </a:rPr>
            <a:t>compatibility</a:t>
          </a:r>
          <a:endParaRPr lang="en-US"/>
        </a:p>
      </dgm:t>
    </dgm:pt>
    <dgm:pt modelId="{A0702D62-0EF0-4A79-905E-54D1165428F2}" type="parTrans" cxnId="{AFF930D3-5D33-44B4-A4D8-2BD028666961}">
      <dgm:prSet/>
      <dgm:spPr/>
      <dgm:t>
        <a:bodyPr/>
        <a:lstStyle/>
        <a:p>
          <a:endParaRPr lang="en-US"/>
        </a:p>
      </dgm:t>
    </dgm:pt>
    <dgm:pt modelId="{A72B2891-A63D-4B3E-97EB-2D9D3B16C820}" type="sibTrans" cxnId="{AFF930D3-5D33-44B4-A4D8-2BD028666961}">
      <dgm:prSet/>
      <dgm:spPr/>
      <dgm:t>
        <a:bodyPr/>
        <a:lstStyle/>
        <a:p>
          <a:endParaRPr lang="en-US"/>
        </a:p>
      </dgm:t>
    </dgm:pt>
    <dgm:pt modelId="{DFDD39D4-3F6A-494F-AF0B-7761E50356F9}" type="pres">
      <dgm:prSet presAssocID="{EE6A9EFC-8524-4678-99E7-6DEA3DDB3126}" presName="linear" presStyleCnt="0">
        <dgm:presLayoutVars>
          <dgm:animLvl val="lvl"/>
          <dgm:resizeHandles val="exact"/>
        </dgm:presLayoutVars>
      </dgm:prSet>
      <dgm:spPr/>
    </dgm:pt>
    <dgm:pt modelId="{6113BF45-4698-4A20-AD62-6C380C3656E4}" type="pres">
      <dgm:prSet presAssocID="{3384F20F-8BD0-4840-850C-16EAB33319C2}" presName="parentText" presStyleLbl="node1" presStyleIdx="0" presStyleCnt="5">
        <dgm:presLayoutVars>
          <dgm:chMax val="0"/>
          <dgm:bulletEnabled val="1"/>
        </dgm:presLayoutVars>
      </dgm:prSet>
      <dgm:spPr/>
    </dgm:pt>
    <dgm:pt modelId="{144275D4-807E-4D6A-995C-D05C5F5204B0}" type="pres">
      <dgm:prSet presAssocID="{D605DFA5-217D-413B-ABAD-74146426AACC}" presName="spacer" presStyleCnt="0"/>
      <dgm:spPr/>
    </dgm:pt>
    <dgm:pt modelId="{48E68288-21E4-4D9A-A90F-6EB2B6B3BA66}" type="pres">
      <dgm:prSet presAssocID="{D91BCDF3-DD63-4043-8895-7FC2E0D406BD}" presName="parentText" presStyleLbl="node1" presStyleIdx="1" presStyleCnt="5">
        <dgm:presLayoutVars>
          <dgm:chMax val="0"/>
          <dgm:bulletEnabled val="1"/>
        </dgm:presLayoutVars>
      </dgm:prSet>
      <dgm:spPr/>
    </dgm:pt>
    <dgm:pt modelId="{6E68764E-D8BF-4083-B1C2-4B18F7FC0476}" type="pres">
      <dgm:prSet presAssocID="{AFF78C3A-E7D8-4C42-9D33-03B998A3C4DF}" presName="spacer" presStyleCnt="0"/>
      <dgm:spPr/>
    </dgm:pt>
    <dgm:pt modelId="{B18162BF-937A-4E22-BBE9-9D29120A0B86}" type="pres">
      <dgm:prSet presAssocID="{E54CC635-1F5A-4935-B32A-4A6406D4C70C}" presName="parentText" presStyleLbl="node1" presStyleIdx="2" presStyleCnt="5">
        <dgm:presLayoutVars>
          <dgm:chMax val="0"/>
          <dgm:bulletEnabled val="1"/>
        </dgm:presLayoutVars>
      </dgm:prSet>
      <dgm:spPr/>
    </dgm:pt>
    <dgm:pt modelId="{6016D705-BA66-4F2D-A99B-C3629E7381D9}" type="pres">
      <dgm:prSet presAssocID="{FB28A5BC-B909-4211-AFAA-D1A03B37C954}" presName="spacer" presStyleCnt="0"/>
      <dgm:spPr/>
    </dgm:pt>
    <dgm:pt modelId="{571065A4-C23F-4D91-B4DF-231AB8271BE8}" type="pres">
      <dgm:prSet presAssocID="{A7AAE958-600B-4AA4-9A52-DE782840B781}" presName="parentText" presStyleLbl="node1" presStyleIdx="3" presStyleCnt="5">
        <dgm:presLayoutVars>
          <dgm:chMax val="0"/>
          <dgm:bulletEnabled val="1"/>
        </dgm:presLayoutVars>
      </dgm:prSet>
      <dgm:spPr/>
    </dgm:pt>
    <dgm:pt modelId="{89634B41-181C-4523-974D-0D29F90E2381}" type="pres">
      <dgm:prSet presAssocID="{4765EC1A-48C5-4DFA-BF5F-346541AB64A5}" presName="spacer" presStyleCnt="0"/>
      <dgm:spPr/>
    </dgm:pt>
    <dgm:pt modelId="{A6D97B52-8971-4DA3-9831-36DB0C40E57A}" type="pres">
      <dgm:prSet presAssocID="{60D41E0D-B521-4914-867A-7ADD7CCB606A}" presName="parentText" presStyleLbl="node1" presStyleIdx="4" presStyleCnt="5">
        <dgm:presLayoutVars>
          <dgm:chMax val="0"/>
          <dgm:bulletEnabled val="1"/>
        </dgm:presLayoutVars>
      </dgm:prSet>
      <dgm:spPr/>
    </dgm:pt>
  </dgm:ptLst>
  <dgm:cxnLst>
    <dgm:cxn modelId="{716A5A63-1B01-4924-94A4-3E546CC7904E}" srcId="{EE6A9EFC-8524-4678-99E7-6DEA3DDB3126}" destId="{E54CC635-1F5A-4935-B32A-4A6406D4C70C}" srcOrd="2" destOrd="0" parTransId="{BA77DAA8-2B5F-441B-B6E6-D0DCEA46EC25}" sibTransId="{FB28A5BC-B909-4211-AFAA-D1A03B37C954}"/>
    <dgm:cxn modelId="{9F6C0C4E-1933-4895-A1F9-26598788DB99}" srcId="{EE6A9EFC-8524-4678-99E7-6DEA3DDB3126}" destId="{A7AAE958-600B-4AA4-9A52-DE782840B781}" srcOrd="3" destOrd="0" parTransId="{8609D1A4-3A6C-4CD2-88EF-1D0A03B1F2DC}" sibTransId="{4765EC1A-48C5-4DFA-BF5F-346541AB64A5}"/>
    <dgm:cxn modelId="{4EEE4755-DF87-4183-8B38-5622DE938784}" srcId="{EE6A9EFC-8524-4678-99E7-6DEA3DDB3126}" destId="{D91BCDF3-DD63-4043-8895-7FC2E0D406BD}" srcOrd="1" destOrd="0" parTransId="{D06FA946-D9C8-4C67-A3B5-74A3E4D43090}" sibTransId="{AFF78C3A-E7D8-4C42-9D33-03B998A3C4DF}"/>
    <dgm:cxn modelId="{B9EAAD85-272A-4627-A286-6B335A42C53E}" type="presOf" srcId="{A7AAE958-600B-4AA4-9A52-DE782840B781}" destId="{571065A4-C23F-4D91-B4DF-231AB8271BE8}" srcOrd="0" destOrd="0" presId="urn:microsoft.com/office/officeart/2005/8/layout/vList2"/>
    <dgm:cxn modelId="{3336A691-5CEE-4C9C-A540-E4737357EBCA}" srcId="{EE6A9EFC-8524-4678-99E7-6DEA3DDB3126}" destId="{3384F20F-8BD0-4840-850C-16EAB33319C2}" srcOrd="0" destOrd="0" parTransId="{38981182-8816-422D-85AF-67660C1989D8}" sibTransId="{D605DFA5-217D-413B-ABAD-74146426AACC}"/>
    <dgm:cxn modelId="{48B9129C-3078-44FB-B1FE-B3C8BD4585B8}" type="presOf" srcId="{EE6A9EFC-8524-4678-99E7-6DEA3DDB3126}" destId="{DFDD39D4-3F6A-494F-AF0B-7761E50356F9}" srcOrd="0" destOrd="0" presId="urn:microsoft.com/office/officeart/2005/8/layout/vList2"/>
    <dgm:cxn modelId="{729860A3-93A5-4D6F-9186-523824F67A67}" type="presOf" srcId="{3384F20F-8BD0-4840-850C-16EAB33319C2}" destId="{6113BF45-4698-4A20-AD62-6C380C3656E4}" srcOrd="0" destOrd="0" presId="urn:microsoft.com/office/officeart/2005/8/layout/vList2"/>
    <dgm:cxn modelId="{7950ECB9-433C-4A04-B386-4E7E75AA09CA}" type="presOf" srcId="{D91BCDF3-DD63-4043-8895-7FC2E0D406BD}" destId="{48E68288-21E4-4D9A-A90F-6EB2B6B3BA66}" srcOrd="0" destOrd="0" presId="urn:microsoft.com/office/officeart/2005/8/layout/vList2"/>
    <dgm:cxn modelId="{1A686FC9-26E6-494F-94F9-B3DEC9333487}" type="presOf" srcId="{60D41E0D-B521-4914-867A-7ADD7CCB606A}" destId="{A6D97B52-8971-4DA3-9831-36DB0C40E57A}" srcOrd="0" destOrd="0" presId="urn:microsoft.com/office/officeart/2005/8/layout/vList2"/>
    <dgm:cxn modelId="{AFF930D3-5D33-44B4-A4D8-2BD028666961}" srcId="{EE6A9EFC-8524-4678-99E7-6DEA3DDB3126}" destId="{60D41E0D-B521-4914-867A-7ADD7CCB606A}" srcOrd="4" destOrd="0" parTransId="{A0702D62-0EF0-4A79-905E-54D1165428F2}" sibTransId="{A72B2891-A63D-4B3E-97EB-2D9D3B16C820}"/>
    <dgm:cxn modelId="{D31DACFA-9032-4CBD-8ADE-F4868BFE95B2}" type="presOf" srcId="{E54CC635-1F5A-4935-B32A-4A6406D4C70C}" destId="{B18162BF-937A-4E22-BBE9-9D29120A0B86}" srcOrd="0" destOrd="0" presId="urn:microsoft.com/office/officeart/2005/8/layout/vList2"/>
    <dgm:cxn modelId="{9BB6BB8F-B627-455C-8AAA-4C178CEF9351}" type="presParOf" srcId="{DFDD39D4-3F6A-494F-AF0B-7761E50356F9}" destId="{6113BF45-4698-4A20-AD62-6C380C3656E4}" srcOrd="0" destOrd="0" presId="urn:microsoft.com/office/officeart/2005/8/layout/vList2"/>
    <dgm:cxn modelId="{1DA6A672-C8EF-4CC8-B0AC-54AD6E7F4B1E}" type="presParOf" srcId="{DFDD39D4-3F6A-494F-AF0B-7761E50356F9}" destId="{144275D4-807E-4D6A-995C-D05C5F5204B0}" srcOrd="1" destOrd="0" presId="urn:microsoft.com/office/officeart/2005/8/layout/vList2"/>
    <dgm:cxn modelId="{C29C0C4B-3A31-4097-83AE-B0746631CB49}" type="presParOf" srcId="{DFDD39D4-3F6A-494F-AF0B-7761E50356F9}" destId="{48E68288-21E4-4D9A-A90F-6EB2B6B3BA66}" srcOrd="2" destOrd="0" presId="urn:microsoft.com/office/officeart/2005/8/layout/vList2"/>
    <dgm:cxn modelId="{0B3DB63E-BBF7-46C0-B12F-1DA20D6C226E}" type="presParOf" srcId="{DFDD39D4-3F6A-494F-AF0B-7761E50356F9}" destId="{6E68764E-D8BF-4083-B1C2-4B18F7FC0476}" srcOrd="3" destOrd="0" presId="urn:microsoft.com/office/officeart/2005/8/layout/vList2"/>
    <dgm:cxn modelId="{2E2E62D4-91A0-4624-BBE6-99CC013E0C7B}" type="presParOf" srcId="{DFDD39D4-3F6A-494F-AF0B-7761E50356F9}" destId="{B18162BF-937A-4E22-BBE9-9D29120A0B86}" srcOrd="4" destOrd="0" presId="urn:microsoft.com/office/officeart/2005/8/layout/vList2"/>
    <dgm:cxn modelId="{8A58752E-AABE-4556-BCF1-0C9392D9C560}" type="presParOf" srcId="{DFDD39D4-3F6A-494F-AF0B-7761E50356F9}" destId="{6016D705-BA66-4F2D-A99B-C3629E7381D9}" srcOrd="5" destOrd="0" presId="urn:microsoft.com/office/officeart/2005/8/layout/vList2"/>
    <dgm:cxn modelId="{380E7430-6973-41D9-8FE3-C2372F110933}" type="presParOf" srcId="{DFDD39D4-3F6A-494F-AF0B-7761E50356F9}" destId="{571065A4-C23F-4D91-B4DF-231AB8271BE8}" srcOrd="6" destOrd="0" presId="urn:microsoft.com/office/officeart/2005/8/layout/vList2"/>
    <dgm:cxn modelId="{2B9E895A-2F2C-4AEC-B40E-8F772B14A736}" type="presParOf" srcId="{DFDD39D4-3F6A-494F-AF0B-7761E50356F9}" destId="{89634B41-181C-4523-974D-0D29F90E2381}" srcOrd="7" destOrd="0" presId="urn:microsoft.com/office/officeart/2005/8/layout/vList2"/>
    <dgm:cxn modelId="{90A58D2A-5F5E-4060-B886-B96D99AEEE17}" type="presParOf" srcId="{DFDD39D4-3F6A-494F-AF0B-7761E50356F9}" destId="{A6D97B52-8971-4DA3-9831-36DB0C40E57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97C630-B42E-4177-85BE-F12B5328D6DF}" type="doc">
      <dgm:prSet loTypeId="urn:microsoft.com/office/officeart/2016/7/layout/RepeatingBendingProcessNew" loCatId="process" qsTypeId="urn:microsoft.com/office/officeart/2005/8/quickstyle/simple1" qsCatId="simple" csTypeId="urn:microsoft.com/office/officeart/2005/8/colors/accent1_4" csCatId="accent1"/>
      <dgm:spPr/>
      <dgm:t>
        <a:bodyPr/>
        <a:lstStyle/>
        <a:p>
          <a:endParaRPr lang="en-US"/>
        </a:p>
      </dgm:t>
    </dgm:pt>
    <dgm:pt modelId="{9D81E5A6-02F5-4702-ABBB-88A9FD39F789}">
      <dgm:prSet/>
      <dgm:spPr/>
      <dgm:t>
        <a:bodyPr/>
        <a:lstStyle/>
        <a:p>
          <a:r>
            <a:rPr lang="en-US"/>
            <a:t> Calculate Differences</a:t>
          </a:r>
        </a:p>
      </dgm:t>
    </dgm:pt>
    <dgm:pt modelId="{40798BA3-1147-4641-AD79-380821C583D0}" type="parTrans" cxnId="{580DF4A4-79A3-4E7B-AD26-2AD313E47D48}">
      <dgm:prSet/>
      <dgm:spPr/>
      <dgm:t>
        <a:bodyPr/>
        <a:lstStyle/>
        <a:p>
          <a:endParaRPr lang="en-US"/>
        </a:p>
      </dgm:t>
    </dgm:pt>
    <dgm:pt modelId="{853915A2-33D8-4789-8D0F-AE9093C1E738}" type="sibTrans" cxnId="{580DF4A4-79A3-4E7B-AD26-2AD313E47D48}">
      <dgm:prSet phldrT="01" phldr="0"/>
      <dgm:spPr/>
      <dgm:t>
        <a:bodyPr/>
        <a:lstStyle/>
        <a:p>
          <a:r>
            <a:rPr lang="en-US"/>
            <a:t>01</a:t>
          </a:r>
        </a:p>
      </dgm:t>
    </dgm:pt>
    <dgm:pt modelId="{A5329C72-28D3-47E2-B44A-FD0E40F330F9}">
      <dgm:prSet/>
      <dgm:spPr/>
      <dgm:t>
        <a:bodyPr/>
        <a:lstStyle/>
        <a:p>
          <a:r>
            <a:rPr lang="en-US">
              <a:latin typeface="Sabon Next LT"/>
            </a:rPr>
            <a:t>Calculate</a:t>
          </a:r>
          <a:r>
            <a:rPr lang="en-US"/>
            <a:t> Absolute Differences</a:t>
          </a:r>
        </a:p>
      </dgm:t>
    </dgm:pt>
    <dgm:pt modelId="{A748DDFD-CB9F-4BCA-B34E-35C1F58232DD}" type="parTrans" cxnId="{23E1CFC5-BDD1-48B2-8323-B528CC40DF01}">
      <dgm:prSet/>
      <dgm:spPr/>
      <dgm:t>
        <a:bodyPr/>
        <a:lstStyle/>
        <a:p>
          <a:endParaRPr lang="en-US"/>
        </a:p>
      </dgm:t>
    </dgm:pt>
    <dgm:pt modelId="{2972D78D-27D1-40E9-8C3B-B255EBCC082A}" type="sibTrans" cxnId="{23E1CFC5-BDD1-48B2-8323-B528CC40DF01}">
      <dgm:prSet phldrT="02" phldr="0"/>
      <dgm:spPr/>
      <dgm:t>
        <a:bodyPr/>
        <a:lstStyle/>
        <a:p>
          <a:r>
            <a:rPr lang="en-US"/>
            <a:t>02</a:t>
          </a:r>
        </a:p>
      </dgm:t>
    </dgm:pt>
    <dgm:pt modelId="{861F748E-C697-4E21-B86C-18579ADDFD2F}">
      <dgm:prSet/>
      <dgm:spPr/>
      <dgm:t>
        <a:bodyPr/>
        <a:lstStyle/>
        <a:p>
          <a:r>
            <a:rPr lang="en-US"/>
            <a:t> Rank the Absolute Differences</a:t>
          </a:r>
        </a:p>
      </dgm:t>
    </dgm:pt>
    <dgm:pt modelId="{9BD0CA0F-A86F-4B06-8C33-5A404EB8A698}" type="parTrans" cxnId="{302CCC80-F094-4CAA-A815-76A9ECEF3320}">
      <dgm:prSet/>
      <dgm:spPr/>
      <dgm:t>
        <a:bodyPr/>
        <a:lstStyle/>
        <a:p>
          <a:endParaRPr lang="en-US"/>
        </a:p>
      </dgm:t>
    </dgm:pt>
    <dgm:pt modelId="{68250249-2CE4-4839-9687-36AA4DB54A59}" type="sibTrans" cxnId="{302CCC80-F094-4CAA-A815-76A9ECEF3320}">
      <dgm:prSet phldrT="03" phldr="0"/>
      <dgm:spPr/>
      <dgm:t>
        <a:bodyPr/>
        <a:lstStyle/>
        <a:p>
          <a:r>
            <a:rPr lang="en-US"/>
            <a:t>03</a:t>
          </a:r>
        </a:p>
      </dgm:t>
    </dgm:pt>
    <dgm:pt modelId="{A031D169-C829-4398-9821-35896B239927}">
      <dgm:prSet/>
      <dgm:spPr/>
      <dgm:t>
        <a:bodyPr/>
        <a:lstStyle/>
        <a:p>
          <a:r>
            <a:rPr lang="en-US"/>
            <a:t> Sum Ranks</a:t>
          </a:r>
        </a:p>
      </dgm:t>
    </dgm:pt>
    <dgm:pt modelId="{3883E0CE-1F6A-4427-B527-D6A2B708AF66}" type="parTrans" cxnId="{BEC1CBFF-5983-423B-BAF7-FC447C18E2CD}">
      <dgm:prSet/>
      <dgm:spPr/>
      <dgm:t>
        <a:bodyPr/>
        <a:lstStyle/>
        <a:p>
          <a:endParaRPr lang="en-US"/>
        </a:p>
      </dgm:t>
    </dgm:pt>
    <dgm:pt modelId="{00A34EA1-079C-483C-86BD-28D6BAA52226}" type="sibTrans" cxnId="{BEC1CBFF-5983-423B-BAF7-FC447C18E2CD}">
      <dgm:prSet phldrT="04" phldr="0"/>
      <dgm:spPr/>
      <dgm:t>
        <a:bodyPr/>
        <a:lstStyle/>
        <a:p>
          <a:r>
            <a:rPr lang="en-US"/>
            <a:t>04</a:t>
          </a:r>
        </a:p>
      </dgm:t>
    </dgm:pt>
    <dgm:pt modelId="{7D3ACF16-B235-42A7-B262-3A13A1C1BD61}">
      <dgm:prSet/>
      <dgm:spPr/>
      <dgm:t>
        <a:bodyPr/>
        <a:lstStyle/>
        <a:p>
          <a:r>
            <a:rPr lang="en-US"/>
            <a:t> Test Statistic (W)</a:t>
          </a:r>
        </a:p>
      </dgm:t>
    </dgm:pt>
    <dgm:pt modelId="{162B9585-347C-46B5-A442-7C87F1F09C07}" type="parTrans" cxnId="{E965CB77-2E22-4E3D-8F8E-CB182B084AD7}">
      <dgm:prSet/>
      <dgm:spPr/>
      <dgm:t>
        <a:bodyPr/>
        <a:lstStyle/>
        <a:p>
          <a:endParaRPr lang="en-US"/>
        </a:p>
      </dgm:t>
    </dgm:pt>
    <dgm:pt modelId="{F6535EE1-905A-4BB4-B8E2-DFED26668151}" type="sibTrans" cxnId="{E965CB77-2E22-4E3D-8F8E-CB182B084AD7}">
      <dgm:prSet phldrT="05" phldr="0"/>
      <dgm:spPr/>
      <dgm:t>
        <a:bodyPr/>
        <a:lstStyle/>
        <a:p>
          <a:r>
            <a:rPr lang="en-US"/>
            <a:t>05</a:t>
          </a:r>
        </a:p>
      </dgm:t>
    </dgm:pt>
    <dgm:pt modelId="{528C0CEA-0F58-4D42-A2C2-F84A58672793}">
      <dgm:prSet/>
      <dgm:spPr/>
      <dgm:t>
        <a:bodyPr/>
        <a:lstStyle/>
        <a:p>
          <a:r>
            <a:rPr lang="en-US"/>
            <a:t> Critical Value and Decision</a:t>
          </a:r>
        </a:p>
      </dgm:t>
    </dgm:pt>
    <dgm:pt modelId="{9C14EDE5-B1BA-409A-B527-69664C1AEB48}" type="parTrans" cxnId="{42E22BDC-3753-4B14-9FA6-821338194793}">
      <dgm:prSet/>
      <dgm:spPr/>
      <dgm:t>
        <a:bodyPr/>
        <a:lstStyle/>
        <a:p>
          <a:endParaRPr lang="en-US"/>
        </a:p>
      </dgm:t>
    </dgm:pt>
    <dgm:pt modelId="{67DBDC98-29D4-40CD-91E7-A57891F8AB4B}" type="sibTrans" cxnId="{42E22BDC-3753-4B14-9FA6-821338194793}">
      <dgm:prSet phldrT="06" phldr="0"/>
      <dgm:spPr/>
      <dgm:t>
        <a:bodyPr/>
        <a:lstStyle/>
        <a:p>
          <a:endParaRPr lang="en-US"/>
        </a:p>
      </dgm:t>
    </dgm:pt>
    <dgm:pt modelId="{557D3165-C129-471A-87FA-4604EBF40773}" type="pres">
      <dgm:prSet presAssocID="{2997C630-B42E-4177-85BE-F12B5328D6DF}" presName="Name0" presStyleCnt="0">
        <dgm:presLayoutVars>
          <dgm:dir/>
          <dgm:resizeHandles val="exact"/>
        </dgm:presLayoutVars>
      </dgm:prSet>
      <dgm:spPr/>
    </dgm:pt>
    <dgm:pt modelId="{FD905E52-1E22-497D-88E3-3500316C4D2C}" type="pres">
      <dgm:prSet presAssocID="{9D81E5A6-02F5-4702-ABBB-88A9FD39F789}" presName="node" presStyleLbl="node1" presStyleIdx="0" presStyleCnt="6">
        <dgm:presLayoutVars>
          <dgm:bulletEnabled val="1"/>
        </dgm:presLayoutVars>
      </dgm:prSet>
      <dgm:spPr/>
    </dgm:pt>
    <dgm:pt modelId="{C3B2F2F3-1F7F-447F-B2FF-2A968EDF63FF}" type="pres">
      <dgm:prSet presAssocID="{853915A2-33D8-4789-8D0F-AE9093C1E738}" presName="sibTrans" presStyleLbl="sibTrans1D1" presStyleIdx="0" presStyleCnt="5"/>
      <dgm:spPr/>
    </dgm:pt>
    <dgm:pt modelId="{98BC7957-527E-4774-8C1A-AECE8E0163B1}" type="pres">
      <dgm:prSet presAssocID="{853915A2-33D8-4789-8D0F-AE9093C1E738}" presName="connectorText" presStyleLbl="sibTrans1D1" presStyleIdx="0" presStyleCnt="5"/>
      <dgm:spPr/>
    </dgm:pt>
    <dgm:pt modelId="{139FB2F0-0A5B-4864-A176-E824B2A98EDF}" type="pres">
      <dgm:prSet presAssocID="{A5329C72-28D3-47E2-B44A-FD0E40F330F9}" presName="node" presStyleLbl="node1" presStyleIdx="1" presStyleCnt="6">
        <dgm:presLayoutVars>
          <dgm:bulletEnabled val="1"/>
        </dgm:presLayoutVars>
      </dgm:prSet>
      <dgm:spPr/>
    </dgm:pt>
    <dgm:pt modelId="{6510832A-80FA-46BC-9286-60EDB5BB9E68}" type="pres">
      <dgm:prSet presAssocID="{2972D78D-27D1-40E9-8C3B-B255EBCC082A}" presName="sibTrans" presStyleLbl="sibTrans1D1" presStyleIdx="1" presStyleCnt="5"/>
      <dgm:spPr/>
    </dgm:pt>
    <dgm:pt modelId="{9EC4DA18-D5F2-48C3-9A68-B24BAED52091}" type="pres">
      <dgm:prSet presAssocID="{2972D78D-27D1-40E9-8C3B-B255EBCC082A}" presName="connectorText" presStyleLbl="sibTrans1D1" presStyleIdx="1" presStyleCnt="5"/>
      <dgm:spPr/>
    </dgm:pt>
    <dgm:pt modelId="{0D2D00ED-F5AE-4E1D-B977-E54548D8BF80}" type="pres">
      <dgm:prSet presAssocID="{861F748E-C697-4E21-B86C-18579ADDFD2F}" presName="node" presStyleLbl="node1" presStyleIdx="2" presStyleCnt="6">
        <dgm:presLayoutVars>
          <dgm:bulletEnabled val="1"/>
        </dgm:presLayoutVars>
      </dgm:prSet>
      <dgm:spPr/>
    </dgm:pt>
    <dgm:pt modelId="{AE549146-3ECE-41BD-BF5E-3B59AD744130}" type="pres">
      <dgm:prSet presAssocID="{68250249-2CE4-4839-9687-36AA4DB54A59}" presName="sibTrans" presStyleLbl="sibTrans1D1" presStyleIdx="2" presStyleCnt="5"/>
      <dgm:spPr/>
    </dgm:pt>
    <dgm:pt modelId="{3C06FE70-4989-4E8A-899C-E16244AF2B5A}" type="pres">
      <dgm:prSet presAssocID="{68250249-2CE4-4839-9687-36AA4DB54A59}" presName="connectorText" presStyleLbl="sibTrans1D1" presStyleIdx="2" presStyleCnt="5"/>
      <dgm:spPr/>
    </dgm:pt>
    <dgm:pt modelId="{AD5A275E-2ED0-4FE7-BFD6-4141B0C76F93}" type="pres">
      <dgm:prSet presAssocID="{A031D169-C829-4398-9821-35896B239927}" presName="node" presStyleLbl="node1" presStyleIdx="3" presStyleCnt="6">
        <dgm:presLayoutVars>
          <dgm:bulletEnabled val="1"/>
        </dgm:presLayoutVars>
      </dgm:prSet>
      <dgm:spPr/>
    </dgm:pt>
    <dgm:pt modelId="{E827CF05-727A-4965-A4E7-FF3F00B4EDEA}" type="pres">
      <dgm:prSet presAssocID="{00A34EA1-079C-483C-86BD-28D6BAA52226}" presName="sibTrans" presStyleLbl="sibTrans1D1" presStyleIdx="3" presStyleCnt="5"/>
      <dgm:spPr/>
    </dgm:pt>
    <dgm:pt modelId="{EB974D80-0EEE-45E3-94C4-4A52EE976CB9}" type="pres">
      <dgm:prSet presAssocID="{00A34EA1-079C-483C-86BD-28D6BAA52226}" presName="connectorText" presStyleLbl="sibTrans1D1" presStyleIdx="3" presStyleCnt="5"/>
      <dgm:spPr/>
    </dgm:pt>
    <dgm:pt modelId="{4F57C721-4F46-42FD-B728-FE8D2E2CDEA6}" type="pres">
      <dgm:prSet presAssocID="{7D3ACF16-B235-42A7-B262-3A13A1C1BD61}" presName="node" presStyleLbl="node1" presStyleIdx="4" presStyleCnt="6">
        <dgm:presLayoutVars>
          <dgm:bulletEnabled val="1"/>
        </dgm:presLayoutVars>
      </dgm:prSet>
      <dgm:spPr/>
    </dgm:pt>
    <dgm:pt modelId="{BA788214-2A5E-4B84-9075-6C2744687C79}" type="pres">
      <dgm:prSet presAssocID="{F6535EE1-905A-4BB4-B8E2-DFED26668151}" presName="sibTrans" presStyleLbl="sibTrans1D1" presStyleIdx="4" presStyleCnt="5"/>
      <dgm:spPr/>
    </dgm:pt>
    <dgm:pt modelId="{FE2C15E5-99DC-46E4-A506-8BF988546B6F}" type="pres">
      <dgm:prSet presAssocID="{F6535EE1-905A-4BB4-B8E2-DFED26668151}" presName="connectorText" presStyleLbl="sibTrans1D1" presStyleIdx="4" presStyleCnt="5"/>
      <dgm:spPr/>
    </dgm:pt>
    <dgm:pt modelId="{2B60EB81-A553-471E-9833-A09BB0BA4F38}" type="pres">
      <dgm:prSet presAssocID="{528C0CEA-0F58-4D42-A2C2-F84A58672793}" presName="node" presStyleLbl="node1" presStyleIdx="5" presStyleCnt="6">
        <dgm:presLayoutVars>
          <dgm:bulletEnabled val="1"/>
        </dgm:presLayoutVars>
      </dgm:prSet>
      <dgm:spPr/>
    </dgm:pt>
  </dgm:ptLst>
  <dgm:cxnLst>
    <dgm:cxn modelId="{A60ABD04-444A-46BD-BAAE-B4BBCC7F6CCD}" type="presOf" srcId="{A031D169-C829-4398-9821-35896B239927}" destId="{AD5A275E-2ED0-4FE7-BFD6-4141B0C76F93}" srcOrd="0" destOrd="0" presId="urn:microsoft.com/office/officeart/2016/7/layout/RepeatingBendingProcessNew"/>
    <dgm:cxn modelId="{58590209-C911-4E3B-ACFC-CB90FB5B47FC}" type="presOf" srcId="{9D81E5A6-02F5-4702-ABBB-88A9FD39F789}" destId="{FD905E52-1E22-497D-88E3-3500316C4D2C}" srcOrd="0" destOrd="0" presId="urn:microsoft.com/office/officeart/2016/7/layout/RepeatingBendingProcessNew"/>
    <dgm:cxn modelId="{9EE15E38-2D01-4510-BF3E-11A2A779552C}" type="presOf" srcId="{F6535EE1-905A-4BB4-B8E2-DFED26668151}" destId="{FE2C15E5-99DC-46E4-A506-8BF988546B6F}" srcOrd="1" destOrd="0" presId="urn:microsoft.com/office/officeart/2016/7/layout/RepeatingBendingProcessNew"/>
    <dgm:cxn modelId="{A4C97B5D-5B93-454D-9DEC-499F10C5DBE5}" type="presOf" srcId="{861F748E-C697-4E21-B86C-18579ADDFD2F}" destId="{0D2D00ED-F5AE-4E1D-B977-E54548D8BF80}" srcOrd="0" destOrd="0" presId="urn:microsoft.com/office/officeart/2016/7/layout/RepeatingBendingProcessNew"/>
    <dgm:cxn modelId="{48AB4863-40B4-4B43-9C24-8B7A5A72BEEA}" type="presOf" srcId="{F6535EE1-905A-4BB4-B8E2-DFED26668151}" destId="{BA788214-2A5E-4B84-9075-6C2744687C79}" srcOrd="0" destOrd="0" presId="urn:microsoft.com/office/officeart/2016/7/layout/RepeatingBendingProcessNew"/>
    <dgm:cxn modelId="{42865C4A-D980-4984-A9AF-388934EF78FD}" type="presOf" srcId="{528C0CEA-0F58-4D42-A2C2-F84A58672793}" destId="{2B60EB81-A553-471E-9833-A09BB0BA4F38}" srcOrd="0" destOrd="0" presId="urn:microsoft.com/office/officeart/2016/7/layout/RepeatingBendingProcessNew"/>
    <dgm:cxn modelId="{E965CB77-2E22-4E3D-8F8E-CB182B084AD7}" srcId="{2997C630-B42E-4177-85BE-F12B5328D6DF}" destId="{7D3ACF16-B235-42A7-B262-3A13A1C1BD61}" srcOrd="4" destOrd="0" parTransId="{162B9585-347C-46B5-A442-7C87F1F09C07}" sibTransId="{F6535EE1-905A-4BB4-B8E2-DFED26668151}"/>
    <dgm:cxn modelId="{302CCC80-F094-4CAA-A815-76A9ECEF3320}" srcId="{2997C630-B42E-4177-85BE-F12B5328D6DF}" destId="{861F748E-C697-4E21-B86C-18579ADDFD2F}" srcOrd="2" destOrd="0" parTransId="{9BD0CA0F-A86F-4B06-8C33-5A404EB8A698}" sibTransId="{68250249-2CE4-4839-9687-36AA4DB54A59}"/>
    <dgm:cxn modelId="{44545184-FA0E-4636-BB09-572AA79DDCA3}" type="presOf" srcId="{00A34EA1-079C-483C-86BD-28D6BAA52226}" destId="{EB974D80-0EEE-45E3-94C4-4A52EE976CB9}" srcOrd="1" destOrd="0" presId="urn:microsoft.com/office/officeart/2016/7/layout/RepeatingBendingProcessNew"/>
    <dgm:cxn modelId="{C5F0929D-5309-4F87-A8E2-F1E93F09C265}" type="presOf" srcId="{7D3ACF16-B235-42A7-B262-3A13A1C1BD61}" destId="{4F57C721-4F46-42FD-B728-FE8D2E2CDEA6}" srcOrd="0" destOrd="0" presId="urn:microsoft.com/office/officeart/2016/7/layout/RepeatingBendingProcessNew"/>
    <dgm:cxn modelId="{A97CBB9E-6DD5-4F76-B8DF-27681F55C681}" type="presOf" srcId="{853915A2-33D8-4789-8D0F-AE9093C1E738}" destId="{C3B2F2F3-1F7F-447F-B2FF-2A968EDF63FF}" srcOrd="0" destOrd="0" presId="urn:microsoft.com/office/officeart/2016/7/layout/RepeatingBendingProcessNew"/>
    <dgm:cxn modelId="{580DF4A4-79A3-4E7B-AD26-2AD313E47D48}" srcId="{2997C630-B42E-4177-85BE-F12B5328D6DF}" destId="{9D81E5A6-02F5-4702-ABBB-88A9FD39F789}" srcOrd="0" destOrd="0" parTransId="{40798BA3-1147-4641-AD79-380821C583D0}" sibTransId="{853915A2-33D8-4789-8D0F-AE9093C1E738}"/>
    <dgm:cxn modelId="{BFCBCFAA-96CB-4125-B9FE-39E9A53939D6}" type="presOf" srcId="{2972D78D-27D1-40E9-8C3B-B255EBCC082A}" destId="{9EC4DA18-D5F2-48C3-9A68-B24BAED52091}" srcOrd="1" destOrd="0" presId="urn:microsoft.com/office/officeart/2016/7/layout/RepeatingBendingProcessNew"/>
    <dgm:cxn modelId="{58ED47B1-CD59-4F1D-A5AB-3DA086E5F6D4}" type="presOf" srcId="{2997C630-B42E-4177-85BE-F12B5328D6DF}" destId="{557D3165-C129-471A-87FA-4604EBF40773}" srcOrd="0" destOrd="0" presId="urn:microsoft.com/office/officeart/2016/7/layout/RepeatingBendingProcessNew"/>
    <dgm:cxn modelId="{44C336B8-8E65-4D7A-B914-456F5C5DD2BD}" type="presOf" srcId="{00A34EA1-079C-483C-86BD-28D6BAA52226}" destId="{E827CF05-727A-4965-A4E7-FF3F00B4EDEA}" srcOrd="0" destOrd="0" presId="urn:microsoft.com/office/officeart/2016/7/layout/RepeatingBendingProcessNew"/>
    <dgm:cxn modelId="{23E1CFC5-BDD1-48B2-8323-B528CC40DF01}" srcId="{2997C630-B42E-4177-85BE-F12B5328D6DF}" destId="{A5329C72-28D3-47E2-B44A-FD0E40F330F9}" srcOrd="1" destOrd="0" parTransId="{A748DDFD-CB9F-4BCA-B34E-35C1F58232DD}" sibTransId="{2972D78D-27D1-40E9-8C3B-B255EBCC082A}"/>
    <dgm:cxn modelId="{675480D7-8C24-414C-9ADE-1EE804CBF80A}" type="presOf" srcId="{A5329C72-28D3-47E2-B44A-FD0E40F330F9}" destId="{139FB2F0-0A5B-4864-A176-E824B2A98EDF}" srcOrd="0" destOrd="0" presId="urn:microsoft.com/office/officeart/2016/7/layout/RepeatingBendingProcessNew"/>
    <dgm:cxn modelId="{6E02E5D7-B20D-413B-90C9-1446E503F68E}" type="presOf" srcId="{853915A2-33D8-4789-8D0F-AE9093C1E738}" destId="{98BC7957-527E-4774-8C1A-AECE8E0163B1}" srcOrd="1" destOrd="0" presId="urn:microsoft.com/office/officeart/2016/7/layout/RepeatingBendingProcessNew"/>
    <dgm:cxn modelId="{42E22BDC-3753-4B14-9FA6-821338194793}" srcId="{2997C630-B42E-4177-85BE-F12B5328D6DF}" destId="{528C0CEA-0F58-4D42-A2C2-F84A58672793}" srcOrd="5" destOrd="0" parTransId="{9C14EDE5-B1BA-409A-B527-69664C1AEB48}" sibTransId="{67DBDC98-29D4-40CD-91E7-A57891F8AB4B}"/>
    <dgm:cxn modelId="{E62F2CDF-FCCB-4CD6-AFD2-061BAEE46A09}" type="presOf" srcId="{68250249-2CE4-4839-9687-36AA4DB54A59}" destId="{3C06FE70-4989-4E8A-899C-E16244AF2B5A}" srcOrd="1" destOrd="0" presId="urn:microsoft.com/office/officeart/2016/7/layout/RepeatingBendingProcessNew"/>
    <dgm:cxn modelId="{BC7AB8F4-9FE2-4A66-A20A-943AEFB9CD97}" type="presOf" srcId="{2972D78D-27D1-40E9-8C3B-B255EBCC082A}" destId="{6510832A-80FA-46BC-9286-60EDB5BB9E68}" srcOrd="0" destOrd="0" presId="urn:microsoft.com/office/officeart/2016/7/layout/RepeatingBendingProcessNew"/>
    <dgm:cxn modelId="{328095F5-0E67-443A-9400-515E458127EB}" type="presOf" srcId="{68250249-2CE4-4839-9687-36AA4DB54A59}" destId="{AE549146-3ECE-41BD-BF5E-3B59AD744130}" srcOrd="0" destOrd="0" presId="urn:microsoft.com/office/officeart/2016/7/layout/RepeatingBendingProcessNew"/>
    <dgm:cxn modelId="{BEC1CBFF-5983-423B-BAF7-FC447C18E2CD}" srcId="{2997C630-B42E-4177-85BE-F12B5328D6DF}" destId="{A031D169-C829-4398-9821-35896B239927}" srcOrd="3" destOrd="0" parTransId="{3883E0CE-1F6A-4427-B527-D6A2B708AF66}" sibTransId="{00A34EA1-079C-483C-86BD-28D6BAA52226}"/>
    <dgm:cxn modelId="{A8EC518A-2D85-46F1-B3DE-D4A9D1FBF0E2}" type="presParOf" srcId="{557D3165-C129-471A-87FA-4604EBF40773}" destId="{FD905E52-1E22-497D-88E3-3500316C4D2C}" srcOrd="0" destOrd="0" presId="urn:microsoft.com/office/officeart/2016/7/layout/RepeatingBendingProcessNew"/>
    <dgm:cxn modelId="{97EDC08E-7C80-45FC-B92A-45343CAC82B4}" type="presParOf" srcId="{557D3165-C129-471A-87FA-4604EBF40773}" destId="{C3B2F2F3-1F7F-447F-B2FF-2A968EDF63FF}" srcOrd="1" destOrd="0" presId="urn:microsoft.com/office/officeart/2016/7/layout/RepeatingBendingProcessNew"/>
    <dgm:cxn modelId="{FE4D0DA0-8B6D-40D2-B3C0-12FE329F413A}" type="presParOf" srcId="{C3B2F2F3-1F7F-447F-B2FF-2A968EDF63FF}" destId="{98BC7957-527E-4774-8C1A-AECE8E0163B1}" srcOrd="0" destOrd="0" presId="urn:microsoft.com/office/officeart/2016/7/layout/RepeatingBendingProcessNew"/>
    <dgm:cxn modelId="{3030DBCB-131E-4603-A0D6-389BF689A22D}" type="presParOf" srcId="{557D3165-C129-471A-87FA-4604EBF40773}" destId="{139FB2F0-0A5B-4864-A176-E824B2A98EDF}" srcOrd="2" destOrd="0" presId="urn:microsoft.com/office/officeart/2016/7/layout/RepeatingBendingProcessNew"/>
    <dgm:cxn modelId="{D9BF8942-47D5-4D0D-8ABA-383B5DD63DFA}" type="presParOf" srcId="{557D3165-C129-471A-87FA-4604EBF40773}" destId="{6510832A-80FA-46BC-9286-60EDB5BB9E68}" srcOrd="3" destOrd="0" presId="urn:microsoft.com/office/officeart/2016/7/layout/RepeatingBendingProcessNew"/>
    <dgm:cxn modelId="{AC169A0E-D496-4064-B592-31FE1AD62BEB}" type="presParOf" srcId="{6510832A-80FA-46BC-9286-60EDB5BB9E68}" destId="{9EC4DA18-D5F2-48C3-9A68-B24BAED52091}" srcOrd="0" destOrd="0" presId="urn:microsoft.com/office/officeart/2016/7/layout/RepeatingBendingProcessNew"/>
    <dgm:cxn modelId="{299B4E19-0962-47BA-BD2A-09506C02587C}" type="presParOf" srcId="{557D3165-C129-471A-87FA-4604EBF40773}" destId="{0D2D00ED-F5AE-4E1D-B977-E54548D8BF80}" srcOrd="4" destOrd="0" presId="urn:microsoft.com/office/officeart/2016/7/layout/RepeatingBendingProcessNew"/>
    <dgm:cxn modelId="{DB236C34-117F-4FCE-B6BA-D71F8BC962D2}" type="presParOf" srcId="{557D3165-C129-471A-87FA-4604EBF40773}" destId="{AE549146-3ECE-41BD-BF5E-3B59AD744130}" srcOrd="5" destOrd="0" presId="urn:microsoft.com/office/officeart/2016/7/layout/RepeatingBendingProcessNew"/>
    <dgm:cxn modelId="{B802235D-FDF3-49F2-B2EC-004A30044C4D}" type="presParOf" srcId="{AE549146-3ECE-41BD-BF5E-3B59AD744130}" destId="{3C06FE70-4989-4E8A-899C-E16244AF2B5A}" srcOrd="0" destOrd="0" presId="urn:microsoft.com/office/officeart/2016/7/layout/RepeatingBendingProcessNew"/>
    <dgm:cxn modelId="{5E4FA804-44AF-4532-8943-9C32A77067A9}" type="presParOf" srcId="{557D3165-C129-471A-87FA-4604EBF40773}" destId="{AD5A275E-2ED0-4FE7-BFD6-4141B0C76F93}" srcOrd="6" destOrd="0" presId="urn:microsoft.com/office/officeart/2016/7/layout/RepeatingBendingProcessNew"/>
    <dgm:cxn modelId="{15EC2414-D7FC-42B1-A737-650CC3263CDB}" type="presParOf" srcId="{557D3165-C129-471A-87FA-4604EBF40773}" destId="{E827CF05-727A-4965-A4E7-FF3F00B4EDEA}" srcOrd="7" destOrd="0" presId="urn:microsoft.com/office/officeart/2016/7/layout/RepeatingBendingProcessNew"/>
    <dgm:cxn modelId="{E86054A9-F78D-4926-9883-FF2F8037D232}" type="presParOf" srcId="{E827CF05-727A-4965-A4E7-FF3F00B4EDEA}" destId="{EB974D80-0EEE-45E3-94C4-4A52EE976CB9}" srcOrd="0" destOrd="0" presId="urn:microsoft.com/office/officeart/2016/7/layout/RepeatingBendingProcessNew"/>
    <dgm:cxn modelId="{347A6C05-030C-409D-8375-92A53DCC9BD0}" type="presParOf" srcId="{557D3165-C129-471A-87FA-4604EBF40773}" destId="{4F57C721-4F46-42FD-B728-FE8D2E2CDEA6}" srcOrd="8" destOrd="0" presId="urn:microsoft.com/office/officeart/2016/7/layout/RepeatingBendingProcessNew"/>
    <dgm:cxn modelId="{6340C808-8D16-4775-9794-38BE835CC262}" type="presParOf" srcId="{557D3165-C129-471A-87FA-4604EBF40773}" destId="{BA788214-2A5E-4B84-9075-6C2744687C79}" srcOrd="9" destOrd="0" presId="urn:microsoft.com/office/officeart/2016/7/layout/RepeatingBendingProcessNew"/>
    <dgm:cxn modelId="{5F4CFEBB-6295-47D9-A457-20BC176BF324}" type="presParOf" srcId="{BA788214-2A5E-4B84-9075-6C2744687C79}" destId="{FE2C15E5-99DC-46E4-A506-8BF988546B6F}" srcOrd="0" destOrd="0" presId="urn:microsoft.com/office/officeart/2016/7/layout/RepeatingBendingProcessNew"/>
    <dgm:cxn modelId="{B3084D27-C598-4C6E-8261-5C9D4B4630DC}" type="presParOf" srcId="{557D3165-C129-471A-87FA-4604EBF40773}" destId="{2B60EB81-A553-471E-9833-A09BB0BA4F38}"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D3DD9-BB31-4C40-9A19-2267349CE5C8}">
      <dsp:nvSpPr>
        <dsp:cNvPr id="0" name=""/>
        <dsp:cNvSpPr/>
      </dsp:nvSpPr>
      <dsp:spPr>
        <a:xfrm>
          <a:off x="0" y="512"/>
          <a:ext cx="11274612" cy="11984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FD01FD-CF6A-454D-B64E-6C270AE78271}">
      <dsp:nvSpPr>
        <dsp:cNvPr id="0" name=""/>
        <dsp:cNvSpPr/>
      </dsp:nvSpPr>
      <dsp:spPr>
        <a:xfrm>
          <a:off x="362545" y="270173"/>
          <a:ext cx="659173" cy="6591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A11807-DC92-47E7-9D11-86E44D7E48A2}">
      <dsp:nvSpPr>
        <dsp:cNvPr id="0" name=""/>
        <dsp:cNvSpPr/>
      </dsp:nvSpPr>
      <dsp:spPr>
        <a:xfrm>
          <a:off x="1384263" y="512"/>
          <a:ext cx="9890348" cy="1198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41" tIns="126841" rIns="126841" bIns="126841" numCol="1" spcCol="1270" anchor="ctr" anchorCtr="0">
          <a:noAutofit/>
        </a:bodyPr>
        <a:lstStyle/>
        <a:p>
          <a:pPr marL="0" lvl="0" indent="0" algn="l" defTabSz="1111250">
            <a:lnSpc>
              <a:spcPct val="100000"/>
            </a:lnSpc>
            <a:spcBef>
              <a:spcPct val="0"/>
            </a:spcBef>
            <a:spcAft>
              <a:spcPct val="35000"/>
            </a:spcAft>
            <a:buNone/>
          </a:pPr>
          <a:r>
            <a:rPr lang="en-US" sz="2500" kern="1200"/>
            <a:t>Number of Samples: 68</a:t>
          </a:r>
        </a:p>
      </dsp:txBody>
      <dsp:txXfrm>
        <a:off x="1384263" y="512"/>
        <a:ext cx="9890348" cy="1198496"/>
      </dsp:txXfrm>
    </dsp:sp>
    <dsp:sp modelId="{E4B5D08F-58CA-4FB4-B27C-9A478CE62254}">
      <dsp:nvSpPr>
        <dsp:cNvPr id="0" name=""/>
        <dsp:cNvSpPr/>
      </dsp:nvSpPr>
      <dsp:spPr>
        <a:xfrm>
          <a:off x="0" y="1498633"/>
          <a:ext cx="11274612" cy="11984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D61428-4ED4-4D58-957B-D13EDC889E95}">
      <dsp:nvSpPr>
        <dsp:cNvPr id="0" name=""/>
        <dsp:cNvSpPr/>
      </dsp:nvSpPr>
      <dsp:spPr>
        <a:xfrm>
          <a:off x="362545" y="1768294"/>
          <a:ext cx="659173" cy="6591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8CA7FE-003F-4EAD-9D04-AE23B9D9384D}">
      <dsp:nvSpPr>
        <dsp:cNvPr id="0" name=""/>
        <dsp:cNvSpPr/>
      </dsp:nvSpPr>
      <dsp:spPr>
        <a:xfrm>
          <a:off x="1384263" y="1498633"/>
          <a:ext cx="9890348" cy="1198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41" tIns="126841" rIns="126841" bIns="126841" numCol="1" spcCol="1270" anchor="ctr" anchorCtr="0">
          <a:noAutofit/>
        </a:bodyPr>
        <a:lstStyle/>
        <a:p>
          <a:pPr marL="0" lvl="0" indent="0" algn="l" defTabSz="1111250">
            <a:lnSpc>
              <a:spcPct val="100000"/>
            </a:lnSpc>
            <a:spcBef>
              <a:spcPct val="0"/>
            </a:spcBef>
            <a:spcAft>
              <a:spcPct val="35000"/>
            </a:spcAft>
            <a:buNone/>
          </a:pPr>
          <a:r>
            <a:rPr lang="en-US" sz="2500" kern="1200"/>
            <a:t>Variables: Initial Weight and Terminal Weight</a:t>
          </a:r>
        </a:p>
      </dsp:txBody>
      <dsp:txXfrm>
        <a:off x="1384263" y="1498633"/>
        <a:ext cx="9890348" cy="1198496"/>
      </dsp:txXfrm>
    </dsp:sp>
    <dsp:sp modelId="{B30FD563-0216-426B-A083-FDBF4347EBA0}">
      <dsp:nvSpPr>
        <dsp:cNvPr id="0" name=""/>
        <dsp:cNvSpPr/>
      </dsp:nvSpPr>
      <dsp:spPr>
        <a:xfrm>
          <a:off x="0" y="2996754"/>
          <a:ext cx="11274612" cy="11984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EF4A29-8CD2-443E-B5AB-2390CAD3104B}">
      <dsp:nvSpPr>
        <dsp:cNvPr id="0" name=""/>
        <dsp:cNvSpPr/>
      </dsp:nvSpPr>
      <dsp:spPr>
        <a:xfrm>
          <a:off x="362545" y="3266415"/>
          <a:ext cx="659173" cy="6591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9EF003-01A3-4B82-A483-CAD30950966F}">
      <dsp:nvSpPr>
        <dsp:cNvPr id="0" name=""/>
        <dsp:cNvSpPr/>
      </dsp:nvSpPr>
      <dsp:spPr>
        <a:xfrm>
          <a:off x="1384263" y="2996754"/>
          <a:ext cx="9890348" cy="1198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41" tIns="126841" rIns="126841" bIns="126841" numCol="1" spcCol="1270" anchor="ctr" anchorCtr="0">
          <a:noAutofit/>
        </a:bodyPr>
        <a:lstStyle/>
        <a:p>
          <a:pPr marL="0" lvl="0" indent="0" algn="l" defTabSz="1111250">
            <a:lnSpc>
              <a:spcPct val="100000"/>
            </a:lnSpc>
            <a:spcBef>
              <a:spcPct val="0"/>
            </a:spcBef>
            <a:spcAft>
              <a:spcPct val="35000"/>
            </a:spcAft>
            <a:buNone/>
          </a:pPr>
          <a:r>
            <a:rPr lang="en-US" sz="2500" kern="1200"/>
            <a:t>Each sample includes data on the initial weight (at the beginning of the semester) and terminal weight (12 weeks later).</a:t>
          </a:r>
        </a:p>
      </dsp:txBody>
      <dsp:txXfrm>
        <a:off x="1384263" y="2996754"/>
        <a:ext cx="9890348" cy="11984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E9D6F-CC89-4CE7-9DA7-B0243262DD46}">
      <dsp:nvSpPr>
        <dsp:cNvPr id="0" name=""/>
        <dsp:cNvSpPr/>
      </dsp:nvSpPr>
      <dsp:spPr>
        <a:xfrm>
          <a:off x="3080" y="1016700"/>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EA46C-8775-47FB-B9D4-52E43EAF6DE8}">
      <dsp:nvSpPr>
        <dsp:cNvPr id="0" name=""/>
        <dsp:cNvSpPr/>
      </dsp:nvSpPr>
      <dsp:spPr>
        <a:xfrm>
          <a:off x="247486" y="124888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RANDOMNESS</a:t>
          </a:r>
        </a:p>
      </dsp:txBody>
      <dsp:txXfrm>
        <a:off x="288396" y="1289795"/>
        <a:ext cx="2117829" cy="1314957"/>
      </dsp:txXfrm>
    </dsp:sp>
    <dsp:sp modelId="{6C6F3565-E91A-4E2D-AD6F-E809F7BE08A7}">
      <dsp:nvSpPr>
        <dsp:cNvPr id="0" name=""/>
        <dsp:cNvSpPr/>
      </dsp:nvSpPr>
      <dsp:spPr>
        <a:xfrm>
          <a:off x="2691541" y="1016700"/>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3E83AA-D9DE-4A48-80AC-C4A85B1839F8}">
      <dsp:nvSpPr>
        <dsp:cNvPr id="0" name=""/>
        <dsp:cNvSpPr/>
      </dsp:nvSpPr>
      <dsp:spPr>
        <a:xfrm>
          <a:off x="2935947" y="124888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INDEPENDENCE</a:t>
          </a:r>
        </a:p>
      </dsp:txBody>
      <dsp:txXfrm>
        <a:off x="2976857" y="1289795"/>
        <a:ext cx="2117829" cy="1314957"/>
      </dsp:txXfrm>
    </dsp:sp>
    <dsp:sp modelId="{A1336226-C0CA-4CA1-8A33-F1475D6D537C}">
      <dsp:nvSpPr>
        <dsp:cNvPr id="0" name=""/>
        <dsp:cNvSpPr/>
      </dsp:nvSpPr>
      <dsp:spPr>
        <a:xfrm>
          <a:off x="5380002" y="1016700"/>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885B4C-FB3A-4AE5-83F9-CD7724260523}">
      <dsp:nvSpPr>
        <dsp:cNvPr id="0" name=""/>
        <dsp:cNvSpPr/>
      </dsp:nvSpPr>
      <dsp:spPr>
        <a:xfrm>
          <a:off x="5624408" y="124888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solidFill>
                <a:srgbClr val="000000"/>
              </a:solidFill>
              <a:latin typeface="Calibri"/>
              <a:cs typeface="Calibri"/>
            </a:rPr>
            <a:t>HOMOGENEITY OF VARIANCE</a:t>
          </a:r>
          <a:endParaRPr lang="en-US" sz="2000" kern="1200"/>
        </a:p>
      </dsp:txBody>
      <dsp:txXfrm>
        <a:off x="5665318" y="1289795"/>
        <a:ext cx="2117829" cy="1314957"/>
      </dsp:txXfrm>
    </dsp:sp>
    <dsp:sp modelId="{4EB6100F-65A6-4C06-9D54-CE4E7C0EFF0F}">
      <dsp:nvSpPr>
        <dsp:cNvPr id="0" name=""/>
        <dsp:cNvSpPr/>
      </dsp:nvSpPr>
      <dsp:spPr>
        <a:xfrm>
          <a:off x="8068463" y="1016700"/>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2EFD2D-B9E4-4DB2-AAD9-70784FD122B1}">
      <dsp:nvSpPr>
        <dsp:cNvPr id="0" name=""/>
        <dsp:cNvSpPr/>
      </dsp:nvSpPr>
      <dsp:spPr>
        <a:xfrm>
          <a:off x="8312869" y="124888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Sabon Next LT"/>
            </a:rPr>
            <a:t>NORMALITY</a:t>
          </a:r>
          <a:endParaRPr lang="en-US" sz="2000" kern="1200"/>
        </a:p>
      </dsp:txBody>
      <dsp:txXfrm>
        <a:off x="8353779" y="1289795"/>
        <a:ext cx="2117829" cy="1314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6DD04-6FF0-4EC2-AFEB-8D4365B8FEF6}">
      <dsp:nvSpPr>
        <dsp:cNvPr id="0" name=""/>
        <dsp:cNvSpPr/>
      </dsp:nvSpPr>
      <dsp:spPr>
        <a:xfrm>
          <a:off x="0" y="103002"/>
          <a:ext cx="7003777" cy="2779920"/>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Randomness:</a:t>
          </a:r>
          <a:r>
            <a:rPr lang="en-US" sz="2700" kern="1200"/>
            <a:t> Professor Levitsky recruited students from two large sections of an introductory health course, and if the selection process within these sections was random, then the random assumption would likely be met</a:t>
          </a:r>
        </a:p>
      </dsp:txBody>
      <dsp:txXfrm>
        <a:off x="135705" y="238707"/>
        <a:ext cx="6732367" cy="2508510"/>
      </dsp:txXfrm>
    </dsp:sp>
    <dsp:sp modelId="{960155C9-4F5D-41B5-85EB-CAFB399DE4C9}">
      <dsp:nvSpPr>
        <dsp:cNvPr id="0" name=""/>
        <dsp:cNvSpPr/>
      </dsp:nvSpPr>
      <dsp:spPr>
        <a:xfrm>
          <a:off x="0" y="2960682"/>
          <a:ext cx="7003777" cy="2779920"/>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Independence:</a:t>
          </a:r>
          <a:r>
            <a:rPr lang="en-US" sz="2700" kern="1200"/>
            <a:t> The weight change of one student does not influence the weight change of another student so the independence is met.</a:t>
          </a:r>
        </a:p>
      </dsp:txBody>
      <dsp:txXfrm>
        <a:off x="135705" y="3096387"/>
        <a:ext cx="6732367" cy="2508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45D03-5C6A-44CC-BE64-D96953D66701}">
      <dsp:nvSpPr>
        <dsp:cNvPr id="0" name=""/>
        <dsp:cNvSpPr/>
      </dsp:nvSpPr>
      <dsp:spPr>
        <a:xfrm>
          <a:off x="753" y="526836"/>
          <a:ext cx="2938425" cy="1763055"/>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Wilcoxon signed-rank</a:t>
          </a:r>
        </a:p>
      </dsp:txBody>
      <dsp:txXfrm>
        <a:off x="753" y="526836"/>
        <a:ext cx="2938425" cy="1763055"/>
      </dsp:txXfrm>
    </dsp:sp>
    <dsp:sp modelId="{32662710-BBF4-424A-8BDD-B6C5D0AC1DE1}">
      <dsp:nvSpPr>
        <dsp:cNvPr id="0" name=""/>
        <dsp:cNvSpPr/>
      </dsp:nvSpPr>
      <dsp:spPr>
        <a:xfrm>
          <a:off x="3233021" y="526836"/>
          <a:ext cx="2938425" cy="1763055"/>
        </a:xfrm>
        <a:prstGeom prst="rect">
          <a:avLst/>
        </a:prstGeom>
        <a:solidFill>
          <a:schemeClr val="accent1">
            <a:shade val="50000"/>
            <a:hueOff val="54861"/>
            <a:satOff val="-2774"/>
            <a:lumOff val="217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Mann-Whitney U</a:t>
          </a:r>
        </a:p>
      </dsp:txBody>
      <dsp:txXfrm>
        <a:off x="3233021" y="526836"/>
        <a:ext cx="2938425" cy="1763055"/>
      </dsp:txXfrm>
    </dsp:sp>
    <dsp:sp modelId="{D9751A44-FA8E-4D67-AA40-EED4CF656F1C}">
      <dsp:nvSpPr>
        <dsp:cNvPr id="0" name=""/>
        <dsp:cNvSpPr/>
      </dsp:nvSpPr>
      <dsp:spPr>
        <a:xfrm>
          <a:off x="753" y="2583733"/>
          <a:ext cx="2938425" cy="1763055"/>
        </a:xfrm>
        <a:prstGeom prst="rect">
          <a:avLst/>
        </a:prstGeom>
        <a:solidFill>
          <a:schemeClr val="accent1">
            <a:shade val="50000"/>
            <a:hueOff val="109722"/>
            <a:satOff val="-5547"/>
            <a:lumOff val="435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Kruskal-Wallis</a:t>
          </a:r>
        </a:p>
      </dsp:txBody>
      <dsp:txXfrm>
        <a:off x="753" y="2583733"/>
        <a:ext cx="2938425" cy="1763055"/>
      </dsp:txXfrm>
    </dsp:sp>
    <dsp:sp modelId="{87F90E9D-CA25-490F-92BC-DDB6D1EF046D}">
      <dsp:nvSpPr>
        <dsp:cNvPr id="0" name=""/>
        <dsp:cNvSpPr/>
      </dsp:nvSpPr>
      <dsp:spPr>
        <a:xfrm>
          <a:off x="3233021" y="2583733"/>
          <a:ext cx="2938425" cy="1763055"/>
        </a:xfrm>
        <a:prstGeom prst="rect">
          <a:avLst/>
        </a:prstGeom>
        <a:solidFill>
          <a:schemeClr val="accent1">
            <a:shade val="50000"/>
            <a:hueOff val="54861"/>
            <a:satOff val="-2774"/>
            <a:lumOff val="217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Friedman tests</a:t>
          </a:r>
        </a:p>
      </dsp:txBody>
      <dsp:txXfrm>
        <a:off x="3233021" y="2583733"/>
        <a:ext cx="2938425" cy="17630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3BF45-4698-4A20-AD62-6C380C3656E4}">
      <dsp:nvSpPr>
        <dsp:cNvPr id="0" name=""/>
        <dsp:cNvSpPr/>
      </dsp:nvSpPr>
      <dsp:spPr>
        <a:xfrm>
          <a:off x="0" y="725268"/>
          <a:ext cx="7003777" cy="809493"/>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Dependent samples</a:t>
          </a:r>
        </a:p>
      </dsp:txBody>
      <dsp:txXfrm>
        <a:off x="39516" y="764784"/>
        <a:ext cx="6924745" cy="730461"/>
      </dsp:txXfrm>
    </dsp:sp>
    <dsp:sp modelId="{48E68288-21E4-4D9A-A90F-6EB2B6B3BA66}">
      <dsp:nvSpPr>
        <dsp:cNvPr id="0" name=""/>
        <dsp:cNvSpPr/>
      </dsp:nvSpPr>
      <dsp:spPr>
        <a:xfrm>
          <a:off x="0" y="1621161"/>
          <a:ext cx="7003777" cy="809493"/>
        </a:xfrm>
        <a:prstGeom prst="roundRect">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Independence within the pairs</a:t>
          </a:r>
        </a:p>
      </dsp:txBody>
      <dsp:txXfrm>
        <a:off x="39516" y="1660677"/>
        <a:ext cx="6924745" cy="730461"/>
      </dsp:txXfrm>
    </dsp:sp>
    <dsp:sp modelId="{B18162BF-937A-4E22-BBE9-9D29120A0B86}">
      <dsp:nvSpPr>
        <dsp:cNvPr id="0" name=""/>
        <dsp:cNvSpPr/>
      </dsp:nvSpPr>
      <dsp:spPr>
        <a:xfrm>
          <a:off x="0" y="2517055"/>
          <a:ext cx="7003777" cy="809493"/>
        </a:xfrm>
        <a:prstGeom prst="roundRect">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Distribution of difference is symmetric</a:t>
          </a:r>
        </a:p>
      </dsp:txBody>
      <dsp:txXfrm>
        <a:off x="39516" y="2556571"/>
        <a:ext cx="6924745" cy="730461"/>
      </dsp:txXfrm>
    </dsp:sp>
    <dsp:sp modelId="{571065A4-C23F-4D91-B4DF-231AB8271BE8}">
      <dsp:nvSpPr>
        <dsp:cNvPr id="0" name=""/>
        <dsp:cNvSpPr/>
      </dsp:nvSpPr>
      <dsp:spPr>
        <a:xfrm>
          <a:off x="0" y="3412949"/>
          <a:ext cx="7003777" cy="809493"/>
        </a:xfrm>
        <a:prstGeom prst="roundRect">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Ordinal level of measurement</a:t>
          </a:r>
        </a:p>
      </dsp:txBody>
      <dsp:txXfrm>
        <a:off x="39516" y="3452465"/>
        <a:ext cx="6924745" cy="730461"/>
      </dsp:txXfrm>
    </dsp:sp>
    <dsp:sp modelId="{A6D97B52-8971-4DA3-9831-36DB0C40E57A}">
      <dsp:nvSpPr>
        <dsp:cNvPr id="0" name=""/>
        <dsp:cNvSpPr/>
      </dsp:nvSpPr>
      <dsp:spPr>
        <a:xfrm>
          <a:off x="0" y="4308843"/>
          <a:ext cx="7003777" cy="809493"/>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Scale </a:t>
          </a:r>
          <a:r>
            <a:rPr lang="en-US" sz="3000" kern="1200">
              <a:latin typeface="Sabon Next LT"/>
            </a:rPr>
            <a:t>compatibility</a:t>
          </a:r>
          <a:endParaRPr lang="en-US" sz="3000" kern="1200"/>
        </a:p>
      </dsp:txBody>
      <dsp:txXfrm>
        <a:off x="39516" y="4348359"/>
        <a:ext cx="6924745" cy="7304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2F2F3-1F7F-447F-B2FF-2A968EDF63FF}">
      <dsp:nvSpPr>
        <dsp:cNvPr id="0" name=""/>
        <dsp:cNvSpPr/>
      </dsp:nvSpPr>
      <dsp:spPr>
        <a:xfrm>
          <a:off x="2521434" y="753804"/>
          <a:ext cx="549472" cy="91440"/>
        </a:xfrm>
        <a:custGeom>
          <a:avLst/>
          <a:gdLst/>
          <a:ahLst/>
          <a:cxnLst/>
          <a:rect l="0" t="0" r="0" b="0"/>
          <a:pathLst>
            <a:path>
              <a:moveTo>
                <a:pt x="0" y="45720"/>
              </a:moveTo>
              <a:lnTo>
                <a:pt x="100714" y="45720"/>
              </a:lnTo>
            </a:path>
            <a:path>
              <a:moveTo>
                <a:pt x="448757" y="45720"/>
              </a:moveTo>
              <a:lnTo>
                <a:pt x="549472" y="45720"/>
              </a:lnTo>
            </a:path>
          </a:pathLst>
        </a:custGeom>
        <a:noFill/>
        <a:ln w="6350" cap="flat" cmpd="sng" algn="ctr">
          <a:solidFill>
            <a:schemeClr val="accent1">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33450">
            <a:lnSpc>
              <a:spcPct val="90000"/>
            </a:lnSpc>
            <a:spcBef>
              <a:spcPct val="0"/>
            </a:spcBef>
            <a:spcAft>
              <a:spcPct val="35000"/>
            </a:spcAft>
            <a:buNone/>
          </a:pPr>
          <a:r>
            <a:rPr lang="en-US" sz="2100" kern="1200"/>
            <a:t>01</a:t>
          </a:r>
        </a:p>
      </dsp:txBody>
      <dsp:txXfrm>
        <a:off x="2622149" y="625502"/>
        <a:ext cx="348043" cy="348043"/>
      </dsp:txXfrm>
    </dsp:sp>
    <dsp:sp modelId="{FD905E52-1E22-497D-88E3-3500316C4D2C}">
      <dsp:nvSpPr>
        <dsp:cNvPr id="0" name=""/>
        <dsp:cNvSpPr/>
      </dsp:nvSpPr>
      <dsp:spPr>
        <a:xfrm>
          <a:off x="1181" y="42908"/>
          <a:ext cx="2522053" cy="1513232"/>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583" tIns="129722" rIns="123583" bIns="129722" numCol="1" spcCol="1270" anchor="ctr" anchorCtr="0">
          <a:noAutofit/>
        </a:bodyPr>
        <a:lstStyle/>
        <a:p>
          <a:pPr marL="0" lvl="0" indent="0" algn="ctr" defTabSz="1244600">
            <a:lnSpc>
              <a:spcPct val="90000"/>
            </a:lnSpc>
            <a:spcBef>
              <a:spcPct val="0"/>
            </a:spcBef>
            <a:spcAft>
              <a:spcPct val="35000"/>
            </a:spcAft>
            <a:buNone/>
          </a:pPr>
          <a:r>
            <a:rPr lang="en-US" sz="2800" kern="1200"/>
            <a:t> Calculate Differences</a:t>
          </a:r>
        </a:p>
      </dsp:txBody>
      <dsp:txXfrm>
        <a:off x="1181" y="42908"/>
        <a:ext cx="2522053" cy="1513232"/>
      </dsp:txXfrm>
    </dsp:sp>
    <dsp:sp modelId="{6510832A-80FA-46BC-9286-60EDB5BB9E68}">
      <dsp:nvSpPr>
        <dsp:cNvPr id="0" name=""/>
        <dsp:cNvSpPr/>
      </dsp:nvSpPr>
      <dsp:spPr>
        <a:xfrm>
          <a:off x="1262208" y="1554340"/>
          <a:ext cx="3102125" cy="549472"/>
        </a:xfrm>
        <a:custGeom>
          <a:avLst/>
          <a:gdLst/>
          <a:ahLst/>
          <a:cxnLst/>
          <a:rect l="0" t="0" r="0" b="0"/>
          <a:pathLst>
            <a:path>
              <a:moveTo>
                <a:pt x="3102125" y="0"/>
              </a:moveTo>
              <a:lnTo>
                <a:pt x="3102125" y="291836"/>
              </a:lnTo>
              <a:lnTo>
                <a:pt x="0" y="291836"/>
              </a:lnTo>
              <a:lnTo>
                <a:pt x="0" y="549472"/>
              </a:lnTo>
            </a:path>
          </a:pathLst>
        </a:custGeom>
        <a:noFill/>
        <a:ln w="6350" cap="flat" cmpd="sng" algn="ctr">
          <a:solidFill>
            <a:schemeClr val="accent1">
              <a:shade val="90000"/>
              <a:hueOff val="44689"/>
              <a:satOff val="-2110"/>
              <a:lumOff val="1410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33450">
            <a:lnSpc>
              <a:spcPct val="90000"/>
            </a:lnSpc>
            <a:spcBef>
              <a:spcPct val="0"/>
            </a:spcBef>
            <a:spcAft>
              <a:spcPct val="35000"/>
            </a:spcAft>
            <a:buNone/>
          </a:pPr>
          <a:r>
            <a:rPr lang="en-US" sz="2100" kern="1200"/>
            <a:t>02</a:t>
          </a:r>
        </a:p>
      </dsp:txBody>
      <dsp:txXfrm>
        <a:off x="2625889" y="1681792"/>
        <a:ext cx="374762" cy="294567"/>
      </dsp:txXfrm>
    </dsp:sp>
    <dsp:sp modelId="{139FB2F0-0A5B-4864-A176-E824B2A98EDF}">
      <dsp:nvSpPr>
        <dsp:cNvPr id="0" name=""/>
        <dsp:cNvSpPr/>
      </dsp:nvSpPr>
      <dsp:spPr>
        <a:xfrm>
          <a:off x="3103307" y="42908"/>
          <a:ext cx="2522053" cy="1513232"/>
        </a:xfrm>
        <a:prstGeom prst="rect">
          <a:avLst/>
        </a:prstGeom>
        <a:solidFill>
          <a:schemeClr val="accent1">
            <a:shade val="50000"/>
            <a:hueOff val="36574"/>
            <a:satOff val="-1849"/>
            <a:lumOff val="145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583" tIns="129722" rIns="123583" bIns="129722" numCol="1" spcCol="1270" anchor="ctr" anchorCtr="0">
          <a:noAutofit/>
        </a:bodyPr>
        <a:lstStyle/>
        <a:p>
          <a:pPr marL="0" lvl="0" indent="0" algn="ctr" defTabSz="1244600">
            <a:lnSpc>
              <a:spcPct val="90000"/>
            </a:lnSpc>
            <a:spcBef>
              <a:spcPct val="0"/>
            </a:spcBef>
            <a:spcAft>
              <a:spcPct val="35000"/>
            </a:spcAft>
            <a:buNone/>
          </a:pPr>
          <a:r>
            <a:rPr lang="en-US" sz="2800" kern="1200">
              <a:latin typeface="Sabon Next LT"/>
            </a:rPr>
            <a:t>Calculate</a:t>
          </a:r>
          <a:r>
            <a:rPr lang="en-US" sz="2800" kern="1200"/>
            <a:t> Absolute Differences</a:t>
          </a:r>
        </a:p>
      </dsp:txBody>
      <dsp:txXfrm>
        <a:off x="3103307" y="42908"/>
        <a:ext cx="2522053" cy="1513232"/>
      </dsp:txXfrm>
    </dsp:sp>
    <dsp:sp modelId="{AE549146-3ECE-41BD-BF5E-3B59AD744130}">
      <dsp:nvSpPr>
        <dsp:cNvPr id="0" name=""/>
        <dsp:cNvSpPr/>
      </dsp:nvSpPr>
      <dsp:spPr>
        <a:xfrm>
          <a:off x="2521434" y="2847109"/>
          <a:ext cx="549472" cy="91440"/>
        </a:xfrm>
        <a:custGeom>
          <a:avLst/>
          <a:gdLst/>
          <a:ahLst/>
          <a:cxnLst/>
          <a:rect l="0" t="0" r="0" b="0"/>
          <a:pathLst>
            <a:path>
              <a:moveTo>
                <a:pt x="0" y="45720"/>
              </a:moveTo>
              <a:lnTo>
                <a:pt x="105699" y="45719"/>
              </a:lnTo>
            </a:path>
            <a:path>
              <a:moveTo>
                <a:pt x="443772" y="45719"/>
              </a:moveTo>
              <a:lnTo>
                <a:pt x="549472" y="45720"/>
              </a:lnTo>
            </a:path>
          </a:pathLst>
        </a:custGeom>
        <a:noFill/>
        <a:ln w="6350" cap="flat" cmpd="sng" algn="ctr">
          <a:solidFill>
            <a:schemeClr val="accent1">
              <a:shade val="90000"/>
              <a:hueOff val="89377"/>
              <a:satOff val="-4219"/>
              <a:lumOff val="2819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33450">
            <a:lnSpc>
              <a:spcPct val="90000"/>
            </a:lnSpc>
            <a:spcBef>
              <a:spcPct val="0"/>
            </a:spcBef>
            <a:spcAft>
              <a:spcPct val="35000"/>
            </a:spcAft>
            <a:buNone/>
          </a:pPr>
          <a:r>
            <a:rPr lang="en-US" sz="2100" kern="1200"/>
            <a:t>03</a:t>
          </a:r>
        </a:p>
      </dsp:txBody>
      <dsp:txXfrm>
        <a:off x="2627134" y="2745545"/>
        <a:ext cx="338073" cy="294567"/>
      </dsp:txXfrm>
    </dsp:sp>
    <dsp:sp modelId="{0D2D00ED-F5AE-4E1D-B977-E54548D8BF80}">
      <dsp:nvSpPr>
        <dsp:cNvPr id="0" name=""/>
        <dsp:cNvSpPr/>
      </dsp:nvSpPr>
      <dsp:spPr>
        <a:xfrm>
          <a:off x="1181" y="2136212"/>
          <a:ext cx="2522053" cy="1513232"/>
        </a:xfrm>
        <a:prstGeom prst="rect">
          <a:avLst/>
        </a:prstGeom>
        <a:solidFill>
          <a:schemeClr val="accent1">
            <a:shade val="50000"/>
            <a:hueOff val="73148"/>
            <a:satOff val="-3698"/>
            <a:lumOff val="290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583" tIns="129722" rIns="123583" bIns="129722" numCol="1" spcCol="1270" anchor="ctr" anchorCtr="0">
          <a:noAutofit/>
        </a:bodyPr>
        <a:lstStyle/>
        <a:p>
          <a:pPr marL="0" lvl="0" indent="0" algn="ctr" defTabSz="1244600">
            <a:lnSpc>
              <a:spcPct val="90000"/>
            </a:lnSpc>
            <a:spcBef>
              <a:spcPct val="0"/>
            </a:spcBef>
            <a:spcAft>
              <a:spcPct val="35000"/>
            </a:spcAft>
            <a:buNone/>
          </a:pPr>
          <a:r>
            <a:rPr lang="en-US" sz="2800" kern="1200"/>
            <a:t> Rank the Absolute Differences</a:t>
          </a:r>
        </a:p>
      </dsp:txBody>
      <dsp:txXfrm>
        <a:off x="1181" y="2136212"/>
        <a:ext cx="2522053" cy="1513232"/>
      </dsp:txXfrm>
    </dsp:sp>
    <dsp:sp modelId="{E827CF05-727A-4965-A4E7-FF3F00B4EDEA}">
      <dsp:nvSpPr>
        <dsp:cNvPr id="0" name=""/>
        <dsp:cNvSpPr/>
      </dsp:nvSpPr>
      <dsp:spPr>
        <a:xfrm>
          <a:off x="1262208" y="3647645"/>
          <a:ext cx="3102125" cy="549472"/>
        </a:xfrm>
        <a:custGeom>
          <a:avLst/>
          <a:gdLst/>
          <a:ahLst/>
          <a:cxnLst/>
          <a:rect l="0" t="0" r="0" b="0"/>
          <a:pathLst>
            <a:path>
              <a:moveTo>
                <a:pt x="3102125" y="0"/>
              </a:moveTo>
              <a:lnTo>
                <a:pt x="3102125" y="291836"/>
              </a:lnTo>
              <a:lnTo>
                <a:pt x="0" y="291836"/>
              </a:lnTo>
              <a:lnTo>
                <a:pt x="0" y="549472"/>
              </a:lnTo>
            </a:path>
          </a:pathLst>
        </a:custGeom>
        <a:noFill/>
        <a:ln w="6350" cap="flat" cmpd="sng" algn="ctr">
          <a:solidFill>
            <a:schemeClr val="accent1">
              <a:shade val="90000"/>
              <a:hueOff val="89377"/>
              <a:satOff val="-4219"/>
              <a:lumOff val="2819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33450">
            <a:lnSpc>
              <a:spcPct val="90000"/>
            </a:lnSpc>
            <a:spcBef>
              <a:spcPct val="0"/>
            </a:spcBef>
            <a:spcAft>
              <a:spcPct val="35000"/>
            </a:spcAft>
            <a:buNone/>
          </a:pPr>
          <a:r>
            <a:rPr lang="en-US" sz="2100" kern="1200"/>
            <a:t>04</a:t>
          </a:r>
        </a:p>
      </dsp:txBody>
      <dsp:txXfrm>
        <a:off x="2625889" y="3775097"/>
        <a:ext cx="374762" cy="294567"/>
      </dsp:txXfrm>
    </dsp:sp>
    <dsp:sp modelId="{AD5A275E-2ED0-4FE7-BFD6-4141B0C76F93}">
      <dsp:nvSpPr>
        <dsp:cNvPr id="0" name=""/>
        <dsp:cNvSpPr/>
      </dsp:nvSpPr>
      <dsp:spPr>
        <a:xfrm>
          <a:off x="3103307" y="2136212"/>
          <a:ext cx="2522053" cy="1513232"/>
        </a:xfrm>
        <a:prstGeom prst="rect">
          <a:avLst/>
        </a:prstGeom>
        <a:solidFill>
          <a:schemeClr val="accent1">
            <a:shade val="50000"/>
            <a:hueOff val="109722"/>
            <a:satOff val="-5547"/>
            <a:lumOff val="435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583" tIns="129722" rIns="123583" bIns="129722" numCol="1" spcCol="1270" anchor="ctr" anchorCtr="0">
          <a:noAutofit/>
        </a:bodyPr>
        <a:lstStyle/>
        <a:p>
          <a:pPr marL="0" lvl="0" indent="0" algn="ctr" defTabSz="1244600">
            <a:lnSpc>
              <a:spcPct val="90000"/>
            </a:lnSpc>
            <a:spcBef>
              <a:spcPct val="0"/>
            </a:spcBef>
            <a:spcAft>
              <a:spcPct val="35000"/>
            </a:spcAft>
            <a:buNone/>
          </a:pPr>
          <a:r>
            <a:rPr lang="en-US" sz="2800" kern="1200"/>
            <a:t> Sum Ranks</a:t>
          </a:r>
        </a:p>
      </dsp:txBody>
      <dsp:txXfrm>
        <a:off x="3103307" y="2136212"/>
        <a:ext cx="2522053" cy="1513232"/>
      </dsp:txXfrm>
    </dsp:sp>
    <dsp:sp modelId="{BA788214-2A5E-4B84-9075-6C2744687C79}">
      <dsp:nvSpPr>
        <dsp:cNvPr id="0" name=""/>
        <dsp:cNvSpPr/>
      </dsp:nvSpPr>
      <dsp:spPr>
        <a:xfrm>
          <a:off x="2521434" y="4940413"/>
          <a:ext cx="549472" cy="91440"/>
        </a:xfrm>
        <a:custGeom>
          <a:avLst/>
          <a:gdLst/>
          <a:ahLst/>
          <a:cxnLst/>
          <a:rect l="0" t="0" r="0" b="0"/>
          <a:pathLst>
            <a:path>
              <a:moveTo>
                <a:pt x="0" y="45720"/>
              </a:moveTo>
              <a:lnTo>
                <a:pt x="105699" y="45720"/>
              </a:lnTo>
            </a:path>
            <a:path>
              <a:moveTo>
                <a:pt x="443772" y="45720"/>
              </a:moveTo>
              <a:lnTo>
                <a:pt x="549472" y="45720"/>
              </a:lnTo>
            </a:path>
          </a:pathLst>
        </a:custGeom>
        <a:noFill/>
        <a:ln w="6350" cap="flat" cmpd="sng" algn="ctr">
          <a:solidFill>
            <a:schemeClr val="accent1">
              <a:shade val="90000"/>
              <a:hueOff val="44689"/>
              <a:satOff val="-2110"/>
              <a:lumOff val="1410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33450">
            <a:lnSpc>
              <a:spcPct val="90000"/>
            </a:lnSpc>
            <a:spcBef>
              <a:spcPct val="0"/>
            </a:spcBef>
            <a:spcAft>
              <a:spcPct val="35000"/>
            </a:spcAft>
            <a:buNone/>
          </a:pPr>
          <a:r>
            <a:rPr lang="en-US" sz="2100" kern="1200"/>
            <a:t>05</a:t>
          </a:r>
        </a:p>
      </dsp:txBody>
      <dsp:txXfrm>
        <a:off x="2627134" y="4838849"/>
        <a:ext cx="338073" cy="294567"/>
      </dsp:txXfrm>
    </dsp:sp>
    <dsp:sp modelId="{4F57C721-4F46-42FD-B728-FE8D2E2CDEA6}">
      <dsp:nvSpPr>
        <dsp:cNvPr id="0" name=""/>
        <dsp:cNvSpPr/>
      </dsp:nvSpPr>
      <dsp:spPr>
        <a:xfrm>
          <a:off x="1181" y="4229517"/>
          <a:ext cx="2522053" cy="1513232"/>
        </a:xfrm>
        <a:prstGeom prst="rect">
          <a:avLst/>
        </a:prstGeom>
        <a:solidFill>
          <a:schemeClr val="accent1">
            <a:shade val="50000"/>
            <a:hueOff val="73148"/>
            <a:satOff val="-3698"/>
            <a:lumOff val="290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583" tIns="129722" rIns="123583" bIns="129722" numCol="1" spcCol="1270" anchor="ctr" anchorCtr="0">
          <a:noAutofit/>
        </a:bodyPr>
        <a:lstStyle/>
        <a:p>
          <a:pPr marL="0" lvl="0" indent="0" algn="ctr" defTabSz="1244600">
            <a:lnSpc>
              <a:spcPct val="90000"/>
            </a:lnSpc>
            <a:spcBef>
              <a:spcPct val="0"/>
            </a:spcBef>
            <a:spcAft>
              <a:spcPct val="35000"/>
            </a:spcAft>
            <a:buNone/>
          </a:pPr>
          <a:r>
            <a:rPr lang="en-US" sz="2800" kern="1200"/>
            <a:t> Test Statistic (W)</a:t>
          </a:r>
        </a:p>
      </dsp:txBody>
      <dsp:txXfrm>
        <a:off x="1181" y="4229517"/>
        <a:ext cx="2522053" cy="1513232"/>
      </dsp:txXfrm>
    </dsp:sp>
    <dsp:sp modelId="{2B60EB81-A553-471E-9833-A09BB0BA4F38}">
      <dsp:nvSpPr>
        <dsp:cNvPr id="0" name=""/>
        <dsp:cNvSpPr/>
      </dsp:nvSpPr>
      <dsp:spPr>
        <a:xfrm>
          <a:off x="3103307" y="4229517"/>
          <a:ext cx="2522053" cy="1513232"/>
        </a:xfrm>
        <a:prstGeom prst="rect">
          <a:avLst/>
        </a:prstGeom>
        <a:solidFill>
          <a:schemeClr val="accent1">
            <a:shade val="50000"/>
            <a:hueOff val="36574"/>
            <a:satOff val="-1849"/>
            <a:lumOff val="145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583" tIns="129722" rIns="123583" bIns="129722" numCol="1" spcCol="1270" anchor="ctr" anchorCtr="0">
          <a:noAutofit/>
        </a:bodyPr>
        <a:lstStyle/>
        <a:p>
          <a:pPr marL="0" lvl="0" indent="0" algn="ctr" defTabSz="1244600">
            <a:lnSpc>
              <a:spcPct val="90000"/>
            </a:lnSpc>
            <a:spcBef>
              <a:spcPct val="0"/>
            </a:spcBef>
            <a:spcAft>
              <a:spcPct val="35000"/>
            </a:spcAft>
            <a:buNone/>
          </a:pPr>
          <a:r>
            <a:rPr lang="en-US" sz="2800" kern="1200"/>
            <a:t> Critical Value and Decision</a:t>
          </a:r>
        </a:p>
      </dsp:txBody>
      <dsp:txXfrm>
        <a:off x="3103307" y="4229517"/>
        <a:ext cx="2522053" cy="15132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5/3/2024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33577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5/3/2024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060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5/3/2024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0703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5/3/2024</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661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5/3/2024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0555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5/3/2024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0090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5/3/2024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756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5/3/2024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6246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5/3/2024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1333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5/3/2024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869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5/3/2024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1203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5/3/2024</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10360332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asl.datadescription.com/datafile/freshman-15/?_sfm_methods=Nonparametric+Methods&amp;_sfm_cases=4+59943"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6" name="Group 35">
            <a:extLst>
              <a:ext uri="{FF2B5EF4-FFF2-40B4-BE49-F238E27FC236}">
                <a16:creationId xmlns:a16="http://schemas.microsoft.com/office/drawing/2014/main" id="{D4740DDA-1854-4D6E-A4B8-C6380C778C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37" name="Picture 36">
              <a:extLst>
                <a:ext uri="{FF2B5EF4-FFF2-40B4-BE49-F238E27FC236}">
                  <a16:creationId xmlns:a16="http://schemas.microsoft.com/office/drawing/2014/main" id="{50ADD32E-1836-4679-8F1D-F7E1CF6AD1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8" name="Picture 37">
              <a:extLst>
                <a:ext uri="{FF2B5EF4-FFF2-40B4-BE49-F238E27FC236}">
                  <a16:creationId xmlns:a16="http://schemas.microsoft.com/office/drawing/2014/main" id="{91EE408C-AE65-4F7D-8361-C4D4426BA05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40" name="Rectangle 39">
            <a:extLst>
              <a:ext uri="{FF2B5EF4-FFF2-40B4-BE49-F238E27FC236}">
                <a16:creationId xmlns:a16="http://schemas.microsoft.com/office/drawing/2014/main" id="{33AC5ED2-7560-4690-BDE5-563A97456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p:cNvSpPr>
            <a:spLocks noGrp="1"/>
          </p:cNvSpPr>
          <p:nvPr>
            <p:ph type="ctrTitle"/>
          </p:nvPr>
        </p:nvSpPr>
        <p:spPr>
          <a:xfrm>
            <a:off x="5943600" y="1066800"/>
            <a:ext cx="5257800" cy="2833528"/>
          </a:xfrm>
        </p:spPr>
        <p:txBody>
          <a:bodyPr anchor="b">
            <a:normAutofit/>
          </a:bodyPr>
          <a:lstStyle/>
          <a:p>
            <a:pPr algn="l"/>
            <a:r>
              <a:rPr lang="en-US">
                <a:cs typeface="Sabon Next LT"/>
              </a:rPr>
              <a:t>FRESHMAN -15</a:t>
            </a:r>
            <a:endParaRPr lang="en-US"/>
          </a:p>
        </p:txBody>
      </p:sp>
      <p:pic>
        <p:nvPicPr>
          <p:cNvPr id="3" name="Picture 2" descr="A cartoon fat person with many arms&#10;&#10;Description automatically generated">
            <a:extLst>
              <a:ext uri="{FF2B5EF4-FFF2-40B4-BE49-F238E27FC236}">
                <a16:creationId xmlns:a16="http://schemas.microsoft.com/office/drawing/2014/main" id="{A1BBEDC6-FC6E-A11D-2F6A-1160EA1B537A}"/>
              </a:ext>
            </a:extLst>
          </p:cNvPr>
          <p:cNvPicPr>
            <a:picLocks noChangeAspect="1"/>
          </p:cNvPicPr>
          <p:nvPr/>
        </p:nvPicPr>
        <p:blipFill rotWithShape="1">
          <a:blip r:embed="rId4"/>
          <a:srcRect l="14308" r="18140" b="-1"/>
          <a:stretch/>
        </p:blipFill>
        <p:spPr>
          <a:xfrm>
            <a:off x="696463" y="739599"/>
            <a:ext cx="4758745" cy="539095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3" name="Picture 32">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4" name="Rectangle 3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Title 9">
            <a:extLst>
              <a:ext uri="{FF2B5EF4-FFF2-40B4-BE49-F238E27FC236}">
                <a16:creationId xmlns:a16="http://schemas.microsoft.com/office/drawing/2014/main" id="{8BA29E50-D1DA-478E-C24E-CE6B17703A10}"/>
              </a:ext>
            </a:extLst>
          </p:cNvPr>
          <p:cNvSpPr>
            <a:spLocks noGrp="1"/>
          </p:cNvSpPr>
          <p:nvPr>
            <p:ph type="title"/>
          </p:nvPr>
        </p:nvSpPr>
        <p:spPr>
          <a:xfrm>
            <a:off x="518411" y="704589"/>
            <a:ext cx="11162720" cy="1317373"/>
          </a:xfrm>
        </p:spPr>
        <p:txBody>
          <a:bodyPr vert="horz" lIns="91440" tIns="45720" rIns="91440" bIns="45720" rtlCol="0" anchor="ctr">
            <a:normAutofit fontScale="90000"/>
          </a:bodyPr>
          <a:lstStyle/>
          <a:p>
            <a:r>
              <a:rPr lang="en-US"/>
              <a:t>HOMOGENEITY OF VARIANCE ASSUMPTION</a:t>
            </a:r>
          </a:p>
        </p:txBody>
      </p:sp>
      <p:grpSp>
        <p:nvGrpSpPr>
          <p:cNvPr id="38" name="Group 37">
            <a:extLst>
              <a:ext uri="{FF2B5EF4-FFF2-40B4-BE49-F238E27FC236}">
                <a16:creationId xmlns:a16="http://schemas.microsoft.com/office/drawing/2014/main" id="{644D4363-EDF7-455D-B83A-9343AD20F5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44" name="Picture 43">
              <a:extLst>
                <a:ext uri="{FF2B5EF4-FFF2-40B4-BE49-F238E27FC236}">
                  <a16:creationId xmlns:a16="http://schemas.microsoft.com/office/drawing/2014/main" id="{264248C9-9186-4DBE-9F5D-F02133F84F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5" name="Picture 44">
              <a:extLst>
                <a:ext uri="{FF2B5EF4-FFF2-40B4-BE49-F238E27FC236}">
                  <a16:creationId xmlns:a16="http://schemas.microsoft.com/office/drawing/2014/main" id="{38935880-05FC-4BA7-B658-EB15C94235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5" name="Picture 4">
            <a:extLst>
              <a:ext uri="{FF2B5EF4-FFF2-40B4-BE49-F238E27FC236}">
                <a16:creationId xmlns:a16="http://schemas.microsoft.com/office/drawing/2014/main" id="{AEC5305E-3488-F731-EB99-1BFEC88396DD}"/>
              </a:ext>
            </a:extLst>
          </p:cNvPr>
          <p:cNvPicPr>
            <a:picLocks noChangeAspect="1"/>
          </p:cNvPicPr>
          <p:nvPr/>
        </p:nvPicPr>
        <p:blipFill>
          <a:blip r:embed="rId4"/>
          <a:stretch>
            <a:fillRect/>
          </a:stretch>
        </p:blipFill>
        <p:spPr>
          <a:xfrm>
            <a:off x="666844" y="2045398"/>
            <a:ext cx="5391782" cy="4059530"/>
          </a:xfrm>
          <a:prstGeom prst="rect">
            <a:avLst/>
          </a:prstGeom>
        </p:spPr>
      </p:pic>
      <p:pic>
        <p:nvPicPr>
          <p:cNvPr id="7" name="Picture 6">
            <a:extLst>
              <a:ext uri="{FF2B5EF4-FFF2-40B4-BE49-F238E27FC236}">
                <a16:creationId xmlns:a16="http://schemas.microsoft.com/office/drawing/2014/main" id="{A5ECFE85-C67A-C80D-3D88-8E3162EB8999}"/>
              </a:ext>
            </a:extLst>
          </p:cNvPr>
          <p:cNvPicPr>
            <a:picLocks noChangeAspect="1"/>
          </p:cNvPicPr>
          <p:nvPr/>
        </p:nvPicPr>
        <p:blipFill>
          <a:blip r:embed="rId5"/>
          <a:stretch>
            <a:fillRect/>
          </a:stretch>
        </p:blipFill>
        <p:spPr>
          <a:xfrm>
            <a:off x="6171720" y="2045398"/>
            <a:ext cx="5501869" cy="4112294"/>
          </a:xfrm>
          <a:prstGeom prst="rect">
            <a:avLst/>
          </a:prstGeom>
        </p:spPr>
      </p:pic>
    </p:spTree>
    <p:extLst>
      <p:ext uri="{BB962C8B-B14F-4D97-AF65-F5344CB8AC3E}">
        <p14:creationId xmlns:p14="http://schemas.microsoft.com/office/powerpoint/2010/main" val="334017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24">
            <a:extLst>
              <a:ext uri="{FF2B5EF4-FFF2-40B4-BE49-F238E27FC236}">
                <a16:creationId xmlns:a16="http://schemas.microsoft.com/office/drawing/2014/main" id="{005B469E-7DDA-4369-A7C8-289C68FE9A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7" name="Picture 16">
              <a:extLst>
                <a:ext uri="{FF2B5EF4-FFF2-40B4-BE49-F238E27FC236}">
                  <a16:creationId xmlns:a16="http://schemas.microsoft.com/office/drawing/2014/main" id="{64090122-5056-4CAA-97C7-99A086C3974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6" name="Picture 25">
              <a:extLst>
                <a:ext uri="{FF2B5EF4-FFF2-40B4-BE49-F238E27FC236}">
                  <a16:creationId xmlns:a16="http://schemas.microsoft.com/office/drawing/2014/main" id="{32324895-6C62-4E5C-908D-2EDFFB92DE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0" name="Rectangle 19">
            <a:extLst>
              <a:ext uri="{FF2B5EF4-FFF2-40B4-BE49-F238E27FC236}">
                <a16:creationId xmlns:a16="http://schemas.microsoft.com/office/drawing/2014/main" id="{559FFC96-7206-4308-885C-87C51BE19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78804C-537C-4B62-9AA9-7CCC321C1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7C487-1349-CC62-1E39-A92D84B4DB5A}"/>
              </a:ext>
            </a:extLst>
          </p:cNvPr>
          <p:cNvSpPr>
            <a:spLocks noGrp="1"/>
          </p:cNvSpPr>
          <p:nvPr>
            <p:ph type="title"/>
          </p:nvPr>
        </p:nvSpPr>
        <p:spPr>
          <a:xfrm>
            <a:off x="1118460" y="1066800"/>
            <a:ext cx="9699357" cy="679720"/>
          </a:xfrm>
        </p:spPr>
        <p:txBody>
          <a:bodyPr>
            <a:normAutofit fontScale="90000"/>
          </a:bodyPr>
          <a:lstStyle/>
          <a:p>
            <a:pPr>
              <a:lnSpc>
                <a:spcPct val="90000"/>
              </a:lnSpc>
            </a:pPr>
            <a:r>
              <a:rPr lang="en-US">
                <a:cs typeface="Sabon Next LT"/>
              </a:rPr>
              <a:t>NORMALITY ASSUMPTION CHECK</a:t>
            </a:r>
            <a:endParaRPr lang="en-US"/>
          </a:p>
        </p:txBody>
      </p:sp>
      <p:pic>
        <p:nvPicPr>
          <p:cNvPr id="4" name="Content Placeholder 3" descr="A graph of a normal line&#10;&#10;Description automatically generated">
            <a:extLst>
              <a:ext uri="{FF2B5EF4-FFF2-40B4-BE49-F238E27FC236}">
                <a16:creationId xmlns:a16="http://schemas.microsoft.com/office/drawing/2014/main" id="{9FD70995-53F7-7DBA-7FF7-D2621F2173FD}"/>
              </a:ext>
            </a:extLst>
          </p:cNvPr>
          <p:cNvPicPr>
            <a:picLocks noChangeAspect="1"/>
          </p:cNvPicPr>
          <p:nvPr/>
        </p:nvPicPr>
        <p:blipFill>
          <a:blip r:embed="rId3"/>
          <a:stretch>
            <a:fillRect/>
          </a:stretch>
        </p:blipFill>
        <p:spPr>
          <a:xfrm>
            <a:off x="1115577" y="1815886"/>
            <a:ext cx="4999832" cy="3900406"/>
          </a:xfrm>
          <a:prstGeom prst="rect">
            <a:avLst/>
          </a:prstGeom>
        </p:spPr>
      </p:pic>
      <p:pic>
        <p:nvPicPr>
          <p:cNvPr id="5" name="Picture 4" descr="A graph of a normal line&#10;&#10;Description automatically generated">
            <a:extLst>
              <a:ext uri="{FF2B5EF4-FFF2-40B4-BE49-F238E27FC236}">
                <a16:creationId xmlns:a16="http://schemas.microsoft.com/office/drawing/2014/main" id="{A932DFB7-4E0A-E6CC-7F68-3139AE43E67C}"/>
              </a:ext>
            </a:extLst>
          </p:cNvPr>
          <p:cNvPicPr>
            <a:picLocks noChangeAspect="1"/>
          </p:cNvPicPr>
          <p:nvPr/>
        </p:nvPicPr>
        <p:blipFill rotWithShape="1">
          <a:blip r:embed="rId4"/>
          <a:srcRect l="3263" r="163" b="215"/>
          <a:stretch/>
        </p:blipFill>
        <p:spPr>
          <a:xfrm>
            <a:off x="6270269" y="1820145"/>
            <a:ext cx="4816009" cy="3939151"/>
          </a:xfrm>
          <a:prstGeom prst="rect">
            <a:avLst/>
          </a:prstGeom>
        </p:spPr>
      </p:pic>
    </p:spTree>
    <p:extLst>
      <p:ext uri="{BB962C8B-B14F-4D97-AF65-F5344CB8AC3E}">
        <p14:creationId xmlns:p14="http://schemas.microsoft.com/office/powerpoint/2010/main" val="118694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9" name="Picture 1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8" name="Rectangle 1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24">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20" name="Picture 19">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7" name="Picture 26">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321547FA-B5C0-D09C-DAC4-59E663DE56BD}"/>
              </a:ext>
            </a:extLst>
          </p:cNvPr>
          <p:cNvSpPr>
            <a:spLocks noGrp="1"/>
          </p:cNvSpPr>
          <p:nvPr>
            <p:ph type="title"/>
          </p:nvPr>
        </p:nvSpPr>
        <p:spPr>
          <a:xfrm>
            <a:off x="330201" y="559813"/>
            <a:ext cx="3860799" cy="5603334"/>
          </a:xfrm>
        </p:spPr>
        <p:txBody>
          <a:bodyPr vert="horz" lIns="91440" tIns="45720" rIns="91440" bIns="45720" rtlCol="0" anchor="ctr">
            <a:normAutofit/>
          </a:bodyPr>
          <a:lstStyle/>
          <a:p>
            <a:r>
              <a:rPr lang="en-US" sz="3700"/>
              <a:t>NORMALITY ASSUMPTION CHECK: SHAPIRO-WILK TEST</a:t>
            </a:r>
          </a:p>
        </p:txBody>
      </p:sp>
      <p:sp>
        <p:nvSpPr>
          <p:cNvPr id="8" name="Text Placeholder 7">
            <a:extLst>
              <a:ext uri="{FF2B5EF4-FFF2-40B4-BE49-F238E27FC236}">
                <a16:creationId xmlns:a16="http://schemas.microsoft.com/office/drawing/2014/main" id="{635A6499-8AE7-612B-FA88-D2BD9A76D782}"/>
              </a:ext>
            </a:extLst>
          </p:cNvPr>
          <p:cNvSpPr>
            <a:spLocks/>
          </p:cNvSpPr>
          <p:nvPr/>
        </p:nvSpPr>
        <p:spPr>
          <a:xfrm>
            <a:off x="4934143" y="1073486"/>
            <a:ext cx="6108018" cy="909649"/>
          </a:xfrm>
          <a:prstGeom prst="rect">
            <a:avLst/>
          </a:prstGeom>
        </p:spPr>
        <p:txBody>
          <a:bodyPr lIns="91440" tIns="45720" rIns="91440" bIns="45720" anchor="t"/>
          <a:lstStyle/>
          <a:p>
            <a:pPr defTabSz="1005840">
              <a:spcAft>
                <a:spcPts val="600"/>
              </a:spcAft>
            </a:pPr>
            <a:r>
              <a:rPr lang="en-US" sz="2400" b="1" kern="1200">
                <a:latin typeface="+mn-lt"/>
                <a:ea typeface="+mn-ea"/>
                <a:cs typeface="+mn-cs"/>
              </a:rPr>
              <a:t>INITIAL WEIGHT</a:t>
            </a:r>
            <a:endParaRPr lang="en-US" sz="2400" b="1" i="0"/>
          </a:p>
        </p:txBody>
      </p:sp>
      <p:pic>
        <p:nvPicPr>
          <p:cNvPr id="9" name="Content Placeholder 8" descr="A screenshot of a calculator&#10;&#10;Description automatically generated">
            <a:extLst>
              <a:ext uri="{FF2B5EF4-FFF2-40B4-BE49-F238E27FC236}">
                <a16:creationId xmlns:a16="http://schemas.microsoft.com/office/drawing/2014/main" id="{BD9E6070-C35E-A5ED-C5B7-2F7B0469A068}"/>
              </a:ext>
            </a:extLst>
          </p:cNvPr>
          <p:cNvPicPr>
            <a:picLocks noChangeAspect="1"/>
          </p:cNvPicPr>
          <p:nvPr/>
        </p:nvPicPr>
        <p:blipFill rotWithShape="1">
          <a:blip r:embed="rId4"/>
          <a:srcRect l="1236" r="-287"/>
          <a:stretch/>
        </p:blipFill>
        <p:spPr>
          <a:xfrm>
            <a:off x="4939827" y="1700758"/>
            <a:ext cx="6913788" cy="1877251"/>
          </a:xfrm>
          <a:prstGeom prst="rect">
            <a:avLst/>
          </a:prstGeom>
        </p:spPr>
      </p:pic>
      <p:sp>
        <p:nvSpPr>
          <p:cNvPr id="12" name="Text Placeholder 11">
            <a:extLst>
              <a:ext uri="{FF2B5EF4-FFF2-40B4-BE49-F238E27FC236}">
                <a16:creationId xmlns:a16="http://schemas.microsoft.com/office/drawing/2014/main" id="{2276F872-1D39-1FA9-588C-922B76E4A30B}"/>
              </a:ext>
            </a:extLst>
          </p:cNvPr>
          <p:cNvSpPr>
            <a:spLocks/>
          </p:cNvSpPr>
          <p:nvPr/>
        </p:nvSpPr>
        <p:spPr>
          <a:xfrm>
            <a:off x="4869547" y="3791956"/>
            <a:ext cx="6139801" cy="909649"/>
          </a:xfrm>
          <a:prstGeom prst="rect">
            <a:avLst/>
          </a:prstGeom>
        </p:spPr>
        <p:txBody>
          <a:bodyPr lIns="91440" tIns="45720" rIns="91440" bIns="45720" anchor="t"/>
          <a:lstStyle/>
          <a:p>
            <a:pPr defTabSz="1005840">
              <a:spcAft>
                <a:spcPts val="600"/>
              </a:spcAft>
            </a:pPr>
            <a:r>
              <a:rPr lang="en-US" sz="2400" b="1" kern="1200">
                <a:latin typeface="+mn-lt"/>
                <a:ea typeface="+mn-ea"/>
                <a:cs typeface="+mn-cs"/>
              </a:rPr>
              <a:t>TERMINAL WEIGHT</a:t>
            </a:r>
            <a:endParaRPr lang="en-US" sz="2400" b="1" i="0"/>
          </a:p>
        </p:txBody>
      </p:sp>
      <p:pic>
        <p:nvPicPr>
          <p:cNvPr id="11" name="Picture 10" descr="A screenshot of a phone&#10;&#10;Description automatically generated">
            <a:extLst>
              <a:ext uri="{FF2B5EF4-FFF2-40B4-BE49-F238E27FC236}">
                <a16:creationId xmlns:a16="http://schemas.microsoft.com/office/drawing/2014/main" id="{5E4B7054-DFBE-92E6-A92F-F9C100A9DB80}"/>
              </a:ext>
            </a:extLst>
          </p:cNvPr>
          <p:cNvPicPr>
            <a:picLocks noChangeAspect="1"/>
          </p:cNvPicPr>
          <p:nvPr/>
        </p:nvPicPr>
        <p:blipFill>
          <a:blip r:embed="rId5"/>
          <a:stretch>
            <a:fillRect/>
          </a:stretch>
        </p:blipFill>
        <p:spPr>
          <a:xfrm>
            <a:off x="4908823" y="4658002"/>
            <a:ext cx="6965677" cy="1520310"/>
          </a:xfrm>
          <a:prstGeom prst="rect">
            <a:avLst/>
          </a:prstGeom>
        </p:spPr>
      </p:pic>
    </p:spTree>
    <p:extLst>
      <p:ext uri="{BB962C8B-B14F-4D97-AF65-F5344CB8AC3E}">
        <p14:creationId xmlns:p14="http://schemas.microsoft.com/office/powerpoint/2010/main" val="2853717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88C3-6133-6E15-E05F-C2782A1E610D}"/>
              </a:ext>
            </a:extLst>
          </p:cNvPr>
          <p:cNvSpPr>
            <a:spLocks noGrp="1"/>
          </p:cNvSpPr>
          <p:nvPr>
            <p:ph type="title"/>
          </p:nvPr>
        </p:nvSpPr>
        <p:spPr/>
        <p:txBody>
          <a:bodyPr>
            <a:normAutofit fontScale="90000"/>
          </a:bodyPr>
          <a:lstStyle/>
          <a:p>
            <a:r>
              <a:rPr lang="en-US" sz="3800" b="1">
                <a:cs typeface="Sabon Next LT"/>
              </a:rPr>
              <a:t>NON PARAMETRIC TESTS</a:t>
            </a:r>
          </a:p>
        </p:txBody>
      </p:sp>
      <p:graphicFrame>
        <p:nvGraphicFramePr>
          <p:cNvPr id="6" name="Content Placeholder 2">
            <a:extLst>
              <a:ext uri="{FF2B5EF4-FFF2-40B4-BE49-F238E27FC236}">
                <a16:creationId xmlns:a16="http://schemas.microsoft.com/office/drawing/2014/main" id="{6A2BA331-9945-0BAC-9ED6-D9AFFDCC92CB}"/>
              </a:ext>
            </a:extLst>
          </p:cNvPr>
          <p:cNvGraphicFramePr>
            <a:graphicFrameLocks noGrp="1"/>
          </p:cNvGraphicFramePr>
          <p:nvPr>
            <p:ph idx="1"/>
            <p:extLst>
              <p:ext uri="{D42A27DB-BD31-4B8C-83A1-F6EECF244321}">
                <p14:modId xmlns:p14="http://schemas.microsoft.com/office/powerpoint/2010/main" val="3509574540"/>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BC7D0D4C-910C-96A7-806D-7E3AD0587FB5}"/>
              </a:ext>
            </a:extLst>
          </p:cNvPr>
          <p:cNvSpPr>
            <a:spLocks noGrp="1"/>
          </p:cNvSpPr>
          <p:nvPr>
            <p:ph type="body" sz="half" idx="2"/>
          </p:nvPr>
        </p:nvSpPr>
        <p:spPr/>
        <p:txBody>
          <a:bodyPr vert="horz" lIns="91440" tIns="45720" rIns="91440" bIns="45720" rtlCol="0" anchor="t">
            <a:normAutofit/>
          </a:bodyPr>
          <a:lstStyle/>
          <a:p>
            <a:r>
              <a:rPr lang="en-US" sz="2400">
                <a:solidFill>
                  <a:srgbClr val="0D0D0D"/>
                </a:solidFill>
                <a:ea typeface="+mn-lt"/>
                <a:cs typeface="+mn-lt"/>
              </a:rPr>
              <a:t>A non-parametric test is a statistical method used to analyze data when the assumptions of parametric tests are violated or when the data is not normally distributed. </a:t>
            </a:r>
            <a:endParaRPr lang="en-US"/>
          </a:p>
        </p:txBody>
      </p:sp>
    </p:spTree>
    <p:extLst>
      <p:ext uri="{BB962C8B-B14F-4D97-AF65-F5344CB8AC3E}">
        <p14:creationId xmlns:p14="http://schemas.microsoft.com/office/powerpoint/2010/main" val="3785076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0" name="Group 29">
            <a:extLst>
              <a:ext uri="{FF2B5EF4-FFF2-40B4-BE49-F238E27FC236}">
                <a16:creationId xmlns:a16="http://schemas.microsoft.com/office/drawing/2014/main" id="{6A0ABFF7-3293-4EAC-9426-EBDCAA34D5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5080"/>
            <a:ext cx="3464215" cy="4598234"/>
            <a:chOff x="8059620" y="41922"/>
            <a:chExt cx="3997615" cy="6816077"/>
          </a:xfrm>
        </p:grpSpPr>
        <p:pic>
          <p:nvPicPr>
            <p:cNvPr id="31" name="Picture 30">
              <a:extLst>
                <a:ext uri="{FF2B5EF4-FFF2-40B4-BE49-F238E27FC236}">
                  <a16:creationId xmlns:a16="http://schemas.microsoft.com/office/drawing/2014/main" id="{FB475375-4F9B-4D93-8769-B42BB7F4470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32" name="Picture 31">
              <a:extLst>
                <a:ext uri="{FF2B5EF4-FFF2-40B4-BE49-F238E27FC236}">
                  <a16:creationId xmlns:a16="http://schemas.microsoft.com/office/drawing/2014/main" id="{6074A43D-E1B2-4563-8D84-A962E8ABE7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3A8CC9D1-E719-F7B5-81FA-6ABB903ED399}"/>
              </a:ext>
            </a:extLst>
          </p:cNvPr>
          <p:cNvSpPr>
            <a:spLocks noGrp="1"/>
          </p:cNvSpPr>
          <p:nvPr>
            <p:ph type="title"/>
          </p:nvPr>
        </p:nvSpPr>
        <p:spPr>
          <a:xfrm>
            <a:off x="838201" y="559813"/>
            <a:ext cx="4876800" cy="5577934"/>
          </a:xfrm>
        </p:spPr>
        <p:txBody>
          <a:bodyPr vert="horz" lIns="91440" tIns="45720" rIns="91440" bIns="45720" rtlCol="0" anchor="ctr">
            <a:normAutofit/>
          </a:bodyPr>
          <a:lstStyle/>
          <a:p>
            <a:r>
              <a:rPr lang="en-US">
                <a:solidFill>
                  <a:srgbClr val="FFFFFF"/>
                </a:solidFill>
              </a:rPr>
              <a:t>WILCOXON SIGNED RANK TEST</a:t>
            </a:r>
          </a:p>
        </p:txBody>
      </p:sp>
      <p:sp>
        <p:nvSpPr>
          <p:cNvPr id="4" name="Content Placeholder 3">
            <a:extLst>
              <a:ext uri="{FF2B5EF4-FFF2-40B4-BE49-F238E27FC236}">
                <a16:creationId xmlns:a16="http://schemas.microsoft.com/office/drawing/2014/main" id="{7CDE7296-4D63-8FC6-E1C4-342902F02F8F}"/>
              </a:ext>
            </a:extLst>
          </p:cNvPr>
          <p:cNvSpPr>
            <a:spLocks noGrp="1"/>
          </p:cNvSpPr>
          <p:nvPr>
            <p:ph idx="1"/>
          </p:nvPr>
        </p:nvSpPr>
        <p:spPr>
          <a:xfrm>
            <a:off x="6324600" y="716366"/>
            <a:ext cx="5408706" cy="5396722"/>
          </a:xfrm>
        </p:spPr>
        <p:txBody>
          <a:bodyPr vert="horz" lIns="91440" tIns="45720" rIns="91440" bIns="45720" rtlCol="0" anchor="ctr">
            <a:normAutofit/>
          </a:bodyPr>
          <a:lstStyle/>
          <a:p>
            <a:pPr marL="0" indent="0">
              <a:lnSpc>
                <a:spcPct val="100000"/>
              </a:lnSpc>
              <a:buNone/>
            </a:pPr>
            <a:r>
              <a:rPr lang="en-US" sz="1800">
                <a:ea typeface="+mn-lt"/>
                <a:cs typeface="+mn-lt"/>
              </a:rPr>
              <a:t>The Wilcoxon signed-rank test is a non-parametric statistical test used to determine if there is a significant difference between two related groups based on the ranks of their paired differences.</a:t>
            </a:r>
            <a:endParaRPr lang="en-US">
              <a:ea typeface="+mn-lt"/>
              <a:cs typeface="+mn-lt"/>
            </a:endParaRPr>
          </a:p>
          <a:p>
            <a:pPr marL="0" indent="0">
              <a:lnSpc>
                <a:spcPct val="100000"/>
              </a:lnSpc>
              <a:buNone/>
            </a:pPr>
            <a:r>
              <a:rPr lang="en-US" sz="1800" b="1">
                <a:ea typeface="+mn-lt"/>
                <a:cs typeface="+mn-lt"/>
              </a:rPr>
              <a:t>When to Use:</a:t>
            </a:r>
            <a:endParaRPr lang="en-US" sz="1800" b="1"/>
          </a:p>
          <a:p>
            <a:pPr marL="0" indent="0">
              <a:lnSpc>
                <a:spcPct val="100000"/>
              </a:lnSpc>
              <a:buNone/>
            </a:pPr>
            <a:r>
              <a:rPr lang="en-US" sz="1800">
                <a:ea typeface="+mn-lt"/>
                <a:cs typeface="+mn-lt"/>
              </a:rPr>
              <a:t>Paired Data: It is used when data is paired, meaning each observation in one group is related to a corresponding observation in the other group (e.g., before and after measurements on the same subjects).</a:t>
            </a:r>
            <a:endParaRPr lang="en-US" sz="1800"/>
          </a:p>
          <a:p>
            <a:pPr marL="0" indent="0">
              <a:lnSpc>
                <a:spcPct val="100000"/>
              </a:lnSpc>
              <a:buNone/>
            </a:pPr>
            <a:r>
              <a:rPr lang="en-US" sz="1800">
                <a:ea typeface="+mn-lt"/>
                <a:cs typeface="+mn-lt"/>
              </a:rPr>
              <a:t>Non-Normal Data: It's appropriate when the data does not meet the assumptions of parametric tests, such as the normal distribution of the differences.</a:t>
            </a:r>
            <a:endParaRPr lang="en-US" sz="1800"/>
          </a:p>
          <a:p>
            <a:pPr marL="0" indent="0">
              <a:lnSpc>
                <a:spcPct val="100000"/>
              </a:lnSpc>
              <a:buNone/>
            </a:pPr>
            <a:r>
              <a:rPr lang="en-US" sz="1800">
                <a:ea typeface="+mn-lt"/>
                <a:cs typeface="+mn-lt"/>
              </a:rPr>
              <a:t>Ordinal Data: Suitable for ordinal data or data that can be ranked but not necessarily measured on a continuous scale.</a:t>
            </a:r>
            <a:endParaRPr lang="en-US" sz="1800"/>
          </a:p>
        </p:txBody>
      </p:sp>
    </p:spTree>
    <p:extLst>
      <p:ext uri="{BB962C8B-B14F-4D97-AF65-F5344CB8AC3E}">
        <p14:creationId xmlns:p14="http://schemas.microsoft.com/office/powerpoint/2010/main" val="332565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8" name="Group 27">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29" name="Picture 28">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0" name="Picture 29">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EA46EEC2-9F6E-E77D-7663-203C672AFEF0}"/>
              </a:ext>
            </a:extLst>
          </p:cNvPr>
          <p:cNvSpPr>
            <a:spLocks noGrp="1"/>
          </p:cNvSpPr>
          <p:nvPr>
            <p:ph type="title"/>
          </p:nvPr>
        </p:nvSpPr>
        <p:spPr>
          <a:xfrm>
            <a:off x="838201" y="559813"/>
            <a:ext cx="3352799" cy="5577934"/>
          </a:xfrm>
        </p:spPr>
        <p:txBody>
          <a:bodyPr>
            <a:normAutofit/>
          </a:bodyPr>
          <a:lstStyle/>
          <a:p>
            <a:r>
              <a:rPr lang="en-US" sz="3700">
                <a:cs typeface="Sabon Next LT"/>
              </a:rPr>
              <a:t>ASUMPTIONS OF WILCOXON SIGNED RANK TEST</a:t>
            </a:r>
          </a:p>
        </p:txBody>
      </p:sp>
      <p:graphicFrame>
        <p:nvGraphicFramePr>
          <p:cNvPr id="20" name="Content Placeholder 2">
            <a:extLst>
              <a:ext uri="{FF2B5EF4-FFF2-40B4-BE49-F238E27FC236}">
                <a16:creationId xmlns:a16="http://schemas.microsoft.com/office/drawing/2014/main" id="{078E94CF-8277-3D19-CE2D-5FF7132C3CF7}"/>
              </a:ext>
            </a:extLst>
          </p:cNvPr>
          <p:cNvGraphicFramePr>
            <a:graphicFrameLocks noGrp="1"/>
          </p:cNvGraphicFramePr>
          <p:nvPr>
            <p:ph idx="1"/>
            <p:extLst>
              <p:ext uri="{D42A27DB-BD31-4B8C-83A1-F6EECF244321}">
                <p14:modId xmlns:p14="http://schemas.microsoft.com/office/powerpoint/2010/main" val="1471914270"/>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445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0" name="Rectangle 7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81" name="Group 80">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74" name="Picture 73">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75" name="Picture 74">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77" name="Rectangle 76">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084F9-3589-BCE4-BC96-5D2591466C2B}"/>
              </a:ext>
            </a:extLst>
          </p:cNvPr>
          <p:cNvSpPr>
            <a:spLocks noGrp="1"/>
          </p:cNvSpPr>
          <p:nvPr>
            <p:ph type="title"/>
          </p:nvPr>
        </p:nvSpPr>
        <p:spPr>
          <a:xfrm>
            <a:off x="1041718" y="914400"/>
            <a:ext cx="5054281" cy="5105400"/>
          </a:xfrm>
        </p:spPr>
        <p:txBody>
          <a:bodyPr anchor="ctr">
            <a:normAutofit/>
          </a:bodyPr>
          <a:lstStyle/>
          <a:p>
            <a:pPr algn="ctr"/>
            <a:r>
              <a:rPr lang="en-US" sz="3400">
                <a:cs typeface="Sabon Next LT"/>
              </a:rPr>
              <a:t>DEPENDENT SAMPLE </a:t>
            </a:r>
            <a:br>
              <a:rPr lang="en-US" sz="3400">
                <a:cs typeface="Sabon Next LT"/>
              </a:rPr>
            </a:br>
            <a:r>
              <a:rPr lang="en-US" sz="3400">
                <a:cs typeface="Sabon Next LT"/>
              </a:rPr>
              <a:t>AND </a:t>
            </a:r>
            <a:br>
              <a:rPr lang="en-US" sz="3400">
                <a:cs typeface="Sabon Next LT"/>
              </a:rPr>
            </a:br>
            <a:r>
              <a:rPr lang="en-US" sz="3400">
                <a:cs typeface="Sabon Next LT"/>
              </a:rPr>
              <a:t>INDEPENDENCE WITHIN THE PAIRS ASSUMPTIOMS</a:t>
            </a:r>
            <a:endParaRPr lang="en-US"/>
          </a:p>
        </p:txBody>
      </p:sp>
      <p:sp>
        <p:nvSpPr>
          <p:cNvPr id="3" name="Content Placeholder 2">
            <a:extLst>
              <a:ext uri="{FF2B5EF4-FFF2-40B4-BE49-F238E27FC236}">
                <a16:creationId xmlns:a16="http://schemas.microsoft.com/office/drawing/2014/main" id="{6827041F-AE4C-4614-1C8E-984848B1FB72}"/>
              </a:ext>
            </a:extLst>
          </p:cNvPr>
          <p:cNvSpPr>
            <a:spLocks noGrp="1"/>
          </p:cNvSpPr>
          <p:nvPr>
            <p:ph idx="1"/>
          </p:nvPr>
        </p:nvSpPr>
        <p:spPr>
          <a:xfrm>
            <a:off x="6324601" y="914400"/>
            <a:ext cx="4800600" cy="5105400"/>
          </a:xfrm>
        </p:spPr>
        <p:txBody>
          <a:bodyPr vert="horz" lIns="91440" tIns="45720" rIns="91440" bIns="45720" rtlCol="0" anchor="ctr">
            <a:normAutofit/>
          </a:bodyPr>
          <a:lstStyle/>
          <a:p>
            <a:pPr marL="0" indent="0">
              <a:buNone/>
            </a:pPr>
            <a:r>
              <a:rPr lang="en-US" sz="2000" b="1">
                <a:ea typeface="+mn-lt"/>
                <a:cs typeface="+mn-lt"/>
              </a:rPr>
              <a:t>Dependent Samples: </a:t>
            </a:r>
            <a:r>
              <a:rPr lang="en-US" sz="2000">
                <a:ea typeface="+mn-lt"/>
                <a:cs typeface="+mn-lt"/>
              </a:rPr>
              <a:t>The weights of the students are measured before and after a specific period (12 weeks), making them dependent samples.</a:t>
            </a:r>
            <a:endParaRPr lang="en-US" sz="2000"/>
          </a:p>
          <a:p>
            <a:pPr marL="0" indent="0">
              <a:buNone/>
            </a:pPr>
            <a:r>
              <a:rPr lang="en-US" sz="2000" b="1">
                <a:ea typeface="+mn-lt"/>
                <a:cs typeface="+mn-lt"/>
              </a:rPr>
              <a:t>Independence within the Pairs:</a:t>
            </a:r>
            <a:r>
              <a:rPr lang="en-US" sz="2000">
                <a:ea typeface="+mn-lt"/>
                <a:cs typeface="+mn-lt"/>
              </a:rPr>
              <a:t> Since the students are matched based on demographic variables and are weighed individually, the observations within each pair are likely to be independent of each other. As weight of  one student would not affect  others so, this assumption is met.</a:t>
            </a:r>
            <a:endParaRPr lang="en-US" sz="2000"/>
          </a:p>
          <a:p>
            <a:endParaRPr lang="en-US" sz="2000"/>
          </a:p>
        </p:txBody>
      </p:sp>
    </p:spTree>
    <p:extLst>
      <p:ext uri="{BB962C8B-B14F-4D97-AF65-F5344CB8AC3E}">
        <p14:creationId xmlns:p14="http://schemas.microsoft.com/office/powerpoint/2010/main" val="350979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8" name="Picture 4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50" name="Rectangle 4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2" name="Rectangle 5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3489A2D2-B3AA-488C-B20E-15DBB97548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0"/>
            <a:ext cx="3997615" cy="6816079"/>
            <a:chOff x="8059620" y="41922"/>
            <a:chExt cx="3997615" cy="6816077"/>
          </a:xfrm>
        </p:grpSpPr>
        <p:pic>
          <p:nvPicPr>
            <p:cNvPr id="55" name="Picture 54">
              <a:extLst>
                <a:ext uri="{FF2B5EF4-FFF2-40B4-BE49-F238E27FC236}">
                  <a16:creationId xmlns:a16="http://schemas.microsoft.com/office/drawing/2014/main" id="{7C8EAD1A-FDD8-42C1-BC99-CCB0CC628B0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56" name="Picture 55">
              <a:extLst>
                <a:ext uri="{FF2B5EF4-FFF2-40B4-BE49-F238E27FC236}">
                  <a16:creationId xmlns:a16="http://schemas.microsoft.com/office/drawing/2014/main" id="{E897C8CE-9AE7-4BB3-B76A-13264EA74A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8DF6D93C-0EA5-DF54-1898-C56F9792FF03}"/>
              </a:ext>
            </a:extLst>
          </p:cNvPr>
          <p:cNvSpPr>
            <a:spLocks noGrp="1"/>
          </p:cNvSpPr>
          <p:nvPr>
            <p:ph type="title"/>
          </p:nvPr>
        </p:nvSpPr>
        <p:spPr>
          <a:xfrm>
            <a:off x="838200" y="461339"/>
            <a:ext cx="10606072" cy="1900861"/>
          </a:xfrm>
        </p:spPr>
        <p:txBody>
          <a:bodyPr vert="horz" lIns="91440" tIns="45720" rIns="91440" bIns="45720" rtlCol="0" anchor="ctr">
            <a:normAutofit/>
          </a:bodyPr>
          <a:lstStyle/>
          <a:p>
            <a:r>
              <a:rPr lang="en-US" sz="4400"/>
              <a:t>DISTRIBUTION OF DIFFERENCE IN SYMMETRIC ASSUMPTIOM</a:t>
            </a:r>
          </a:p>
        </p:txBody>
      </p:sp>
      <p:sp>
        <p:nvSpPr>
          <p:cNvPr id="4" name="Text Placeholder 3">
            <a:extLst>
              <a:ext uri="{FF2B5EF4-FFF2-40B4-BE49-F238E27FC236}">
                <a16:creationId xmlns:a16="http://schemas.microsoft.com/office/drawing/2014/main" id="{19001456-6443-9C5D-A169-94F2F950F6B5}"/>
              </a:ext>
            </a:extLst>
          </p:cNvPr>
          <p:cNvSpPr>
            <a:spLocks noGrp="1"/>
          </p:cNvSpPr>
          <p:nvPr>
            <p:ph type="body" sz="half" idx="2"/>
          </p:nvPr>
        </p:nvSpPr>
        <p:spPr>
          <a:xfrm>
            <a:off x="838200" y="2590802"/>
            <a:ext cx="4647901" cy="3423812"/>
          </a:xfrm>
        </p:spPr>
        <p:txBody>
          <a:bodyPr vert="horz" lIns="91440" tIns="45720" rIns="91440" bIns="45720" rtlCol="0" anchor="t">
            <a:normAutofit/>
          </a:bodyPr>
          <a:lstStyle/>
          <a:p>
            <a:pPr algn="just"/>
            <a:r>
              <a:rPr lang="en-US" sz="1800"/>
              <a:t>This assumption requires that the differences between paired observations (weight gain or loss) are symmetrically distributed around the median difference. This can be checked visually using a histogram or quantitatively using skewness or a formal test for symmetry.</a:t>
            </a:r>
            <a:endParaRPr lang="en-US"/>
          </a:p>
        </p:txBody>
      </p:sp>
      <p:pic>
        <p:nvPicPr>
          <p:cNvPr id="8" name="Content Placeholder 7">
            <a:extLst>
              <a:ext uri="{FF2B5EF4-FFF2-40B4-BE49-F238E27FC236}">
                <a16:creationId xmlns:a16="http://schemas.microsoft.com/office/drawing/2014/main" id="{E7EC3F49-3F98-502B-C0CE-F79E8342ED87}"/>
              </a:ext>
            </a:extLst>
          </p:cNvPr>
          <p:cNvPicPr>
            <a:picLocks noGrp="1" noChangeAspect="1"/>
          </p:cNvPicPr>
          <p:nvPr>
            <p:ph idx="1"/>
          </p:nvPr>
        </p:nvPicPr>
        <p:blipFill rotWithShape="1">
          <a:blip r:embed="rId4"/>
          <a:srcRect t="252" r="3" b="3"/>
          <a:stretch/>
        </p:blipFill>
        <p:spPr>
          <a:xfrm>
            <a:off x="6094844" y="2288877"/>
            <a:ext cx="5392560" cy="3898264"/>
          </a:xfrm>
          <a:prstGeom prst="rect">
            <a:avLst/>
          </a:prstGeom>
        </p:spPr>
      </p:pic>
    </p:spTree>
    <p:extLst>
      <p:ext uri="{BB962C8B-B14F-4D97-AF65-F5344CB8AC3E}">
        <p14:creationId xmlns:p14="http://schemas.microsoft.com/office/powerpoint/2010/main" val="1018108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 name="Rectangle 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0" name="Group 9">
            <a:extLst>
              <a:ext uri="{FF2B5EF4-FFF2-40B4-BE49-F238E27FC236}">
                <a16:creationId xmlns:a16="http://schemas.microsoft.com/office/drawing/2014/main" id="{191D96BF-0605-446D-9590-F9A64BF8E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6" name="Picture 15">
              <a:extLst>
                <a:ext uri="{FF2B5EF4-FFF2-40B4-BE49-F238E27FC236}">
                  <a16:creationId xmlns:a16="http://schemas.microsoft.com/office/drawing/2014/main" id="{B79C2449-D531-4936-82F1-C560A12818D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7" name="Picture 16">
              <a:extLst>
                <a:ext uri="{FF2B5EF4-FFF2-40B4-BE49-F238E27FC236}">
                  <a16:creationId xmlns:a16="http://schemas.microsoft.com/office/drawing/2014/main" id="{E881F028-6F1E-42D8-B367-94F963C44C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3317D1E3-4234-CBBD-6387-5576C94F1815}"/>
              </a:ext>
            </a:extLst>
          </p:cNvPr>
          <p:cNvSpPr>
            <a:spLocks noGrp="1"/>
          </p:cNvSpPr>
          <p:nvPr>
            <p:ph type="title"/>
          </p:nvPr>
        </p:nvSpPr>
        <p:spPr>
          <a:xfrm>
            <a:off x="838201" y="559813"/>
            <a:ext cx="4876800" cy="5577934"/>
          </a:xfrm>
        </p:spPr>
        <p:txBody>
          <a:bodyPr>
            <a:normAutofit/>
          </a:bodyPr>
          <a:lstStyle/>
          <a:p>
            <a:r>
              <a:rPr lang="en-US">
                <a:cs typeface="Sabon Next LT"/>
              </a:rPr>
              <a:t>STEPS FOR CONDUCTING WILCOXON SIGNED RANK TEST</a:t>
            </a:r>
            <a:endParaRPr lang="en-US"/>
          </a:p>
        </p:txBody>
      </p:sp>
      <p:graphicFrame>
        <p:nvGraphicFramePr>
          <p:cNvPr id="6" name="Content Placeholder 2">
            <a:extLst>
              <a:ext uri="{FF2B5EF4-FFF2-40B4-BE49-F238E27FC236}">
                <a16:creationId xmlns:a16="http://schemas.microsoft.com/office/drawing/2014/main" id="{F6EFF027-E165-1230-4D37-EACE404743C5}"/>
              </a:ext>
            </a:extLst>
          </p:cNvPr>
          <p:cNvGraphicFramePr>
            <a:graphicFrameLocks noGrp="1"/>
          </p:cNvGraphicFramePr>
          <p:nvPr>
            <p:ph idx="1"/>
            <p:extLst>
              <p:ext uri="{D42A27DB-BD31-4B8C-83A1-F6EECF244321}">
                <p14:modId xmlns:p14="http://schemas.microsoft.com/office/powerpoint/2010/main" val="2080651999"/>
              </p:ext>
            </p:extLst>
          </p:nvPr>
        </p:nvGraphicFramePr>
        <p:xfrm>
          <a:off x="5458176" y="533934"/>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7671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6" name="Picture 35">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8" name="Rectangle 37">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2" name="Group 41">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43" name="Picture 42">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4" name="Picture 43">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4E8AD81F-0493-5198-7C52-716FC4E931BA}"/>
              </a:ext>
            </a:extLst>
          </p:cNvPr>
          <p:cNvSpPr>
            <a:spLocks noGrp="1"/>
          </p:cNvSpPr>
          <p:nvPr>
            <p:ph type="title"/>
          </p:nvPr>
        </p:nvSpPr>
        <p:spPr>
          <a:xfrm>
            <a:off x="824346" y="609599"/>
            <a:ext cx="9843654" cy="2766002"/>
          </a:xfrm>
        </p:spPr>
        <p:txBody>
          <a:bodyPr vert="horz" lIns="91440" tIns="45720" rIns="91440" bIns="45720" rtlCol="0" anchor="ctr">
            <a:normAutofit/>
          </a:bodyPr>
          <a:lstStyle/>
          <a:p>
            <a:pPr algn="ctr"/>
            <a:r>
              <a:rPr lang="en-US" sz="4000"/>
              <a:t>WILCOXON SINGNED RANK TEST USING SAS</a:t>
            </a:r>
            <a:endParaRPr lang="en-US"/>
          </a:p>
        </p:txBody>
      </p:sp>
      <p:sp>
        <p:nvSpPr>
          <p:cNvPr id="3" name="Text Placeholder 2">
            <a:extLst>
              <a:ext uri="{FF2B5EF4-FFF2-40B4-BE49-F238E27FC236}">
                <a16:creationId xmlns:a16="http://schemas.microsoft.com/office/drawing/2014/main" id="{5D7394D9-85A8-FB57-9990-465D537D259A}"/>
              </a:ext>
            </a:extLst>
          </p:cNvPr>
          <p:cNvSpPr>
            <a:spLocks noGrp="1"/>
          </p:cNvSpPr>
          <p:nvPr>
            <p:ph type="body" sz="half" idx="2"/>
          </p:nvPr>
        </p:nvSpPr>
        <p:spPr>
          <a:xfrm>
            <a:off x="823823" y="3385868"/>
            <a:ext cx="4190730" cy="2667000"/>
          </a:xfrm>
        </p:spPr>
        <p:txBody>
          <a:bodyPr vert="horz" lIns="91440" tIns="45720" rIns="91440" bIns="45720" rtlCol="0">
            <a:normAutofit/>
          </a:bodyPr>
          <a:lstStyle/>
          <a:p>
            <a:pPr indent="-228600">
              <a:lnSpc>
                <a:spcPct val="100000"/>
              </a:lnSpc>
              <a:buFont typeface="Arial" panose="020B0604020202020204" pitchFamily="34" charset="0"/>
              <a:buChar char="•"/>
            </a:pPr>
            <a:endParaRPr lang="en-US" sz="1700"/>
          </a:p>
          <a:p>
            <a:pPr marL="285750" indent="-228600">
              <a:lnSpc>
                <a:spcPct val="100000"/>
              </a:lnSpc>
              <a:buFont typeface="Arial" panose="020B0604020202020204" pitchFamily="34" charset="0"/>
              <a:buChar char="•"/>
            </a:pPr>
            <a:r>
              <a:rPr lang="en-US" sz="1700"/>
              <a:t>We can perform Wilcoxon signed-rank using PROC UNIVARIATE IN SAS</a:t>
            </a:r>
          </a:p>
          <a:p>
            <a:pPr marL="285750" indent="-228600">
              <a:lnSpc>
                <a:spcPct val="100000"/>
              </a:lnSpc>
              <a:buFont typeface="Arial" panose="020B0604020202020204" pitchFamily="34" charset="0"/>
              <a:buChar char="•"/>
            </a:pPr>
            <a:r>
              <a:rPr lang="en-US" sz="1700"/>
              <a:t> PROC UNIVARIATE doesn't offer a direct method for one-sided tests. </a:t>
            </a:r>
          </a:p>
          <a:p>
            <a:pPr marL="285750" indent="-228600">
              <a:lnSpc>
                <a:spcPct val="100000"/>
              </a:lnSpc>
              <a:buFont typeface="Arial" panose="020B0604020202020204" pitchFamily="34" charset="0"/>
              <a:buChar char="•"/>
            </a:pPr>
            <a:r>
              <a:rPr lang="en-US" sz="1700"/>
              <a:t>To conduct a one-sided test, we need to derive it manually from the two-sided p-value obtained.</a:t>
            </a:r>
          </a:p>
        </p:txBody>
      </p:sp>
      <p:pic>
        <p:nvPicPr>
          <p:cNvPr id="16" name="Picture 15" descr="A screenshot of a test&#10;&#10;Description automatically generated">
            <a:extLst>
              <a:ext uri="{FF2B5EF4-FFF2-40B4-BE49-F238E27FC236}">
                <a16:creationId xmlns:a16="http://schemas.microsoft.com/office/drawing/2014/main" id="{24AB78B9-D180-B018-F0F5-DE05012BAE2D}"/>
              </a:ext>
            </a:extLst>
          </p:cNvPr>
          <p:cNvPicPr>
            <a:picLocks noChangeAspect="1"/>
          </p:cNvPicPr>
          <p:nvPr/>
        </p:nvPicPr>
        <p:blipFill>
          <a:blip r:embed="rId5"/>
          <a:stretch>
            <a:fillRect/>
          </a:stretch>
        </p:blipFill>
        <p:spPr>
          <a:xfrm>
            <a:off x="5742710" y="3569226"/>
            <a:ext cx="5881672" cy="2532019"/>
          </a:xfrm>
          <a:prstGeom prst="rect">
            <a:avLst/>
          </a:prstGeom>
        </p:spPr>
      </p:pic>
    </p:spTree>
    <p:extLst>
      <p:ext uri="{BB962C8B-B14F-4D97-AF65-F5344CB8AC3E}">
        <p14:creationId xmlns:p14="http://schemas.microsoft.com/office/powerpoint/2010/main" val="110588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3" name="Rectangle 52">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5" name="Group 54">
            <a:extLst>
              <a:ext uri="{FF2B5EF4-FFF2-40B4-BE49-F238E27FC236}">
                <a16:creationId xmlns:a16="http://schemas.microsoft.com/office/drawing/2014/main" id="{685AEA58-5A10-44F4-82DC-B26FCDA955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56" name="Picture 55">
              <a:extLst>
                <a:ext uri="{FF2B5EF4-FFF2-40B4-BE49-F238E27FC236}">
                  <a16:creationId xmlns:a16="http://schemas.microsoft.com/office/drawing/2014/main" id="{31B764A7-7C08-4BBD-B1F8-BB1F928FE1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57" name="Picture 56">
              <a:extLst>
                <a:ext uri="{FF2B5EF4-FFF2-40B4-BE49-F238E27FC236}">
                  <a16:creationId xmlns:a16="http://schemas.microsoft.com/office/drawing/2014/main" id="{D2AF11BB-0B0F-4D10-83F3-09651E4424F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59" name="Rectangle 58">
            <a:extLst>
              <a:ext uri="{FF2B5EF4-FFF2-40B4-BE49-F238E27FC236}">
                <a16:creationId xmlns:a16="http://schemas.microsoft.com/office/drawing/2014/main" id="{83018268-9FAC-4D8E-B7E6-23850B4D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914A81D-6377-4BC6-9AE1-72200DA777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4E278-012D-52F0-3483-2D64CDA39578}"/>
              </a:ext>
            </a:extLst>
          </p:cNvPr>
          <p:cNvSpPr>
            <a:spLocks noGrp="1"/>
          </p:cNvSpPr>
          <p:nvPr>
            <p:ph type="ctrTitle"/>
          </p:nvPr>
        </p:nvSpPr>
        <p:spPr>
          <a:xfrm>
            <a:off x="1066800" y="1066800"/>
            <a:ext cx="5334000" cy="2833528"/>
          </a:xfrm>
        </p:spPr>
        <p:txBody>
          <a:bodyPr anchor="b">
            <a:normAutofit/>
          </a:bodyPr>
          <a:lstStyle/>
          <a:p>
            <a:pPr algn="l"/>
            <a:r>
              <a:rPr lang="en-US" sz="4100">
                <a:cs typeface="Sabon Next LT"/>
              </a:rPr>
              <a:t>EXAMINING THE WEIGHT GAIN IN FIRST SEMESTER STUDENTS</a:t>
            </a:r>
            <a:endParaRPr lang="en-US" sz="4100"/>
          </a:p>
        </p:txBody>
      </p:sp>
      <p:sp>
        <p:nvSpPr>
          <p:cNvPr id="3" name="Subtitle 2">
            <a:extLst>
              <a:ext uri="{FF2B5EF4-FFF2-40B4-BE49-F238E27FC236}">
                <a16:creationId xmlns:a16="http://schemas.microsoft.com/office/drawing/2014/main" id="{3E83A8C2-E1B2-32F9-782B-4CB9D53C34F8}"/>
              </a:ext>
            </a:extLst>
          </p:cNvPr>
          <p:cNvSpPr>
            <a:spLocks noGrp="1"/>
          </p:cNvSpPr>
          <p:nvPr>
            <p:ph type="subTitle" idx="1"/>
          </p:nvPr>
        </p:nvSpPr>
        <p:spPr>
          <a:xfrm>
            <a:off x="1066799" y="4074784"/>
            <a:ext cx="5333999" cy="1640216"/>
          </a:xfrm>
        </p:spPr>
        <p:txBody>
          <a:bodyPr vert="horz" lIns="91440" tIns="45720" rIns="91440" bIns="45720" rtlCol="0" anchor="t">
            <a:normAutofit/>
          </a:bodyPr>
          <a:lstStyle/>
          <a:p>
            <a:pPr algn="l"/>
            <a:r>
              <a:rPr lang="en-US" sz="2200" u="sng"/>
              <a:t>GROUP –2</a:t>
            </a:r>
          </a:p>
          <a:p>
            <a:pPr algn="l"/>
            <a:r>
              <a:rPr lang="en-US" sz="2200"/>
              <a:t>CHARITHA NALLAKA </a:t>
            </a:r>
          </a:p>
          <a:p>
            <a:pPr algn="l"/>
            <a:r>
              <a:rPr lang="en-US" sz="2200"/>
              <a:t>RAJAMANOHAR VADREVU</a:t>
            </a:r>
          </a:p>
          <a:p>
            <a:pPr algn="l"/>
            <a:endParaRPr lang="en-US" sz="2200"/>
          </a:p>
        </p:txBody>
      </p:sp>
      <p:pic>
        <p:nvPicPr>
          <p:cNvPr id="6" name="Picture 5" descr="Weighing Fruits">
            <a:extLst>
              <a:ext uri="{FF2B5EF4-FFF2-40B4-BE49-F238E27FC236}">
                <a16:creationId xmlns:a16="http://schemas.microsoft.com/office/drawing/2014/main" id="{268541BA-6DCA-E29C-29EB-5632FAFA4631}"/>
              </a:ext>
            </a:extLst>
          </p:cNvPr>
          <p:cNvPicPr>
            <a:picLocks noChangeAspect="1"/>
          </p:cNvPicPr>
          <p:nvPr/>
        </p:nvPicPr>
        <p:blipFill rotWithShape="1">
          <a:blip r:embed="rId3"/>
          <a:srcRect l="4262" r="3668"/>
          <a:stretch/>
        </p:blipFill>
        <p:spPr>
          <a:xfrm>
            <a:off x="6789671" y="685800"/>
            <a:ext cx="4735590" cy="5486400"/>
          </a:xfrm>
          <a:prstGeom prst="rect">
            <a:avLst/>
          </a:prstGeom>
        </p:spPr>
      </p:pic>
    </p:spTree>
    <p:extLst>
      <p:ext uri="{BB962C8B-B14F-4D97-AF65-F5344CB8AC3E}">
        <p14:creationId xmlns:p14="http://schemas.microsoft.com/office/powerpoint/2010/main" val="299051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6A0ABFF7-3293-4EAC-9426-EBDCAA34D5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5080"/>
            <a:ext cx="3464215" cy="4598234"/>
            <a:chOff x="8059620" y="41922"/>
            <a:chExt cx="3997615" cy="6816077"/>
          </a:xfrm>
        </p:grpSpPr>
        <p:pic>
          <p:nvPicPr>
            <p:cNvPr id="15" name="Picture 14">
              <a:extLst>
                <a:ext uri="{FF2B5EF4-FFF2-40B4-BE49-F238E27FC236}">
                  <a16:creationId xmlns:a16="http://schemas.microsoft.com/office/drawing/2014/main" id="{FB475375-4F9B-4D93-8769-B42BB7F4470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6" name="Picture 15">
              <a:extLst>
                <a:ext uri="{FF2B5EF4-FFF2-40B4-BE49-F238E27FC236}">
                  <a16:creationId xmlns:a16="http://schemas.microsoft.com/office/drawing/2014/main" id="{6074A43D-E1B2-4563-8D84-A962E8ABE7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CDB941E5-4C5B-A532-6A89-2738825F9B73}"/>
              </a:ext>
            </a:extLst>
          </p:cNvPr>
          <p:cNvSpPr>
            <a:spLocks noGrp="1"/>
          </p:cNvSpPr>
          <p:nvPr>
            <p:ph type="title"/>
          </p:nvPr>
        </p:nvSpPr>
        <p:spPr>
          <a:xfrm>
            <a:off x="838201" y="559813"/>
            <a:ext cx="4876800" cy="5577934"/>
          </a:xfrm>
        </p:spPr>
        <p:txBody>
          <a:bodyPr anchor="ctr">
            <a:normAutofit/>
          </a:bodyPr>
          <a:lstStyle/>
          <a:p>
            <a:r>
              <a:rPr lang="en-US">
                <a:solidFill>
                  <a:srgbClr val="FFFFFF"/>
                </a:solidFill>
                <a:cs typeface="Sabon Next LT"/>
              </a:rPr>
              <a:t>ONE SIDED P-VALUE OF UPPER TAIL </a:t>
            </a:r>
          </a:p>
        </p:txBody>
      </p:sp>
      <p:sp>
        <p:nvSpPr>
          <p:cNvPr id="3" name="Content Placeholder 2">
            <a:extLst>
              <a:ext uri="{FF2B5EF4-FFF2-40B4-BE49-F238E27FC236}">
                <a16:creationId xmlns:a16="http://schemas.microsoft.com/office/drawing/2014/main" id="{25FD2323-E17F-0C50-2CC1-7B917A86794F}"/>
              </a:ext>
            </a:extLst>
          </p:cNvPr>
          <p:cNvSpPr>
            <a:spLocks noGrp="1"/>
          </p:cNvSpPr>
          <p:nvPr>
            <p:ph idx="1"/>
          </p:nvPr>
        </p:nvSpPr>
        <p:spPr>
          <a:xfrm>
            <a:off x="6324600" y="630102"/>
            <a:ext cx="5595611" cy="5497363"/>
          </a:xfrm>
        </p:spPr>
        <p:txBody>
          <a:bodyPr vert="horz" lIns="91440" tIns="45720" rIns="91440" bIns="45720" rtlCol="0" anchor="ctr">
            <a:normAutofit/>
          </a:bodyPr>
          <a:lstStyle/>
          <a:p>
            <a:r>
              <a:rPr lang="en-US" sz="2400">
                <a:ea typeface="+mn-lt"/>
                <a:cs typeface="+mn-lt"/>
              </a:rPr>
              <a:t>The p-value reported for the signed rank test is "&lt;.0001",  which is  0.0001</a:t>
            </a:r>
            <a:endParaRPr lang="en-US" sz="2400"/>
          </a:p>
          <a:p>
            <a:r>
              <a:rPr lang="en-US" sz="2400">
                <a:ea typeface="+mn-lt"/>
                <a:cs typeface="+mn-lt"/>
              </a:rPr>
              <a:t> P(one-sided) = p(two-tailed) / 2 </a:t>
            </a:r>
            <a:endParaRPr lang="en-US" sz="2400"/>
          </a:p>
          <a:p>
            <a:r>
              <a:rPr lang="en-US" sz="2400">
                <a:ea typeface="+mn-lt"/>
                <a:cs typeface="+mn-lt"/>
              </a:rPr>
              <a:t>P(one-sided) = 0.0001 / 2 =  0.00005</a:t>
            </a:r>
          </a:p>
          <a:p>
            <a:r>
              <a:rPr lang="en-US" sz="2400">
                <a:ea typeface="+mn-lt"/>
                <a:cs typeface="+mn-lt"/>
              </a:rPr>
              <a:t>So, the one-sided p-value for the upper tail is 0.00005.</a:t>
            </a:r>
            <a:endParaRPr lang="en-US" sz="2400"/>
          </a:p>
          <a:p>
            <a:pPr marL="0" indent="0">
              <a:buNone/>
            </a:pPr>
            <a:endParaRPr lang="en-US" sz="1800"/>
          </a:p>
        </p:txBody>
      </p:sp>
    </p:spTree>
    <p:extLst>
      <p:ext uri="{BB962C8B-B14F-4D97-AF65-F5344CB8AC3E}">
        <p14:creationId xmlns:p14="http://schemas.microsoft.com/office/powerpoint/2010/main" val="608146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2" name="Group 21">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23" name="Picture 22">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4" name="Picture 23">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282E52C-9487-40EC-240B-03645ADEDE5D}"/>
              </a:ext>
            </a:extLst>
          </p:cNvPr>
          <p:cNvSpPr>
            <a:spLocks noGrp="1"/>
          </p:cNvSpPr>
          <p:nvPr>
            <p:ph type="title"/>
          </p:nvPr>
        </p:nvSpPr>
        <p:spPr>
          <a:xfrm>
            <a:off x="842582" y="406400"/>
            <a:ext cx="10003218" cy="1600124"/>
          </a:xfrm>
        </p:spPr>
        <p:txBody>
          <a:bodyPr>
            <a:normAutofit/>
          </a:bodyPr>
          <a:lstStyle/>
          <a:p>
            <a:r>
              <a:rPr lang="en-US">
                <a:cs typeface="Sabon Next LT"/>
              </a:rPr>
              <a:t>INTERPRETATIONS</a:t>
            </a:r>
            <a:endParaRPr lang="en-US"/>
          </a:p>
        </p:txBody>
      </p:sp>
      <p:graphicFrame>
        <p:nvGraphicFramePr>
          <p:cNvPr id="4" name="Content Placeholder 3">
            <a:extLst>
              <a:ext uri="{FF2B5EF4-FFF2-40B4-BE49-F238E27FC236}">
                <a16:creationId xmlns:a16="http://schemas.microsoft.com/office/drawing/2014/main" id="{6323E969-457E-E8B2-F03B-BC6561DFD60C}"/>
              </a:ext>
            </a:extLst>
          </p:cNvPr>
          <p:cNvGraphicFramePr>
            <a:graphicFrameLocks noGrp="1"/>
          </p:cNvGraphicFramePr>
          <p:nvPr>
            <p:ph idx="1"/>
            <p:extLst>
              <p:ext uri="{D42A27DB-BD31-4B8C-83A1-F6EECF244321}">
                <p14:modId xmlns:p14="http://schemas.microsoft.com/office/powerpoint/2010/main" val="580231518"/>
              </p:ext>
            </p:extLst>
          </p:nvPr>
        </p:nvGraphicFramePr>
        <p:xfrm>
          <a:off x="733613" y="1813170"/>
          <a:ext cx="10883698" cy="4397129"/>
        </p:xfrm>
        <a:graphic>
          <a:graphicData uri="http://schemas.openxmlformats.org/drawingml/2006/table">
            <a:tbl>
              <a:tblPr firstRow="1" bandRow="1">
                <a:tableStyleId>{5C22544A-7EE6-4342-B048-85BDC9FD1C3A}</a:tableStyleId>
              </a:tblPr>
              <a:tblGrid>
                <a:gridCol w="3777458">
                  <a:extLst>
                    <a:ext uri="{9D8B030D-6E8A-4147-A177-3AD203B41FA5}">
                      <a16:colId xmlns:a16="http://schemas.microsoft.com/office/drawing/2014/main" val="612761802"/>
                    </a:ext>
                  </a:extLst>
                </a:gridCol>
                <a:gridCol w="3699031">
                  <a:extLst>
                    <a:ext uri="{9D8B030D-6E8A-4147-A177-3AD203B41FA5}">
                      <a16:colId xmlns:a16="http://schemas.microsoft.com/office/drawing/2014/main" val="2825962108"/>
                    </a:ext>
                  </a:extLst>
                </a:gridCol>
                <a:gridCol w="3407209">
                  <a:extLst>
                    <a:ext uri="{9D8B030D-6E8A-4147-A177-3AD203B41FA5}">
                      <a16:colId xmlns:a16="http://schemas.microsoft.com/office/drawing/2014/main" val="1364971662"/>
                    </a:ext>
                  </a:extLst>
                </a:gridCol>
              </a:tblGrid>
              <a:tr h="454051">
                <a:tc>
                  <a:txBody>
                    <a:bodyPr/>
                    <a:lstStyle/>
                    <a:p>
                      <a:pPr lvl="0" algn="ctr">
                        <a:buNone/>
                      </a:pPr>
                      <a:r>
                        <a:rPr lang="en-US" sz="1700" b="1" i="0" u="none" strike="noStrike" noProof="0">
                          <a:latin typeface="Avenir Next LT Pro"/>
                        </a:rPr>
                        <a:t>Student’s t-test</a:t>
                      </a:r>
                      <a:endParaRPr lang="en-US" sz="1700"/>
                    </a:p>
                  </a:txBody>
                  <a:tcPr marL="76572" marR="76572" marT="38287" marB="38287"/>
                </a:tc>
                <a:tc>
                  <a:txBody>
                    <a:bodyPr/>
                    <a:lstStyle/>
                    <a:p>
                      <a:pPr lvl="0" algn="ctr">
                        <a:buNone/>
                      </a:pPr>
                      <a:r>
                        <a:rPr lang="en-US" sz="1700" b="1" i="0" u="none" strike="noStrike" noProof="0">
                          <a:latin typeface="Avenir Next LT Pro"/>
                        </a:rPr>
                        <a:t>Sign Test</a:t>
                      </a:r>
                      <a:endParaRPr lang="en-US" sz="1700" b="0" i="0" u="none" strike="noStrike" noProof="0">
                        <a:latin typeface="Avenir Next LT Pro"/>
                      </a:endParaRPr>
                    </a:p>
                  </a:txBody>
                  <a:tcPr marL="76572" marR="76572" marT="38287" marB="38287"/>
                </a:tc>
                <a:tc>
                  <a:txBody>
                    <a:bodyPr/>
                    <a:lstStyle/>
                    <a:p>
                      <a:pPr lvl="0" algn="ctr">
                        <a:buNone/>
                      </a:pPr>
                      <a:r>
                        <a:rPr lang="en-US" sz="1700" b="1" i="0" u="none" strike="noStrike" noProof="0">
                          <a:latin typeface="Avenir Next LT Pro"/>
                        </a:rPr>
                        <a:t>Wilcoxon Signed Rank Test</a:t>
                      </a:r>
                      <a:endParaRPr lang="en-US" sz="1700"/>
                    </a:p>
                  </a:txBody>
                  <a:tcPr marL="76572" marR="76572" marT="38287" marB="38287"/>
                </a:tc>
                <a:extLst>
                  <a:ext uri="{0D108BD9-81ED-4DB2-BD59-A6C34878D82A}">
                    <a16:rowId xmlns:a16="http://schemas.microsoft.com/office/drawing/2014/main" val="2341417174"/>
                  </a:ext>
                </a:extLst>
              </a:tr>
              <a:tr h="3943078">
                <a:tc>
                  <a:txBody>
                    <a:bodyPr/>
                    <a:lstStyle/>
                    <a:p>
                      <a:pPr marL="285750" lvl="0" indent="-285750" algn="l">
                        <a:lnSpc>
                          <a:spcPct val="100000"/>
                        </a:lnSpc>
                        <a:spcBef>
                          <a:spcPts val="0"/>
                        </a:spcBef>
                        <a:spcAft>
                          <a:spcPts val="0"/>
                        </a:spcAft>
                        <a:buFont typeface="Arial"/>
                        <a:buChar char="•"/>
                      </a:pPr>
                      <a:endParaRPr lang="en-US" sz="1200"/>
                    </a:p>
                    <a:p>
                      <a:pPr marL="457200" lvl="1" indent="0" algn="l">
                        <a:lnSpc>
                          <a:spcPct val="100000"/>
                        </a:lnSpc>
                        <a:spcBef>
                          <a:spcPts val="0"/>
                        </a:spcBef>
                        <a:spcAft>
                          <a:spcPts val="0"/>
                        </a:spcAft>
                        <a:buNone/>
                      </a:pPr>
                      <a:r>
                        <a:rPr lang="en-US" sz="1400" b="1" i="0" u="none" strike="noStrike" noProof="0">
                          <a:latin typeface="Avenir Next LT Pro"/>
                        </a:rPr>
                        <a:t>Test Statistic (t)</a:t>
                      </a:r>
                      <a:r>
                        <a:rPr lang="en-US" sz="1400" b="0" i="0" u="none" strike="noStrike" noProof="0">
                          <a:latin typeface="Avenir Next LT Pro"/>
                        </a:rPr>
                        <a:t>: -7.40744</a:t>
                      </a:r>
                      <a:endParaRPr lang="en-US" sz="1400"/>
                    </a:p>
                    <a:p>
                      <a:pPr marL="457200" lvl="1" indent="0" algn="l">
                        <a:lnSpc>
                          <a:spcPct val="100000"/>
                        </a:lnSpc>
                        <a:spcBef>
                          <a:spcPts val="0"/>
                        </a:spcBef>
                        <a:spcAft>
                          <a:spcPts val="0"/>
                        </a:spcAft>
                        <a:buNone/>
                      </a:pPr>
                      <a:r>
                        <a:rPr lang="en-US" sz="1400" b="1" i="0" u="none" strike="noStrike" noProof="0">
                          <a:latin typeface="Avenir Next LT Pro"/>
                        </a:rPr>
                        <a:t>p-value</a:t>
                      </a:r>
                      <a:r>
                        <a:rPr lang="en-US" sz="1400" b="0" i="0" u="none" strike="noStrike" noProof="0">
                          <a:latin typeface="Avenir Next LT Pro"/>
                        </a:rPr>
                        <a:t>: </a:t>
                      </a:r>
                      <a:r>
                        <a:rPr lang="en-US" sz="1400" b="0" i="0" u="none" strike="noStrike" noProof="0">
                          <a:solidFill>
                            <a:srgbClr val="000000"/>
                          </a:solidFill>
                        </a:rPr>
                        <a:t>0.00005</a:t>
                      </a:r>
                      <a:endParaRPr lang="en-US" sz="1400"/>
                    </a:p>
                    <a:p>
                      <a:pPr marL="457200" lvl="1" indent="0" algn="l">
                        <a:lnSpc>
                          <a:spcPct val="100000"/>
                        </a:lnSpc>
                        <a:spcBef>
                          <a:spcPts val="0"/>
                        </a:spcBef>
                        <a:spcAft>
                          <a:spcPts val="0"/>
                        </a:spcAft>
                        <a:buNone/>
                      </a:pPr>
                      <a:r>
                        <a:rPr lang="en-US" sz="1400" b="1" i="0" u="none" strike="noStrike" noProof="0">
                          <a:latin typeface="Avenir Next LT Pro"/>
                        </a:rPr>
                        <a:t>Interpretation</a:t>
                      </a:r>
                      <a:r>
                        <a:rPr lang="en-US" sz="1400" b="0" i="0" u="none" strike="noStrike" noProof="0">
                          <a:latin typeface="Avenir Next LT Pro"/>
                        </a:rPr>
                        <a:t>:</a:t>
                      </a:r>
                      <a:endParaRPr lang="en-US" sz="1400"/>
                    </a:p>
                    <a:p>
                      <a:pPr marL="742950" lvl="1" indent="-285750" algn="l">
                        <a:lnSpc>
                          <a:spcPct val="100000"/>
                        </a:lnSpc>
                        <a:spcBef>
                          <a:spcPts val="0"/>
                        </a:spcBef>
                        <a:spcAft>
                          <a:spcPts val="0"/>
                        </a:spcAft>
                        <a:buFont typeface="Arial"/>
                        <a:buChar char="•"/>
                      </a:pPr>
                      <a:r>
                        <a:rPr lang="en-US" sz="1400" b="0" i="0" u="none" strike="noStrike" noProof="0">
                          <a:latin typeface="Avenir Next LT Pro"/>
                        </a:rPr>
                        <a:t>The t-test compares the mean difference between paired observations to a reference value (in this case, zero).</a:t>
                      </a:r>
                      <a:endParaRPr lang="en-US" sz="1400"/>
                    </a:p>
                    <a:p>
                      <a:pPr marL="742950" lvl="1" indent="-285750" algn="l">
                        <a:lnSpc>
                          <a:spcPct val="100000"/>
                        </a:lnSpc>
                        <a:spcBef>
                          <a:spcPts val="0"/>
                        </a:spcBef>
                        <a:spcAft>
                          <a:spcPts val="0"/>
                        </a:spcAft>
                        <a:buFont typeface="Arial"/>
                        <a:buChar char="•"/>
                      </a:pPr>
                      <a:r>
                        <a:rPr lang="en-US" sz="1400" b="0" i="0" u="none" strike="noStrike" noProof="0">
                          <a:latin typeface="Avenir Next LT Pro"/>
                        </a:rPr>
                        <a:t>Since the p-value is less than your chosen significance level (typically 0.05), we reject the null hypothesis.</a:t>
                      </a:r>
                      <a:endParaRPr lang="en-US" sz="1400"/>
                    </a:p>
                    <a:p>
                      <a:pPr marL="742950" lvl="1" indent="-285750" algn="l">
                        <a:lnSpc>
                          <a:spcPct val="100000"/>
                        </a:lnSpc>
                        <a:spcBef>
                          <a:spcPts val="0"/>
                        </a:spcBef>
                        <a:spcAft>
                          <a:spcPts val="0"/>
                        </a:spcAft>
                        <a:buFont typeface="Arial"/>
                        <a:buChar char="•"/>
                      </a:pPr>
                      <a:r>
                        <a:rPr lang="en-US" sz="1400" b="0" i="0" u="none" strike="noStrike" noProof="0">
                          <a:latin typeface="Avenir Next LT Pro"/>
                        </a:rPr>
                        <a:t>Conclusion: There is a </a:t>
                      </a:r>
                      <a:r>
                        <a:rPr lang="en-US" sz="1400" b="1" i="0" u="none" strike="noStrike" noProof="0">
                          <a:latin typeface="Avenir Next LT Pro"/>
                        </a:rPr>
                        <a:t>statistically significant difference</a:t>
                      </a:r>
                      <a:r>
                        <a:rPr lang="en-US" sz="1400" b="0" i="0" u="none" strike="noStrike" noProof="0">
                          <a:latin typeface="Avenir Next LT Pro"/>
                        </a:rPr>
                        <a:t> between the paired observations.</a:t>
                      </a:r>
                      <a:endParaRPr lang="en-US" sz="1400"/>
                    </a:p>
                    <a:p>
                      <a:pPr lvl="0">
                        <a:buNone/>
                      </a:pPr>
                      <a:br>
                        <a:rPr lang="en-US" sz="1600"/>
                      </a:br>
                      <a:endParaRPr lang="en-US" sz="1600"/>
                    </a:p>
                  </a:txBody>
                  <a:tcPr marL="76572" marR="76572" marT="38287" marB="38287"/>
                </a:tc>
                <a:tc>
                  <a:txBody>
                    <a:bodyPr/>
                    <a:lstStyle/>
                    <a:p>
                      <a:pPr marL="285750" lvl="0" indent="-285750" algn="l">
                        <a:lnSpc>
                          <a:spcPct val="100000"/>
                        </a:lnSpc>
                        <a:spcBef>
                          <a:spcPts val="0"/>
                        </a:spcBef>
                        <a:spcAft>
                          <a:spcPts val="0"/>
                        </a:spcAft>
                        <a:buFont typeface="Arial"/>
                        <a:buChar char="•"/>
                      </a:pPr>
                      <a:endParaRPr lang="en-US" sz="1600"/>
                    </a:p>
                    <a:p>
                      <a:pPr marL="457200" lvl="1" indent="0" algn="l">
                        <a:lnSpc>
                          <a:spcPct val="100000"/>
                        </a:lnSpc>
                        <a:spcBef>
                          <a:spcPts val="0"/>
                        </a:spcBef>
                        <a:spcAft>
                          <a:spcPts val="0"/>
                        </a:spcAft>
                        <a:buNone/>
                      </a:pPr>
                      <a:r>
                        <a:rPr lang="en-US" sz="1400" b="1" i="0" u="none" strike="noStrike" noProof="0">
                          <a:latin typeface="Avenir Next LT Pro"/>
                        </a:rPr>
                        <a:t>Test Statistic (M)</a:t>
                      </a:r>
                      <a:r>
                        <a:rPr lang="en-US" sz="1400" b="0" i="0" u="none" strike="noStrike" noProof="0">
                          <a:latin typeface="Avenir Next LT Pro"/>
                        </a:rPr>
                        <a:t>: -23.5</a:t>
                      </a:r>
                      <a:endParaRPr lang="en-US" sz="1400"/>
                    </a:p>
                    <a:p>
                      <a:pPr marL="457200" lvl="1" indent="0" algn="l">
                        <a:lnSpc>
                          <a:spcPct val="100000"/>
                        </a:lnSpc>
                        <a:spcBef>
                          <a:spcPts val="0"/>
                        </a:spcBef>
                        <a:spcAft>
                          <a:spcPts val="0"/>
                        </a:spcAft>
                        <a:buNone/>
                      </a:pPr>
                      <a:r>
                        <a:rPr lang="en-US" sz="1400" b="1" i="0" u="none" strike="noStrike" noProof="0">
                          <a:latin typeface="Avenir Next LT Pro"/>
                        </a:rPr>
                        <a:t>p-value</a:t>
                      </a:r>
                      <a:r>
                        <a:rPr lang="en-US" sz="1400" b="0" i="0" u="none" strike="noStrike" noProof="0">
                          <a:latin typeface="Avenir Next LT Pro"/>
                        </a:rPr>
                        <a:t>: </a:t>
                      </a:r>
                      <a:r>
                        <a:rPr lang="en-US" sz="1400" b="0" i="0" u="none" strike="noStrike" noProof="0">
                          <a:solidFill>
                            <a:srgbClr val="000000"/>
                          </a:solidFill>
                        </a:rPr>
                        <a:t>0.00005</a:t>
                      </a:r>
                      <a:endParaRPr lang="en-US" sz="1400"/>
                    </a:p>
                    <a:p>
                      <a:pPr marL="457200" lvl="1" indent="0" algn="l">
                        <a:lnSpc>
                          <a:spcPct val="100000"/>
                        </a:lnSpc>
                        <a:spcBef>
                          <a:spcPts val="0"/>
                        </a:spcBef>
                        <a:spcAft>
                          <a:spcPts val="0"/>
                        </a:spcAft>
                        <a:buNone/>
                      </a:pPr>
                      <a:r>
                        <a:rPr lang="en-US" sz="1400" b="1" i="0" u="none" strike="noStrike" noProof="0">
                          <a:latin typeface="Avenir Next LT Pro"/>
                        </a:rPr>
                        <a:t>Interpretation</a:t>
                      </a:r>
                      <a:r>
                        <a:rPr lang="en-US" sz="1400" b="0" i="0" u="none" strike="noStrike" noProof="0">
                          <a:latin typeface="Avenir Next LT Pro"/>
                        </a:rPr>
                        <a:t>:</a:t>
                      </a:r>
                      <a:endParaRPr lang="en-US" sz="1400"/>
                    </a:p>
                    <a:p>
                      <a:pPr marL="742950" lvl="1" indent="-285750" algn="l">
                        <a:lnSpc>
                          <a:spcPct val="100000"/>
                        </a:lnSpc>
                        <a:spcBef>
                          <a:spcPts val="0"/>
                        </a:spcBef>
                        <a:spcAft>
                          <a:spcPts val="0"/>
                        </a:spcAft>
                        <a:buFont typeface="Arial"/>
                        <a:buChar char="•"/>
                      </a:pPr>
                      <a:r>
                        <a:rPr lang="en-US" sz="1400" b="0" i="0" u="none" strike="noStrike" noProof="0">
                          <a:latin typeface="Avenir Next LT Pro"/>
                        </a:rPr>
                        <a:t>The sign test evaluates whether the median difference between paired observations differs from zero.</a:t>
                      </a:r>
                      <a:endParaRPr lang="en-US" sz="1400"/>
                    </a:p>
                    <a:p>
                      <a:pPr marL="742950" lvl="1" indent="-285750" algn="l">
                        <a:lnSpc>
                          <a:spcPct val="100000"/>
                        </a:lnSpc>
                        <a:spcBef>
                          <a:spcPts val="0"/>
                        </a:spcBef>
                        <a:spcAft>
                          <a:spcPts val="0"/>
                        </a:spcAft>
                        <a:buFont typeface="Arial"/>
                        <a:buChar char="•"/>
                      </a:pPr>
                      <a:r>
                        <a:rPr lang="en-US" sz="1400" b="0" i="0" u="none" strike="noStrike" noProof="0">
                          <a:latin typeface="Avenir Next LT Pro"/>
                        </a:rPr>
                        <a:t>Again, the p-value is less than your significance level, leading to rejection of the null hypothesis.</a:t>
                      </a:r>
                      <a:endParaRPr lang="en-US" sz="1400"/>
                    </a:p>
                    <a:p>
                      <a:pPr marL="742950" lvl="1" indent="-285750" algn="l">
                        <a:lnSpc>
                          <a:spcPct val="100000"/>
                        </a:lnSpc>
                        <a:spcBef>
                          <a:spcPts val="0"/>
                        </a:spcBef>
                        <a:spcAft>
                          <a:spcPts val="0"/>
                        </a:spcAft>
                        <a:buFont typeface="Arial"/>
                        <a:buChar char="•"/>
                      </a:pPr>
                      <a:r>
                        <a:rPr lang="en-US" sz="1400" b="0" i="0" u="none" strike="noStrike" noProof="0">
                          <a:latin typeface="Avenir Next LT Pro"/>
                        </a:rPr>
                        <a:t>Conclusion: </a:t>
                      </a:r>
                      <a:r>
                        <a:rPr lang="en-US" sz="1400" b="0" i="0" u="none" strike="noStrike" noProof="0">
                          <a:solidFill>
                            <a:srgbClr val="000000"/>
                          </a:solidFill>
                        </a:rPr>
                        <a:t>There is a </a:t>
                      </a:r>
                      <a:r>
                        <a:rPr lang="en-US" sz="1400" b="1" i="0" u="none" strike="noStrike" noProof="0">
                          <a:solidFill>
                            <a:srgbClr val="000000"/>
                          </a:solidFill>
                        </a:rPr>
                        <a:t>statistically significant difference</a:t>
                      </a:r>
                      <a:r>
                        <a:rPr lang="en-US" sz="1400" b="0" i="0" u="none" strike="noStrike" noProof="0">
                          <a:solidFill>
                            <a:srgbClr val="000000"/>
                          </a:solidFill>
                        </a:rPr>
                        <a:t> </a:t>
                      </a:r>
                      <a:r>
                        <a:rPr lang="en-US" sz="1400" b="0" i="0" u="none" strike="noStrike" noProof="0">
                          <a:latin typeface="Avenir Next LT Pro"/>
                        </a:rPr>
                        <a:t>.</a:t>
                      </a:r>
                      <a:endParaRPr lang="en-US" sz="1400"/>
                    </a:p>
                    <a:p>
                      <a:pPr marL="0" lvl="0" indent="0">
                        <a:buNone/>
                      </a:pPr>
                      <a:br>
                        <a:rPr lang="en-US" sz="1400"/>
                      </a:br>
                      <a:endParaRPr lang="en-US" sz="1400"/>
                    </a:p>
                  </a:txBody>
                  <a:tcPr marL="76572" marR="76572" marT="38287" marB="38287"/>
                </a:tc>
                <a:tc>
                  <a:txBody>
                    <a:bodyPr/>
                    <a:lstStyle/>
                    <a:p>
                      <a:pPr marL="285750" lvl="0" indent="-285750" algn="l">
                        <a:lnSpc>
                          <a:spcPct val="100000"/>
                        </a:lnSpc>
                        <a:spcBef>
                          <a:spcPts val="0"/>
                        </a:spcBef>
                        <a:spcAft>
                          <a:spcPts val="0"/>
                        </a:spcAft>
                        <a:buFont typeface="Arial"/>
                        <a:buChar char="•"/>
                      </a:pPr>
                      <a:endParaRPr lang="en-US" sz="1600"/>
                    </a:p>
                    <a:p>
                      <a:pPr marL="457200" lvl="1" indent="0" algn="l">
                        <a:lnSpc>
                          <a:spcPct val="100000"/>
                        </a:lnSpc>
                        <a:spcBef>
                          <a:spcPts val="0"/>
                        </a:spcBef>
                        <a:spcAft>
                          <a:spcPts val="0"/>
                        </a:spcAft>
                        <a:buNone/>
                      </a:pPr>
                      <a:r>
                        <a:rPr lang="en-US" sz="1400" b="1" i="0" u="none" strike="noStrike" noProof="0">
                          <a:latin typeface="Avenir Next LT Pro"/>
                        </a:rPr>
                        <a:t>Test Statistic (S)</a:t>
                      </a:r>
                      <a:r>
                        <a:rPr lang="en-US" sz="1400" b="0" i="0" u="none" strike="noStrike" noProof="0">
                          <a:latin typeface="Avenir Next LT Pro"/>
                        </a:rPr>
                        <a:t>: -700</a:t>
                      </a:r>
                      <a:endParaRPr lang="en-US" sz="1400"/>
                    </a:p>
                    <a:p>
                      <a:pPr marL="457200" lvl="1" indent="0" algn="l">
                        <a:lnSpc>
                          <a:spcPct val="100000"/>
                        </a:lnSpc>
                        <a:spcBef>
                          <a:spcPts val="0"/>
                        </a:spcBef>
                        <a:spcAft>
                          <a:spcPts val="0"/>
                        </a:spcAft>
                        <a:buNone/>
                      </a:pPr>
                      <a:r>
                        <a:rPr lang="en-US" sz="1400" b="1" i="0" u="none" strike="noStrike" noProof="0">
                          <a:latin typeface="Avenir Next LT Pro"/>
                        </a:rPr>
                        <a:t>p-value</a:t>
                      </a:r>
                      <a:r>
                        <a:rPr lang="en-US" sz="1400" b="0" i="0" u="none" strike="noStrike" noProof="0">
                          <a:latin typeface="Avenir Next LT Pro"/>
                        </a:rPr>
                        <a:t>: </a:t>
                      </a:r>
                      <a:r>
                        <a:rPr lang="en-US" sz="1400" b="0" i="0" u="none" strike="noStrike" noProof="0">
                          <a:solidFill>
                            <a:srgbClr val="000000"/>
                          </a:solidFill>
                        </a:rPr>
                        <a:t>0.00005</a:t>
                      </a:r>
                      <a:endParaRPr lang="en-US" sz="1400"/>
                    </a:p>
                    <a:p>
                      <a:pPr marL="457200" lvl="1" indent="0" algn="l">
                        <a:lnSpc>
                          <a:spcPct val="100000"/>
                        </a:lnSpc>
                        <a:spcBef>
                          <a:spcPts val="0"/>
                        </a:spcBef>
                        <a:spcAft>
                          <a:spcPts val="0"/>
                        </a:spcAft>
                        <a:buNone/>
                      </a:pPr>
                      <a:r>
                        <a:rPr lang="en-US" sz="1400" b="1" i="0" u="none" strike="noStrike" noProof="0">
                          <a:latin typeface="Avenir Next LT Pro"/>
                        </a:rPr>
                        <a:t>Interpretation</a:t>
                      </a:r>
                      <a:r>
                        <a:rPr lang="en-US" sz="1400" b="0" i="0" u="none" strike="noStrike" noProof="0">
                          <a:latin typeface="Avenir Next LT Pro"/>
                        </a:rPr>
                        <a:t>:</a:t>
                      </a:r>
                      <a:endParaRPr lang="en-US" sz="1400"/>
                    </a:p>
                    <a:p>
                      <a:pPr marL="742950" lvl="1" indent="-285750" algn="l">
                        <a:lnSpc>
                          <a:spcPct val="100000"/>
                        </a:lnSpc>
                        <a:spcBef>
                          <a:spcPts val="0"/>
                        </a:spcBef>
                        <a:spcAft>
                          <a:spcPts val="0"/>
                        </a:spcAft>
                        <a:buFont typeface="Arial"/>
                        <a:buChar char="•"/>
                      </a:pPr>
                      <a:r>
                        <a:rPr lang="en-US" sz="1400" b="0" i="0" u="none" strike="noStrike" noProof="0">
                          <a:latin typeface="Avenir Next LT Pro"/>
                        </a:rPr>
                        <a:t>The Wilcoxon signed rank test assesses the median difference between paired observations.</a:t>
                      </a:r>
                      <a:endParaRPr lang="en-US" sz="1400"/>
                    </a:p>
                    <a:p>
                      <a:pPr marL="742950" lvl="1" indent="-285750" algn="l">
                        <a:lnSpc>
                          <a:spcPct val="100000"/>
                        </a:lnSpc>
                        <a:spcBef>
                          <a:spcPts val="0"/>
                        </a:spcBef>
                        <a:spcAft>
                          <a:spcPts val="0"/>
                        </a:spcAft>
                        <a:buFont typeface="Arial"/>
                        <a:buChar char="•"/>
                      </a:pPr>
                      <a:r>
                        <a:rPr lang="en-US" sz="1400" b="0" i="0" u="none" strike="noStrike" noProof="0">
                          <a:latin typeface="Avenir Next LT Pro"/>
                        </a:rPr>
                        <a:t>As expected, the p-value is less than your significance level, indicating a </a:t>
                      </a:r>
                      <a:r>
                        <a:rPr lang="en-US" sz="1400" b="1" i="0" u="none" strike="noStrike" noProof="0">
                          <a:latin typeface="Avenir Next LT Pro"/>
                        </a:rPr>
                        <a:t>significant difference</a:t>
                      </a:r>
                      <a:r>
                        <a:rPr lang="en-US" sz="1400" b="0" i="0" u="none" strike="noStrike" noProof="0">
                          <a:latin typeface="Avenir Next LT Pro"/>
                        </a:rPr>
                        <a:t>.</a:t>
                      </a:r>
                      <a:endParaRPr lang="en-US" sz="1400"/>
                    </a:p>
                    <a:p>
                      <a:pPr marL="742950" lvl="1" indent="-285750" algn="l">
                        <a:lnSpc>
                          <a:spcPct val="100000"/>
                        </a:lnSpc>
                        <a:spcBef>
                          <a:spcPts val="0"/>
                        </a:spcBef>
                        <a:spcAft>
                          <a:spcPts val="0"/>
                        </a:spcAft>
                        <a:buFont typeface="Arial"/>
                        <a:buChar char="•"/>
                      </a:pPr>
                      <a:r>
                        <a:rPr lang="en-US" sz="1400" b="0" i="0" u="none" strike="noStrike" noProof="0">
                          <a:latin typeface="Avenir Next LT Pro"/>
                        </a:rPr>
                        <a:t>Conclusion: The paired observations exhibit a </a:t>
                      </a:r>
                      <a:r>
                        <a:rPr lang="en-US" sz="1400" b="1" i="0" u="none" strike="noStrike" noProof="0">
                          <a:latin typeface="Avenir Next LT Pro"/>
                        </a:rPr>
                        <a:t>meaningful change</a:t>
                      </a:r>
                      <a:r>
                        <a:rPr lang="en-US" sz="1400" b="0" i="0" u="none" strike="noStrike" noProof="0">
                          <a:latin typeface="Avenir Next LT Pro"/>
                        </a:rPr>
                        <a:t>.</a:t>
                      </a:r>
                      <a:endParaRPr lang="en-US" sz="1400"/>
                    </a:p>
                    <a:p>
                      <a:pPr marL="0" lvl="0" indent="0">
                        <a:buNone/>
                      </a:pPr>
                      <a:br>
                        <a:rPr lang="en-US" sz="1600"/>
                      </a:br>
                      <a:endParaRPr lang="en-US" sz="1200"/>
                    </a:p>
                  </a:txBody>
                  <a:tcPr marL="76572" marR="76572" marT="38287" marB="38287"/>
                </a:tc>
                <a:extLst>
                  <a:ext uri="{0D108BD9-81ED-4DB2-BD59-A6C34878D82A}">
                    <a16:rowId xmlns:a16="http://schemas.microsoft.com/office/drawing/2014/main" val="585689384"/>
                  </a:ext>
                </a:extLst>
              </a:tr>
            </a:tbl>
          </a:graphicData>
        </a:graphic>
      </p:graphicFrame>
    </p:spTree>
    <p:extLst>
      <p:ext uri="{BB962C8B-B14F-4D97-AF65-F5344CB8AC3E}">
        <p14:creationId xmlns:p14="http://schemas.microsoft.com/office/powerpoint/2010/main" val="1824960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7" name="Group 36">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38" name="Picture 37">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9" name="Picture 38">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41" name="Rectangle 40">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C27695-ACDE-8FBE-511D-0B3004552B77}"/>
              </a:ext>
            </a:extLst>
          </p:cNvPr>
          <p:cNvSpPr>
            <a:spLocks noGrp="1"/>
          </p:cNvSpPr>
          <p:nvPr>
            <p:ph type="title"/>
          </p:nvPr>
        </p:nvSpPr>
        <p:spPr>
          <a:xfrm>
            <a:off x="1143318" y="914400"/>
            <a:ext cx="4952681" cy="5105400"/>
          </a:xfrm>
        </p:spPr>
        <p:txBody>
          <a:bodyPr anchor="ctr">
            <a:normAutofit/>
          </a:bodyPr>
          <a:lstStyle/>
          <a:p>
            <a:r>
              <a:rPr lang="en-US" dirty="0">
                <a:cs typeface="Sabon Next LT"/>
              </a:rPr>
              <a:t>CONCLUSIONS</a:t>
            </a:r>
            <a:endParaRPr lang="en-US" dirty="0"/>
          </a:p>
        </p:txBody>
      </p:sp>
      <p:sp>
        <p:nvSpPr>
          <p:cNvPr id="28" name="Content Placeholder 2">
            <a:extLst>
              <a:ext uri="{FF2B5EF4-FFF2-40B4-BE49-F238E27FC236}">
                <a16:creationId xmlns:a16="http://schemas.microsoft.com/office/drawing/2014/main" id="{74B2F4D8-6CBD-1D8F-2E82-859AE57C6818}"/>
              </a:ext>
            </a:extLst>
          </p:cNvPr>
          <p:cNvSpPr>
            <a:spLocks noGrp="1"/>
          </p:cNvSpPr>
          <p:nvPr>
            <p:ph idx="1"/>
          </p:nvPr>
        </p:nvSpPr>
        <p:spPr>
          <a:xfrm>
            <a:off x="6324601" y="914400"/>
            <a:ext cx="4800600" cy="5105400"/>
          </a:xfrm>
        </p:spPr>
        <p:txBody>
          <a:bodyPr vert="horz" lIns="91440" tIns="45720" rIns="91440" bIns="45720" rtlCol="0" anchor="ctr">
            <a:normAutofit/>
          </a:bodyPr>
          <a:lstStyle/>
          <a:p>
            <a:pPr marL="0" indent="0">
              <a:lnSpc>
                <a:spcPct val="100000"/>
              </a:lnSpc>
              <a:buNone/>
            </a:pPr>
            <a:endParaRPr lang="en-US" sz="1500"/>
          </a:p>
          <a:p>
            <a:pPr>
              <a:lnSpc>
                <a:spcPct val="100000"/>
              </a:lnSpc>
            </a:pPr>
            <a:r>
              <a:rPr lang="en-US" sz="1500" b="1" dirty="0">
                <a:ea typeface="+mn-lt"/>
                <a:cs typeface="+mn-lt"/>
              </a:rPr>
              <a:t>Statistical Significance:</a:t>
            </a:r>
            <a:r>
              <a:rPr lang="en-US" sz="1500" dirty="0">
                <a:ea typeface="+mn-lt"/>
                <a:cs typeface="+mn-lt"/>
              </a:rPr>
              <a:t>  The p-value obtained from the test is 0.00005, which is significantly lower than the significance level of 0.05 commonly used in hypothesis testing.</a:t>
            </a:r>
          </a:p>
          <a:p>
            <a:pPr>
              <a:lnSpc>
                <a:spcPct val="100000"/>
              </a:lnSpc>
            </a:pPr>
            <a:r>
              <a:rPr lang="en-US" sz="1500" b="1" dirty="0">
                <a:ea typeface="+mn-lt"/>
                <a:cs typeface="+mn-lt"/>
              </a:rPr>
              <a:t>Rejection of Null Hypothesis:</a:t>
            </a:r>
            <a:r>
              <a:rPr lang="en-US" sz="1500" dirty="0">
                <a:ea typeface="+mn-lt"/>
                <a:cs typeface="+mn-lt"/>
              </a:rPr>
              <a:t> With such a low p-value, we reject the null hypothesis. This indicates that there is strong evidence to suggest that there is mean weight gain in first-semester freshmen between the beginning and end of the semester.</a:t>
            </a:r>
          </a:p>
          <a:p>
            <a:pPr>
              <a:lnSpc>
                <a:spcPct val="100000"/>
              </a:lnSpc>
            </a:pPr>
            <a:r>
              <a:rPr lang="en-US" sz="1500" b="1" dirty="0">
                <a:ea typeface="+mn-lt"/>
                <a:cs typeface="+mn-lt"/>
              </a:rPr>
              <a:t>Implications:</a:t>
            </a:r>
            <a:r>
              <a:rPr lang="en-US" sz="1500" dirty="0">
                <a:ea typeface="+mn-lt"/>
                <a:cs typeface="+mn-lt"/>
              </a:rPr>
              <a:t> The significant difference in mean weight implies that there is likely weight gain occurring among first-semester freshmen during their initial semester at college. This finding aligns with the popular notion of the "freshman 15," which suggests that students may experience a substantial weight gain of around 15 pounds during their first year at college.</a:t>
            </a:r>
            <a:endParaRPr lang="en-US" sz="1500" dirty="0"/>
          </a:p>
        </p:txBody>
      </p:sp>
    </p:spTree>
    <p:extLst>
      <p:ext uri="{BB962C8B-B14F-4D97-AF65-F5344CB8AC3E}">
        <p14:creationId xmlns:p14="http://schemas.microsoft.com/office/powerpoint/2010/main" val="1437671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412C-628A-BF40-143D-DFB81DF33A39}"/>
              </a:ext>
            </a:extLst>
          </p:cNvPr>
          <p:cNvSpPr>
            <a:spLocks noGrp="1"/>
          </p:cNvSpPr>
          <p:nvPr>
            <p:ph type="title"/>
          </p:nvPr>
        </p:nvSpPr>
        <p:spPr/>
        <p:txBody>
          <a:bodyPr/>
          <a:lstStyle/>
          <a:p>
            <a:r>
              <a:rPr lang="en-US">
                <a:cs typeface="Sabon Next LT"/>
              </a:rPr>
              <a:t>REFERENCES</a:t>
            </a:r>
            <a:endParaRPr lang="en-US"/>
          </a:p>
        </p:txBody>
      </p:sp>
      <p:sp>
        <p:nvSpPr>
          <p:cNvPr id="3" name="Content Placeholder 2">
            <a:extLst>
              <a:ext uri="{FF2B5EF4-FFF2-40B4-BE49-F238E27FC236}">
                <a16:creationId xmlns:a16="http://schemas.microsoft.com/office/drawing/2014/main" id="{D909468A-F968-443B-22FC-75625B11BB35}"/>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Freshman_15 | DASL (datadescription.com)</a:t>
            </a:r>
          </a:p>
          <a:p>
            <a:r>
              <a:rPr lang="en-US">
                <a:ea typeface="+mn-lt"/>
                <a:cs typeface="+mn-lt"/>
              </a:rPr>
              <a:t>https://blogs.sas.com/content/iml/2023/07/19/wilcoxon-signed-rank.html</a:t>
            </a:r>
            <a:endParaRPr lang="en-US"/>
          </a:p>
        </p:txBody>
      </p:sp>
    </p:spTree>
    <p:extLst>
      <p:ext uri="{BB962C8B-B14F-4D97-AF65-F5344CB8AC3E}">
        <p14:creationId xmlns:p14="http://schemas.microsoft.com/office/powerpoint/2010/main" val="3841394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2" name="Rectangle 11">
            <a:extLst>
              <a:ext uri="{FF2B5EF4-FFF2-40B4-BE49-F238E27FC236}">
                <a16:creationId xmlns:a16="http://schemas.microsoft.com/office/drawing/2014/main" id="{4E7CE7A7-0AFD-439B-9765-E708254D9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239CFBC2-8561-4BBF-BDDE-CF7908C98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2AAC8F43-3BD7-44FC-843A-972922AF2B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1DE643C6-923A-4762-9462-D589A0AED50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51AB708F-73DA-4CC8-89B1-8EB70ABB3AE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3" name="TextBox 2">
            <a:extLst>
              <a:ext uri="{FF2B5EF4-FFF2-40B4-BE49-F238E27FC236}">
                <a16:creationId xmlns:a16="http://schemas.microsoft.com/office/drawing/2014/main" id="{D6DFAE83-CAFC-7904-64AA-A4A59CA72B92}"/>
              </a:ext>
            </a:extLst>
          </p:cNvPr>
          <p:cNvSpPr txBox="1"/>
          <p:nvPr/>
        </p:nvSpPr>
        <p:spPr>
          <a:xfrm>
            <a:off x="2022348" y="1331119"/>
            <a:ext cx="7010400" cy="260492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spcBef>
                <a:spcPct val="0"/>
              </a:spcBef>
              <a:spcAft>
                <a:spcPts val="600"/>
              </a:spcAft>
            </a:pPr>
            <a:r>
              <a:rPr lang="en-US" sz="5200">
                <a:solidFill>
                  <a:srgbClr val="FFFFFF"/>
                </a:solidFill>
                <a:latin typeface="+mj-lt"/>
                <a:ea typeface="+mj-ea"/>
                <a:cs typeface="+mj-cs"/>
              </a:rPr>
              <a:t>THANK YOU</a:t>
            </a:r>
          </a:p>
        </p:txBody>
      </p:sp>
    </p:spTree>
    <p:extLst>
      <p:ext uri="{BB962C8B-B14F-4D97-AF65-F5344CB8AC3E}">
        <p14:creationId xmlns:p14="http://schemas.microsoft.com/office/powerpoint/2010/main" val="353767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8" name="Rectangle 67">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0" name="Group 69">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71" name="Picture 70">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72" name="Picture 71">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74" name="Rectangle 73">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E14C4-5D82-A7E6-5F22-EFF05B519D2D}"/>
              </a:ext>
            </a:extLst>
          </p:cNvPr>
          <p:cNvSpPr>
            <a:spLocks noGrp="1"/>
          </p:cNvSpPr>
          <p:nvPr>
            <p:ph type="title"/>
          </p:nvPr>
        </p:nvSpPr>
        <p:spPr>
          <a:xfrm>
            <a:off x="1143318" y="914400"/>
            <a:ext cx="4952681" cy="5105400"/>
          </a:xfrm>
        </p:spPr>
        <p:txBody>
          <a:bodyPr anchor="ctr">
            <a:normAutofit/>
          </a:bodyPr>
          <a:lstStyle/>
          <a:p>
            <a:r>
              <a:rPr lang="en-US" sz="3700" b="1">
                <a:ea typeface="+mj-lt"/>
                <a:cs typeface="+mj-lt"/>
              </a:rPr>
              <a:t>Is it true that students tend to gain weight during their first year in college? </a:t>
            </a:r>
            <a:endParaRPr lang="en-US" sz="3700"/>
          </a:p>
        </p:txBody>
      </p:sp>
      <p:sp>
        <p:nvSpPr>
          <p:cNvPr id="3" name="Content Placeholder 2">
            <a:extLst>
              <a:ext uri="{FF2B5EF4-FFF2-40B4-BE49-F238E27FC236}">
                <a16:creationId xmlns:a16="http://schemas.microsoft.com/office/drawing/2014/main" id="{D5653B47-E7AA-8022-F60C-F9D8267D220C}"/>
              </a:ext>
            </a:extLst>
          </p:cNvPr>
          <p:cNvSpPr>
            <a:spLocks noGrp="1"/>
          </p:cNvSpPr>
          <p:nvPr>
            <p:ph idx="1"/>
          </p:nvPr>
        </p:nvSpPr>
        <p:spPr>
          <a:xfrm>
            <a:off x="6324601" y="914400"/>
            <a:ext cx="4800600" cy="5105400"/>
          </a:xfrm>
        </p:spPr>
        <p:txBody>
          <a:bodyPr vert="horz" lIns="91440" tIns="45720" rIns="91440" bIns="45720" rtlCol="0" anchor="ctr">
            <a:normAutofit/>
          </a:bodyPr>
          <a:lstStyle/>
          <a:p>
            <a:pPr algn="just">
              <a:buNone/>
            </a:pPr>
            <a:r>
              <a:rPr lang="en-US" sz="1800">
                <a:ea typeface="+mn-lt"/>
                <a:cs typeface="+mn-lt"/>
              </a:rPr>
              <a:t> Cornell Professor of Nutrition </a:t>
            </a:r>
            <a:r>
              <a:rPr lang="en-US" sz="1800" b="1">
                <a:ea typeface="+mn-lt"/>
                <a:cs typeface="+mn-lt"/>
              </a:rPr>
              <a:t>David Levitsky</a:t>
            </a:r>
            <a:r>
              <a:rPr lang="en-US" sz="1800">
                <a:ea typeface="+mn-lt"/>
                <a:cs typeface="+mn-lt"/>
              </a:rPr>
              <a:t> recruited students from two large sections of an introductory health course. Although they were volunteers, they appeared to match the rest of the freshman class in terms of demographic variables such as sex and ethnicity. The students were weighed during the first week of the semester, then again 12 weeks later. Based on Professor Levitsky’s data and comment on the 'freshman 15.' (Weights are in pounds.)</a:t>
            </a:r>
            <a:endParaRPr lang="en-US"/>
          </a:p>
        </p:txBody>
      </p:sp>
    </p:spTree>
    <p:extLst>
      <p:ext uri="{BB962C8B-B14F-4D97-AF65-F5344CB8AC3E}">
        <p14:creationId xmlns:p14="http://schemas.microsoft.com/office/powerpoint/2010/main" val="154025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8" name="Group 37">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39" name="Picture 38">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0" name="Picture 39">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6ABB839A-D790-AB5D-DF51-9A4EA926C883}"/>
              </a:ext>
            </a:extLst>
          </p:cNvPr>
          <p:cNvSpPr>
            <a:spLocks noGrp="1"/>
          </p:cNvSpPr>
          <p:nvPr>
            <p:ph type="title"/>
          </p:nvPr>
        </p:nvSpPr>
        <p:spPr>
          <a:xfrm>
            <a:off x="609601" y="559813"/>
            <a:ext cx="5181599" cy="5612387"/>
          </a:xfrm>
        </p:spPr>
        <p:txBody>
          <a:bodyPr anchor="ctr">
            <a:normAutofit/>
          </a:bodyPr>
          <a:lstStyle/>
          <a:p>
            <a:r>
              <a:rPr lang="en-US">
                <a:cs typeface="Sabon Next LT"/>
              </a:rPr>
              <a:t>CONTENTS</a:t>
            </a:r>
            <a:endParaRPr lang="en-US"/>
          </a:p>
        </p:txBody>
      </p:sp>
      <p:sp>
        <p:nvSpPr>
          <p:cNvPr id="3" name="Content Placeholder 2">
            <a:extLst>
              <a:ext uri="{FF2B5EF4-FFF2-40B4-BE49-F238E27FC236}">
                <a16:creationId xmlns:a16="http://schemas.microsoft.com/office/drawing/2014/main" id="{509E93D3-6129-BE9E-70AD-BF15FA1C07A2}"/>
              </a:ext>
            </a:extLst>
          </p:cNvPr>
          <p:cNvSpPr>
            <a:spLocks noGrp="1"/>
          </p:cNvSpPr>
          <p:nvPr>
            <p:ph idx="1"/>
          </p:nvPr>
        </p:nvSpPr>
        <p:spPr>
          <a:xfrm>
            <a:off x="6477000" y="559813"/>
            <a:ext cx="5180106" cy="5612387"/>
          </a:xfrm>
        </p:spPr>
        <p:txBody>
          <a:bodyPr vert="horz" lIns="91440" tIns="45720" rIns="91440" bIns="45720" rtlCol="0" anchor="ctr">
            <a:normAutofit/>
          </a:bodyPr>
          <a:lstStyle/>
          <a:p>
            <a:pPr marL="0" indent="0">
              <a:buNone/>
            </a:pPr>
            <a:r>
              <a:rPr lang="en-US" sz="2300"/>
              <a:t>1.Problem statement</a:t>
            </a:r>
          </a:p>
          <a:p>
            <a:pPr marL="0" indent="0">
              <a:buNone/>
            </a:pPr>
            <a:r>
              <a:rPr lang="en-US" sz="2300"/>
              <a:t>2.Observation Study</a:t>
            </a:r>
          </a:p>
          <a:p>
            <a:pPr marL="0" indent="0">
              <a:buNone/>
            </a:pPr>
            <a:r>
              <a:rPr lang="en-US" sz="2300"/>
              <a:t>3.Data Overview</a:t>
            </a:r>
          </a:p>
          <a:p>
            <a:pPr marL="0" indent="0">
              <a:buNone/>
            </a:pPr>
            <a:r>
              <a:rPr lang="en-US" sz="2300"/>
              <a:t>4.Hypothesis</a:t>
            </a:r>
          </a:p>
          <a:p>
            <a:pPr marL="0" indent="0">
              <a:buNone/>
            </a:pPr>
            <a:r>
              <a:rPr lang="en-US" sz="2300"/>
              <a:t>5.Assumptions for T-test</a:t>
            </a:r>
          </a:p>
          <a:p>
            <a:pPr marL="0" indent="0">
              <a:buNone/>
            </a:pPr>
            <a:r>
              <a:rPr lang="en-US" sz="2300"/>
              <a:t>6.Non parametric Test</a:t>
            </a:r>
          </a:p>
          <a:p>
            <a:pPr marL="0" indent="0">
              <a:buNone/>
            </a:pPr>
            <a:r>
              <a:rPr lang="en-US" sz="2300"/>
              <a:t>7.Wilcoxon Signed Rank</a:t>
            </a:r>
          </a:p>
          <a:p>
            <a:pPr marL="0" indent="0">
              <a:buNone/>
            </a:pPr>
            <a:r>
              <a:rPr lang="en-US" sz="2300"/>
              <a:t>8.Conclusion</a:t>
            </a:r>
          </a:p>
          <a:p>
            <a:pPr marL="0" indent="0">
              <a:buNone/>
            </a:pPr>
            <a:r>
              <a:rPr lang="en-US" sz="2300"/>
              <a:t>9.References</a:t>
            </a:r>
          </a:p>
          <a:p>
            <a:pPr marL="0" indent="0">
              <a:buNone/>
            </a:pPr>
            <a:endParaRPr lang="en-US" sz="1800"/>
          </a:p>
        </p:txBody>
      </p:sp>
    </p:spTree>
    <p:extLst>
      <p:ext uri="{BB962C8B-B14F-4D97-AF65-F5344CB8AC3E}">
        <p14:creationId xmlns:p14="http://schemas.microsoft.com/office/powerpoint/2010/main" val="404303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9" name="Picture 3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1" name="Rectangle 4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5" name="Group 44">
            <a:extLst>
              <a:ext uri="{FF2B5EF4-FFF2-40B4-BE49-F238E27FC236}">
                <a16:creationId xmlns:a16="http://schemas.microsoft.com/office/drawing/2014/main" id="{DB2F975E-DA49-4702-8C47-1C492A7A84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46" name="Picture 45">
              <a:extLst>
                <a:ext uri="{FF2B5EF4-FFF2-40B4-BE49-F238E27FC236}">
                  <a16:creationId xmlns:a16="http://schemas.microsoft.com/office/drawing/2014/main" id="{9BB1C3C0-F046-4A8E-B762-5D60202A6BB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7" name="Picture 46">
              <a:extLst>
                <a:ext uri="{FF2B5EF4-FFF2-40B4-BE49-F238E27FC236}">
                  <a16:creationId xmlns:a16="http://schemas.microsoft.com/office/drawing/2014/main" id="{CC2C50DE-161C-4D3A-8A43-4DFCF8C6415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extBox 1">
            <a:extLst>
              <a:ext uri="{FF2B5EF4-FFF2-40B4-BE49-F238E27FC236}">
                <a16:creationId xmlns:a16="http://schemas.microsoft.com/office/drawing/2014/main" id="{82BC1021-C02F-E149-1EA9-5B71E8B393F7}"/>
              </a:ext>
            </a:extLst>
          </p:cNvPr>
          <p:cNvSpPr txBox="1"/>
          <p:nvPr/>
        </p:nvSpPr>
        <p:spPr>
          <a:xfrm>
            <a:off x="1563625" y="1014555"/>
            <a:ext cx="9067799" cy="70592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gn="ctr">
              <a:spcBef>
                <a:spcPct val="0"/>
              </a:spcBef>
              <a:spcAft>
                <a:spcPts val="600"/>
              </a:spcAft>
            </a:pPr>
            <a:r>
              <a:rPr lang="en-US" sz="4400">
                <a:solidFill>
                  <a:srgbClr val="FFFFFF"/>
                </a:solidFill>
                <a:latin typeface="+mj-lt"/>
                <a:ea typeface="+mj-ea"/>
                <a:cs typeface="+mj-cs"/>
              </a:rPr>
              <a:t>OBSERVATION STUDY</a:t>
            </a:r>
          </a:p>
        </p:txBody>
      </p:sp>
      <p:sp>
        <p:nvSpPr>
          <p:cNvPr id="3" name="TextBox 2">
            <a:extLst>
              <a:ext uri="{FF2B5EF4-FFF2-40B4-BE49-F238E27FC236}">
                <a16:creationId xmlns:a16="http://schemas.microsoft.com/office/drawing/2014/main" id="{CBCB51A0-CC71-D4FF-EBA3-4A7E88933AC9}"/>
              </a:ext>
            </a:extLst>
          </p:cNvPr>
          <p:cNvSpPr txBox="1"/>
          <p:nvPr/>
        </p:nvSpPr>
        <p:spPr>
          <a:xfrm>
            <a:off x="1883466" y="2200119"/>
            <a:ext cx="9067215" cy="372861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gn="just">
              <a:lnSpc>
                <a:spcPct val="110000"/>
              </a:lnSpc>
              <a:spcAft>
                <a:spcPts val="600"/>
              </a:spcAft>
              <a:buClr>
                <a:schemeClr val="accent1"/>
              </a:buClr>
              <a:buFont typeface="Arial" panose="020B0604020202020204" pitchFamily="34" charset="0"/>
              <a:buChar char="•"/>
            </a:pPr>
            <a:r>
              <a:rPr lang="en-US">
                <a:solidFill>
                  <a:srgbClr val="FFFFFF"/>
                </a:solidFill>
              </a:rPr>
              <a:t>In Professor David Levitsky's study on freshman weight gain, an observational approach was adopted to understand the phenomenon without intervening in participants' behaviors. This study, typical of observational research, involved tracking weight changes among college freshmen over a 12-week period. Data collection occurred through initial weigh-ins at the beginning of the semester and subsequent measurements at the end of the observation period. Unlike experimental studies where researchers actively manipulate variables, observational studies passively observe natural behaviors. While observational studies offer valuable insights into real-life trends and behaviors, they inherently lack the ability to establish causation between variables. Levitsky's study sheds light on the natural progression of weight gain among freshmen, contributing to our understanding of this common phenomenon in college settings.</a:t>
            </a:r>
            <a:endParaRPr lang="en-US"/>
          </a:p>
        </p:txBody>
      </p:sp>
    </p:spTree>
    <p:extLst>
      <p:ext uri="{BB962C8B-B14F-4D97-AF65-F5344CB8AC3E}">
        <p14:creationId xmlns:p14="http://schemas.microsoft.com/office/powerpoint/2010/main" val="377083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149FB-C70D-FD35-4F01-4162F6C421CE}"/>
              </a:ext>
            </a:extLst>
          </p:cNvPr>
          <p:cNvSpPr>
            <a:spLocks noGrp="1"/>
          </p:cNvSpPr>
          <p:nvPr>
            <p:ph type="title"/>
          </p:nvPr>
        </p:nvSpPr>
        <p:spPr/>
        <p:txBody>
          <a:bodyPr/>
          <a:lstStyle/>
          <a:p>
            <a:r>
              <a:rPr lang="en-US">
                <a:cs typeface="Sabon Next LT"/>
              </a:rPr>
              <a:t>DATA OVERVIEW</a:t>
            </a:r>
            <a:endParaRPr lang="en-US"/>
          </a:p>
        </p:txBody>
      </p:sp>
      <p:graphicFrame>
        <p:nvGraphicFramePr>
          <p:cNvPr id="5" name="Content Placeholder 2">
            <a:extLst>
              <a:ext uri="{FF2B5EF4-FFF2-40B4-BE49-F238E27FC236}">
                <a16:creationId xmlns:a16="http://schemas.microsoft.com/office/drawing/2014/main" id="{276335DA-78B0-77AF-D92A-0965BF2011EC}"/>
              </a:ext>
            </a:extLst>
          </p:cNvPr>
          <p:cNvGraphicFramePr>
            <a:graphicFrameLocks noGrp="1"/>
          </p:cNvGraphicFramePr>
          <p:nvPr>
            <p:ph idx="1"/>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488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24">
            <a:extLst>
              <a:ext uri="{FF2B5EF4-FFF2-40B4-BE49-F238E27FC236}">
                <a16:creationId xmlns:a16="http://schemas.microsoft.com/office/drawing/2014/main" id="{DB2F975E-DA49-4702-8C47-1C492A7A84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6" name="Picture 25">
              <a:extLst>
                <a:ext uri="{FF2B5EF4-FFF2-40B4-BE49-F238E27FC236}">
                  <a16:creationId xmlns:a16="http://schemas.microsoft.com/office/drawing/2014/main" id="{9BB1C3C0-F046-4A8E-B762-5D60202A6BB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7" name="Picture 26">
              <a:extLst>
                <a:ext uri="{FF2B5EF4-FFF2-40B4-BE49-F238E27FC236}">
                  <a16:creationId xmlns:a16="http://schemas.microsoft.com/office/drawing/2014/main" id="{CC2C50DE-161C-4D3A-8A43-4DFCF8C6415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3D0E0A0-B61C-0915-CA79-F0070E2FDA20}"/>
              </a:ext>
            </a:extLst>
          </p:cNvPr>
          <p:cNvSpPr>
            <a:spLocks noGrp="1"/>
          </p:cNvSpPr>
          <p:nvPr>
            <p:ph type="title"/>
          </p:nvPr>
        </p:nvSpPr>
        <p:spPr>
          <a:xfrm>
            <a:off x="1563625" y="559813"/>
            <a:ext cx="9067799" cy="1664573"/>
          </a:xfrm>
        </p:spPr>
        <p:txBody>
          <a:bodyPr>
            <a:normAutofit/>
          </a:bodyPr>
          <a:lstStyle/>
          <a:p>
            <a:pPr algn="ctr"/>
            <a:r>
              <a:rPr lang="en-US">
                <a:solidFill>
                  <a:srgbClr val="FFFFFF"/>
                </a:solidFill>
                <a:cs typeface="Sabon Next LT"/>
              </a:rPr>
              <a:t>HYPOTHESIS</a:t>
            </a:r>
            <a:endParaRPr lang="en-US">
              <a:solidFill>
                <a:srgbClr val="FFFFFF"/>
              </a:solidFill>
            </a:endParaRPr>
          </a:p>
        </p:txBody>
      </p:sp>
      <p:sp>
        <p:nvSpPr>
          <p:cNvPr id="3" name="Content Placeholder 2">
            <a:extLst>
              <a:ext uri="{FF2B5EF4-FFF2-40B4-BE49-F238E27FC236}">
                <a16:creationId xmlns:a16="http://schemas.microsoft.com/office/drawing/2014/main" id="{13EC8975-60A1-E66B-15BA-D0793384796F}"/>
              </a:ext>
            </a:extLst>
          </p:cNvPr>
          <p:cNvSpPr>
            <a:spLocks noGrp="1"/>
          </p:cNvSpPr>
          <p:nvPr>
            <p:ph idx="1"/>
          </p:nvPr>
        </p:nvSpPr>
        <p:spPr>
          <a:xfrm>
            <a:off x="1563917" y="2384474"/>
            <a:ext cx="9067215" cy="3728613"/>
          </a:xfrm>
        </p:spPr>
        <p:txBody>
          <a:bodyPr vert="horz" lIns="91440" tIns="45720" rIns="91440" bIns="45720" rtlCol="0" anchor="t">
            <a:normAutofit/>
          </a:bodyPr>
          <a:lstStyle/>
          <a:p>
            <a:pPr algn="ctr">
              <a:buNone/>
            </a:pPr>
            <a:r>
              <a:rPr lang="en-US" sz="1800" b="1">
                <a:solidFill>
                  <a:srgbClr val="FFFFFF"/>
                </a:solidFill>
                <a:ea typeface="+mn-lt"/>
                <a:cs typeface="+mn-lt"/>
              </a:rPr>
              <a:t>Null Hypothesis (H0):</a:t>
            </a:r>
            <a:r>
              <a:rPr lang="en-US" sz="1800">
                <a:solidFill>
                  <a:srgbClr val="FFFFFF"/>
                </a:solidFill>
                <a:ea typeface="+mn-lt"/>
                <a:cs typeface="+mn-lt"/>
              </a:rPr>
              <a:t> There is no significant difference in the mean weight of first-semester freshmen between the beginning and end of the semester.</a:t>
            </a:r>
            <a:endParaRPr lang="en-US" sz="1800">
              <a:solidFill>
                <a:srgbClr val="FFFFFF"/>
              </a:solidFill>
            </a:endParaRPr>
          </a:p>
          <a:p>
            <a:pPr algn="ctr">
              <a:buNone/>
            </a:pPr>
            <a:r>
              <a:rPr lang="en-US" sz="1800">
                <a:solidFill>
                  <a:srgbClr val="FFFFFF"/>
                </a:solidFill>
                <a:latin typeface="Avenir Next LT Pro"/>
                <a:cs typeface="Calibri"/>
              </a:rPr>
              <a:t>H0 : mean difference = 0</a:t>
            </a:r>
          </a:p>
          <a:p>
            <a:pPr algn="ctr">
              <a:buNone/>
            </a:pPr>
            <a:r>
              <a:rPr lang="en-US" sz="1800">
                <a:solidFill>
                  <a:srgbClr val="FFFFFF"/>
                </a:solidFill>
                <a:cs typeface="Calibri"/>
              </a:rPr>
              <a:t>H0 : µend - </a:t>
            </a:r>
            <a:r>
              <a:rPr lang="en-US" sz="1800">
                <a:solidFill>
                  <a:srgbClr val="FFFFFF"/>
                </a:solidFill>
                <a:ea typeface="+mn-lt"/>
                <a:cs typeface="+mn-lt"/>
              </a:rPr>
              <a:t>µ beginning = 0 </a:t>
            </a:r>
          </a:p>
          <a:p>
            <a:pPr algn="ctr">
              <a:buNone/>
            </a:pPr>
            <a:endParaRPr lang="en-US" sz="1800">
              <a:solidFill>
                <a:srgbClr val="FFFFFF"/>
              </a:solidFill>
              <a:ea typeface="+mn-lt"/>
              <a:cs typeface="+mn-lt"/>
            </a:endParaRPr>
          </a:p>
          <a:p>
            <a:pPr algn="ctr">
              <a:buNone/>
            </a:pPr>
            <a:r>
              <a:rPr lang="en-US" sz="1800" b="1">
                <a:solidFill>
                  <a:srgbClr val="FFFFFF"/>
                </a:solidFill>
                <a:ea typeface="+mn-lt"/>
                <a:cs typeface="+mn-lt"/>
              </a:rPr>
              <a:t>Alternative Hypothesis (H1):</a:t>
            </a:r>
            <a:r>
              <a:rPr lang="en-US" sz="1800">
                <a:solidFill>
                  <a:srgbClr val="FFFFFF"/>
                </a:solidFill>
                <a:ea typeface="+mn-lt"/>
                <a:cs typeface="+mn-lt"/>
              </a:rPr>
              <a:t> There is a significant increase in the mean weight of first-semester freshmen between the beginning and end of the semester.</a:t>
            </a:r>
            <a:endParaRPr lang="en-US" sz="1800">
              <a:solidFill>
                <a:srgbClr val="FFFFFF"/>
              </a:solidFill>
            </a:endParaRPr>
          </a:p>
          <a:p>
            <a:pPr algn="ctr">
              <a:buNone/>
            </a:pPr>
            <a:r>
              <a:rPr lang="en-US" sz="1800">
                <a:solidFill>
                  <a:srgbClr val="FFFFFF"/>
                </a:solidFill>
                <a:ea typeface="+mn-lt"/>
                <a:cs typeface="+mn-lt"/>
              </a:rPr>
              <a:t>Ha : mean difference &gt; 0</a:t>
            </a:r>
            <a:endParaRPr lang="en-US" sz="1800">
              <a:solidFill>
                <a:srgbClr val="FFFFFF"/>
              </a:solidFill>
            </a:endParaRPr>
          </a:p>
          <a:p>
            <a:pPr algn="ctr">
              <a:buNone/>
            </a:pPr>
            <a:r>
              <a:rPr lang="en-US" sz="1800">
                <a:solidFill>
                  <a:srgbClr val="FFFFFF"/>
                </a:solidFill>
                <a:ea typeface="+mn-lt"/>
                <a:cs typeface="+mn-lt"/>
              </a:rPr>
              <a:t>Ha: µ end- µbeginning &gt; 0 </a:t>
            </a:r>
          </a:p>
        </p:txBody>
      </p:sp>
    </p:spTree>
    <p:extLst>
      <p:ext uri="{BB962C8B-B14F-4D97-AF65-F5344CB8AC3E}">
        <p14:creationId xmlns:p14="http://schemas.microsoft.com/office/powerpoint/2010/main" val="2112167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oup 23">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5" name="Picture 24">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6" name="Picture 25">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41CB927-B1AA-1075-16E2-9C14BF22D56D}"/>
              </a:ext>
            </a:extLst>
          </p:cNvPr>
          <p:cNvSpPr>
            <a:spLocks noGrp="1"/>
          </p:cNvSpPr>
          <p:nvPr>
            <p:ph type="title"/>
          </p:nvPr>
        </p:nvSpPr>
        <p:spPr>
          <a:xfrm>
            <a:off x="1094391" y="884695"/>
            <a:ext cx="10003218" cy="2057400"/>
          </a:xfrm>
        </p:spPr>
        <p:txBody>
          <a:bodyPr>
            <a:normAutofit/>
          </a:bodyPr>
          <a:lstStyle/>
          <a:p>
            <a:pPr algn="ctr"/>
            <a:r>
              <a:rPr lang="en-US">
                <a:cs typeface="Sabon Next LT"/>
              </a:rPr>
              <a:t>ASSUMPTIONS FOR T-TEST</a:t>
            </a:r>
            <a:endParaRPr lang="en-US"/>
          </a:p>
        </p:txBody>
      </p:sp>
      <p:graphicFrame>
        <p:nvGraphicFramePr>
          <p:cNvPr id="16" name="Content Placeholder 2">
            <a:extLst>
              <a:ext uri="{FF2B5EF4-FFF2-40B4-BE49-F238E27FC236}">
                <a16:creationId xmlns:a16="http://schemas.microsoft.com/office/drawing/2014/main" id="{0B46E9AB-492C-3884-7DAA-AF795DF5449C}"/>
              </a:ext>
            </a:extLst>
          </p:cNvPr>
          <p:cNvGraphicFramePr>
            <a:graphicFrameLocks noGrp="1"/>
          </p:cNvGraphicFramePr>
          <p:nvPr>
            <p:ph idx="1"/>
            <p:extLst>
              <p:ext uri="{D42A27DB-BD31-4B8C-83A1-F6EECF244321}">
                <p14:modId xmlns:p14="http://schemas.microsoft.com/office/powerpoint/2010/main" val="1537420523"/>
              </p:ext>
            </p:extLst>
          </p:nvPr>
        </p:nvGraphicFramePr>
        <p:xfrm>
          <a:off x="1092200" y="24892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8711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2" name="Group 41">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29" name="Picture 28">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0" name="Picture 29">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3175F57F-0740-C7F0-3845-EC5F8F1E6253}"/>
              </a:ext>
            </a:extLst>
          </p:cNvPr>
          <p:cNvSpPr>
            <a:spLocks noGrp="1"/>
          </p:cNvSpPr>
          <p:nvPr>
            <p:ph type="title"/>
          </p:nvPr>
        </p:nvSpPr>
        <p:spPr>
          <a:xfrm>
            <a:off x="838201" y="559813"/>
            <a:ext cx="3352799" cy="5577934"/>
          </a:xfrm>
        </p:spPr>
        <p:txBody>
          <a:bodyPr>
            <a:normAutofit/>
          </a:bodyPr>
          <a:lstStyle/>
          <a:p>
            <a:r>
              <a:rPr lang="en-US" sz="3100">
                <a:cs typeface="Sabon Next LT"/>
              </a:rPr>
              <a:t>RANDOMNESS AND INDEPENDENCE ASSUMPTIONS</a:t>
            </a:r>
          </a:p>
        </p:txBody>
      </p:sp>
      <p:graphicFrame>
        <p:nvGraphicFramePr>
          <p:cNvPr id="43" name="Content Placeholder 2">
            <a:extLst>
              <a:ext uri="{FF2B5EF4-FFF2-40B4-BE49-F238E27FC236}">
                <a16:creationId xmlns:a16="http://schemas.microsoft.com/office/drawing/2014/main" id="{D0B64BFC-54A5-B40E-97CA-6155B3B1F8AE}"/>
              </a:ext>
            </a:extLst>
          </p:cNvPr>
          <p:cNvGraphicFramePr>
            <a:graphicFrameLocks noGrp="1"/>
          </p:cNvGraphicFramePr>
          <p:nvPr>
            <p:ph idx="1"/>
            <p:extLst>
              <p:ext uri="{D42A27DB-BD31-4B8C-83A1-F6EECF244321}">
                <p14:modId xmlns:p14="http://schemas.microsoft.com/office/powerpoint/2010/main" val="1813704918"/>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0908171"/>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DappledVTI</vt:lpstr>
      <vt:lpstr>FRESHMAN -15</vt:lpstr>
      <vt:lpstr>EXAMINING THE WEIGHT GAIN IN FIRST SEMESTER STUDENTS</vt:lpstr>
      <vt:lpstr>Is it true that students tend to gain weight during their first year in college? </vt:lpstr>
      <vt:lpstr>CONTENTS</vt:lpstr>
      <vt:lpstr>PowerPoint Presentation</vt:lpstr>
      <vt:lpstr>DATA OVERVIEW</vt:lpstr>
      <vt:lpstr>HYPOTHESIS</vt:lpstr>
      <vt:lpstr>ASSUMPTIONS FOR T-TEST</vt:lpstr>
      <vt:lpstr>RANDOMNESS AND INDEPENDENCE ASSUMPTIONS</vt:lpstr>
      <vt:lpstr>HOMOGENEITY OF VARIANCE ASSUMPTION</vt:lpstr>
      <vt:lpstr>NORMALITY ASSUMPTION CHECK</vt:lpstr>
      <vt:lpstr>NORMALITY ASSUMPTION CHECK: SHAPIRO-WILK TEST</vt:lpstr>
      <vt:lpstr>NON PARAMETRIC TESTS</vt:lpstr>
      <vt:lpstr>WILCOXON SIGNED RANK TEST</vt:lpstr>
      <vt:lpstr>ASUMPTIONS OF WILCOXON SIGNED RANK TEST</vt:lpstr>
      <vt:lpstr>DEPENDENT SAMPLE  AND  INDEPENDENCE WITHIN THE PAIRS ASSUMPTIOMS</vt:lpstr>
      <vt:lpstr>DISTRIBUTION OF DIFFERENCE IN SYMMETRIC ASSUMPTIOM</vt:lpstr>
      <vt:lpstr>STEPS FOR CONDUCTING WILCOXON SIGNED RANK TEST</vt:lpstr>
      <vt:lpstr>WILCOXON SINGNED RANK TEST USING SAS</vt:lpstr>
      <vt:lpstr>ONE SIDED P-VALUE OF UPPER TAIL </vt:lpstr>
      <vt:lpstr>INTERPRETATIONS</vt:lpstr>
      <vt:lpstr>CONCLUSIONS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54</cp:revision>
  <dcterms:created xsi:type="dcterms:W3CDTF">2024-04-29T06:24:19Z</dcterms:created>
  <dcterms:modified xsi:type="dcterms:W3CDTF">2024-05-03T22:39:07Z</dcterms:modified>
</cp:coreProperties>
</file>