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5FD92-5913-44B0-9BB3-4429C2284541}">
  <a:tblStyle styleId="{A0D5FD92-5913-44B0-9BB3-4429C2284541}"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1EDA5B2E-F067-4ECF-AF13-5EA32852A29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9991f5f3a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69991f5f3a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9991f5f3a_0_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69991f5f3a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9991f5f3a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69991f5f3a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9991f5f3a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69991f5f3a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991f5f3a_0_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69991f5f3a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991f5f3a_0_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69991f5f3a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991f5f3a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9991f5f3a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d16b9277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bd16b9277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991f5f3a_0_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69991f5f3a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69991f5f3a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269991f5f3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69991f5f3a_0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269991f5f3a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9991f5f3a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269991f5f3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9991f5f3a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69991f5f3a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2"/>
          <p:cNvSpPr txBox="1"/>
          <p:nvPr>
            <p:ph idx="12" type="sldNum"/>
          </p:nvPr>
        </p:nvSpPr>
        <p:spPr>
          <a:xfrm>
            <a:off x="11198900" y="381000"/>
            <a:ext cx="281901" cy="287047"/>
          </a:xfrm>
          <a:prstGeom prst="rect">
            <a:avLst/>
          </a:prstGeom>
          <a:noFill/>
          <a:ln>
            <a:noFill/>
          </a:ln>
        </p:spPr>
        <p:txBody>
          <a:bodyPr anchorCtr="0" anchor="t" bIns="45675" lIns="45675" spcFirstLastPara="1" rIns="45675" wrap="square" tIns="45675">
            <a:spAutoFit/>
          </a:bodyPr>
          <a:lstStyle>
            <a:lvl1pPr indent="0" lvl="0"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1pPr>
            <a:lvl2pPr indent="0" lvl="1"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2pPr>
            <a:lvl3pPr indent="0" lvl="2"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3pPr>
            <a:lvl4pPr indent="0" lvl="3"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4pPr>
            <a:lvl5pPr indent="0" lvl="4"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5pPr>
            <a:lvl6pPr indent="0" lvl="5"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6pPr>
            <a:lvl7pPr indent="0" lvl="6"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7pPr>
            <a:lvl8pPr indent="0" lvl="7"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8pPr>
            <a:lvl9pPr indent="0" lvl="8"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showMasterSp="0">
  <p:cSld name="TITLE_AND_BODY 2">
    <p:spTree>
      <p:nvGrpSpPr>
        <p:cNvPr id="16" name="Shape 16"/>
        <p:cNvGrpSpPr/>
        <p:nvPr/>
      </p:nvGrpSpPr>
      <p:grpSpPr>
        <a:xfrm>
          <a:off x="0" y="0"/>
          <a:ext cx="0" cy="0"/>
          <a:chOff x="0" y="0"/>
          <a:chExt cx="0" cy="0"/>
        </a:xfrm>
      </p:grpSpPr>
      <p:sp>
        <p:nvSpPr>
          <p:cNvPr id="17" name="Google Shape;17;p3"/>
          <p:cNvSpPr/>
          <p:nvPr/>
        </p:nvSpPr>
        <p:spPr>
          <a:xfrm>
            <a:off x="508000" y="1143000"/>
            <a:ext cx="11277600" cy="5181600"/>
          </a:xfrm>
          <a:prstGeom prst="roundRect">
            <a:avLst>
              <a:gd fmla="val 16667" name="adj"/>
            </a:avLst>
          </a:prstGeom>
          <a:solidFill>
            <a:srgbClr val="FFFFFF"/>
          </a:solidFill>
          <a:ln cap="flat" cmpd="sng" w="28575">
            <a:solidFill>
              <a:srgbClr val="6699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descr="Google Shape;18;p3" id="18" name="Google Shape;18;p3"/>
          <p:cNvPicPr preferRelativeResize="0"/>
          <p:nvPr/>
        </p:nvPicPr>
        <p:blipFill rotWithShape="1">
          <a:blip r:embed="rId2">
            <a:alphaModFix/>
          </a:blip>
          <a:srcRect b="0" l="0" r="0" t="0"/>
          <a:stretch/>
        </p:blipFill>
        <p:spPr>
          <a:xfrm>
            <a:off x="508000" y="76200"/>
            <a:ext cx="1055688" cy="914400"/>
          </a:xfrm>
          <a:prstGeom prst="rect">
            <a:avLst/>
          </a:prstGeom>
          <a:noFill/>
          <a:ln>
            <a:noFill/>
          </a:ln>
        </p:spPr>
      </p:pic>
      <p:sp>
        <p:nvSpPr>
          <p:cNvPr id="19" name="Google Shape;19;p3"/>
          <p:cNvSpPr txBox="1"/>
          <p:nvPr/>
        </p:nvSpPr>
        <p:spPr>
          <a:xfrm>
            <a:off x="374147" y="394761"/>
            <a:ext cx="6511926" cy="2772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Helvetica Neue"/>
              <a:buNone/>
            </a:pPr>
            <a:r>
              <a:rPr b="0" i="0" lang="en-US" sz="1300" u="none" cap="none" strike="noStrike">
                <a:solidFill>
                  <a:srgbClr val="000000"/>
                </a:solidFill>
                <a:latin typeface="Helvetica Neue"/>
                <a:ea typeface="Helvetica Neue"/>
                <a:cs typeface="Helvetica Neue"/>
                <a:sym typeface="Helvetica Neue"/>
              </a:rPr>
              <a:t>Stock Market Insights Using Network Science</a:t>
            </a:r>
            <a:endParaRPr/>
          </a:p>
        </p:txBody>
      </p:sp>
      <p:sp>
        <p:nvSpPr>
          <p:cNvPr id="20" name="Google Shape;20;p3"/>
          <p:cNvSpPr txBox="1"/>
          <p:nvPr/>
        </p:nvSpPr>
        <p:spPr>
          <a:xfrm>
            <a:off x="10307636" y="6381749"/>
            <a:ext cx="1563688" cy="34839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Team #64</a:t>
            </a:r>
            <a:endParaRPr/>
          </a:p>
        </p:txBody>
      </p:sp>
      <p:sp>
        <p:nvSpPr>
          <p:cNvPr id="21" name="Google Shape;21;p3"/>
          <p:cNvSpPr txBox="1"/>
          <p:nvPr/>
        </p:nvSpPr>
        <p:spPr>
          <a:xfrm>
            <a:off x="1062037" y="6400800"/>
            <a:ext cx="1900200" cy="33840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Times New Roman"/>
              <a:buNone/>
            </a:pPr>
            <a:r>
              <a:rPr lang="en-US" sz="1600">
                <a:latin typeface="Times New Roman"/>
                <a:ea typeface="Times New Roman"/>
                <a:cs typeface="Times New Roman"/>
                <a:sym typeface="Times New Roman"/>
              </a:rPr>
              <a:t>21</a:t>
            </a:r>
            <a:r>
              <a:rPr b="0" i="0" lang="en-US" sz="1600" u="none" cap="none" strike="noStrike">
                <a:solidFill>
                  <a:srgbClr val="000000"/>
                </a:solidFill>
                <a:latin typeface="Times New Roman"/>
                <a:ea typeface="Times New Roman"/>
                <a:cs typeface="Times New Roman"/>
                <a:sym typeface="Times New Roman"/>
              </a:rPr>
              <a:t>-</a:t>
            </a:r>
            <a:r>
              <a:rPr lang="en-US" sz="1600">
                <a:latin typeface="Times New Roman"/>
                <a:ea typeface="Times New Roman"/>
                <a:cs typeface="Times New Roman"/>
                <a:sym typeface="Times New Roman"/>
              </a:rPr>
              <a:t>0</a:t>
            </a:r>
            <a:r>
              <a:rPr b="0" i="0" lang="en-US" sz="1600" u="none" cap="none" strike="noStrike">
                <a:solidFill>
                  <a:srgbClr val="000000"/>
                </a:solidFill>
                <a:latin typeface="Times New Roman"/>
                <a:ea typeface="Times New Roman"/>
                <a:cs typeface="Times New Roman"/>
                <a:sym typeface="Times New Roman"/>
              </a:rPr>
              <a:t>2-202</a:t>
            </a: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p:txBody>
      </p:sp>
      <p:sp>
        <p:nvSpPr>
          <p:cNvPr id="22" name="Google Shape;22;p3"/>
          <p:cNvSpPr txBox="1"/>
          <p:nvPr>
            <p:ph idx="12" type="sldNum"/>
          </p:nvPr>
        </p:nvSpPr>
        <p:spPr>
          <a:xfrm>
            <a:off x="11198900" y="381000"/>
            <a:ext cx="281901" cy="287047"/>
          </a:xfrm>
          <a:prstGeom prst="rect">
            <a:avLst/>
          </a:prstGeom>
          <a:noFill/>
          <a:ln>
            <a:noFill/>
          </a:ln>
        </p:spPr>
        <p:txBody>
          <a:bodyPr anchorCtr="0" anchor="t" bIns="45675" lIns="45675" spcFirstLastPara="1" rIns="45675" wrap="square" tIns="45675">
            <a:spAutoFit/>
          </a:bodyPr>
          <a:lstStyle>
            <a:lvl1pPr indent="0" lvl="0"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1pPr>
            <a:lvl2pPr indent="0" lvl="1"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2pPr>
            <a:lvl3pPr indent="0" lvl="2"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3pPr>
            <a:lvl4pPr indent="0" lvl="3"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4pPr>
            <a:lvl5pPr indent="0" lvl="4"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5pPr>
            <a:lvl6pPr indent="0" lvl="5"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6pPr>
            <a:lvl7pPr indent="0" lvl="6"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7pPr>
            <a:lvl8pPr indent="0" lvl="7"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8pPr>
            <a:lvl9pPr indent="0" lvl="8" marL="0" algn="r">
              <a:lnSpc>
                <a:spcPct val="100000"/>
              </a:lnSpc>
              <a:spcBef>
                <a:spcPts val="0"/>
              </a:spcBef>
              <a:spcAft>
                <a:spcPts val="0"/>
              </a:spcAft>
              <a:buClr>
                <a:srgbClr val="000000"/>
              </a:buClr>
              <a:buSzPts val="1400"/>
              <a:buFont typeface="Times New Roman"/>
              <a:buNone/>
              <a:defRPr>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508000" y="1143000"/>
            <a:ext cx="11277600" cy="5181600"/>
          </a:xfrm>
          <a:prstGeom prst="roundRect">
            <a:avLst>
              <a:gd fmla="val 16667" name="adj"/>
            </a:avLst>
          </a:prstGeom>
          <a:solidFill>
            <a:srgbClr val="FFFFFF"/>
          </a:solidFill>
          <a:ln cap="flat" cmpd="sng" w="28575">
            <a:solidFill>
              <a:srgbClr val="6699FF"/>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descr="Google Shape;7;p1" id="7" name="Google Shape;7;p1"/>
          <p:cNvPicPr preferRelativeResize="0"/>
          <p:nvPr/>
        </p:nvPicPr>
        <p:blipFill rotWithShape="1">
          <a:blip r:embed="rId1">
            <a:alphaModFix/>
          </a:blip>
          <a:srcRect b="0" l="0" r="0" t="0"/>
          <a:stretch/>
        </p:blipFill>
        <p:spPr>
          <a:xfrm>
            <a:off x="508000" y="76200"/>
            <a:ext cx="1055688" cy="914400"/>
          </a:xfrm>
          <a:prstGeom prst="rect">
            <a:avLst/>
          </a:prstGeom>
          <a:noFill/>
          <a:ln>
            <a:noFill/>
          </a:ln>
        </p:spPr>
      </p:pic>
      <p:sp>
        <p:nvSpPr>
          <p:cNvPr id="8" name="Google Shape;8;p1"/>
          <p:cNvSpPr txBox="1"/>
          <p:nvPr/>
        </p:nvSpPr>
        <p:spPr>
          <a:xfrm>
            <a:off x="374916" y="394761"/>
            <a:ext cx="6511926" cy="2772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300"/>
              <a:buFont typeface="Helvetica Neue"/>
              <a:buNone/>
            </a:pPr>
            <a:r>
              <a:rPr b="0" i="0" lang="en-US" sz="1300" u="none" cap="none" strike="noStrike">
                <a:solidFill>
                  <a:srgbClr val="000000"/>
                </a:solidFill>
                <a:latin typeface="Helvetica Neue"/>
                <a:ea typeface="Helvetica Neue"/>
                <a:cs typeface="Helvetica Neue"/>
                <a:sym typeface="Helvetica Neue"/>
              </a:rPr>
              <a:t>Stock Market Insights Using Network Science</a:t>
            </a:r>
            <a:endParaRPr/>
          </a:p>
        </p:txBody>
      </p:sp>
      <p:sp>
        <p:nvSpPr>
          <p:cNvPr id="9" name="Google Shape;9;p1"/>
          <p:cNvSpPr txBox="1"/>
          <p:nvPr/>
        </p:nvSpPr>
        <p:spPr>
          <a:xfrm>
            <a:off x="10307636" y="6381749"/>
            <a:ext cx="1563688" cy="348390"/>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Team #64</a:t>
            </a:r>
            <a:endParaRPr/>
          </a:p>
        </p:txBody>
      </p:sp>
      <p:sp>
        <p:nvSpPr>
          <p:cNvPr id="10" name="Google Shape;10;p1"/>
          <p:cNvSpPr txBox="1"/>
          <p:nvPr/>
        </p:nvSpPr>
        <p:spPr>
          <a:xfrm>
            <a:off x="1062037" y="6400800"/>
            <a:ext cx="1900236" cy="311368"/>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07-12-2023</a:t>
            </a:r>
            <a:endParaRPr/>
          </a:p>
        </p:txBody>
      </p:sp>
      <p:sp>
        <p:nvSpPr>
          <p:cNvPr id="11" name="Google Shape;11;p1"/>
          <p:cNvSpPr txBox="1"/>
          <p:nvPr>
            <p:ph type="title"/>
          </p:nvPr>
        </p:nvSpPr>
        <p:spPr>
          <a:xfrm>
            <a:off x="1826683" y="769937"/>
            <a:ext cx="9753601" cy="1668463"/>
          </a:xfrm>
          <a:prstGeom prst="rect">
            <a:avLst/>
          </a:prstGeom>
          <a:noFill/>
          <a:ln>
            <a:noFill/>
          </a:ln>
        </p:spPr>
        <p:txBody>
          <a:bodyPr anchorCtr="0" anchor="ctr" bIns="45675" lIns="45675" spcFirstLastPara="1" rIns="45675" wrap="square" tIns="45675">
            <a:noAutofit/>
          </a:bodyPr>
          <a:lstStyle>
            <a:lvl1pPr lvl="0"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3600"/>
              <a:buFont typeface="Times New Roman"/>
              <a:buNone/>
              <a:defRPr b="0" i="0" sz="3600" u="none" cap="none" strike="noStrike">
                <a:solidFill>
                  <a:srgbClr val="000000"/>
                </a:solidFill>
                <a:latin typeface="Times New Roman"/>
                <a:ea typeface="Times New Roman"/>
                <a:cs typeface="Times New Roman"/>
                <a:sym typeface="Times New Roman"/>
              </a:defRPr>
            </a:lvl9pPr>
          </a:lstStyle>
          <a:p/>
        </p:txBody>
      </p:sp>
      <p:sp>
        <p:nvSpPr>
          <p:cNvPr id="12" name="Google Shape;12;p1"/>
          <p:cNvSpPr txBox="1"/>
          <p:nvPr>
            <p:ph idx="1" type="body"/>
          </p:nvPr>
        </p:nvSpPr>
        <p:spPr>
          <a:xfrm>
            <a:off x="6805083" y="2438400"/>
            <a:ext cx="4775201" cy="3962400"/>
          </a:xfrm>
          <a:prstGeom prst="rect">
            <a:avLst/>
          </a:prstGeom>
          <a:solidFill>
            <a:srgbClr val="FFFFFF"/>
          </a:solidFill>
          <a:ln>
            <a:noFill/>
          </a:ln>
        </p:spPr>
        <p:txBody>
          <a:bodyPr anchorCtr="0" anchor="t" bIns="45675" lIns="45675" spcFirstLastPara="1" rIns="45675" wrap="square" tIns="45675">
            <a:noAutofit/>
          </a:bodyPr>
          <a:lstStyle>
            <a:lvl1pPr indent="-431800" lvl="0" marL="4572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31800" lvl="1" marL="9144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2pPr>
            <a:lvl3pPr indent="-431800" lvl="2" marL="13716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3pPr>
            <a:lvl4pPr indent="-431800" lvl="3" marL="18288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4pPr>
            <a:lvl5pPr indent="-431800" lvl="4" marL="22860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5pPr>
            <a:lvl6pPr indent="-431800" lvl="5" marL="27432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0"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3" name="Google Shape;13;p1"/>
          <p:cNvSpPr txBox="1"/>
          <p:nvPr>
            <p:ph idx="12" type="sldNum"/>
          </p:nvPr>
        </p:nvSpPr>
        <p:spPr>
          <a:xfrm>
            <a:off x="11198900" y="381000"/>
            <a:ext cx="281901" cy="287047"/>
          </a:xfrm>
          <a:prstGeom prst="rect">
            <a:avLst/>
          </a:prstGeom>
          <a:noFill/>
          <a:ln>
            <a:noFill/>
          </a:ln>
        </p:spPr>
        <p:txBody>
          <a:bodyPr anchorCtr="0" anchor="t" bIns="45675" lIns="45675" spcFirstLastPara="1" rIns="45675" wrap="square" tIns="45675">
            <a:spAutoFit/>
          </a:bodyPr>
          <a:lstStyle>
            <a:lvl1pPr indent="0" lvl="0"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txBox="1"/>
          <p:nvPr/>
        </p:nvSpPr>
        <p:spPr>
          <a:xfrm>
            <a:off x="2941349" y="2339286"/>
            <a:ext cx="6309300" cy="1811100"/>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0000"/>
              </a:buClr>
              <a:buSzPts val="2000"/>
              <a:buFont typeface="Times New Roman"/>
              <a:buNone/>
            </a:pPr>
            <a:r>
              <a:rPr b="0" i="0" lang="en-US" sz="2000" u="none" cap="none" strike="noStrike">
                <a:solidFill>
                  <a:srgbClr val="FF0000"/>
                </a:solidFill>
                <a:latin typeface="Times New Roman"/>
                <a:ea typeface="Times New Roman"/>
                <a:cs typeface="Times New Roman"/>
                <a:sym typeface="Times New Roman"/>
              </a:rPr>
              <a:t>Phase - </a:t>
            </a:r>
            <a:r>
              <a:rPr lang="en-US" sz="2000">
                <a:solidFill>
                  <a:srgbClr val="FF0000"/>
                </a:solidFill>
                <a:latin typeface="Times New Roman"/>
                <a:ea typeface="Times New Roman"/>
                <a:cs typeface="Times New Roman"/>
                <a:sym typeface="Times New Roman"/>
              </a:rPr>
              <a:t>2</a:t>
            </a:r>
            <a:r>
              <a:rPr b="0" i="0" lang="en-US" sz="2000" u="none" cap="none" strike="noStrike">
                <a:solidFill>
                  <a:srgbClr val="FF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0000"/>
              </a:buClr>
              <a:buSzPts val="2000"/>
              <a:buFont typeface="Times New Roman"/>
              <a:buNone/>
            </a:pPr>
            <a:r>
              <a:rPr lang="en-US" sz="2000">
                <a:solidFill>
                  <a:srgbClr val="FF0000"/>
                </a:solidFill>
                <a:latin typeface="Times New Roman"/>
                <a:ea typeface="Times New Roman"/>
                <a:cs typeface="Times New Roman"/>
                <a:sym typeface="Times New Roman"/>
              </a:rPr>
              <a:t>Guide</a:t>
            </a:r>
            <a:r>
              <a:rPr b="0" i="0" lang="en-US" sz="2000" u="none" cap="none" strike="noStrike">
                <a:solidFill>
                  <a:srgbClr val="FF0000"/>
                </a:solidFill>
                <a:latin typeface="Times New Roman"/>
                <a:ea typeface="Times New Roman"/>
                <a:cs typeface="Times New Roman"/>
                <a:sym typeface="Times New Roman"/>
              </a:rPr>
              <a:t> Review -</a:t>
            </a:r>
            <a:r>
              <a:rPr lang="en-US" sz="2000">
                <a:solidFill>
                  <a:srgbClr val="FF0000"/>
                </a:solidFill>
                <a:latin typeface="Times New Roman"/>
                <a:ea typeface="Times New Roman"/>
                <a:cs typeface="Times New Roman"/>
                <a:sym typeface="Times New Roman"/>
              </a:rPr>
              <a:t> 1</a:t>
            </a:r>
            <a:endParaRPr/>
          </a:p>
          <a:p>
            <a:pPr indent="0" lvl="0" marL="0" marR="0" rtl="0" algn="ctr">
              <a:lnSpc>
                <a:spcPct val="100000"/>
              </a:lnSpc>
              <a:spcBef>
                <a:spcPts val="0"/>
              </a:spcBef>
              <a:spcAft>
                <a:spcPts val="0"/>
              </a:spcAft>
              <a:buClr>
                <a:srgbClr val="FF0000"/>
              </a:buClr>
              <a:buSzPts val="2000"/>
              <a:buFont typeface="Times New Roman"/>
              <a:buNone/>
            </a:pPr>
            <a:r>
              <a:rPr b="0" i="0" lang="en-US" sz="2000" u="none" cap="none" strike="noStrike">
                <a:solidFill>
                  <a:srgbClr val="FF0000"/>
                </a:solidFill>
                <a:latin typeface="Times New Roman"/>
                <a:ea typeface="Times New Roman"/>
                <a:cs typeface="Times New Roman"/>
                <a:sym typeface="Times New Roman"/>
              </a:rPr>
              <a:t>Tag 5 - Data Science / Data Analytics</a:t>
            </a:r>
            <a:endParaRPr/>
          </a:p>
          <a:p>
            <a:pPr indent="0" lvl="0" marL="0" marR="0" rtl="0" algn="ctr">
              <a:lnSpc>
                <a:spcPct val="100000"/>
              </a:lnSpc>
              <a:spcBef>
                <a:spcPts val="7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Guide: Dr. (Col.) Kumar P. N.</a:t>
            </a:r>
            <a:endParaRPr/>
          </a:p>
          <a:p>
            <a:pPr indent="0" lvl="0" marL="0" marR="0" rtl="0" algn="ctr">
              <a:lnSpc>
                <a:spcPct val="100000"/>
              </a:lnSpc>
              <a:spcBef>
                <a:spcPts val="7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Co-Guide: Dayanand V.</a:t>
            </a:r>
            <a:endParaRPr/>
          </a:p>
        </p:txBody>
      </p:sp>
      <p:graphicFrame>
        <p:nvGraphicFramePr>
          <p:cNvPr id="28" name="Google Shape;28;p4"/>
          <p:cNvGraphicFramePr/>
          <p:nvPr/>
        </p:nvGraphicFramePr>
        <p:xfrm>
          <a:off x="3098799" y="4230125"/>
          <a:ext cx="3000000" cy="3000000"/>
        </p:xfrm>
        <a:graphic>
          <a:graphicData uri="http://schemas.openxmlformats.org/drawingml/2006/table">
            <a:tbl>
              <a:tblPr>
                <a:noFill/>
                <a:tableStyleId>{A0D5FD92-5913-44B0-9BB3-4429C2284541}</a:tableStyleId>
              </a:tblPr>
              <a:tblGrid>
                <a:gridCol w="1066800"/>
                <a:gridCol w="2057400"/>
                <a:gridCol w="2971800"/>
              </a:tblGrid>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SL NO.</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Name</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Roll No</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Avantika Balaji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CB.EN.U4CSE20309</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2</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Charitha Uppalapati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CB.EN.U4CSE20311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3</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Kanumilli Pavan Sai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CB.EN.U4CSE20324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Kausalyaa Sri</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CB.EN.U4CSE20326</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bl>
          </a:graphicData>
        </a:graphic>
      </p:graphicFrame>
      <p:sp>
        <p:nvSpPr>
          <p:cNvPr id="29" name="Google Shape;29;p4"/>
          <p:cNvSpPr txBox="1"/>
          <p:nvPr/>
        </p:nvSpPr>
        <p:spPr>
          <a:xfrm>
            <a:off x="2228849" y="1332901"/>
            <a:ext cx="7680302" cy="1013398"/>
          </a:xfrm>
          <a:prstGeom prst="rect">
            <a:avLst/>
          </a:prstGeom>
          <a:noFill/>
          <a:ln>
            <a:noFill/>
          </a:ln>
        </p:spPr>
        <p:txBody>
          <a:bodyPr anchorCtr="0" anchor="ctr" bIns="45675" lIns="45675" spcFirstLastPara="1" rIns="45675" wrap="square" tIns="45675">
            <a:spAutoFit/>
          </a:bodyPr>
          <a:lstStyle/>
          <a:p>
            <a:pPr indent="0" lvl="0" marL="0" marR="0" rtl="0" algn="ctr">
              <a:lnSpc>
                <a:spcPct val="100000"/>
              </a:lnSpc>
              <a:spcBef>
                <a:spcPts val="0"/>
              </a:spcBef>
              <a:spcAft>
                <a:spcPts val="0"/>
              </a:spcAft>
              <a:buClr>
                <a:srgbClr val="0070C0"/>
              </a:buClr>
              <a:buSzPts val="3300"/>
              <a:buFont typeface="Times New Roman"/>
              <a:buNone/>
            </a:pPr>
            <a:r>
              <a:rPr b="0" i="0" lang="en-US" sz="3300" u="none" cap="none" strike="noStrike">
                <a:solidFill>
                  <a:srgbClr val="0070C0"/>
                </a:solidFill>
                <a:latin typeface="Times New Roman"/>
                <a:ea typeface="Times New Roman"/>
                <a:cs typeface="Times New Roman"/>
                <a:sym typeface="Times New Roman"/>
              </a:rPr>
              <a:t>Stock Market Insights Using </a:t>
            </a:r>
            <a:endParaRPr/>
          </a:p>
          <a:p>
            <a:pPr indent="0" lvl="0" marL="0" marR="0" rtl="0" algn="ctr">
              <a:lnSpc>
                <a:spcPct val="100000"/>
              </a:lnSpc>
              <a:spcBef>
                <a:spcPts val="0"/>
              </a:spcBef>
              <a:spcAft>
                <a:spcPts val="0"/>
              </a:spcAft>
              <a:buClr>
                <a:srgbClr val="0070C0"/>
              </a:buClr>
              <a:buSzPts val="3300"/>
              <a:buFont typeface="Times New Roman"/>
              <a:buNone/>
            </a:pPr>
            <a:r>
              <a:rPr b="0" i="0" lang="en-US" sz="3300" u="none" cap="none" strike="noStrike">
                <a:solidFill>
                  <a:srgbClr val="0070C0"/>
                </a:solidFill>
                <a:latin typeface="Times New Roman"/>
                <a:ea typeface="Times New Roman"/>
                <a:cs typeface="Times New Roman"/>
                <a:sym typeface="Times New Roman"/>
              </a:rPr>
              <a:t>Network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84" name="Google Shape;84;p13"/>
          <p:cNvSpPr txBox="1"/>
          <p:nvPr>
            <p:ph idx="4294967295" type="body"/>
          </p:nvPr>
        </p:nvSpPr>
        <p:spPr>
          <a:xfrm>
            <a:off x="6673975" y="2027100"/>
            <a:ext cx="4629000" cy="4114800"/>
          </a:xfrm>
          <a:prstGeom prst="rect">
            <a:avLst/>
          </a:prstGeom>
          <a:noFill/>
          <a:ln>
            <a:noFill/>
          </a:ln>
        </p:spPr>
        <p:txBody>
          <a:bodyPr anchorCtr="0" anchor="t" bIns="45675" lIns="45675" spcFirstLastPara="1" rIns="45675" wrap="square" tIns="45675">
            <a:noAutofit/>
          </a:bodyPr>
          <a:lstStyle/>
          <a:p>
            <a:pPr indent="0" lvl="0" marL="0" rtl="0" algn="l">
              <a:lnSpc>
                <a:spcPct val="80000"/>
              </a:lnSpc>
              <a:spcBef>
                <a:spcPts val="1000"/>
              </a:spcBef>
              <a:spcAft>
                <a:spcPts val="0"/>
              </a:spcAft>
              <a:buClr>
                <a:schemeClr val="dk1"/>
              </a:buClr>
              <a:buSzPts val="852"/>
              <a:buFont typeface="Arial"/>
              <a:buNone/>
            </a:pPr>
            <a:r>
              <a:rPr b="1" lang="en-US" sz="1652"/>
              <a:t>1.  Threshold Variation:</a:t>
            </a:r>
            <a:endParaRPr b="1" sz="1652"/>
          </a:p>
          <a:p>
            <a:pPr indent="-333527" lvl="0" marL="457200" rtl="0" algn="l">
              <a:lnSpc>
                <a:spcPct val="80000"/>
              </a:lnSpc>
              <a:spcBef>
                <a:spcPts val="1000"/>
              </a:spcBef>
              <a:spcAft>
                <a:spcPts val="0"/>
              </a:spcAft>
              <a:buSzPts val="1652"/>
              <a:buChar char="»"/>
            </a:pPr>
            <a:r>
              <a:rPr lang="en-US" sz="1652"/>
              <a:t>Experimented with different thresholds to increase community diversity</a:t>
            </a:r>
            <a:endParaRPr sz="1652"/>
          </a:p>
          <a:p>
            <a:pPr indent="-333527" lvl="0" marL="457200" rtl="0" algn="l">
              <a:lnSpc>
                <a:spcPct val="80000"/>
              </a:lnSpc>
              <a:spcBef>
                <a:spcPts val="0"/>
              </a:spcBef>
              <a:spcAft>
                <a:spcPts val="0"/>
              </a:spcAft>
              <a:buSzPts val="1652"/>
              <a:buChar char="»"/>
            </a:pPr>
            <a:r>
              <a:rPr lang="en-US" sz="1652"/>
              <a:t>Evaluated the impact on the number of communities</a:t>
            </a:r>
            <a:endParaRPr sz="1652"/>
          </a:p>
          <a:p>
            <a:pPr indent="0" lvl="0" marL="0" rtl="0" algn="l">
              <a:lnSpc>
                <a:spcPct val="80000"/>
              </a:lnSpc>
              <a:spcBef>
                <a:spcPts val="1000"/>
              </a:spcBef>
              <a:spcAft>
                <a:spcPts val="0"/>
              </a:spcAft>
              <a:buClr>
                <a:schemeClr val="dk1"/>
              </a:buClr>
              <a:buSzPts val="852"/>
              <a:buFont typeface="Arial"/>
              <a:buNone/>
            </a:pPr>
            <a:r>
              <a:rPr b="1" lang="en-US" sz="1652"/>
              <a:t>2.  Exploring Community Detection Algorithms:</a:t>
            </a:r>
            <a:endParaRPr b="1" sz="1652"/>
          </a:p>
          <a:p>
            <a:pPr indent="-333527" lvl="0" marL="457200" rtl="0" algn="l">
              <a:lnSpc>
                <a:spcPct val="80000"/>
              </a:lnSpc>
              <a:spcBef>
                <a:spcPts val="1000"/>
              </a:spcBef>
              <a:spcAft>
                <a:spcPts val="0"/>
              </a:spcAft>
              <a:buSzPts val="1652"/>
              <a:buChar char="»"/>
            </a:pPr>
            <a:r>
              <a:rPr lang="en-US" sz="1652"/>
              <a:t>Tested various community detection algorithms</a:t>
            </a:r>
            <a:endParaRPr sz="1652"/>
          </a:p>
          <a:p>
            <a:pPr indent="-333527" lvl="0" marL="457200" rtl="0" algn="l">
              <a:lnSpc>
                <a:spcPct val="80000"/>
              </a:lnSpc>
              <a:spcBef>
                <a:spcPts val="0"/>
              </a:spcBef>
              <a:spcAft>
                <a:spcPts val="0"/>
              </a:spcAft>
              <a:buSzPts val="1652"/>
              <a:buChar char="»"/>
            </a:pPr>
            <a:r>
              <a:rPr lang="en-US" sz="1652"/>
              <a:t>Explored Louvain, Label Propagation, and Greedy Modularity algorithms.</a:t>
            </a:r>
            <a:endParaRPr sz="1652"/>
          </a:p>
          <a:p>
            <a:pPr indent="0" lvl="0" marL="0" rtl="0" algn="l">
              <a:lnSpc>
                <a:spcPct val="80000"/>
              </a:lnSpc>
              <a:spcBef>
                <a:spcPts val="1000"/>
              </a:spcBef>
              <a:spcAft>
                <a:spcPts val="0"/>
              </a:spcAft>
              <a:buClr>
                <a:schemeClr val="dk1"/>
              </a:buClr>
              <a:buSzPts val="852"/>
              <a:buFont typeface="Arial"/>
              <a:buNone/>
            </a:pPr>
            <a:r>
              <a:rPr b="1" lang="en-US" sz="1652"/>
              <a:t>3.  Finalization: Louvain Algorithm:</a:t>
            </a:r>
            <a:endParaRPr b="1" sz="1652"/>
          </a:p>
          <a:p>
            <a:pPr indent="-333527" lvl="0" marL="457200" rtl="0" algn="l">
              <a:lnSpc>
                <a:spcPct val="80000"/>
              </a:lnSpc>
              <a:spcBef>
                <a:spcPts val="1000"/>
              </a:spcBef>
              <a:spcAft>
                <a:spcPts val="0"/>
              </a:spcAft>
              <a:buSzPts val="1652"/>
              <a:buChar char="»"/>
            </a:pPr>
            <a:r>
              <a:rPr lang="en-US" sz="1652"/>
              <a:t>Better results for maximizing modularity.</a:t>
            </a:r>
            <a:endParaRPr sz="1652"/>
          </a:p>
          <a:p>
            <a:pPr indent="-333527" lvl="0" marL="457200" rtl="0" algn="l">
              <a:lnSpc>
                <a:spcPct val="80000"/>
              </a:lnSpc>
              <a:spcBef>
                <a:spcPts val="0"/>
              </a:spcBef>
              <a:spcAft>
                <a:spcPts val="0"/>
              </a:spcAft>
              <a:buSzPts val="1652"/>
              <a:buChar char="»"/>
            </a:pPr>
            <a:r>
              <a:rPr lang="en-US" sz="1652"/>
              <a:t>Offers optimal partitioning of the network into distinct communities.</a:t>
            </a:r>
            <a:endParaRPr sz="1652"/>
          </a:p>
          <a:p>
            <a:pPr indent="-333527" lvl="0" marL="457200" rtl="0" algn="l">
              <a:lnSpc>
                <a:spcPct val="80000"/>
              </a:lnSpc>
              <a:spcBef>
                <a:spcPts val="0"/>
              </a:spcBef>
              <a:spcAft>
                <a:spcPts val="0"/>
              </a:spcAft>
              <a:buSzPts val="1652"/>
              <a:buChar char="»"/>
            </a:pPr>
            <a:r>
              <a:rPr lang="en-US" sz="1652"/>
              <a:t>Provides valuable insights into the modular structure of the stock network.</a:t>
            </a:r>
            <a:endParaRPr sz="1652"/>
          </a:p>
          <a:p>
            <a:pPr indent="0" lvl="0" marL="0" rtl="0" algn="l">
              <a:lnSpc>
                <a:spcPct val="80000"/>
              </a:lnSpc>
              <a:spcBef>
                <a:spcPts val="1000"/>
              </a:spcBef>
              <a:spcAft>
                <a:spcPts val="0"/>
              </a:spcAft>
              <a:buClr>
                <a:srgbClr val="000000"/>
              </a:buClr>
              <a:buSzPts val="1252"/>
              <a:buFont typeface="Times New Roman"/>
              <a:buNone/>
            </a:pPr>
            <a:r>
              <a:t/>
            </a:r>
            <a:endParaRPr sz="1652"/>
          </a:p>
        </p:txBody>
      </p:sp>
      <p:pic>
        <p:nvPicPr>
          <p:cNvPr id="85" name="Google Shape;85;p13"/>
          <p:cNvPicPr preferRelativeResize="0"/>
          <p:nvPr/>
        </p:nvPicPr>
        <p:blipFill>
          <a:blip r:embed="rId3">
            <a:alphaModFix/>
          </a:blip>
          <a:stretch>
            <a:fillRect/>
          </a:stretch>
        </p:blipFill>
        <p:spPr>
          <a:xfrm>
            <a:off x="991125" y="2031300"/>
            <a:ext cx="5400675"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91" name="Google Shape;91;p14"/>
          <p:cNvSpPr txBox="1"/>
          <p:nvPr>
            <p:ph idx="4294967295" type="body"/>
          </p:nvPr>
        </p:nvSpPr>
        <p:spPr>
          <a:xfrm>
            <a:off x="6649325" y="2304300"/>
            <a:ext cx="4629000" cy="3560400"/>
          </a:xfrm>
          <a:prstGeom prst="rect">
            <a:avLst/>
          </a:prstGeom>
          <a:noFill/>
          <a:ln>
            <a:noFill/>
          </a:ln>
        </p:spPr>
        <p:txBody>
          <a:bodyPr anchorCtr="0" anchor="t" bIns="45675" lIns="45675" spcFirstLastPara="1" rIns="45675" wrap="square" tIns="45675">
            <a:noAutofit/>
          </a:bodyPr>
          <a:lstStyle/>
          <a:p>
            <a:pPr indent="-361950" lvl="0" marL="457200" rtl="0" algn="l">
              <a:lnSpc>
                <a:spcPct val="80000"/>
              </a:lnSpc>
              <a:spcBef>
                <a:spcPts val="1000"/>
              </a:spcBef>
              <a:spcAft>
                <a:spcPts val="0"/>
              </a:spcAft>
              <a:buSzPts val="2100"/>
              <a:buChar char="»"/>
            </a:pPr>
            <a:r>
              <a:rPr lang="en-US" sz="2100"/>
              <a:t>The threshold vs number of communities graph shows how adjusting the threshold affects the granularity of detected communities in the stock market network.</a:t>
            </a:r>
            <a:endParaRPr sz="2100"/>
          </a:p>
          <a:p>
            <a:pPr indent="0" lvl="0" marL="914400" rtl="0" algn="l">
              <a:lnSpc>
                <a:spcPct val="80000"/>
              </a:lnSpc>
              <a:spcBef>
                <a:spcPts val="1000"/>
              </a:spcBef>
              <a:spcAft>
                <a:spcPts val="0"/>
              </a:spcAft>
              <a:buNone/>
            </a:pPr>
            <a:r>
              <a:t/>
            </a:r>
            <a:endParaRPr sz="2100"/>
          </a:p>
          <a:p>
            <a:pPr indent="-361950" lvl="0" marL="457200" rtl="0" algn="l">
              <a:lnSpc>
                <a:spcPct val="80000"/>
              </a:lnSpc>
              <a:spcBef>
                <a:spcPts val="1000"/>
              </a:spcBef>
              <a:spcAft>
                <a:spcPts val="0"/>
              </a:spcAft>
              <a:buSzPts val="2100"/>
              <a:buChar char="»"/>
            </a:pPr>
            <a:r>
              <a:rPr lang="en-US" sz="2100"/>
              <a:t>It helps in selecting an optimal threshold for balanced insights into the market structure.</a:t>
            </a:r>
            <a:endParaRPr sz="2100"/>
          </a:p>
        </p:txBody>
      </p:sp>
      <p:pic>
        <p:nvPicPr>
          <p:cNvPr id="92" name="Google Shape;92;p14"/>
          <p:cNvPicPr preferRelativeResize="0"/>
          <p:nvPr/>
        </p:nvPicPr>
        <p:blipFill>
          <a:blip r:embed="rId3">
            <a:alphaModFix/>
          </a:blip>
          <a:stretch>
            <a:fillRect/>
          </a:stretch>
        </p:blipFill>
        <p:spPr>
          <a:xfrm>
            <a:off x="978825" y="2027100"/>
            <a:ext cx="5353050"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Why Beta Measure?</a:t>
            </a:r>
            <a:endParaRPr/>
          </a:p>
        </p:txBody>
      </p:sp>
      <p:sp>
        <p:nvSpPr>
          <p:cNvPr id="98" name="Google Shape;98;p15"/>
          <p:cNvSpPr txBox="1"/>
          <p:nvPr>
            <p:ph idx="4294967295" type="body"/>
          </p:nvPr>
        </p:nvSpPr>
        <p:spPr>
          <a:xfrm>
            <a:off x="1071050" y="2254000"/>
            <a:ext cx="10151400" cy="3913200"/>
          </a:xfrm>
          <a:prstGeom prst="rect">
            <a:avLst/>
          </a:prstGeom>
          <a:noFill/>
          <a:ln>
            <a:noFill/>
          </a:ln>
        </p:spPr>
        <p:txBody>
          <a:bodyPr anchorCtr="0" anchor="t" bIns="45675" lIns="45675" spcFirstLastPara="1" rIns="45675" wrap="square" tIns="45700">
            <a:noAutofit/>
          </a:bodyPr>
          <a:lstStyle/>
          <a:p>
            <a:pPr indent="-361950" lvl="0" marL="457200" rtl="0" algn="just">
              <a:lnSpc>
                <a:spcPct val="100000"/>
              </a:lnSpc>
              <a:spcBef>
                <a:spcPts val="1000"/>
              </a:spcBef>
              <a:spcAft>
                <a:spcPts val="0"/>
              </a:spcAft>
              <a:buSzPts val="2100"/>
              <a:buChar char="●"/>
            </a:pPr>
            <a:r>
              <a:rPr lang="en-US" sz="2100"/>
              <a:t>The beta measure is utilized here because it provides insights into the volatility of a stock or portfolio relative to the overall market. </a:t>
            </a:r>
            <a:endParaRPr sz="2100"/>
          </a:p>
          <a:p>
            <a:pPr indent="-361950" lvl="0" marL="457200" rtl="0" algn="just">
              <a:lnSpc>
                <a:spcPct val="100000"/>
              </a:lnSpc>
              <a:spcBef>
                <a:spcPts val="0"/>
              </a:spcBef>
              <a:spcAft>
                <a:spcPts val="0"/>
              </a:spcAft>
              <a:buSzPts val="2100"/>
              <a:buChar char="●"/>
            </a:pPr>
            <a:r>
              <a:rPr lang="en-US" sz="2100"/>
              <a:t>By comparing the price movements of an asset to those of a benchmark index, such as the market index, beta helps investors assess the risk associated with the investment.</a:t>
            </a:r>
            <a:endParaRPr sz="2100"/>
          </a:p>
          <a:p>
            <a:pPr indent="-361950" lvl="0" marL="457200" rtl="0" algn="just">
              <a:lnSpc>
                <a:spcPct val="100000"/>
              </a:lnSpc>
              <a:spcBef>
                <a:spcPts val="0"/>
              </a:spcBef>
              <a:spcAft>
                <a:spcPts val="0"/>
              </a:spcAft>
              <a:buSzPts val="2100"/>
              <a:buChar char="●"/>
            </a:pPr>
            <a:r>
              <a:rPr lang="en-US" sz="2100"/>
              <a:t>This metric is valuable for understanding the risk-return profile of assets and is therefore instrumental in portfolio management and risk assessment strategies.</a:t>
            </a:r>
            <a:endParaRPr sz="2100"/>
          </a:p>
          <a:p>
            <a:pPr indent="-361950" lvl="0" marL="457200" rtl="0" algn="just">
              <a:lnSpc>
                <a:spcPct val="100000"/>
              </a:lnSpc>
              <a:spcBef>
                <a:spcPts val="0"/>
              </a:spcBef>
              <a:spcAft>
                <a:spcPts val="0"/>
              </a:spcAft>
              <a:buSzPts val="2100"/>
              <a:buChar char="●"/>
            </a:pPr>
            <a:r>
              <a:rPr lang="en-US" sz="2100"/>
              <a:t>Beta is calculated by regressing the returns of a stock or portfolio against the returns of a benchmark index, typically the market index such as the S&amp;P 500.</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Beta Measure</a:t>
            </a:r>
            <a:endParaRPr/>
          </a:p>
        </p:txBody>
      </p:sp>
      <p:sp>
        <p:nvSpPr>
          <p:cNvPr id="104" name="Google Shape;104;p16"/>
          <p:cNvSpPr txBox="1"/>
          <p:nvPr>
            <p:ph idx="4294967295" type="body"/>
          </p:nvPr>
        </p:nvSpPr>
        <p:spPr>
          <a:xfrm>
            <a:off x="6698625" y="2241675"/>
            <a:ext cx="4772400" cy="3965400"/>
          </a:xfrm>
          <a:prstGeom prst="rect">
            <a:avLst/>
          </a:prstGeom>
          <a:noFill/>
          <a:ln>
            <a:noFill/>
          </a:ln>
        </p:spPr>
        <p:txBody>
          <a:bodyPr anchorCtr="0" anchor="t" bIns="45675" lIns="45675" spcFirstLastPara="1" rIns="45675" wrap="square" tIns="45675">
            <a:normAutofit/>
          </a:bodyPr>
          <a:lstStyle/>
          <a:p>
            <a:pPr indent="0" lvl="0" marL="0" rtl="0" algn="just">
              <a:spcBef>
                <a:spcPts val="1000"/>
              </a:spcBef>
              <a:spcAft>
                <a:spcPts val="0"/>
              </a:spcAft>
              <a:buClr>
                <a:schemeClr val="dk1"/>
              </a:buClr>
              <a:buSzPts val="1100"/>
              <a:buFont typeface="Arial"/>
              <a:buNone/>
            </a:pPr>
            <a:r>
              <a:rPr lang="en-US" sz="1616"/>
              <a:t>Beta range for Community1: (-0.098, 0.093)</a:t>
            </a:r>
            <a:endParaRPr sz="1616"/>
          </a:p>
          <a:p>
            <a:pPr indent="0" lvl="0" marL="0" rtl="0" algn="just">
              <a:spcBef>
                <a:spcPts val="1000"/>
              </a:spcBef>
              <a:spcAft>
                <a:spcPts val="0"/>
              </a:spcAft>
              <a:buClr>
                <a:schemeClr val="dk1"/>
              </a:buClr>
              <a:buSzPts val="1100"/>
              <a:buFont typeface="Arial"/>
              <a:buNone/>
            </a:pPr>
            <a:r>
              <a:rPr lang="en-US" sz="1616"/>
              <a:t>Beta range for Community 2: (-0.088, 0.067)</a:t>
            </a:r>
            <a:endParaRPr sz="1616"/>
          </a:p>
          <a:p>
            <a:pPr indent="0" lvl="0" marL="0" rtl="0" algn="just">
              <a:spcBef>
                <a:spcPts val="1000"/>
              </a:spcBef>
              <a:spcAft>
                <a:spcPts val="0"/>
              </a:spcAft>
              <a:buClr>
                <a:schemeClr val="dk1"/>
              </a:buClr>
              <a:buSzPts val="1100"/>
              <a:buFont typeface="Arial"/>
              <a:buNone/>
            </a:pPr>
            <a:r>
              <a:rPr lang="en-US" sz="1616"/>
              <a:t>Beta range for Community 3: (-0.106, 0.043)</a:t>
            </a:r>
            <a:endParaRPr sz="1616"/>
          </a:p>
          <a:p>
            <a:pPr indent="0" lvl="0" marL="0" rtl="0" algn="just">
              <a:spcBef>
                <a:spcPts val="1000"/>
              </a:spcBef>
              <a:spcAft>
                <a:spcPts val="0"/>
              </a:spcAft>
              <a:buClr>
                <a:schemeClr val="dk1"/>
              </a:buClr>
              <a:buSzPts val="1100"/>
              <a:buFont typeface="Arial"/>
              <a:buNone/>
            </a:pPr>
            <a:r>
              <a:rPr lang="en-US" sz="1616"/>
              <a:t>Beta range for Community 4: (-0.089, 0.07)</a:t>
            </a:r>
            <a:endParaRPr sz="1616"/>
          </a:p>
          <a:p>
            <a:pPr indent="0" lvl="0" marL="0" rtl="0" algn="just">
              <a:spcBef>
                <a:spcPts val="1000"/>
              </a:spcBef>
              <a:spcAft>
                <a:spcPts val="0"/>
              </a:spcAft>
              <a:buClr>
                <a:schemeClr val="dk1"/>
              </a:buClr>
              <a:buSzPts val="1100"/>
              <a:buFont typeface="Arial"/>
              <a:buNone/>
            </a:pPr>
            <a:r>
              <a:rPr lang="en-US" sz="1616"/>
              <a:t>Community 1 Beta Range: 0.192</a:t>
            </a:r>
            <a:endParaRPr sz="1616"/>
          </a:p>
          <a:p>
            <a:pPr indent="0" lvl="0" marL="0" rtl="0" algn="just">
              <a:spcBef>
                <a:spcPts val="1000"/>
              </a:spcBef>
              <a:spcAft>
                <a:spcPts val="0"/>
              </a:spcAft>
              <a:buClr>
                <a:schemeClr val="dk1"/>
              </a:buClr>
              <a:buSzPts val="1100"/>
              <a:buFont typeface="Arial"/>
              <a:buNone/>
            </a:pPr>
            <a:r>
              <a:rPr lang="en-US" sz="1616"/>
              <a:t>Community 2 Beta Range: 0.156</a:t>
            </a:r>
            <a:endParaRPr sz="1616"/>
          </a:p>
          <a:p>
            <a:pPr indent="0" lvl="0" marL="0" rtl="0" algn="just">
              <a:spcBef>
                <a:spcPts val="1000"/>
              </a:spcBef>
              <a:spcAft>
                <a:spcPts val="0"/>
              </a:spcAft>
              <a:buClr>
                <a:schemeClr val="dk1"/>
              </a:buClr>
              <a:buSzPts val="1100"/>
              <a:buFont typeface="Arial"/>
              <a:buNone/>
            </a:pPr>
            <a:r>
              <a:rPr lang="en-US" sz="1616"/>
              <a:t>Community 3 Beta Range: 0.149</a:t>
            </a:r>
            <a:endParaRPr sz="1616"/>
          </a:p>
          <a:p>
            <a:pPr indent="0" lvl="0" marL="0" rtl="0" algn="just">
              <a:spcBef>
                <a:spcPts val="1000"/>
              </a:spcBef>
              <a:spcAft>
                <a:spcPts val="0"/>
              </a:spcAft>
              <a:buClr>
                <a:schemeClr val="dk1"/>
              </a:buClr>
              <a:buSzPts val="1100"/>
              <a:buFont typeface="Arial"/>
              <a:buNone/>
            </a:pPr>
            <a:r>
              <a:rPr lang="en-US" sz="1616"/>
              <a:t>Community 4 Beta Range: 0.162</a:t>
            </a:r>
            <a:endParaRPr sz="1616"/>
          </a:p>
          <a:p>
            <a:pPr indent="0" lvl="0" marL="0" rtl="0" algn="just">
              <a:lnSpc>
                <a:spcPct val="100000"/>
              </a:lnSpc>
              <a:spcBef>
                <a:spcPts val="1000"/>
              </a:spcBef>
              <a:spcAft>
                <a:spcPts val="0"/>
              </a:spcAft>
              <a:buClr>
                <a:srgbClr val="000000"/>
              </a:buClr>
              <a:buSzPts val="1616"/>
              <a:buFont typeface="Times New Roman"/>
              <a:buNone/>
            </a:pPr>
            <a:r>
              <a:t/>
            </a:r>
            <a:endParaRPr sz="1616"/>
          </a:p>
        </p:txBody>
      </p:sp>
      <p:pic>
        <p:nvPicPr>
          <p:cNvPr id="105" name="Google Shape;105;p16"/>
          <p:cNvPicPr preferRelativeResize="0"/>
          <p:nvPr/>
        </p:nvPicPr>
        <p:blipFill>
          <a:blip r:embed="rId3">
            <a:alphaModFix/>
          </a:blip>
          <a:stretch>
            <a:fillRect/>
          </a:stretch>
        </p:blipFill>
        <p:spPr>
          <a:xfrm>
            <a:off x="1119700" y="2241675"/>
            <a:ext cx="5318674" cy="329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Exploration of Models</a:t>
            </a:r>
            <a:endParaRPr/>
          </a:p>
        </p:txBody>
      </p:sp>
      <p:sp>
        <p:nvSpPr>
          <p:cNvPr id="111" name="Google Shape;111;p17"/>
          <p:cNvSpPr txBox="1"/>
          <p:nvPr>
            <p:ph idx="4294967295" type="body"/>
          </p:nvPr>
        </p:nvSpPr>
        <p:spPr>
          <a:xfrm>
            <a:off x="1320800" y="2241675"/>
            <a:ext cx="9200700" cy="3136200"/>
          </a:xfrm>
          <a:prstGeom prst="rect">
            <a:avLst/>
          </a:prstGeom>
          <a:noFill/>
          <a:ln>
            <a:noFill/>
          </a:ln>
        </p:spPr>
        <p:txBody>
          <a:bodyPr anchorCtr="0" anchor="t" bIns="45675" lIns="45675" spcFirstLastPara="1" rIns="45675" wrap="square" tIns="45675">
            <a:normAutofit/>
          </a:bodyPr>
          <a:lstStyle/>
          <a:p>
            <a:pPr indent="0" lvl="0" marL="0" rtl="0" algn="just">
              <a:spcBef>
                <a:spcPts val="1000"/>
              </a:spcBef>
              <a:spcAft>
                <a:spcPts val="0"/>
              </a:spcAft>
              <a:buClr>
                <a:schemeClr val="dk1"/>
              </a:buClr>
              <a:buSzPts val="1100"/>
              <a:buFont typeface="Arial"/>
              <a:buNone/>
            </a:pPr>
            <a:r>
              <a:rPr lang="en-US" sz="1816"/>
              <a:t>1. Segment the stock market into distinct communities using community detection algorithms.</a:t>
            </a:r>
            <a:endParaRPr sz="1816"/>
          </a:p>
          <a:p>
            <a:pPr indent="0" lvl="0" marL="0" rtl="0" algn="just">
              <a:spcBef>
                <a:spcPts val="1000"/>
              </a:spcBef>
              <a:spcAft>
                <a:spcPts val="0"/>
              </a:spcAft>
              <a:buClr>
                <a:schemeClr val="dk1"/>
              </a:buClr>
              <a:buSzPts val="1100"/>
              <a:buFont typeface="Arial"/>
              <a:buNone/>
            </a:pPr>
            <a:r>
              <a:rPr lang="en-US" sz="1816"/>
              <a:t>2. Apply the Markowitz Mean-Variance Model independently to each community.</a:t>
            </a:r>
            <a:endParaRPr sz="1816"/>
          </a:p>
          <a:p>
            <a:pPr indent="0" lvl="0" marL="0" rtl="0" algn="just">
              <a:spcBef>
                <a:spcPts val="1000"/>
              </a:spcBef>
              <a:spcAft>
                <a:spcPts val="0"/>
              </a:spcAft>
              <a:buClr>
                <a:schemeClr val="dk1"/>
              </a:buClr>
              <a:buSzPts val="1100"/>
              <a:buFont typeface="Arial"/>
              <a:buNone/>
            </a:pPr>
            <a:r>
              <a:rPr lang="en-US" sz="1816"/>
              <a:t>3. Evaluate portfolio performance within each community by comparing predicted and actual returns and risks.</a:t>
            </a:r>
            <a:endParaRPr sz="1816"/>
          </a:p>
          <a:p>
            <a:pPr indent="0" lvl="0" marL="0" rtl="0" algn="just">
              <a:spcBef>
                <a:spcPts val="1000"/>
              </a:spcBef>
              <a:spcAft>
                <a:spcPts val="0"/>
              </a:spcAft>
              <a:buClr>
                <a:schemeClr val="dk1"/>
              </a:buClr>
              <a:buSzPts val="1100"/>
              <a:buFont typeface="Arial"/>
              <a:buNone/>
            </a:pPr>
            <a:r>
              <a:rPr lang="en-US" sz="1816"/>
              <a:t>4. Analyze risk-return tradeoff for each community's portfolio.</a:t>
            </a:r>
            <a:endParaRPr sz="1816"/>
          </a:p>
          <a:p>
            <a:pPr indent="0" lvl="0" marL="0" rtl="0" algn="just">
              <a:spcBef>
                <a:spcPts val="1000"/>
              </a:spcBef>
              <a:spcAft>
                <a:spcPts val="0"/>
              </a:spcAft>
              <a:buClr>
                <a:schemeClr val="dk1"/>
              </a:buClr>
              <a:buSzPts val="1100"/>
              <a:buFont typeface="Arial"/>
              <a:buNone/>
            </a:pPr>
            <a:r>
              <a:rPr lang="en-US" sz="1816"/>
              <a:t>5. Compare model performance across different communities.</a:t>
            </a:r>
            <a:endParaRPr sz="1816"/>
          </a:p>
          <a:p>
            <a:pPr indent="0" lvl="0" marL="0" rtl="0" algn="just">
              <a:spcBef>
                <a:spcPts val="1000"/>
              </a:spcBef>
              <a:spcAft>
                <a:spcPts val="0"/>
              </a:spcAft>
              <a:buClr>
                <a:schemeClr val="dk1"/>
              </a:buClr>
              <a:buSzPts val="1100"/>
              <a:buFont typeface="Arial"/>
              <a:buNone/>
            </a:pPr>
            <a:r>
              <a:rPr lang="en-US" sz="1816"/>
              <a:t>6. Conduct sensitivity analysis to assess parameter impact on portfolio allocation.</a:t>
            </a:r>
            <a:endParaRPr sz="1816"/>
          </a:p>
          <a:p>
            <a:pPr indent="0" lvl="0" marL="0" rtl="0" algn="just">
              <a:spcBef>
                <a:spcPts val="1000"/>
              </a:spcBef>
              <a:spcAft>
                <a:spcPts val="0"/>
              </a:spcAft>
              <a:buClr>
                <a:schemeClr val="dk1"/>
              </a:buClr>
              <a:buSzPts val="1100"/>
              <a:buFont typeface="Arial"/>
              <a:buNone/>
            </a:pPr>
            <a:r>
              <a:rPr lang="en-US" sz="1816"/>
              <a:t>7. Test model robustness under various market conditions and time periods.</a:t>
            </a:r>
            <a:endParaRPr sz="1816"/>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spcBef>
                <a:spcPts val="0"/>
              </a:spcBef>
              <a:spcAft>
                <a:spcPts val="0"/>
              </a:spcAft>
              <a:buClr>
                <a:schemeClr val="dk1"/>
              </a:buClr>
              <a:buSzPts val="3600"/>
              <a:buFont typeface="Times New Roman"/>
              <a:buNone/>
            </a:pPr>
            <a:r>
              <a:rPr lang="en-US">
                <a:solidFill>
                  <a:schemeClr val="dk1"/>
                </a:solidFill>
              </a:rPr>
              <a:t>Exploration of Models</a:t>
            </a:r>
            <a:endParaRPr/>
          </a:p>
        </p:txBody>
      </p:sp>
      <p:sp>
        <p:nvSpPr>
          <p:cNvPr id="117" name="Google Shape;117;p18"/>
          <p:cNvSpPr txBox="1"/>
          <p:nvPr>
            <p:ph idx="4294967295" type="body"/>
          </p:nvPr>
        </p:nvSpPr>
        <p:spPr>
          <a:xfrm>
            <a:off x="1320800" y="2241675"/>
            <a:ext cx="9200700" cy="3136200"/>
          </a:xfrm>
          <a:prstGeom prst="rect">
            <a:avLst/>
          </a:prstGeom>
          <a:noFill/>
          <a:ln>
            <a:noFill/>
          </a:ln>
        </p:spPr>
        <p:txBody>
          <a:bodyPr anchorCtr="0" anchor="t" bIns="45675" lIns="45675" spcFirstLastPara="1" rIns="45675" wrap="square" tIns="45675">
            <a:normAutofit/>
          </a:bodyPr>
          <a:lstStyle/>
          <a:p>
            <a:pPr indent="-331216" lvl="0" marL="457200" rtl="0" algn="just">
              <a:lnSpc>
                <a:spcPct val="100000"/>
              </a:lnSpc>
              <a:spcBef>
                <a:spcPts val="1000"/>
              </a:spcBef>
              <a:spcAft>
                <a:spcPts val="0"/>
              </a:spcAft>
              <a:buSzPts val="1616"/>
              <a:buChar char="●"/>
            </a:pPr>
            <a:r>
              <a:rPr lang="en-US" sz="1616"/>
              <a:t>To select stocks within each community, we compute the average of three centrality measures—Closeness Centrality, Betweenness Centrality, and Eigenvector Centrality—for each stock. The stocks with the highest average centrality scores are chosen, and their average returns serve as the model's return.</a:t>
            </a:r>
            <a:endParaRPr sz="1616"/>
          </a:p>
          <a:p>
            <a:pPr indent="0" lvl="0" marL="457200" rtl="0" algn="just">
              <a:lnSpc>
                <a:spcPct val="100000"/>
              </a:lnSpc>
              <a:spcBef>
                <a:spcPts val="1000"/>
              </a:spcBef>
              <a:spcAft>
                <a:spcPts val="0"/>
              </a:spcAft>
              <a:buNone/>
            </a:pPr>
            <a:r>
              <a:t/>
            </a:r>
            <a:endParaRPr sz="1616"/>
          </a:p>
          <a:p>
            <a:pPr indent="-331216" lvl="0" marL="457200" rtl="0" algn="just">
              <a:lnSpc>
                <a:spcPct val="100000"/>
              </a:lnSpc>
              <a:spcBef>
                <a:spcPts val="1000"/>
              </a:spcBef>
              <a:spcAft>
                <a:spcPts val="0"/>
              </a:spcAft>
              <a:buSzPts val="1616"/>
              <a:buChar char="●"/>
            </a:pPr>
            <a:r>
              <a:rPr lang="en-US" sz="1616"/>
              <a:t>In each community, the objective function incorporates the centrality measures and the return of each node. The node resulting from this objective function, with the highest value, is selected as the superior node.</a:t>
            </a:r>
            <a:endParaRPr sz="1616"/>
          </a:p>
          <a:p>
            <a:pPr indent="0" lvl="0" marL="457200" rtl="0" algn="just">
              <a:lnSpc>
                <a:spcPct val="100000"/>
              </a:lnSpc>
              <a:spcBef>
                <a:spcPts val="1000"/>
              </a:spcBef>
              <a:spcAft>
                <a:spcPts val="0"/>
              </a:spcAft>
              <a:buNone/>
            </a:pPr>
            <a:r>
              <a:t/>
            </a:r>
            <a:endParaRPr sz="1616"/>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4144575" y="2027100"/>
            <a:ext cx="4004349" cy="4004349"/>
          </a:xfrm>
          <a:prstGeom prst="rect">
            <a:avLst/>
          </a:prstGeom>
          <a:noFill/>
          <a:ln>
            <a:noFill/>
          </a:ln>
        </p:spPr>
      </p:pic>
      <p:sp>
        <p:nvSpPr>
          <p:cNvPr id="123" name="Google Shape;123;p19"/>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Results</a:t>
            </a:r>
            <a:endParaRPr/>
          </a:p>
        </p:txBody>
      </p:sp>
      <p:sp>
        <p:nvSpPr>
          <p:cNvPr id="124" name="Google Shape;124;p19"/>
          <p:cNvSpPr txBox="1"/>
          <p:nvPr/>
        </p:nvSpPr>
        <p:spPr>
          <a:xfrm>
            <a:off x="8148925" y="3151925"/>
            <a:ext cx="3354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4 communities detected so far</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1: 328</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2: 364</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3: 316</a:t>
            </a:r>
            <a:endParaRPr sz="17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Community 4: 125</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spcBef>
                <a:spcPts val="0"/>
              </a:spcBef>
              <a:spcAft>
                <a:spcPts val="0"/>
              </a:spcAft>
              <a:buClr>
                <a:schemeClr val="dk1"/>
              </a:buClr>
              <a:buSzPts val="3600"/>
              <a:buFont typeface="Times New Roman"/>
              <a:buNone/>
            </a:pPr>
            <a:r>
              <a:rPr lang="en-US">
                <a:solidFill>
                  <a:schemeClr val="dk1"/>
                </a:solidFill>
              </a:rPr>
              <a:t>Model Results</a:t>
            </a:r>
            <a:endParaRPr/>
          </a:p>
        </p:txBody>
      </p:sp>
      <p:sp>
        <p:nvSpPr>
          <p:cNvPr id="130" name="Google Shape;130;p20"/>
          <p:cNvSpPr txBox="1"/>
          <p:nvPr>
            <p:ph idx="4294967295" type="body"/>
          </p:nvPr>
        </p:nvSpPr>
        <p:spPr>
          <a:xfrm>
            <a:off x="1320800" y="2241675"/>
            <a:ext cx="9804900" cy="1497900"/>
          </a:xfrm>
          <a:prstGeom prst="rect">
            <a:avLst/>
          </a:prstGeom>
          <a:noFill/>
          <a:ln>
            <a:noFill/>
          </a:ln>
        </p:spPr>
        <p:txBody>
          <a:bodyPr anchorCtr="0" anchor="t" bIns="45675" lIns="45675" spcFirstLastPara="1" rIns="45675" wrap="square" tIns="45675">
            <a:normAutofit/>
          </a:bodyPr>
          <a:lstStyle/>
          <a:p>
            <a:pPr indent="0" lvl="0" marL="0" rtl="0" algn="l">
              <a:spcBef>
                <a:spcPts val="1000"/>
              </a:spcBef>
              <a:spcAft>
                <a:spcPts val="0"/>
              </a:spcAft>
              <a:buNone/>
            </a:pPr>
            <a:r>
              <a:rPr lang="en-US" sz="1816"/>
              <a:t>Highest combined centrality node in communities</a:t>
            </a:r>
            <a:endParaRPr sz="1816"/>
          </a:p>
        </p:txBody>
      </p:sp>
      <p:sp>
        <p:nvSpPr>
          <p:cNvPr id="131" name="Google Shape;131;p20"/>
          <p:cNvSpPr txBox="1"/>
          <p:nvPr>
            <p:ph idx="12" type="sldNum"/>
          </p:nvPr>
        </p:nvSpPr>
        <p:spPr>
          <a:xfrm>
            <a:off x="11198900" y="381000"/>
            <a:ext cx="282000" cy="307800"/>
          </a:xfrm>
          <a:prstGeom prst="rect">
            <a:avLst/>
          </a:prstGeom>
        </p:spPr>
        <p:txBody>
          <a:bodyPr anchorCtr="0" anchor="t" bIns="45675" lIns="45675" spcFirstLastPara="1" rIns="45675" wrap="square" tIns="45675">
            <a:sp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graphicFrame>
        <p:nvGraphicFramePr>
          <p:cNvPr id="132" name="Google Shape;132;p20"/>
          <p:cNvGraphicFramePr/>
          <p:nvPr/>
        </p:nvGraphicFramePr>
        <p:xfrm>
          <a:off x="1431875" y="2895875"/>
          <a:ext cx="3000000" cy="3000000"/>
        </p:xfrm>
        <a:graphic>
          <a:graphicData uri="http://schemas.openxmlformats.org/drawingml/2006/table">
            <a:tbl>
              <a:tblPr>
                <a:noFill/>
                <a:tableStyleId>{1EDA5B2E-F067-4ECF-AF13-5EA32852A29F}</a:tableStyleId>
              </a:tblPr>
              <a:tblGrid>
                <a:gridCol w="2366175"/>
                <a:gridCol w="3920325"/>
                <a:gridCol w="3143250"/>
              </a:tblGrid>
              <a:tr h="3378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Community</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Stock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Score</a:t>
                      </a:r>
                      <a:endParaRPr b="1" sz="1800">
                        <a:latin typeface="Times New Roman"/>
                        <a:ea typeface="Times New Roman"/>
                        <a:cs typeface="Times New Roman"/>
                        <a:sym typeface="Times New Roman"/>
                      </a:endParaRPr>
                    </a:p>
                  </a:txBody>
                  <a:tcPr marT="91425" marB="91425" marR="91425" marL="91425"/>
                </a:tc>
              </a:tr>
              <a:tr h="386550">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NGL Fine Chem Ltd.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0.279</a:t>
                      </a:r>
                      <a:endParaRPr sz="1800">
                        <a:latin typeface="Times New Roman"/>
                        <a:ea typeface="Times New Roman"/>
                        <a:cs typeface="Times New Roman"/>
                        <a:sym typeface="Times New Roman"/>
                      </a:endParaRPr>
                    </a:p>
                  </a:txBody>
                  <a:tcPr marT="91425" marB="91425" marR="91425" marL="91425"/>
                </a:tc>
              </a:tr>
              <a:tr h="337825">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MOIL Limited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0.318</a:t>
                      </a:r>
                      <a:endParaRPr sz="1800">
                        <a:latin typeface="Times New Roman"/>
                        <a:ea typeface="Times New Roman"/>
                        <a:cs typeface="Times New Roman"/>
                        <a:sym typeface="Times New Roman"/>
                      </a:endParaRPr>
                    </a:p>
                  </a:txBody>
                  <a:tcPr marT="91425" marB="91425" marR="91425" marL="91425"/>
                </a:tc>
              </a:tr>
              <a:tr h="337825">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KPI Green Energy Limited</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0.334</a:t>
                      </a:r>
                      <a:endParaRPr sz="1800">
                        <a:latin typeface="Times New Roman"/>
                        <a:ea typeface="Times New Roman"/>
                        <a:cs typeface="Times New Roman"/>
                        <a:sym typeface="Times New Roman"/>
                      </a:endParaRPr>
                    </a:p>
                  </a:txBody>
                  <a:tcPr marT="91425" marB="91425" marR="91425" marL="91425"/>
                </a:tc>
              </a:tr>
              <a:tr h="337825">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Magadh Sugar &amp; Energy Limited </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0.326</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Phase 2 - Work Plan</a:t>
            </a:r>
            <a:endParaRPr/>
          </a:p>
        </p:txBody>
      </p:sp>
      <p:pic>
        <p:nvPicPr>
          <p:cNvPr id="138" name="Google Shape;138;p21"/>
          <p:cNvPicPr preferRelativeResize="0"/>
          <p:nvPr/>
        </p:nvPicPr>
        <p:blipFill>
          <a:blip r:embed="rId3">
            <a:alphaModFix/>
          </a:blip>
          <a:stretch>
            <a:fillRect/>
          </a:stretch>
        </p:blipFill>
        <p:spPr>
          <a:xfrm>
            <a:off x="868350" y="2027100"/>
            <a:ext cx="10455302" cy="403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Work Split</a:t>
            </a:r>
            <a:endParaRPr/>
          </a:p>
        </p:txBody>
      </p:sp>
      <p:graphicFrame>
        <p:nvGraphicFramePr>
          <p:cNvPr id="144" name="Google Shape;144;p22"/>
          <p:cNvGraphicFramePr/>
          <p:nvPr/>
        </p:nvGraphicFramePr>
        <p:xfrm>
          <a:off x="2068852" y="2803548"/>
          <a:ext cx="3000000" cy="3000000"/>
        </p:xfrm>
        <a:graphic>
          <a:graphicData uri="http://schemas.openxmlformats.org/drawingml/2006/table">
            <a:tbl>
              <a:tblPr>
                <a:noFill/>
                <a:tableStyleId>{A0D5FD92-5913-44B0-9BB3-4429C2284541}</a:tableStyleId>
              </a:tblPr>
              <a:tblGrid>
                <a:gridCol w="4334250"/>
                <a:gridCol w="3921225"/>
              </a:tblGrid>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Student</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Contribution</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Avantika Balaji         [CB.EN.U4CSE20309]</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Beta Volatility Measure</a:t>
                      </a:r>
                      <a:endParaRPr sz="1800">
                        <a:solidFill>
                          <a:schemeClr val="dk1"/>
                        </a:solidFill>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Charitha Uppalapati  [CB.EN.U4CSE20311]</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Beta Volatility Measure</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r h="3698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Kanumilli Pavan Sai [CB.EN.U4CSE20324]</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Community Detection Algorithms</a:t>
                      </a:r>
                      <a:endParaRPr sz="1800">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3F4"/>
                    </a:solidFill>
                  </a:tcPr>
                </a:tc>
              </a:tr>
              <a:tr h="371475">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Kausalyaa Sri            [CB.EN.U4CSE20326]</a:t>
                      </a:r>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c>
                  <a:txBody>
                    <a:bodyPr/>
                    <a:lstStyle/>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Community Detection Algorithms</a:t>
                      </a:r>
                      <a:endParaRPr sz="1800">
                        <a:latin typeface="Times New Roman"/>
                        <a:ea typeface="Times New Roman"/>
                        <a:cs typeface="Times New Roman"/>
                        <a:sym typeface="Times New Roman"/>
                      </a:endParaRPr>
                    </a:p>
                  </a:txBody>
                  <a:tcPr marT="45725" marB="45725" marR="45725" marL="457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3F9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ph idx="4294967295" type="title"/>
          </p:nvPr>
        </p:nvSpPr>
        <p:spPr>
          <a:xfrm>
            <a:off x="1320800" y="1219199"/>
            <a:ext cx="9652000" cy="808039"/>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Abstract</a:t>
            </a:r>
            <a:endParaRPr/>
          </a:p>
        </p:txBody>
      </p:sp>
      <p:sp>
        <p:nvSpPr>
          <p:cNvPr id="35" name="Google Shape;35;p5"/>
          <p:cNvSpPr txBox="1"/>
          <p:nvPr>
            <p:ph idx="4294967295" type="body"/>
          </p:nvPr>
        </p:nvSpPr>
        <p:spPr>
          <a:xfrm>
            <a:off x="1045299" y="2157124"/>
            <a:ext cx="10203000" cy="3764100"/>
          </a:xfrm>
          <a:prstGeom prst="rect">
            <a:avLst/>
          </a:prstGeom>
          <a:noFill/>
          <a:ln>
            <a:noFill/>
          </a:ln>
        </p:spPr>
        <p:txBody>
          <a:bodyPr anchorCtr="0" anchor="t" bIns="45675" lIns="45675" spcFirstLastPara="1" rIns="45675" wrap="square" tIns="45675">
            <a:noAutofit/>
          </a:bodyPr>
          <a:lstStyle/>
          <a:p>
            <a:pPr indent="0" lvl="0" marL="457200" rtl="0" algn="just">
              <a:lnSpc>
                <a:spcPct val="120000"/>
              </a:lnSpc>
              <a:spcBef>
                <a:spcPts val="0"/>
              </a:spcBef>
              <a:spcAft>
                <a:spcPts val="0"/>
              </a:spcAft>
              <a:buNone/>
            </a:pPr>
            <a:r>
              <a:rPr lang="en-US" sz="1600"/>
              <a:t>This paper introduces a dynamic stock market analysis system leveraging advanced network science techniques for comprehensive exploration across diverse sectors, with a primary emphasis on enhancing portfolio management strategies. Our approach involves constructing time-series complex networks, a methodology that unveils concealed relationships and patterns within the data while maintaining strict statistical rigor to separate genuine correlations from the noise inherent in financial data. Utilizing time series analysis and feature extraction, we construct a correlation matrix and extract edge weights based on a specified threshold. Subsequently, community detection techniques unveil distinctive groupings within the stock network.</a:t>
            </a:r>
            <a:r>
              <a:rPr lang="en-US" sz="1600"/>
              <a:t> After identifying communities within the stock network, we further analyze the dynamics by computing the beta measure and range of volatility between each community. Based on these metrics, we classify the communities into baskets, facilitating more effective portfolio management strategies. </a:t>
            </a:r>
            <a:r>
              <a:rPr lang="en-US" sz="1600"/>
              <a:t>Our project adopts an interdisciplinary approach, drawing from the fields of finance, data analysis, and network science, to provide a holistic understanding of stock market dynamics. By combining these domains, we aim to bridge the gap between theoretical insights and practical applications, ultimately contributing to a more informed and agile financial ecosystem.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6"/>
          <p:cNvSpPr txBox="1"/>
          <p:nvPr>
            <p:ph idx="4294967295" type="title"/>
          </p:nvPr>
        </p:nvSpPr>
        <p:spPr>
          <a:xfrm>
            <a:off x="1320800" y="1219199"/>
            <a:ext cx="9652000" cy="808039"/>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Problem Statement</a:t>
            </a:r>
            <a:endParaRPr/>
          </a:p>
        </p:txBody>
      </p:sp>
      <p:sp>
        <p:nvSpPr>
          <p:cNvPr id="41" name="Google Shape;41;p6"/>
          <p:cNvSpPr txBox="1"/>
          <p:nvPr>
            <p:ph idx="4294967295" type="body"/>
          </p:nvPr>
        </p:nvSpPr>
        <p:spPr>
          <a:xfrm>
            <a:off x="1549024" y="2599073"/>
            <a:ext cx="9651900" cy="2120400"/>
          </a:xfrm>
          <a:prstGeom prst="rect">
            <a:avLst/>
          </a:prstGeom>
          <a:noFill/>
          <a:ln>
            <a:noFill/>
          </a:ln>
        </p:spPr>
        <p:txBody>
          <a:bodyPr anchorCtr="0" anchor="t" bIns="45675" lIns="45675" spcFirstLastPara="1" rIns="45675" wrap="square" tIns="45675">
            <a:normAutofit/>
          </a:bodyPr>
          <a:lstStyle/>
          <a:p>
            <a:pPr indent="0" lvl="0" marL="0" marR="0" rtl="0" algn="l">
              <a:lnSpc>
                <a:spcPct val="150000"/>
              </a:lnSpc>
              <a:spcBef>
                <a:spcPts val="0"/>
              </a:spcBef>
              <a:spcAft>
                <a:spcPts val="0"/>
              </a:spcAft>
              <a:buClr>
                <a:srgbClr val="000000"/>
              </a:buClr>
              <a:buSzPts val="2200"/>
              <a:buFont typeface="Times New Roman"/>
              <a:buNone/>
            </a:pPr>
            <a:r>
              <a:rPr lang="en-US" sz="2200"/>
              <a:t>To develop a dynamic stock market analysis system using network science techniques across diverse sectors with a focus on portfolio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7"/>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Times New Roman"/>
                <a:ea typeface="Times New Roman"/>
                <a:cs typeface="Times New Roman"/>
                <a:sym typeface="Times New Roman"/>
              </a:rPr>
              <a:t>Architecture Diagram</a:t>
            </a:r>
            <a:endParaRPr/>
          </a:p>
        </p:txBody>
      </p:sp>
      <p:pic>
        <p:nvPicPr>
          <p:cNvPr descr="Image" id="47" name="Google Shape;47;p7"/>
          <p:cNvPicPr preferRelativeResize="0"/>
          <p:nvPr/>
        </p:nvPicPr>
        <p:blipFill rotWithShape="1">
          <a:blip r:embed="rId3">
            <a:alphaModFix/>
          </a:blip>
          <a:srcRect b="0" l="0" r="0" t="0"/>
          <a:stretch/>
        </p:blipFill>
        <p:spPr>
          <a:xfrm>
            <a:off x="1009697" y="2070141"/>
            <a:ext cx="10274206" cy="35428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Work done in Phase - 1</a:t>
            </a:r>
            <a:endParaRPr/>
          </a:p>
        </p:txBody>
      </p:sp>
      <p:sp>
        <p:nvSpPr>
          <p:cNvPr id="53" name="Google Shape;53;p8"/>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0" lvl="0" marL="0" rtl="0" algn="just">
              <a:lnSpc>
                <a:spcPct val="120000"/>
              </a:lnSpc>
              <a:spcBef>
                <a:spcPts val="0"/>
              </a:spcBef>
              <a:spcAft>
                <a:spcPts val="0"/>
              </a:spcAft>
              <a:buClr>
                <a:schemeClr val="dk1"/>
              </a:buClr>
              <a:buSzPts val="1100"/>
              <a:buFont typeface="Arial"/>
              <a:buNone/>
            </a:pPr>
            <a:r>
              <a:t/>
            </a:r>
            <a:endParaRPr sz="1700"/>
          </a:p>
          <a:p>
            <a:pPr indent="0" lvl="0" marL="457200" rtl="0" algn="just">
              <a:lnSpc>
                <a:spcPct val="120000"/>
              </a:lnSpc>
              <a:spcBef>
                <a:spcPts val="0"/>
              </a:spcBef>
              <a:spcAft>
                <a:spcPts val="0"/>
              </a:spcAft>
              <a:buClr>
                <a:schemeClr val="dk1"/>
              </a:buClr>
              <a:buSzPts val="1100"/>
              <a:buFont typeface="Arial"/>
              <a:buNone/>
            </a:pPr>
            <a:r>
              <a:rPr lang="en-US" sz="1700"/>
              <a:t>1. Data Preprocessing: Initial cleaning and quality assurance.</a:t>
            </a:r>
            <a:endParaRPr sz="1700"/>
          </a:p>
          <a:p>
            <a:pPr indent="0" lvl="0" marL="457200" rtl="0" algn="just">
              <a:lnSpc>
                <a:spcPct val="120000"/>
              </a:lnSpc>
              <a:spcBef>
                <a:spcPts val="0"/>
              </a:spcBef>
              <a:spcAft>
                <a:spcPts val="0"/>
              </a:spcAft>
              <a:buClr>
                <a:schemeClr val="dk1"/>
              </a:buClr>
              <a:buSzPts val="1100"/>
              <a:buFont typeface="Arial"/>
              <a:buNone/>
            </a:pPr>
            <a:r>
              <a:rPr lang="en-US" sz="1700"/>
              <a:t>2. Filtering Companies: Focus on stable entities with market capitalization ≥ 1000 crores.</a:t>
            </a:r>
            <a:endParaRPr sz="1700"/>
          </a:p>
          <a:p>
            <a:pPr indent="0" lvl="0" marL="457200" rtl="0" algn="just">
              <a:lnSpc>
                <a:spcPct val="120000"/>
              </a:lnSpc>
              <a:spcBef>
                <a:spcPts val="0"/>
              </a:spcBef>
              <a:spcAft>
                <a:spcPts val="0"/>
              </a:spcAft>
              <a:buClr>
                <a:schemeClr val="dk1"/>
              </a:buClr>
              <a:buSzPts val="1100"/>
              <a:buFont typeface="Arial"/>
              <a:buNone/>
            </a:pPr>
            <a:r>
              <a:rPr lang="en-US" sz="1700"/>
              <a:t>3. Time Series Analysis: Calculation of moving averages and gradients.</a:t>
            </a:r>
            <a:endParaRPr sz="1700"/>
          </a:p>
          <a:p>
            <a:pPr indent="0" lvl="0" marL="457200" rtl="0" algn="just">
              <a:lnSpc>
                <a:spcPct val="120000"/>
              </a:lnSpc>
              <a:spcBef>
                <a:spcPts val="0"/>
              </a:spcBef>
              <a:spcAft>
                <a:spcPts val="0"/>
              </a:spcAft>
              <a:buClr>
                <a:schemeClr val="dk1"/>
              </a:buClr>
              <a:buSzPts val="1100"/>
              <a:buFont typeface="Arial"/>
              <a:buNone/>
            </a:pPr>
            <a:r>
              <a:rPr lang="en-US" sz="1700"/>
              <a:t>4. Feature Extraction: Utilization of six feature vectors.</a:t>
            </a:r>
            <a:endParaRPr sz="1700"/>
          </a:p>
          <a:p>
            <a:pPr indent="0" lvl="0" marL="457200" rtl="0" algn="just">
              <a:lnSpc>
                <a:spcPct val="120000"/>
              </a:lnSpc>
              <a:spcBef>
                <a:spcPts val="0"/>
              </a:spcBef>
              <a:spcAft>
                <a:spcPts val="0"/>
              </a:spcAft>
              <a:buClr>
                <a:schemeClr val="dk1"/>
              </a:buClr>
              <a:buSzPts val="1100"/>
              <a:buFont typeface="Arial"/>
              <a:buNone/>
            </a:pPr>
            <a:r>
              <a:rPr lang="en-US" sz="1700"/>
              <a:t>5. Correlation Matrix: Computation using cosine similarity.</a:t>
            </a:r>
            <a:endParaRPr sz="1700"/>
          </a:p>
          <a:p>
            <a:pPr indent="0" lvl="0" marL="457200" rtl="0" algn="just">
              <a:lnSpc>
                <a:spcPct val="120000"/>
              </a:lnSpc>
              <a:spcBef>
                <a:spcPts val="0"/>
              </a:spcBef>
              <a:spcAft>
                <a:spcPts val="0"/>
              </a:spcAft>
              <a:buClr>
                <a:schemeClr val="dk1"/>
              </a:buClr>
              <a:buSzPts val="1100"/>
              <a:buFont typeface="Arial"/>
              <a:buNone/>
            </a:pPr>
            <a:r>
              <a:rPr lang="en-US" sz="1700"/>
              <a:t>6. Edge Weight Extraction: Based on specified threshold (0.99) for short-term and long-term periods.</a:t>
            </a:r>
            <a:endParaRPr sz="1700"/>
          </a:p>
          <a:p>
            <a:pPr indent="0" lvl="0" marL="457200" rtl="0" algn="just">
              <a:lnSpc>
                <a:spcPct val="120000"/>
              </a:lnSpc>
              <a:spcBef>
                <a:spcPts val="0"/>
              </a:spcBef>
              <a:spcAft>
                <a:spcPts val="0"/>
              </a:spcAft>
              <a:buClr>
                <a:schemeClr val="dk1"/>
              </a:buClr>
              <a:buSzPts val="1100"/>
              <a:buFont typeface="Arial"/>
              <a:buNone/>
            </a:pPr>
            <a:r>
              <a:rPr lang="en-US" sz="1700"/>
              <a:t>7. Community Detection: Implementation of Louvain, Label Propagation, and Greedy Modularity algorithms.</a:t>
            </a:r>
            <a:endParaRPr sz="1700"/>
          </a:p>
          <a:p>
            <a:pPr indent="0" lvl="0" marL="457200" rtl="0" algn="just">
              <a:lnSpc>
                <a:spcPct val="120000"/>
              </a:lnSpc>
              <a:spcBef>
                <a:spcPts val="0"/>
              </a:spcBef>
              <a:spcAft>
                <a:spcPts val="0"/>
              </a:spcAft>
              <a:buClr>
                <a:schemeClr val="dk1"/>
              </a:buClr>
              <a:buSzPts val="1100"/>
              <a:buFont typeface="Arial"/>
              <a:buNone/>
            </a:pPr>
            <a:r>
              <a:rPr lang="en-US" sz="1700"/>
              <a:t>8. Network Science Parameters: Calculation of centrality measures and clustering coefficient.</a:t>
            </a:r>
            <a:endParaRPr sz="1700"/>
          </a:p>
          <a:p>
            <a:pPr indent="0" lvl="0" marL="457200" rtl="0" algn="just">
              <a:lnSpc>
                <a:spcPct val="120000"/>
              </a:lnSpc>
              <a:spcBef>
                <a:spcPts val="0"/>
              </a:spcBef>
              <a:spcAft>
                <a:spcPts val="0"/>
              </a:spcAft>
              <a:buClr>
                <a:schemeClr val="dk1"/>
              </a:buClr>
              <a:buSzPts val="1100"/>
              <a:buFont typeface="Arial"/>
              <a:buNone/>
            </a:pPr>
            <a:r>
              <a:rPr lang="en-US" sz="1700"/>
              <a:t>9. Modularity Analysis: Plotting modularity against threshold for community structure.</a:t>
            </a:r>
            <a:endParaRPr sz="1700"/>
          </a:p>
          <a:p>
            <a:pPr indent="0" lvl="0" marL="457200" rtl="0" algn="just">
              <a:lnSpc>
                <a:spcPct val="120000"/>
              </a:lnSpc>
              <a:spcBef>
                <a:spcPts val="0"/>
              </a:spcBef>
              <a:spcAft>
                <a:spcPts val="0"/>
              </a:spcAft>
              <a:buClr>
                <a:schemeClr val="dk1"/>
              </a:buClr>
              <a:buSzPts val="1100"/>
              <a:buFont typeface="Arial"/>
              <a:buNone/>
            </a:pPr>
            <a:r>
              <a:rPr lang="en-US" sz="1700"/>
              <a:t>10. Lead-Lag Relationship Analysis: Exploration of temporal dynamics and sub-community identification.</a:t>
            </a:r>
            <a:endParaRPr sz="1700"/>
          </a:p>
          <a:p>
            <a:pPr indent="0" lvl="0" marL="457200" rtl="0" algn="just">
              <a:lnSpc>
                <a:spcPct val="120000"/>
              </a:lnSpc>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Comments/Feedback</a:t>
            </a:r>
            <a:endParaRPr/>
          </a:p>
        </p:txBody>
      </p:sp>
      <p:sp>
        <p:nvSpPr>
          <p:cNvPr id="59" name="Google Shape;59;p9"/>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349250" lvl="0" marL="457200" rtl="0" algn="just">
              <a:lnSpc>
                <a:spcPct val="120000"/>
              </a:lnSpc>
              <a:spcBef>
                <a:spcPts val="0"/>
              </a:spcBef>
              <a:spcAft>
                <a:spcPts val="0"/>
              </a:spcAft>
              <a:buSzPts val="1900"/>
              <a:buAutoNum type="arabicPeriod"/>
            </a:pPr>
            <a:r>
              <a:rPr b="1" lang="en-US" sz="1900"/>
              <a:t>Why the market cap filtering (&gt;1000 crore)</a:t>
            </a:r>
            <a:endParaRPr b="1" sz="1900"/>
          </a:p>
          <a:p>
            <a:pPr indent="-349250" lvl="0" marL="457200" rtl="0" algn="just">
              <a:lnSpc>
                <a:spcPct val="120000"/>
              </a:lnSpc>
              <a:spcBef>
                <a:spcPts val="0"/>
              </a:spcBef>
              <a:spcAft>
                <a:spcPts val="0"/>
              </a:spcAft>
              <a:buSzPts val="1900"/>
              <a:buChar char="-"/>
            </a:pPr>
            <a:r>
              <a:rPr lang="en-US" sz="1900"/>
              <a:t>Ensures focus on more stable entities</a:t>
            </a:r>
            <a:endParaRPr sz="1900"/>
          </a:p>
          <a:p>
            <a:pPr indent="-349250" lvl="0" marL="457200" rtl="0" algn="just">
              <a:lnSpc>
                <a:spcPct val="120000"/>
              </a:lnSpc>
              <a:spcBef>
                <a:spcPts val="0"/>
              </a:spcBef>
              <a:spcAft>
                <a:spcPts val="0"/>
              </a:spcAft>
              <a:buSzPts val="1900"/>
              <a:buChar char="-"/>
            </a:pPr>
            <a:r>
              <a:rPr lang="en-US" sz="1900"/>
              <a:t>Larger market cap = greater stability, liquidity, and established market presence.</a:t>
            </a:r>
            <a:endParaRPr sz="1900"/>
          </a:p>
          <a:p>
            <a:pPr indent="-349250" lvl="0" marL="457200" rtl="0" algn="just">
              <a:lnSpc>
                <a:spcPct val="120000"/>
              </a:lnSpc>
              <a:spcBef>
                <a:spcPts val="0"/>
              </a:spcBef>
              <a:spcAft>
                <a:spcPts val="0"/>
              </a:spcAft>
              <a:buSzPts val="1900"/>
              <a:buChar char="-"/>
            </a:pPr>
            <a:r>
              <a:rPr b="1" lang="en-US" sz="1900"/>
              <a:t>How it aligns with stock stability</a:t>
            </a:r>
            <a:r>
              <a:rPr lang="en-US" sz="1900"/>
              <a:t>: Reduces exposure to smaller, riskier stocks prone to higher volatility and market fluctuations.</a:t>
            </a:r>
            <a:endParaRPr sz="1900"/>
          </a:p>
          <a:p>
            <a:pPr indent="0" lvl="0" marL="457200" rtl="0" algn="just">
              <a:lnSpc>
                <a:spcPct val="120000"/>
              </a:lnSpc>
              <a:spcBef>
                <a:spcPts val="0"/>
              </a:spcBef>
              <a:spcAft>
                <a:spcPts val="0"/>
              </a:spcAft>
              <a:buNone/>
            </a:pPr>
            <a:r>
              <a:t/>
            </a:r>
            <a:endParaRPr sz="1900"/>
          </a:p>
          <a:p>
            <a:pPr indent="0" lvl="0" marL="0" rtl="0" algn="just">
              <a:lnSpc>
                <a:spcPct val="120000"/>
              </a:lnSpc>
              <a:spcBef>
                <a:spcPts val="0"/>
              </a:spcBef>
              <a:spcAft>
                <a:spcPts val="0"/>
              </a:spcAft>
              <a:buNone/>
            </a:pPr>
            <a:r>
              <a:rPr b="1" lang="en-US" sz="1900"/>
              <a:t>2. </a:t>
            </a:r>
            <a:r>
              <a:rPr lang="en-US" sz="1900"/>
              <a:t>	</a:t>
            </a:r>
            <a:r>
              <a:rPr b="1" lang="en-US" sz="1900"/>
              <a:t>How do we suggest companies for portfolio</a:t>
            </a:r>
            <a:endParaRPr b="1" sz="1900"/>
          </a:p>
          <a:p>
            <a:pPr indent="-349250" lvl="0" marL="457200" rtl="0" algn="just">
              <a:lnSpc>
                <a:spcPct val="120000"/>
              </a:lnSpc>
              <a:spcBef>
                <a:spcPts val="0"/>
              </a:spcBef>
              <a:spcAft>
                <a:spcPts val="0"/>
              </a:spcAft>
              <a:buSzPts val="1900"/>
              <a:buChar char="-"/>
            </a:pPr>
            <a:r>
              <a:rPr lang="en-US" sz="1900"/>
              <a:t>Community detection</a:t>
            </a:r>
            <a:endParaRPr sz="1900"/>
          </a:p>
          <a:p>
            <a:pPr indent="-349250" lvl="0" marL="457200" rtl="0" algn="just">
              <a:lnSpc>
                <a:spcPct val="120000"/>
              </a:lnSpc>
              <a:spcBef>
                <a:spcPts val="0"/>
              </a:spcBef>
              <a:spcAft>
                <a:spcPts val="0"/>
              </a:spcAft>
              <a:buSzPts val="1900"/>
              <a:buChar char="-"/>
            </a:pPr>
            <a:r>
              <a:rPr lang="en-US" sz="1900"/>
              <a:t>Volatility Analysis</a:t>
            </a:r>
            <a:endParaRPr sz="1900"/>
          </a:p>
          <a:p>
            <a:pPr indent="-349250" lvl="0" marL="457200" rtl="0" algn="just">
              <a:lnSpc>
                <a:spcPct val="120000"/>
              </a:lnSpc>
              <a:spcBef>
                <a:spcPts val="0"/>
              </a:spcBef>
              <a:spcAft>
                <a:spcPts val="0"/>
              </a:spcAft>
              <a:buSzPts val="1900"/>
              <a:buChar char="-"/>
            </a:pPr>
            <a:r>
              <a:rPr lang="en-US" sz="1900"/>
              <a:t>Risk Mitigation during basket creation</a:t>
            </a:r>
            <a:endParaRPr sz="1900"/>
          </a:p>
          <a:p>
            <a:pPr indent="-349250" lvl="0" marL="457200" rtl="0" algn="just">
              <a:lnSpc>
                <a:spcPct val="120000"/>
              </a:lnSpc>
              <a:spcBef>
                <a:spcPts val="0"/>
              </a:spcBef>
              <a:spcAft>
                <a:spcPts val="0"/>
              </a:spcAft>
              <a:buSzPts val="1900"/>
              <a:buChar char="-"/>
            </a:pPr>
            <a:r>
              <a:rPr lang="en-US" sz="1900"/>
              <a:t>Diversification</a:t>
            </a:r>
            <a:endParaRPr b="1"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idx="4294967295" type="title"/>
          </p:nvPr>
        </p:nvSpPr>
        <p:spPr>
          <a:xfrm>
            <a:off x="1320800" y="1219199"/>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Comments/Feedback</a:t>
            </a:r>
            <a:endParaRPr/>
          </a:p>
        </p:txBody>
      </p:sp>
      <p:sp>
        <p:nvSpPr>
          <p:cNvPr id="65" name="Google Shape;65;p10"/>
          <p:cNvSpPr txBox="1"/>
          <p:nvPr>
            <p:ph idx="4294967295" type="body"/>
          </p:nvPr>
        </p:nvSpPr>
        <p:spPr>
          <a:xfrm>
            <a:off x="1045249" y="2027099"/>
            <a:ext cx="10203000" cy="3764100"/>
          </a:xfrm>
          <a:prstGeom prst="rect">
            <a:avLst/>
          </a:prstGeom>
          <a:noFill/>
          <a:ln>
            <a:noFill/>
          </a:ln>
        </p:spPr>
        <p:txBody>
          <a:bodyPr anchorCtr="0" anchor="t" bIns="45675" lIns="45675" spcFirstLastPara="1" rIns="45675" wrap="square" tIns="45675">
            <a:noAutofit/>
          </a:bodyPr>
          <a:lstStyle/>
          <a:p>
            <a:pPr indent="0" lvl="0" marL="0" rtl="0" algn="just">
              <a:lnSpc>
                <a:spcPct val="120000"/>
              </a:lnSpc>
              <a:spcBef>
                <a:spcPts val="0"/>
              </a:spcBef>
              <a:spcAft>
                <a:spcPts val="0"/>
              </a:spcAft>
              <a:buNone/>
            </a:pPr>
            <a:r>
              <a:rPr b="1" lang="en-US" sz="1900"/>
              <a:t>3. 	Comparison between conventional portfolio method and proposed automated portfolio management</a:t>
            </a:r>
            <a:endParaRPr b="1" sz="1900"/>
          </a:p>
          <a:p>
            <a:pPr indent="0" lvl="0" marL="0" rtl="0" algn="just">
              <a:lnSpc>
                <a:spcPct val="120000"/>
              </a:lnSpc>
              <a:spcBef>
                <a:spcPts val="0"/>
              </a:spcBef>
              <a:spcAft>
                <a:spcPts val="0"/>
              </a:spcAft>
              <a:buNone/>
            </a:pPr>
            <a:r>
              <a:t/>
            </a:r>
            <a:endParaRPr b="1" sz="1900"/>
          </a:p>
          <a:p>
            <a:pPr indent="-349250" lvl="0" marL="457200" rtl="0" algn="just">
              <a:lnSpc>
                <a:spcPct val="120000"/>
              </a:lnSpc>
              <a:spcBef>
                <a:spcPts val="0"/>
              </a:spcBef>
              <a:spcAft>
                <a:spcPts val="0"/>
              </a:spcAft>
              <a:buSzPts val="1900"/>
              <a:buChar char="-"/>
            </a:pPr>
            <a:r>
              <a:rPr lang="en-US" sz="1900"/>
              <a:t>Conventional: Manual, subjective, limited.</a:t>
            </a:r>
            <a:endParaRPr sz="1900"/>
          </a:p>
          <a:p>
            <a:pPr indent="0" lvl="0" marL="457200" rtl="0" algn="just">
              <a:lnSpc>
                <a:spcPct val="120000"/>
              </a:lnSpc>
              <a:spcBef>
                <a:spcPts val="0"/>
              </a:spcBef>
              <a:spcAft>
                <a:spcPts val="0"/>
              </a:spcAft>
              <a:buNone/>
            </a:pPr>
            <a:r>
              <a:t/>
            </a:r>
            <a:endParaRPr sz="1900"/>
          </a:p>
          <a:p>
            <a:pPr indent="-349250" lvl="0" marL="457200" rtl="0" algn="just">
              <a:lnSpc>
                <a:spcPct val="120000"/>
              </a:lnSpc>
              <a:spcBef>
                <a:spcPts val="0"/>
              </a:spcBef>
              <a:spcAft>
                <a:spcPts val="0"/>
              </a:spcAft>
              <a:buSzPts val="1900"/>
              <a:buChar char="-"/>
            </a:pPr>
            <a:r>
              <a:rPr lang="en-US" sz="1900"/>
              <a:t>Proposed Automated: Data-driven, objective, comprehensive.</a:t>
            </a:r>
            <a:endParaRPr sz="1900"/>
          </a:p>
          <a:p>
            <a:pPr indent="0" lvl="0" marL="457200" rtl="0" algn="just">
              <a:lnSpc>
                <a:spcPct val="120000"/>
              </a:lnSpc>
              <a:spcBef>
                <a:spcPts val="0"/>
              </a:spcBef>
              <a:spcAft>
                <a:spcPts val="0"/>
              </a:spcAft>
              <a:buNone/>
            </a:pPr>
            <a:r>
              <a:t/>
            </a:r>
            <a:endParaRPr sz="1900"/>
          </a:p>
          <a:p>
            <a:pPr indent="-349250" lvl="0" marL="457200" rtl="0" algn="just">
              <a:lnSpc>
                <a:spcPct val="120000"/>
              </a:lnSpc>
              <a:spcBef>
                <a:spcPts val="0"/>
              </a:spcBef>
              <a:spcAft>
                <a:spcPts val="0"/>
              </a:spcAft>
              <a:buSzPts val="1900"/>
              <a:buChar char="-"/>
            </a:pPr>
            <a:r>
              <a:rPr lang="en-US" sz="1900"/>
              <a:t>Result: Improved performance and risk management.</a:t>
            </a:r>
            <a:endParaRPr sz="1900"/>
          </a:p>
          <a:p>
            <a:pPr indent="0" lvl="0" marL="457200" rtl="0" algn="just">
              <a:lnSpc>
                <a:spcPct val="120000"/>
              </a:lnSpc>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idx="4294967295" type="title"/>
          </p:nvPr>
        </p:nvSpPr>
        <p:spPr>
          <a:xfrm>
            <a:off x="1320800" y="1219200"/>
            <a:ext cx="9651900" cy="807900"/>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Phase 2 - Approach</a:t>
            </a:r>
            <a:endParaRPr/>
          </a:p>
        </p:txBody>
      </p:sp>
      <p:sp>
        <p:nvSpPr>
          <p:cNvPr id="71" name="Google Shape;71;p11"/>
          <p:cNvSpPr txBox="1"/>
          <p:nvPr>
            <p:ph idx="4294967295" type="body"/>
          </p:nvPr>
        </p:nvSpPr>
        <p:spPr>
          <a:xfrm>
            <a:off x="1145550" y="2199800"/>
            <a:ext cx="9900900" cy="3437100"/>
          </a:xfrm>
          <a:prstGeom prst="rect">
            <a:avLst/>
          </a:prstGeom>
          <a:noFill/>
          <a:ln>
            <a:noFill/>
          </a:ln>
        </p:spPr>
        <p:txBody>
          <a:bodyPr anchorCtr="0" anchor="t" bIns="45675" lIns="45675" spcFirstLastPara="1" rIns="45675" wrap="square" tIns="45675">
            <a:noAutofit/>
          </a:bodyPr>
          <a:lstStyle/>
          <a:p>
            <a:pPr indent="457200" lvl="0" marL="0" rtl="0" algn="l">
              <a:lnSpc>
                <a:spcPct val="150000"/>
              </a:lnSpc>
              <a:spcBef>
                <a:spcPts val="0"/>
              </a:spcBef>
              <a:spcAft>
                <a:spcPts val="0"/>
              </a:spcAft>
              <a:buClr>
                <a:schemeClr val="dk1"/>
              </a:buClr>
              <a:buSzPts val="1100"/>
              <a:buFont typeface="Arial"/>
              <a:buNone/>
            </a:pPr>
            <a:r>
              <a:rPr b="1" lang="en-US" sz="2100"/>
              <a:t>Objectives</a:t>
            </a:r>
            <a:r>
              <a:rPr lang="en-US" sz="2100"/>
              <a:t>:</a:t>
            </a:r>
            <a:endParaRPr sz="2100"/>
          </a:p>
          <a:p>
            <a:pPr indent="-361950" lvl="0" marL="457200" rtl="0" algn="l">
              <a:lnSpc>
                <a:spcPct val="150000"/>
              </a:lnSpc>
              <a:spcBef>
                <a:spcPts val="0"/>
              </a:spcBef>
              <a:spcAft>
                <a:spcPts val="0"/>
              </a:spcAft>
              <a:buSzPts val="2100"/>
              <a:buChar char="»"/>
            </a:pPr>
            <a:r>
              <a:rPr lang="en-US" sz="2100"/>
              <a:t>Expand communities for finer distinctions.</a:t>
            </a:r>
            <a:endParaRPr sz="2100"/>
          </a:p>
          <a:p>
            <a:pPr indent="-361950" lvl="0" marL="457200" rtl="0" algn="l">
              <a:lnSpc>
                <a:spcPct val="150000"/>
              </a:lnSpc>
              <a:spcBef>
                <a:spcPts val="0"/>
              </a:spcBef>
              <a:spcAft>
                <a:spcPts val="0"/>
              </a:spcAft>
              <a:buSzPts val="2100"/>
              <a:buChar char="»"/>
            </a:pPr>
            <a:r>
              <a:rPr lang="en-US" sz="2100"/>
              <a:t>Measure community volatility using beta.</a:t>
            </a:r>
            <a:endParaRPr sz="2100"/>
          </a:p>
          <a:p>
            <a:pPr indent="-361950" lvl="0" marL="457200" rtl="0" algn="l">
              <a:lnSpc>
                <a:spcPct val="150000"/>
              </a:lnSpc>
              <a:spcBef>
                <a:spcPts val="0"/>
              </a:spcBef>
              <a:spcAft>
                <a:spcPts val="0"/>
              </a:spcAft>
              <a:buSzPts val="2100"/>
              <a:buChar char="»"/>
            </a:pPr>
            <a:r>
              <a:rPr lang="en-US" sz="2100"/>
              <a:t>Construct portfolios within communities using heuristics.</a:t>
            </a:r>
            <a:endParaRPr sz="2100"/>
          </a:p>
          <a:p>
            <a:pPr indent="-361950" lvl="0" marL="457200" rtl="0" algn="l">
              <a:lnSpc>
                <a:spcPct val="150000"/>
              </a:lnSpc>
              <a:spcBef>
                <a:spcPts val="0"/>
              </a:spcBef>
              <a:spcAft>
                <a:spcPts val="0"/>
              </a:spcAft>
              <a:buSzPts val="2100"/>
              <a:buChar char="»"/>
            </a:pPr>
            <a:r>
              <a:rPr lang="en-US" sz="2100"/>
              <a:t>Backtest portfolios for performance evaluation.</a:t>
            </a:r>
            <a:endParaRPr sz="2100"/>
          </a:p>
          <a:p>
            <a:pPr indent="-361950" lvl="0" marL="457200" rtl="0" algn="l">
              <a:lnSpc>
                <a:spcPct val="150000"/>
              </a:lnSpc>
              <a:spcBef>
                <a:spcPts val="0"/>
              </a:spcBef>
              <a:spcAft>
                <a:spcPts val="0"/>
              </a:spcAft>
              <a:buSzPts val="2100"/>
              <a:buChar char="»"/>
            </a:pPr>
            <a:r>
              <a:rPr lang="en-US" sz="2100"/>
              <a:t>Compare heuristic results with traditional models.</a:t>
            </a:r>
            <a:endParaRPr sz="2100"/>
          </a:p>
          <a:p>
            <a:pPr indent="-361950" lvl="0" marL="457200" rtl="0" algn="l">
              <a:lnSpc>
                <a:spcPct val="150000"/>
              </a:lnSpc>
              <a:spcBef>
                <a:spcPts val="0"/>
              </a:spcBef>
              <a:spcAft>
                <a:spcPts val="0"/>
              </a:spcAft>
              <a:buSzPts val="2100"/>
              <a:buChar char="»"/>
            </a:pPr>
            <a:r>
              <a:rPr lang="en-US" sz="2100"/>
              <a:t>Optimize portfolios for enhanced risk-adjusted returns.</a:t>
            </a:r>
            <a:endParaRPr sz="2100"/>
          </a:p>
          <a:p>
            <a:pPr indent="0" lvl="0" marL="0" rtl="0" algn="l">
              <a:lnSpc>
                <a:spcPct val="150000"/>
              </a:lnSpc>
              <a:spcBef>
                <a:spcPts val="0"/>
              </a:spcBef>
              <a:spcAft>
                <a:spcPts val="0"/>
              </a:spcAft>
              <a:buClr>
                <a:srgbClr val="000000"/>
              </a:buClr>
              <a:buSzPts val="2068"/>
              <a:buFont typeface="Times New Roman"/>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idx="4294967295" type="title"/>
          </p:nvPr>
        </p:nvSpPr>
        <p:spPr>
          <a:xfrm>
            <a:off x="1320800" y="1219200"/>
            <a:ext cx="9652000" cy="808038"/>
          </a:xfrm>
          <a:prstGeom prst="rect">
            <a:avLst/>
          </a:prstGeom>
          <a:noFill/>
          <a:ln>
            <a:noFill/>
          </a:ln>
        </p:spPr>
        <p:txBody>
          <a:bodyPr anchorCtr="0" anchor="ctr" bIns="45675" lIns="45675" spcFirstLastPara="1" rIns="45675" wrap="square" tIns="45675">
            <a:normAutofit/>
          </a:bodyPr>
          <a:lstStyle/>
          <a:p>
            <a:pPr indent="0" lvl="0" marL="0" rtl="0" algn="ctr">
              <a:lnSpc>
                <a:spcPct val="100000"/>
              </a:lnSpc>
              <a:spcBef>
                <a:spcPts val="0"/>
              </a:spcBef>
              <a:spcAft>
                <a:spcPts val="0"/>
              </a:spcAft>
              <a:buClr>
                <a:srgbClr val="000000"/>
              </a:buClr>
              <a:buSzPts val="3600"/>
              <a:buFont typeface="Times New Roman"/>
              <a:buNone/>
            </a:pPr>
            <a:r>
              <a:rPr lang="en-US"/>
              <a:t>Experimentation</a:t>
            </a:r>
            <a:endParaRPr/>
          </a:p>
        </p:txBody>
      </p:sp>
      <p:sp>
        <p:nvSpPr>
          <p:cNvPr id="77" name="Google Shape;77;p12"/>
          <p:cNvSpPr txBox="1"/>
          <p:nvPr>
            <p:ph idx="4294967295" type="body"/>
          </p:nvPr>
        </p:nvSpPr>
        <p:spPr>
          <a:xfrm>
            <a:off x="6698616" y="2118348"/>
            <a:ext cx="4629000" cy="3965400"/>
          </a:xfrm>
          <a:prstGeom prst="rect">
            <a:avLst/>
          </a:prstGeom>
          <a:noFill/>
          <a:ln>
            <a:noFill/>
          </a:ln>
        </p:spPr>
        <p:txBody>
          <a:bodyPr anchorCtr="0" anchor="t" bIns="45675" lIns="45675" spcFirstLastPara="1" rIns="45675" wrap="square" tIns="45675">
            <a:noAutofit/>
          </a:bodyPr>
          <a:lstStyle/>
          <a:p>
            <a:pPr indent="-342900" lvl="0" marL="457200" rtl="0" algn="just">
              <a:lnSpc>
                <a:spcPct val="100000"/>
              </a:lnSpc>
              <a:spcBef>
                <a:spcPts val="0"/>
              </a:spcBef>
              <a:spcAft>
                <a:spcPts val="0"/>
              </a:spcAft>
              <a:buSzPts val="1800"/>
              <a:buChar char="●"/>
            </a:pPr>
            <a:r>
              <a:rPr lang="en-US" sz="1800"/>
              <a:t>The graph demonstrates how the number of edges in the correlation matrix decreases as the threshold value increases from 0.5 to 1.0. </a:t>
            </a:r>
            <a:endParaRPr sz="1800"/>
          </a:p>
          <a:p>
            <a:pPr indent="0" lvl="0" marL="0" rtl="0" algn="just">
              <a:lnSpc>
                <a:spcPct val="100000"/>
              </a:lnSpc>
              <a:spcBef>
                <a:spcPts val="0"/>
              </a:spcBef>
              <a:spcAft>
                <a:spcPts val="0"/>
              </a:spcAft>
              <a:buClr>
                <a:srgbClr val="000000"/>
              </a:buClr>
              <a:buSzPts val="1616"/>
              <a:buFont typeface="Times New Roman"/>
              <a:buNone/>
            </a:pPr>
            <a:r>
              <a:t/>
            </a:r>
            <a:endParaRPr sz="1800"/>
          </a:p>
          <a:p>
            <a:pPr indent="-342900" lvl="0" marL="457200" rtl="0" algn="just">
              <a:lnSpc>
                <a:spcPct val="100000"/>
              </a:lnSpc>
              <a:spcBef>
                <a:spcPts val="0"/>
              </a:spcBef>
              <a:spcAft>
                <a:spcPts val="0"/>
              </a:spcAft>
              <a:buSzPts val="1800"/>
              <a:buChar char="●"/>
            </a:pPr>
            <a:r>
              <a:rPr lang="en-US" sz="1800"/>
              <a:t>At a certain point, known as the "elbow" or foot of the curve, the rate of decrease slows down significantly, indicating a balance between retaining meaningful connections and filtering out noise. </a:t>
            </a:r>
            <a:endParaRPr sz="1800"/>
          </a:p>
          <a:p>
            <a:pPr indent="0" lvl="0" marL="0" rtl="0" algn="just">
              <a:lnSpc>
                <a:spcPct val="100000"/>
              </a:lnSpc>
              <a:spcBef>
                <a:spcPts val="0"/>
              </a:spcBef>
              <a:spcAft>
                <a:spcPts val="0"/>
              </a:spcAft>
              <a:buClr>
                <a:srgbClr val="000000"/>
              </a:buClr>
              <a:buSzPts val="1616"/>
              <a:buFont typeface="Times New Roman"/>
              <a:buNone/>
            </a:pPr>
            <a:r>
              <a:t/>
            </a:r>
            <a:endParaRPr sz="1800"/>
          </a:p>
          <a:p>
            <a:pPr indent="-342900" lvl="0" marL="457200" rtl="0" algn="just">
              <a:lnSpc>
                <a:spcPct val="100000"/>
              </a:lnSpc>
              <a:spcBef>
                <a:spcPts val="0"/>
              </a:spcBef>
              <a:spcAft>
                <a:spcPts val="0"/>
              </a:spcAft>
              <a:buSzPts val="1800"/>
              <a:buChar char="»"/>
            </a:pPr>
            <a:r>
              <a:rPr lang="en-US" sz="1800"/>
              <a:t>Selected </a:t>
            </a:r>
            <a:r>
              <a:rPr b="1" lang="en-US" sz="1800"/>
              <a:t>threshold = 0.98</a:t>
            </a:r>
            <a:endParaRPr b="1" sz="1800"/>
          </a:p>
        </p:txBody>
      </p:sp>
      <p:pic>
        <p:nvPicPr>
          <p:cNvPr id="78" name="Google Shape;78;p12"/>
          <p:cNvPicPr preferRelativeResize="0"/>
          <p:nvPr/>
        </p:nvPicPr>
        <p:blipFill>
          <a:blip r:embed="rId3">
            <a:alphaModFix/>
          </a:blip>
          <a:stretch>
            <a:fillRect/>
          </a:stretch>
        </p:blipFill>
        <p:spPr>
          <a:xfrm>
            <a:off x="904800" y="1932950"/>
            <a:ext cx="5454511" cy="396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XML_presentation">
  <a:themeElements>
    <a:clrScheme name="XML_presentatio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XML_presentation">
  <a:themeElements>
    <a:clrScheme name="XML_presentatio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