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951" autoAdjust="0"/>
  </p:normalViewPr>
  <p:slideViewPr>
    <p:cSldViewPr snapToGrid="0">
      <p:cViewPr>
        <p:scale>
          <a:sx n="60" d="100"/>
          <a:sy n="60" d="100"/>
        </p:scale>
        <p:origin x="1530"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9DDA5CA-F81D-4D1D-BF26-C417FFEACFBA}" type="datetimeFigureOut">
              <a:rPr lang="en-US" smtClean="0"/>
              <a:t>1/29/2024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018EAC6-3020-44B4-902D-49953047958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DDA5CA-F81D-4D1D-BF26-C417FFEACFB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DDA5CA-F81D-4D1D-BF26-C417FFEACFB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DDA5CA-F81D-4D1D-BF26-C417FFEACFB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A9DDA5CA-F81D-4D1D-BF26-C417FFEACFB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DDA5CA-F81D-4D1D-BF26-C417FFEACFB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DDA5CA-F81D-4D1D-BF26-C417FFEACFBA}"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DDA5CA-F81D-4D1D-BF26-C417FFEACFBA}"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DA5CA-F81D-4D1D-BF26-C417FFEACFBA}"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DDA5CA-F81D-4D1D-BF26-C417FFEACFB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DDA5CA-F81D-4D1D-BF26-C417FFEACFB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8EAC6-3020-44B4-902D-49953047958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9DDA5CA-F81D-4D1D-BF26-C417FFEACFBA}" type="datetimeFigureOut">
              <a:rPr lang="en-US" smtClean="0"/>
              <a:t>1/29/2024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018EAC6-3020-44B4-902D-4995304795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4018/978-1-6684-3662-2.ch049" TargetMode="External"/><Relationship Id="rId2" Type="http://schemas.openxmlformats.org/officeDocument/2006/relationships/hyperlink" Target="https://doi.org/10.1016/b978-0-12-820203-6.00010-2" TargetMode="External"/><Relationship Id="rId1" Type="http://schemas.openxmlformats.org/officeDocument/2006/relationships/slideLayout" Target="../slideLayouts/slideLayout7.xml"/><Relationship Id="rId5" Type="http://schemas.openxmlformats.org/officeDocument/2006/relationships/hyperlink" Target="https://doi.org/10.26599/bdma.2018.9020031" TargetMode="External"/><Relationship Id="rId4" Type="http://schemas.openxmlformats.org/officeDocument/2006/relationships/hyperlink" Target="https://doi.org/10.4324/978100325106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2795" y="2716530"/>
            <a:ext cx="10650220" cy="3230245"/>
          </a:xfrm>
          <a:prstGeom prst="rect">
            <a:avLst/>
          </a:prstGeom>
          <a:noFill/>
        </p:spPr>
        <p:txBody>
          <a:bodyPr wrap="square" rtlCol="0">
            <a:spAutoFit/>
          </a:bodyPr>
          <a:lstStyle/>
          <a:p>
            <a:pPr algn="ctr"/>
            <a:r>
              <a:rPr lang="en-US" b="1" dirty="0"/>
              <a:t>Student’s Name’s </a:t>
            </a:r>
          </a:p>
          <a:p>
            <a:pPr algn="ctr"/>
            <a:r>
              <a:rPr lang="en-US" sz="1600" b="1" dirty="0"/>
              <a:t> Charitha Kammari</a:t>
            </a:r>
          </a:p>
          <a:p>
            <a:pPr algn="ctr"/>
            <a:r>
              <a:rPr lang="en-US" sz="1600" b="1" dirty="0"/>
              <a:t>UCID: ck369</a:t>
            </a:r>
          </a:p>
          <a:p>
            <a:pPr algn="ctr"/>
            <a:r>
              <a:rPr lang="en-US" sz="1600" b="1" dirty="0"/>
              <a:t>Ratna Deepika Cheedarla</a:t>
            </a:r>
          </a:p>
          <a:p>
            <a:pPr algn="ctr"/>
            <a:r>
              <a:rPr lang="en-US" sz="1600" b="1" dirty="0"/>
              <a:t>UCID: rc645</a:t>
            </a:r>
          </a:p>
          <a:p>
            <a:pPr algn="ctr"/>
            <a:r>
              <a:rPr lang="en-US" sz="1600" b="1" dirty="0"/>
              <a:t>Varunkumar Nachu</a:t>
            </a:r>
          </a:p>
          <a:p>
            <a:pPr algn="ctr"/>
            <a:r>
              <a:rPr lang="en-US" sz="1600" b="1" dirty="0"/>
              <a:t>UCID:vn293</a:t>
            </a:r>
          </a:p>
          <a:p>
            <a:pPr algn="ctr"/>
            <a:r>
              <a:rPr lang="en-US" b="1" dirty="0"/>
              <a:t>Institution Affiliate</a:t>
            </a:r>
          </a:p>
          <a:p>
            <a:pPr algn="ctr"/>
            <a:r>
              <a:rPr lang="en-US" b="1" dirty="0"/>
              <a:t>New Jersey Institute Of Technology </a:t>
            </a:r>
          </a:p>
          <a:p>
            <a:pPr algn="ctr"/>
            <a:r>
              <a:rPr lang="en-US" b="1" dirty="0"/>
              <a:t>Course Name </a:t>
            </a:r>
          </a:p>
          <a:p>
            <a:pPr algn="ctr"/>
            <a:r>
              <a:rPr lang="en-US" b="1" dirty="0"/>
              <a:t>Introduction of Big Data</a:t>
            </a:r>
          </a:p>
          <a:p>
            <a:pPr algn="ctr"/>
            <a:endParaRPr lang="en-US" b="1" dirty="0"/>
          </a:p>
        </p:txBody>
      </p:sp>
      <p:sp>
        <p:nvSpPr>
          <p:cNvPr id="2" name="TextBox 1"/>
          <p:cNvSpPr txBox="1"/>
          <p:nvPr/>
        </p:nvSpPr>
        <p:spPr>
          <a:xfrm>
            <a:off x="1618129" y="1498241"/>
            <a:ext cx="8686800" cy="706755"/>
          </a:xfrm>
          <a:prstGeom prst="rect">
            <a:avLst/>
          </a:prstGeom>
          <a:noFill/>
        </p:spPr>
        <p:txBody>
          <a:bodyPr wrap="square" rtlCol="0">
            <a:spAutoFit/>
          </a:bodyPr>
          <a:lstStyle/>
          <a:p>
            <a:r>
              <a:rPr lang="en-IN" altLang="en-US" sz="4000" b="1" dirty="0">
                <a:effectLst>
                  <a:outerShdw blurRad="38100" dist="38100" dir="2700000" algn="tl">
                    <a:srgbClr val="000000">
                      <a:alpha val="43137"/>
                    </a:srgbClr>
                  </a:outerShdw>
                </a:effectLst>
              </a:rPr>
              <a:t>  </a:t>
            </a:r>
            <a:r>
              <a:rPr lang="en-US" sz="4000" b="1" dirty="0">
                <a:effectLst>
                  <a:outerShdw blurRad="38100" dist="38100" dir="2700000" algn="tl">
                    <a:srgbClr val="000000">
                      <a:alpha val="43137"/>
                    </a:srgbClr>
                  </a:outerShdw>
                </a:effectLst>
              </a:rPr>
              <a:t>Big Data Analytics in Health</a:t>
            </a:r>
            <a:r>
              <a:rPr lang="en-IN" altLang="en-US" sz="4000" b="1" dirty="0">
                <a:effectLst>
                  <a:outerShdw blurRad="38100" dist="38100" dir="2700000" algn="tl">
                    <a:srgbClr val="000000">
                      <a:alpha val="43137"/>
                    </a:srgbClr>
                  </a:outerShdw>
                </a:effectLst>
              </a:rPr>
              <a:t> </a:t>
            </a:r>
            <a:r>
              <a:rPr lang="en-US" sz="4000" b="1" dirty="0">
                <a:effectLst>
                  <a:outerShdw blurRad="38100" dist="38100" dir="2700000" algn="tl">
                    <a:srgbClr val="000000">
                      <a:alpha val="43137"/>
                    </a:srgbClr>
                  </a:outerShdw>
                </a:effectLst>
              </a:rPr>
              <a:t>Care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6306" y="1443317"/>
            <a:ext cx="6212541" cy="954107"/>
          </a:xfrm>
          <a:prstGeom prst="rect">
            <a:avLst/>
          </a:prstGeom>
          <a:noFill/>
        </p:spPr>
        <p:txBody>
          <a:bodyPr wrap="square" rtlCol="0">
            <a:sp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The Four V’s of Big Data in Healthcare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5" name="TextBox 4"/>
          <p:cNvSpPr txBox="1"/>
          <p:nvPr/>
        </p:nvSpPr>
        <p:spPr>
          <a:xfrm>
            <a:off x="1757082" y="2501154"/>
            <a:ext cx="8686800" cy="266483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Four attributes that are necessary and related to the big data are the following; Volume, Velocity, Variety and veracity.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400" b="1" dirty="0">
                <a:effectLst/>
                <a:latin typeface="Times New Roman" panose="02020603050405020304" pitchFamily="18" charset="0"/>
                <a:ea typeface="Calibri" panose="020F0502020204030204" pitchFamily="34" charset="0"/>
              </a:rPr>
              <a:t>Volume</a:t>
            </a:r>
            <a:r>
              <a:rPr lang="en-US" sz="1400" dirty="0">
                <a:effectLst/>
                <a:latin typeface="Times New Roman" panose="02020603050405020304" pitchFamily="18" charset="0"/>
                <a:ea typeface="Calibri" panose="020F0502020204030204" pitchFamily="34" charset="0"/>
              </a:rPr>
              <a:t>; This are the volume of data collected which is of huge data.</a:t>
            </a:r>
          </a:p>
          <a:p>
            <a:pPr marL="285750" indent="-285750" algn="just">
              <a:lnSpc>
                <a:spcPct val="107000"/>
              </a:lnSpc>
              <a:spcAft>
                <a:spcPts val="800"/>
              </a:spcAft>
              <a:buFontTx/>
              <a:buChar char="-"/>
            </a:pPr>
            <a:r>
              <a:rPr lang="en-US" sz="1400" b="1" dirty="0">
                <a:effectLst/>
                <a:latin typeface="Times New Roman" panose="02020603050405020304" pitchFamily="18" charset="0"/>
                <a:ea typeface="Calibri" panose="020F0502020204030204" pitchFamily="34" charset="0"/>
              </a:rPr>
              <a:t>Velocity</a:t>
            </a:r>
            <a:r>
              <a:rPr lang="en-US" sz="1400" dirty="0">
                <a:effectLst/>
                <a:latin typeface="Times New Roman" panose="02020603050405020304" pitchFamily="18" charset="0"/>
                <a:ea typeface="Calibri" panose="020F0502020204030204" pitchFamily="34" charset="0"/>
              </a:rPr>
              <a:t>: Velocity, or the rate at which data is gathered, is the main cause of the exponential increase of data.</a:t>
            </a:r>
            <a:endParaRPr lang="en-US" sz="1400" dirty="0">
              <a:latin typeface="Times New Roman" panose="02020603050405020304" pitchFamily="18" charset="0"/>
              <a:ea typeface="Calibri" panose="020F0502020204030204" pitchFamily="34" charset="0"/>
            </a:endParaRPr>
          </a:p>
          <a:p>
            <a:pPr marL="285750" indent="-285750" algn="just">
              <a:lnSpc>
                <a:spcPct val="107000"/>
              </a:lnSpc>
              <a:spcAft>
                <a:spcPts val="800"/>
              </a:spcAft>
              <a:buFontTx/>
              <a:buChar char="-"/>
            </a:pPr>
            <a:r>
              <a:rPr lang="en-US" sz="1400" b="1" dirty="0">
                <a:effectLst/>
                <a:latin typeface="Times New Roman" panose="02020603050405020304" pitchFamily="18" charset="0"/>
                <a:ea typeface="Calibri" panose="020F0502020204030204" pitchFamily="34" charset="0"/>
              </a:rPr>
              <a:t>Variety</a:t>
            </a:r>
            <a:r>
              <a:rPr lang="en-US" sz="1400" dirty="0">
                <a:effectLst/>
                <a:latin typeface="Times New Roman" panose="02020603050405020304" pitchFamily="18" charset="0"/>
                <a:ea typeface="Calibri" panose="020F0502020204030204" pitchFamily="34" charset="0"/>
              </a:rPr>
              <a:t>: in data relates to its format, including text, audio, video, medical images, unstructured or structured data, and sensor data</a:t>
            </a:r>
          </a:p>
          <a:p>
            <a:pPr marL="285750" indent="-285750" algn="just">
              <a:lnSpc>
                <a:spcPct val="107000"/>
              </a:lnSpc>
              <a:spcAft>
                <a:spcPts val="800"/>
              </a:spcAft>
              <a:buFontTx/>
              <a:buChar char="-"/>
            </a:pPr>
            <a:r>
              <a:rPr lang="en-US" sz="1400" b="1" dirty="0">
                <a:effectLst/>
                <a:latin typeface="Times New Roman" panose="02020603050405020304" pitchFamily="18" charset="0"/>
                <a:ea typeface="Calibri" panose="020F0502020204030204" pitchFamily="34" charset="0"/>
              </a:rPr>
              <a:t>Veracity</a:t>
            </a:r>
            <a:r>
              <a:rPr lang="en-US" sz="1400" dirty="0">
                <a:effectLst/>
                <a:latin typeface="Times New Roman" panose="02020603050405020304" pitchFamily="18" charset="0"/>
                <a:ea typeface="Calibri" panose="020F0502020204030204" pitchFamily="34" charset="0"/>
              </a:rPr>
              <a:t>: The degree of certainty that the interpretation of the data is consistent is known as the veracity of the data. </a:t>
            </a:r>
          </a:p>
          <a:p>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5624" y="735106"/>
            <a:ext cx="6338047" cy="954107"/>
          </a:xfrm>
          <a:prstGeom prst="rect">
            <a:avLst/>
          </a:prstGeom>
          <a:noFill/>
        </p:spPr>
        <p:txBody>
          <a:bodyPr wrap="square" rtlCol="0">
            <a:sp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The Four V’s of Big Data in Healthcare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pic>
        <p:nvPicPr>
          <p:cNvPr id="6" name="Picture 5"/>
          <p:cNvPicPr/>
          <p:nvPr/>
        </p:nvPicPr>
        <p:blipFill>
          <a:blip r:embed="rId2">
            <a:duotone>
              <a:schemeClr val="accent6">
                <a:shade val="45000"/>
                <a:satMod val="135000"/>
              </a:schemeClr>
              <a:prstClr val="white"/>
            </a:duotone>
          </a:blip>
          <a:stretch>
            <a:fillRect/>
          </a:stretch>
        </p:blipFill>
        <p:spPr>
          <a:xfrm>
            <a:off x="618565" y="1882589"/>
            <a:ext cx="10936941" cy="4338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3812" y="1038919"/>
            <a:ext cx="4984376" cy="954107"/>
          </a:xfrm>
          <a:prstGeom prst="rect">
            <a:avLst/>
          </a:prstGeom>
          <a:noFill/>
        </p:spPr>
        <p:txBody>
          <a:bodyPr wrap="square" rtlCol="0">
            <a:sp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Big Data-Related problems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5" name="TextBox 4"/>
          <p:cNvSpPr txBox="1"/>
          <p:nvPr/>
        </p:nvSpPr>
        <p:spPr>
          <a:xfrm>
            <a:off x="1116106" y="1993026"/>
            <a:ext cx="9959788" cy="3139321"/>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Utilizing medical data to its maximum potential is hampered by several issues.</a:t>
            </a: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 off, data are frequently divided or compartmentalized in many healthcare organizations, particularly hospitals. </a:t>
            </a:r>
          </a:p>
          <a:p>
            <a:pPr marL="285750" indent="-285750">
              <a:buFont typeface="Wingdings" panose="05000000000000000000" pitchFamily="2" charset="2"/>
              <a:buChar char="ü"/>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teams responsible for financial and operational oversight maintain and utilize administrative data, including cost data, reimbursements requests, and claims. </a:t>
            </a:r>
          </a:p>
          <a:p>
            <a:pPr marL="285750" indent="-285750">
              <a:buFont typeface="Wingdings" panose="05000000000000000000" pitchFamily="2" charset="2"/>
              <a:buChar char="ü"/>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administrative functions of the health care industry use this information, but patient treatment and care procedures are typically not informed by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1081947"/>
            <a:ext cx="4993341" cy="954107"/>
          </a:xfrm>
          <a:prstGeom prst="rect">
            <a:avLst/>
          </a:prstGeom>
          <a:noFill/>
        </p:spPr>
        <p:txBody>
          <a:bodyPr wrap="square" rtlCol="0">
            <a:sp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Big Data-Related problems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5" name="TextBox 4"/>
          <p:cNvSpPr txBox="1"/>
          <p:nvPr/>
        </p:nvSpPr>
        <p:spPr>
          <a:xfrm>
            <a:off x="744070" y="2052918"/>
            <a:ext cx="10551459" cy="3246081"/>
          </a:xfrm>
          <a:prstGeom prst="rect">
            <a:avLst/>
          </a:prstGeom>
          <a:noFill/>
        </p:spPr>
        <p:txBody>
          <a:bodyPr wrap="square" rtlCol="0">
            <a:spAutoFit/>
          </a:bodyPr>
          <a:lstStyle/>
          <a:p>
            <a:pPr lvl="0" algn="just">
              <a:lnSpc>
                <a:spcPct val="107000"/>
              </a:lnSpc>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Da</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ta Analytics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rPr>
              <a:t>Only by merging these datasets can data analytics pertaining to the best possible use of the hospital's resources and bettering patient outcomes be accomplished, fulfilling the second part of Gartner's definition</a:t>
            </a:r>
          </a:p>
          <a:p>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Privacy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rPr>
              <a:t>Safeguarding patient privacy is a second major obstacle to fully utilizing big data in healthcare. </a:t>
            </a:r>
          </a:p>
          <a:p>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Computation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rPr>
              <a:t>The fact that analysis is frequently an additional use of the information is a significant barrier in healthcare information analytics that has to be recognized. </a:t>
            </a:r>
            <a:endParaRPr lang="en-US" sz="1400" dirty="0">
              <a:latin typeface="Times New Roman" panose="02020603050405020304" pitchFamily="18" charset="0"/>
              <a:ea typeface="Calibri" panose="020F0502020204030204" pitchFamily="34" charset="0"/>
            </a:endParaRPr>
          </a:p>
          <a:p>
            <a:pPr lvl="0" algn="just">
              <a:lnSpc>
                <a:spcPct val="107000"/>
              </a:lnSpc>
              <a:spcAft>
                <a:spcPts val="800"/>
              </a:spcAft>
            </a:pP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Unstructured Data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rPr>
              <a:t>The quantity of unstructured data presents perhaps the biggest obstacle to gathering and interpreting large amounts of health care data. </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6282" y="1299882"/>
            <a:ext cx="6239435" cy="954107"/>
          </a:xfrm>
          <a:prstGeom prst="rect">
            <a:avLst/>
          </a:prstGeom>
          <a:noFill/>
        </p:spPr>
        <p:txBody>
          <a:bodyPr wrap="square" rtlCol="0">
            <a:sp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Solutions towards Application Problem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5" name="TextBox 4"/>
          <p:cNvSpPr txBox="1"/>
          <p:nvPr/>
        </p:nvSpPr>
        <p:spPr>
          <a:xfrm>
            <a:off x="726141" y="2456330"/>
            <a:ext cx="10605247" cy="3569439"/>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Many of these issues inside and across providers may be resolved with full information and data governance procedures.</a:t>
            </a:r>
          </a:p>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Regulations governing data format, proper usage of data sources, and data fields are all part of a data governance program. </a:t>
            </a:r>
          </a:p>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Strict data governance guidelines assist the technical elements of mapping and merging data from several sources while ensuring that the subject matter or format of information is consistent. </a:t>
            </a:r>
          </a:p>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Programs for information governance deal with data processing, analysis, and protection. </a:t>
            </a:r>
          </a:p>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Information governance regulations will help data users decide what amount of information may be disclosed without jeopardizing the identification of patients, as well as whether or not another use of the information is appropriate.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v"/>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 the team understanding it is important to improve the technology use which would be more convenient in the respect of data security and essentials. </a:t>
            </a:r>
          </a:p>
          <a:p>
            <a:pPr marL="285750" indent="-285750" algn="just">
              <a:lnSpc>
                <a:spcPct val="107000"/>
              </a:lnSpc>
              <a:spcAft>
                <a:spcPts val="800"/>
              </a:spcAft>
              <a:buFont typeface="Wingdings" panose="05000000000000000000" pitchFamily="2" charset="2"/>
              <a:buChar char="v"/>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Keeping the prospects and storage position more permanent and secure would be a resolver of all the issues that comes with the data analytics in medical essence comparing technology advancements and updates.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3858" y="1281954"/>
            <a:ext cx="5540188" cy="523220"/>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Conclusion </a:t>
            </a:r>
          </a:p>
        </p:txBody>
      </p:sp>
      <p:sp>
        <p:nvSpPr>
          <p:cNvPr id="5" name="TextBox 4"/>
          <p:cNvSpPr txBox="1"/>
          <p:nvPr/>
        </p:nvSpPr>
        <p:spPr>
          <a:xfrm>
            <a:off x="829235" y="1936377"/>
            <a:ext cx="10533529" cy="2442207"/>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Big data plays a major role in the field of healthcare informatics and has a considerable impact on the healthcare system particularly its four Vs in healthcare. </a:t>
            </a:r>
          </a:p>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this report, we have presented an in-depth definition and a quick review of big information in general and in the healthcare system. </a:t>
            </a:r>
          </a:p>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Additionally, we suggested using a conceptual architecture to solve big data-driven healthcare problems using Hadoop-based terminologies. </a:t>
            </a:r>
          </a:p>
          <a:p>
            <a:pPr marL="285750" indent="-285750" algn="just">
              <a:lnSpc>
                <a:spcPct val="107000"/>
              </a:lnSpc>
              <a:spcAft>
                <a:spcPts val="800"/>
              </a:spcAft>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would entail using big data produced by various medical data levels and developing techniques for analyzing the data and coming up with answers to medical queries.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3811" y="1792942"/>
            <a:ext cx="4132729" cy="523220"/>
          </a:xfrm>
          <a:prstGeom prst="rect">
            <a:avLst/>
          </a:prstGeom>
          <a:noFill/>
        </p:spPr>
        <p:txBody>
          <a:bodyPr wrap="square" rtlCol="0">
            <a:spAutoFit/>
          </a:bodyPr>
          <a:lstStyle/>
          <a:p>
            <a:pPr algn="ctr"/>
            <a:r>
              <a:rPr lang="en-US" sz="2800" b="1" dirty="0"/>
              <a:t>References </a:t>
            </a:r>
          </a:p>
        </p:txBody>
      </p:sp>
      <p:sp>
        <p:nvSpPr>
          <p:cNvPr id="5" name="TextBox 4"/>
          <p:cNvSpPr txBox="1"/>
          <p:nvPr/>
        </p:nvSpPr>
        <p:spPr>
          <a:xfrm>
            <a:off x="762000" y="2483223"/>
            <a:ext cx="10668000" cy="4361180"/>
          </a:xfrm>
          <a:prstGeom prst="rect">
            <a:avLst/>
          </a:prstGeom>
          <a:noFill/>
        </p:spPr>
        <p:txBody>
          <a:bodyPr wrap="square" rtlCol="0">
            <a:spAutoFit/>
          </a:bodyPr>
          <a:lstStyle/>
          <a:p>
            <a:pPr marL="457200" marR="47625" indent="-457200">
              <a:lnSpc>
                <a:spcPts val="2750"/>
              </a:lnSpc>
              <a:spcAft>
                <a:spcPts val="800"/>
              </a:spcAf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Chugh</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Kumaram</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&amp; Sharma, D. K. (2021). Application of tools and techniques of big data analytics for healthcare system.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Applications of Big Data in Healthcare</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69-84. </a:t>
            </a:r>
            <a:r>
              <a:rPr lang="en-US" sz="14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https://doi.org/10.1016/b978-0-12-820203-6.00010-2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47625" indent="-457200">
              <a:lnSpc>
                <a:spcPts val="2750"/>
              </a:lnSpc>
              <a:spcAft>
                <a:spcPts val="800"/>
              </a:spcAf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Isakki</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Alias Devi P. (2022). Big data, data mining, and data analytics in IoT-based healthcare applications.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 Anthology on Big Data Analytics, Architectures, and Applications</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1035-1053. </a:t>
            </a:r>
            <a:r>
              <a:rPr lang="en-US" sz="14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https://doi.org/10.4018/978-1-6684-3662-2.ch049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47625" indent="-457200">
              <a:lnSpc>
                <a:spcPts val="2750"/>
              </a:lnSpc>
              <a:spcAft>
                <a:spcPts val="800"/>
              </a:spcAf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Iyamu</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 (2022). A framework for selecting healthcare big data analytics tools.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Advancing Big Data Analytics for Healthcare Service Delivery</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58-73. </a:t>
            </a:r>
            <a:r>
              <a:rPr lang="en-US" sz="14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https://doi.org/10.4324/9781003251064-5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47625" indent="-457200">
              <a:lnSpc>
                <a:spcPts val="275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Kumar, S., &amp; Singh, M. (2019). Big data analytics for healthcare industry: Impact, applications, and tools.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Big Data Mining and Analytics</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48-57. </a:t>
            </a:r>
            <a:r>
              <a:rPr lang="en-US" sz="14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https://doi.org/10.26599/bdma.2018.9020031</a:t>
            </a:r>
          </a:p>
          <a:p>
            <a:pPr marL="457200" marR="47625" indent="-457200">
              <a:lnSpc>
                <a:spcPts val="275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Varatharajan, A., C., S., &amp; Varatharajan, V. (2020). Big data analytics in the healthcare industry. Big Data Analytics for Sustainable Computing, 160-178. </a:t>
            </a:r>
            <a:r>
              <a:rPr lang="en-US" sz="14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https://doi.org/10.4018/978-1-5225-9750-6.ch010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8612" y="645459"/>
            <a:ext cx="3514164" cy="707886"/>
          </a:xfrm>
          <a:prstGeom prst="rect">
            <a:avLst/>
          </a:prstGeom>
          <a:noFill/>
        </p:spPr>
        <p:txBody>
          <a:bodyPr wrap="square" rtlCol="0">
            <a:spAutoFit/>
          </a:bodyPr>
          <a:lstStyle/>
          <a:p>
            <a:r>
              <a:rPr lang="en-US" sz="4000" b="1" dirty="0">
                <a:solidFill>
                  <a:srgbClr val="002060"/>
                </a:solidFill>
                <a:effectLst>
                  <a:outerShdw blurRad="38100" dist="38100" dir="2700000" algn="tl">
                    <a:srgbClr val="000000">
                      <a:alpha val="43137"/>
                    </a:srgbClr>
                  </a:outerShdw>
                </a:effectLst>
              </a:rPr>
              <a:t> </a:t>
            </a:r>
          </a:p>
        </p:txBody>
      </p:sp>
      <p:sp>
        <p:nvSpPr>
          <p:cNvPr id="3" name="Title 2"/>
          <p:cNvSpPr>
            <a:spLocks noGrp="1"/>
          </p:cNvSpPr>
          <p:nvPr>
            <p:ph type="title"/>
          </p:nvPr>
        </p:nvSpPr>
        <p:spPr/>
        <p:txBody>
          <a:bodyPr/>
          <a:lstStyle/>
          <a:p>
            <a:r>
              <a:rPr lang="en-US" b="1" dirty="0"/>
              <a:t>Abstract</a:t>
            </a:r>
          </a:p>
        </p:txBody>
      </p:sp>
      <p:sp>
        <p:nvSpPr>
          <p:cNvPr id="4" name="Content Placeholder 3"/>
          <p:cNvSpPr>
            <a:spLocks noGrp="1"/>
          </p:cNvSpPr>
          <p:nvPr>
            <p:ph idx="1"/>
          </p:nvPr>
        </p:nvSpPr>
        <p:spPr/>
        <p:txBody>
          <a:bodyPr>
            <a:normAutofit fontScale="55000" lnSpcReduction="20000"/>
          </a:bodyPr>
          <a:lstStyle/>
          <a:p>
            <a:pPr marL="285750" indent="-285750">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rPr>
              <a:t>The Big Data term is a controversial topic that many writers and authors have been part of the argument depending on the application that is used in defining and differentiating the data and its analysis. </a:t>
            </a:r>
          </a:p>
          <a:p>
            <a:pPr marL="285750" indent="-285750">
              <a:buFont typeface="Wingdings" panose="05000000000000000000" pitchFamily="2" charset="2"/>
              <a:buChar char="ü"/>
            </a:pPr>
            <a:endParaRPr lang="en-US" sz="2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rPr>
              <a:t>This term has been authored preferably been an extensive data heave that would not have been handled through the traditional method of data handling or techniques. </a:t>
            </a:r>
          </a:p>
          <a:p>
            <a:pPr marL="285750" indent="-285750">
              <a:buFont typeface="Wingdings" panose="05000000000000000000" pitchFamily="2" charset="2"/>
              <a:buChar char="ü"/>
            </a:pPr>
            <a:endParaRPr lang="en-US" sz="2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rPr>
              <a:t>The big data field has been able to play an indispensable role in different fields where agriculture, data mining, education, finance and marketing. </a:t>
            </a:r>
          </a:p>
          <a:p>
            <a:pPr marL="285750" indent="-285750">
              <a:buFont typeface="Wingdings" panose="05000000000000000000" pitchFamily="2" charset="2"/>
              <a:buChar char="ü"/>
            </a:pPr>
            <a:endParaRPr lang="en-US" sz="2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rPr>
              <a:t>Analytics of Big data is a method where one would be able to look at the data and find a hidden pattern, relationship within the data and other data with importance in trying to enhance decision in relation to the data. </a:t>
            </a:r>
          </a:p>
          <a:p>
            <a:pPr marL="285750" indent="-285750">
              <a:buFont typeface="Wingdings" panose="05000000000000000000" pitchFamily="2" charset="2"/>
              <a:buChar char="ü"/>
            </a:pPr>
            <a:endParaRPr lang="en-US" sz="2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rPr>
              <a:t>With continued interest that is expanding due to the technological developments and many fields trying to use data increasing the data continuity and usage. </a:t>
            </a:r>
            <a:endParaRPr lang="en-US" sz="24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81083" y="914400"/>
            <a:ext cx="5100918"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INTRODUCTION </a:t>
            </a:r>
          </a:p>
        </p:txBody>
      </p:sp>
      <p:sp>
        <p:nvSpPr>
          <p:cNvPr id="5" name="TextBox 4"/>
          <p:cNvSpPr txBox="1"/>
          <p:nvPr/>
        </p:nvSpPr>
        <p:spPr>
          <a:xfrm>
            <a:off x="744071" y="1846730"/>
            <a:ext cx="10408024" cy="3970318"/>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rPr>
              <a:t>The term "Big Data" has lately become popular to describe a new paradigm for data exploitation. </a:t>
            </a:r>
          </a:p>
          <a:p>
            <a:pPr marL="285750" indent="-285750">
              <a:buFont typeface="Wingdings" panose="05000000000000000000" pitchFamily="2" charset="2"/>
              <a:buChar char="ü"/>
            </a:pPr>
            <a:endParaRPr lang="en-US" sz="1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rPr>
              <a:t>In the world of information technology, these new innovations frequently make their debut and receive a lot of media attention; yet, it may take some time to notice their unique selling feature. Volume (too vast), velocity (rapid arrival), unpredictability (quick changes), veracity (much turmoil), and variety (diversity) are only a few of the unique characteristics of big data, or BD. </a:t>
            </a:r>
          </a:p>
          <a:p>
            <a:pPr marL="285750" indent="-285750">
              <a:buFont typeface="Wingdings" panose="05000000000000000000" pitchFamily="2" charset="2"/>
              <a:buChar char="ü"/>
            </a:pPr>
            <a:endParaRPr lang="en-US" sz="1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rPr>
              <a:t>Large and diverse datasets share several distinct and significant characteristics that are similar to "Big Data." </a:t>
            </a:r>
          </a:p>
          <a:p>
            <a:pPr marL="285750" indent="-285750">
              <a:buFont typeface="Wingdings" panose="05000000000000000000" pitchFamily="2" charset="2"/>
              <a:buChar char="ü"/>
            </a:pPr>
            <a:endParaRPr lang="en-US" sz="1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rPr>
              <a:t>It is difficult to manage big datasets using the conventional frameworks for information preparation. </a:t>
            </a:r>
          </a:p>
          <a:p>
            <a:pPr marL="285750" indent="-285750">
              <a:buFont typeface="Wingdings" panose="05000000000000000000" pitchFamily="2" charset="2"/>
              <a:buChar char="ü"/>
            </a:pPr>
            <a:endParaRPr lang="en-US" sz="1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rPr>
              <a:t>Additionally, the "Big Data" highlights a number of uphill issues related to data storage, data movement, data visualization, data penetration, analysis of data, information protection, privacy of data breaches, and sharing. </a:t>
            </a:r>
          </a:p>
          <a:p>
            <a:pPr marL="285750" indent="-285750">
              <a:buFont typeface="Wingdings" panose="05000000000000000000" pitchFamily="2" charset="2"/>
              <a:buChar char="ü"/>
            </a:pPr>
            <a:endParaRPr lang="en-US" sz="1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rPr>
              <a:t>It is reasonable to consider the Big Data as a way to possibly grasp more knowledge sets, highlighting the limitations of habitual data structures.</a:t>
            </a:r>
          </a:p>
          <a:p>
            <a:pPr marL="285750" indent="-285750">
              <a:buFont typeface="Wingdings" panose="05000000000000000000" pitchFamily="2" charset="2"/>
              <a:buChar char="ü"/>
            </a:pPr>
            <a:endParaRPr lang="en-US" sz="1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rPr>
              <a:t> The Big Data model appears when data compute is either in motion or in take it easy mode; it compels data management to become a key component of the system engineering architecture. </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tx2">
                <a:tint val="45000"/>
                <a:satMod val="400000"/>
              </a:schemeClr>
            </a:duotone>
          </a:blip>
          <a:stretch>
            <a:fillRect/>
          </a:stretch>
        </p:blipFill>
        <p:spPr>
          <a:xfrm>
            <a:off x="600635" y="1801906"/>
            <a:ext cx="10981765" cy="4428565"/>
          </a:xfrm>
          <a:prstGeom prst="rect">
            <a:avLst/>
          </a:prstGeom>
        </p:spPr>
      </p:pic>
      <p:sp>
        <p:nvSpPr>
          <p:cNvPr id="5" name="TextBox 4"/>
          <p:cNvSpPr txBox="1"/>
          <p:nvPr/>
        </p:nvSpPr>
        <p:spPr>
          <a:xfrm>
            <a:off x="3603812" y="869577"/>
            <a:ext cx="5154706"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INTRODUCTION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87270" y="573741"/>
            <a:ext cx="6544235"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DATA ANALYTICS </a:t>
            </a:r>
          </a:p>
        </p:txBody>
      </p:sp>
      <p:sp>
        <p:nvSpPr>
          <p:cNvPr id="7" name="TextBox 6"/>
          <p:cNvSpPr txBox="1"/>
          <p:nvPr/>
        </p:nvSpPr>
        <p:spPr>
          <a:xfrm>
            <a:off x="632011" y="1205946"/>
            <a:ext cx="10927977" cy="5078313"/>
          </a:xfrm>
          <a:prstGeom prst="rect">
            <a:avLst/>
          </a:prstGeom>
          <a:noFill/>
        </p:spPr>
        <p:txBody>
          <a:bodyPr wrap="square">
            <a:spAutoFit/>
          </a:bodyPr>
          <a:lstStyle/>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Massive data sets with a variety of information types may be analyzed using the big data analytics technique. </a:t>
            </a:r>
          </a:p>
          <a:p>
            <a:pPr marL="285750" indent="-285750">
              <a:buFont typeface="Wingdings" panose="05000000000000000000" pitchFamily="2" charset="2"/>
              <a:buChar char="ü"/>
            </a:pP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For instance, massive data sets can be used to uncover hidden relationships, advertising drift, customer preferences, and other useful business information. </a:t>
            </a:r>
          </a:p>
          <a:p>
            <a:pPr marL="285750" indent="-285750">
              <a:buFont typeface="Wingdings" panose="05000000000000000000" pitchFamily="2" charset="2"/>
              <a:buChar char="ü"/>
            </a:pP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These measurable results might lead to effective marketing, additional revenue opportunities, more customer satisfaction, improved operational proficiency, an advantage over competing associations, and different business repayment. </a:t>
            </a:r>
          </a:p>
          <a:p>
            <a:pPr marL="285750" indent="-285750">
              <a:buFont typeface="Wingdings" panose="05000000000000000000" pitchFamily="2" charset="2"/>
              <a:buChar char="ü"/>
            </a:pP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Big Data has become a central subject in many endeavors, research projects, educational initiatives, and society at large.</a:t>
            </a:r>
          </a:p>
          <a:p>
            <a:pPr marL="285750" indent="-285750">
              <a:buFont typeface="Wingdings" panose="05000000000000000000" pitchFamily="2" charset="2"/>
              <a:buChar char="ü"/>
            </a:pP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This is due to the fact that the ability to produce, compile, transmit, prepare, and analyze extraordinary amounts of disparate information has practically broad applications and fundamentally alters how companies operate, how research ought to be conducted, and how people use and live with modern technology. </a:t>
            </a:r>
          </a:p>
          <a:p>
            <a:pPr marL="285750" indent="-285750">
              <a:buFont typeface="Wingdings" panose="05000000000000000000" pitchFamily="2" charset="2"/>
              <a:buChar char="ü"/>
            </a:pP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Specialized businesses, such as automobile, finance, social insurance, or assembly, might greatly benefit from improved and expedited information research</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3105" y="896471"/>
            <a:ext cx="5495365"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DATA ANALYTICS </a:t>
            </a:r>
          </a:p>
        </p:txBody>
      </p:sp>
      <p:sp>
        <p:nvSpPr>
          <p:cNvPr id="5" name="TextBox 4"/>
          <p:cNvSpPr txBox="1"/>
          <p:nvPr/>
        </p:nvSpPr>
        <p:spPr>
          <a:xfrm>
            <a:off x="887503" y="2034987"/>
            <a:ext cx="10264589" cy="2492990"/>
          </a:xfrm>
          <a:prstGeom prst="rect">
            <a:avLst/>
          </a:prstGeom>
          <a:noFill/>
        </p:spPr>
        <p:txBody>
          <a:bodyPr wrap="square" rtlCol="0">
            <a:spAutoFit/>
          </a:bodyPr>
          <a:lstStyle/>
          <a:p>
            <a:pPr marL="285750" indent="-285750">
              <a:buFont typeface="Wingdings" panose="05000000000000000000" pitchFamily="2" charset="2"/>
              <a:buChar char="ü"/>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Big Data invention and study in information-driven research methodologies becomes increasingly commonplace, for example in the geosciences, cosmology, and biological sciences. </a:t>
            </a:r>
          </a:p>
          <a:p>
            <a:pPr marL="285750" indent="-285750">
              <a:buFont typeface="Wingdings" panose="05000000000000000000" pitchFamily="2" charset="2"/>
              <a:buChar char="ü"/>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Customers who use PDAs, web-based social networks, and online resources spend a growing amount of time and energy on the internet, generate enormous amounts of information, </a:t>
            </a:r>
          </a:p>
          <a:p>
            <a:pPr marL="285750" indent="-285750">
              <a:buFont typeface="Wingdings" panose="05000000000000000000" pitchFamily="2" charset="2"/>
              <a:buChar char="ü"/>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They are the target audience for tailored services, offers, and notifications. </a:t>
            </a:r>
          </a:p>
          <a:p>
            <a:pPr marL="285750" indent="-285750">
              <a:buFont typeface="Wingdings" panose="05000000000000000000" pitchFamily="2" charset="2"/>
              <a:buChar char="ü"/>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While many of the potential advances associated with large amounts of data remain in their early stages.</a:t>
            </a:r>
          </a:p>
          <a:p>
            <a:pPr marL="285750" indent="-285750">
              <a:buFont typeface="Wingdings" panose="05000000000000000000" pitchFamily="2" charset="2"/>
              <a:buChar char="ü"/>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200" dirty="0">
                <a:latin typeface="Times New Roman" panose="02020603050405020304" pitchFamily="18" charset="0"/>
                <a:ea typeface="Calibri" panose="020F0502020204030204" pitchFamily="34" charset="0"/>
                <a:cs typeface="Times New Roman" panose="02020603050405020304" pitchFamily="18" charset="0"/>
              </a:rPr>
              <a:t>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here is tremendous promise provided that the many application-specific and mechanical challenges associated with managing and using big data are adequately addressed.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Big data in healthcare: management, analysis and future prospects | Journal  of Big Data | Full Text"/>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681318" y="1622612"/>
            <a:ext cx="10838329" cy="46082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0965" y="663388"/>
            <a:ext cx="10739717"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rPr>
              <a:t>DATA ANALYTICS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7364" y="717177"/>
            <a:ext cx="6454589"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Big Data Analytics in Health Informatics </a:t>
            </a:r>
            <a:endParaRPr lang="en-US" sz="2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outerShdw blurRad="38100" dist="38100" dir="2700000" algn="tl">
                  <a:srgbClr val="000000">
                    <a:alpha val="43137"/>
                  </a:srgbClr>
                </a:outerShdw>
              </a:effectLst>
            </a:endParaRPr>
          </a:p>
        </p:txBody>
      </p:sp>
      <p:sp>
        <p:nvSpPr>
          <p:cNvPr id="7" name="TextBox 6"/>
          <p:cNvSpPr txBox="1"/>
          <p:nvPr/>
        </p:nvSpPr>
        <p:spPr>
          <a:xfrm>
            <a:off x="627528" y="1671284"/>
            <a:ext cx="10954871" cy="474642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application of computer programming is the primary distinction between big-data health analytics and classical health analysis. </a:t>
            </a:r>
          </a:p>
          <a:p>
            <a:pPr marL="285750" indent="-285750" algn="just">
              <a:lnSpc>
                <a:spcPct val="107000"/>
              </a:lnSpc>
              <a:spcAft>
                <a:spcPts val="800"/>
              </a:spcAf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Under the old structure, big data analysis in the healthcare sector was dependent upon other industries. </a:t>
            </a:r>
          </a:p>
          <a:p>
            <a:pPr marL="285750" indent="-285750" algn="just">
              <a:lnSpc>
                <a:spcPct val="107000"/>
              </a:lnSpc>
              <a:spcAft>
                <a:spcPts val="800"/>
              </a:spcAf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information technology produces useful results—its operating systems are operational and it can process data into standardized forms—many healthcare stockholders have faith in it. </a:t>
            </a:r>
          </a:p>
          <a:p>
            <a:pPr marL="285750" indent="-285750" algn="just">
              <a:lnSpc>
                <a:spcPct val="107000"/>
              </a:lnSpc>
              <a:spcAft>
                <a:spcPts val="800"/>
              </a:spcAf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Managing the quickly expanding large healthcare data is a difficulty facing the healthcare sector today. </a:t>
            </a:r>
          </a:p>
          <a:p>
            <a:pPr marL="285750" indent="-285750" algn="just">
              <a:lnSpc>
                <a:spcPct val="107000"/>
              </a:lnSpc>
              <a:spcAft>
                <a:spcPts val="800"/>
              </a:spcAf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Big data analytics is a developing topic that might offer the healthcare system insightful information. </a:t>
            </a:r>
          </a:p>
          <a:p>
            <a:pPr marL="285750" indent="-285750" algn="just">
              <a:lnSpc>
                <a:spcPct val="107000"/>
              </a:lnSpc>
              <a:spcAft>
                <a:spcPts val="800"/>
              </a:spcAf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vast majority of the enormous volumes of data produced by this system are kept in hard copies, as was already mentioned, and must thereafter be digitized. </a:t>
            </a:r>
          </a:p>
          <a:p>
            <a:pPr marL="285750" indent="-285750" algn="just">
              <a:lnSpc>
                <a:spcPct val="107000"/>
              </a:lnSpc>
              <a:spcAft>
                <a:spcPts val="800"/>
              </a:spcAf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Big data may enable enhanced patient care, enhance medical outcomes, cut costs, and prevent wasteful spending all while enhancing healthcare delivery.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3506" y="941293"/>
            <a:ext cx="6024282" cy="830997"/>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Big Data Analytics in Health Informatics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5" name="TextBox 4"/>
          <p:cNvSpPr txBox="1"/>
          <p:nvPr/>
        </p:nvSpPr>
        <p:spPr>
          <a:xfrm>
            <a:off x="968188" y="1962799"/>
            <a:ext cx="10255624" cy="3754874"/>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healthcare informatics industry is facing challenges in developing data processing algorithms due to the heterogeneous origins and formats of big data. </a:t>
            </a:r>
          </a:p>
          <a:p>
            <a:pPr marL="285750" indent="-285750">
              <a:buFont typeface="Wingdings" panose="05000000000000000000" pitchFamily="2" charset="2"/>
              <a:buChar char="ü"/>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Techniques that merge disparate data sources are in high demand. </a:t>
            </a:r>
          </a:p>
          <a:p>
            <a:pPr marL="285750" indent="-285750">
              <a:buFont typeface="Wingdings" panose="05000000000000000000" pitchFamily="2" charset="2"/>
              <a:buChar char="ü"/>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Large volumes of data from various datasets may be recognized for anomalies using a variety of conceptual techniques. </a:t>
            </a:r>
          </a:p>
          <a:p>
            <a:pPr marL="285750" indent="-285750">
              <a:buFont typeface="Wingdings" panose="05000000000000000000" pitchFamily="2" charset="2"/>
              <a:buChar char="ü"/>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following frameworks are available for the analysis of medical data:</a:t>
            </a:r>
          </a:p>
          <a:p>
            <a:pPr marL="285750" indent="-285750">
              <a:buFont typeface="Wingdings" panose="05000000000000000000" pitchFamily="2" charset="2"/>
              <a:buChar char="ü"/>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1400" b="1" dirty="0">
                <a:effectLst/>
                <a:latin typeface="Times New Roman" panose="02020603050405020304" pitchFamily="18" charset="0"/>
                <a:ea typeface="Calibri" panose="020F0502020204030204" pitchFamily="34" charset="0"/>
              </a:rPr>
              <a:t>Healthcare and Predictive Analytics</a:t>
            </a:r>
            <a:r>
              <a:rPr lang="en-US" sz="1400" dirty="0">
                <a:effectLst/>
                <a:latin typeface="Times New Roman" panose="02020603050405020304" pitchFamily="18" charset="0"/>
                <a:ea typeface="Calibri" panose="020F0502020204030204" pitchFamily="34" charset="0"/>
              </a:rPr>
              <a:t>: Although statistical analysis has been widely acknowledged as a prominent business intelligence technique for the past two years, its practical implications go much beyond the realm of business</a:t>
            </a:r>
          </a:p>
          <a:p>
            <a:pPr marL="285750" indent="-285750">
              <a:buFontTx/>
              <a:buChar char="-"/>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1400" b="1" dirty="0">
                <a:effectLst/>
                <a:latin typeface="Times New Roman" panose="02020603050405020304" pitchFamily="18" charset="0"/>
                <a:ea typeface="Calibri" panose="020F0502020204030204" pitchFamily="34" charset="0"/>
              </a:rPr>
              <a:t>Machine Learning Applications in Health Care:</a:t>
            </a:r>
            <a:r>
              <a:rPr lang="en-US" sz="1400" dirty="0">
                <a:effectLst/>
                <a:latin typeface="Times New Roman" panose="02020603050405020304" pitchFamily="18" charset="0"/>
                <a:ea typeface="Calibri" panose="020F0502020204030204" pitchFamily="34" charset="0"/>
              </a:rPr>
              <a:t> Data Mining and Machine Learning have a similar notion in that they both scan data to find patterns.</a:t>
            </a:r>
          </a:p>
          <a:p>
            <a:pPr marL="285750" indent="-285750">
              <a:buFontTx/>
              <a:buChar char="-"/>
            </a:pPr>
            <a:endParaRPr lang="en-US" sz="1400" dirty="0">
              <a:effectLst/>
              <a:latin typeface="Times New Roman" panose="02020603050405020304" pitchFamily="18" charset="0"/>
              <a:ea typeface="Calibri" panose="020F0502020204030204" pitchFamily="34" charset="0"/>
            </a:endParaRPr>
          </a:p>
          <a:p>
            <a:pPr marL="285750" indent="-285750">
              <a:buFontTx/>
              <a:buChar char="-"/>
            </a:pPr>
            <a:r>
              <a:rPr lang="en-US" sz="1400" b="1" dirty="0">
                <a:effectLst/>
                <a:latin typeface="Times New Roman" panose="02020603050405020304" pitchFamily="18" charset="0"/>
                <a:ea typeface="Calibri" panose="020F0502020204030204" pitchFamily="34" charset="0"/>
              </a:rPr>
              <a:t>Electronic Health Records</a:t>
            </a:r>
            <a:r>
              <a:rPr lang="en-US" sz="1400" dirty="0">
                <a:effectLst/>
                <a:latin typeface="Times New Roman" panose="02020603050405020304" pitchFamily="18" charset="0"/>
                <a:ea typeface="Calibri" panose="020F0502020204030204" pitchFamily="34" charset="0"/>
              </a:rPr>
              <a:t>: EHRs are the most popular use of big data in healthcare applications. </a:t>
            </a:r>
            <a:endParaRPr lang="en-US" sz="1400" dirty="0">
              <a:latin typeface="Times New Roman" panose="02020603050405020304" pitchFamily="18" charset="0"/>
              <a:ea typeface="Calibri" panose="020F0502020204030204" pitchFamily="34" charset="0"/>
            </a:endParaRPr>
          </a:p>
          <a:p>
            <a:pPr marL="285750" indent="-285750">
              <a:buFontTx/>
              <a:buChar char="-"/>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1852</Words>
  <Application>Microsoft Office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Gear Drives</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Otieno</dc:creator>
  <cp:lastModifiedBy>Sanketh Tagalapally</cp:lastModifiedBy>
  <cp:revision>12</cp:revision>
  <dcterms:created xsi:type="dcterms:W3CDTF">2024-01-27T23:25:00Z</dcterms:created>
  <dcterms:modified xsi:type="dcterms:W3CDTF">2024-01-29T19:25:58Z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61F1147E393348999FDBCB336F273D39_12</vt:lpwstr>
  </property>
  <property fmtid="{D5CDD505-2E9C-101B-9397-08002B2CF9AE}" pid="3" name="KSOProductBuildVer">
    <vt:lpwstr>1033-12.2.0.13431</vt:lpwstr>
  </property>
</Properties>
</file>