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7" r:id="rId2"/>
    <p:sldId id="259" r:id="rId3"/>
    <p:sldId id="260" r:id="rId4"/>
    <p:sldId id="271" r:id="rId5"/>
    <p:sldId id="272" r:id="rId6"/>
    <p:sldId id="261" r:id="rId7"/>
    <p:sldId id="273" r:id="rId8"/>
    <p:sldId id="262" r:id="rId9"/>
    <p:sldId id="270" r:id="rId10"/>
    <p:sldId id="274" r:id="rId11"/>
    <p:sldId id="275" r:id="rId12"/>
    <p:sldId id="276" r:id="rId13"/>
    <p:sldId id="277" r:id="rId14"/>
    <p:sldId id="278" r:id="rId15"/>
    <p:sldId id="279" r:id="rId16"/>
    <p:sldId id="264" r:id="rId17"/>
    <p:sldId id="280" r:id="rId18"/>
    <p:sldId id="267" r:id="rId19"/>
    <p:sldId id="269" r:id="rId20"/>
    <p:sldId id="266" r:id="rId21"/>
    <p:sldId id="268" r:id="rId22"/>
    <p:sldId id="281" r:id="rId23"/>
    <p:sldId id="282" r:id="rId24"/>
    <p:sldId id="283" r:id="rId25"/>
    <p:sldId id="284" r:id="rId26"/>
    <p:sldId id="265" r:id="rId27"/>
    <p:sldId id="285" r:id="rId28"/>
    <p:sldId id="286" r:id="rId29"/>
    <p:sldId id="263" r:id="rId30"/>
    <p:sldId id="258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544D12-E085-4A98-B0F5-259CF7A545DF}" v="57" dt="2022-09-28T09:56:27.807"/>
    <p1510:client id="{53A5A3EA-291E-4196-AF4B-231FCDEF5DB2}" v="446" dt="2022-09-28T03:32:46.729"/>
    <p1510:client id="{E1721636-1D68-4300-90FF-4B2D5A7A79A2}" v="43" dt="2022-09-28T00:59:28.6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854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07918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681791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2654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22410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74707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512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7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295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4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644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1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67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688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42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80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16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atra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7902" y="1156997"/>
            <a:ext cx="6635169" cy="316811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Arial Black" panose="020B0A04020102020204" pitchFamily="34" charset="0"/>
              </a:rPr>
              <a:t>Flight Price Prediction Using Regression Methods</a:t>
            </a:r>
            <a:br>
              <a:rPr lang="en-US" sz="32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n-US" sz="3200" b="1" dirty="0">
                <a:solidFill>
                  <a:schemeClr val="tx1"/>
                </a:solidFill>
                <a:latin typeface="Arial Black" panose="020B0A04020102020204" pitchFamily="34" charset="0"/>
              </a:rPr>
              <a:t>By </a:t>
            </a:r>
            <a:br>
              <a:rPr lang="en-US" sz="32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n-US" sz="3200" b="1" dirty="0" err="1">
                <a:solidFill>
                  <a:schemeClr val="tx1"/>
                </a:solidFill>
                <a:latin typeface="Arial Black" panose="020B0A04020102020204" pitchFamily="34" charset="0"/>
              </a:rPr>
              <a:t>Charitha</a:t>
            </a:r>
            <a:r>
              <a:rPr lang="en-US" sz="3200" b="1" dirty="0">
                <a:solidFill>
                  <a:schemeClr val="tx1"/>
                </a:solidFill>
                <a:latin typeface="Arial Black" panose="020B0A04020102020204" pitchFamily="34" charset="0"/>
              </a:rPr>
              <a:t> Lanka</a:t>
            </a: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2032B-26A4-7939-E34E-1B418544F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Calibri"/>
                <a:ea typeface="+mj-lt"/>
                <a:cs typeface="+mj-lt"/>
              </a:rPr>
              <a:t>Visualizations</a:t>
            </a:r>
            <a:endParaRPr lang="en-US" dirty="0">
              <a:latin typeface="Calibri"/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40AF1-DD41-70F9-9290-7C407B5C0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We can see from the graph that </a:t>
            </a:r>
            <a:r>
              <a:rPr lang="en-US" b="1" dirty="0" err="1">
                <a:ea typeface="+mn-lt"/>
                <a:cs typeface="+mn-lt"/>
              </a:rPr>
              <a:t>indiGo</a:t>
            </a:r>
            <a:r>
              <a:rPr lang="en-US" b="1" dirty="0">
                <a:ea typeface="+mn-lt"/>
                <a:cs typeface="+mn-lt"/>
              </a:rPr>
              <a:t> and Air India has the highest counts.</a:t>
            </a:r>
          </a:p>
          <a:p>
            <a:pPr marL="0" indent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lang="en-IN" b="1" dirty="0">
              <a:solidFill>
                <a:srgbClr val="002060"/>
              </a:solidFill>
              <a:latin typeface="Corbel"/>
              <a:ea typeface="+mn-lt"/>
              <a:cs typeface="+mn-lt"/>
            </a:endParaRPr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0B47201-3600-9B88-388F-D23F6ACC2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883" y="2584433"/>
            <a:ext cx="4794013" cy="380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680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398D9-4352-D388-2578-D54D0428B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/>
                <a:ea typeface="+mj-lt"/>
                <a:cs typeface="+mj-lt"/>
              </a:rPr>
              <a:t>Stop-wise Distribution of Flights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53F16-89EB-88F7-6325-0BDCB90B8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IN" dirty="0">
                <a:ea typeface="+mn-lt"/>
                <a:cs typeface="+mn-lt"/>
              </a:rPr>
              <a:t>We can see from the graph that 1 Stop has the highest counts.</a:t>
            </a:r>
          </a:p>
          <a:p>
            <a:endParaRPr lang="en-IN" dirty="0">
              <a:ea typeface="+mn-lt"/>
              <a:cs typeface="+mn-l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4EF3B9D-7241-FE30-0891-7E26AC6F9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845" y="2542182"/>
            <a:ext cx="5396088" cy="368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886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96479-3945-AAE4-436F-7A23E203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ea typeface="+mj-lt"/>
                <a:cs typeface="+mj-lt"/>
              </a:rPr>
              <a:t>Checking which Airline is expensive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E5E05-2218-3170-CB7D-2F639221B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IN" dirty="0">
                <a:ea typeface="+mn-lt"/>
                <a:cs typeface="+mn-lt"/>
              </a:rPr>
              <a:t>From the plot we can visualize that Air Asia is the most expensive and SpiceJet and IndiGo are the cheapest.</a:t>
            </a:r>
          </a:p>
          <a:p>
            <a:endParaRPr lang="en-IN" dirty="0">
              <a:ea typeface="+mn-lt"/>
              <a:cs typeface="+mn-l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75270D8-F155-791C-55B4-F4E61AC93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104" y="2683087"/>
            <a:ext cx="5508976" cy="371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58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557CA-ADCB-88BE-A32B-F6728D0EE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E4CA2-A0C4-AA82-5A13-FB819A3C3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IN" dirty="0">
                <a:ea typeface="+mn-lt"/>
                <a:cs typeface="+mn-lt"/>
              </a:rPr>
              <a:t>From the plot we can visualized that the flights with 2 Stops have highest price followed by flights having 2 stops and the flights which have no stops is having very less ticket price compared to others.</a:t>
            </a:r>
          </a:p>
          <a:p>
            <a:endParaRPr lang="en-IN" dirty="0">
              <a:ea typeface="+mn-lt"/>
              <a:cs typeface="+mn-l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EB8A993-07DE-4B86-F8B1-FA7AC29BC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734" y="2838529"/>
            <a:ext cx="4728161" cy="356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86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75F92-DF86-AE9A-C46A-E826F0782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latin typeface="Calibri"/>
                <a:cs typeface="Calibri"/>
              </a:rPr>
              <a:t>Comparing Airline and Price Base on Destination</a:t>
            </a:r>
            <a:r>
              <a:rPr lang="en-US" dirty="0">
                <a:latin typeface="Calibri"/>
                <a:cs typeface="Calibri"/>
              </a:rPr>
              <a:t> 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C62A622-1590-99C8-BCB0-577E5BC175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3441" y="2160588"/>
            <a:ext cx="4445155" cy="3881437"/>
          </a:xfrm>
        </p:spPr>
      </p:pic>
    </p:spTree>
    <p:extLst>
      <p:ext uri="{BB962C8B-B14F-4D97-AF65-F5344CB8AC3E}">
        <p14:creationId xmlns:p14="http://schemas.microsoft.com/office/powerpoint/2010/main" val="2847525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82005-6FFE-7AE9-A192-197306D83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Comparing Source and Price Base on Total_stops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31C261A-991E-BFF4-15B3-494F585AB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7369" y="2160588"/>
            <a:ext cx="4357300" cy="3881437"/>
          </a:xfrm>
        </p:spPr>
      </p:pic>
    </p:spTree>
    <p:extLst>
      <p:ext uri="{BB962C8B-B14F-4D97-AF65-F5344CB8AC3E}">
        <p14:creationId xmlns:p14="http://schemas.microsoft.com/office/powerpoint/2010/main" val="405506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771A5-8A64-2A9A-2304-916002B06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Calibri"/>
                <a:ea typeface="+mj-lt"/>
                <a:cs typeface="+mj-lt"/>
              </a:rPr>
              <a:t>Machine Learning Model Building</a:t>
            </a:r>
            <a:endParaRPr lang="en-US" sz="4000">
              <a:solidFill>
                <a:schemeClr val="tx1"/>
              </a:solidFill>
              <a:latin typeface="Calibri"/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0689D-0943-7689-7D77-2B0BAEA16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</a:pPr>
            <a:r>
              <a:rPr lang="en-IN" sz="1800" dirty="0">
                <a:solidFill>
                  <a:schemeClr val="tx1"/>
                </a:solidFill>
                <a:latin typeface="Corbel"/>
              </a:rPr>
              <a:t>This problem can be solve using regression-based machine learning algorithm</a:t>
            </a:r>
            <a:r>
              <a:rPr lang="en-IN" sz="1800" dirty="0">
                <a:solidFill>
                  <a:schemeClr val="tx1"/>
                </a:solidFill>
                <a:latin typeface="Corbel"/>
                <a:ea typeface="Times New Roman" panose="02020603050405020304" pitchFamily="18" charset="0"/>
              </a:rPr>
              <a:t>.</a:t>
            </a:r>
            <a:endParaRPr lang="en-US" sz="1800" dirty="0">
              <a:solidFill>
                <a:schemeClr val="tx1"/>
              </a:solidFill>
              <a:effectLst/>
              <a:latin typeface="Corbel"/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9BA8B7"/>
              </a:buClr>
            </a:pPr>
            <a:r>
              <a:rPr lang="en-IN" sz="1800" dirty="0">
                <a:solidFill>
                  <a:schemeClr val="tx1"/>
                </a:solidFill>
                <a:ea typeface="+mn-lt"/>
                <a:cs typeface="+mn-lt"/>
              </a:rPr>
              <a:t>Methodology to Build Machine Learning Model:</a:t>
            </a:r>
            <a:endParaRPr lang="en-US" sz="1800" dirty="0">
              <a:solidFill>
                <a:schemeClr val="tx1"/>
              </a:solidFill>
              <a:ea typeface="+mn-lt"/>
              <a:cs typeface="+mn-lt"/>
            </a:endParaRPr>
          </a:p>
          <a:p>
            <a:pPr marL="383540" lvl="1">
              <a:lnSpc>
                <a:spcPct val="90000"/>
              </a:lnSpc>
              <a:buFont typeface="Wingdings,Sans-Serif" panose="020F0502020204030204" pitchFamily="34" charset="0"/>
              <a:buChar char="§"/>
            </a:pPr>
            <a:r>
              <a:rPr lang="en-IN" sz="1800" dirty="0">
                <a:solidFill>
                  <a:schemeClr val="tx1"/>
                </a:solidFill>
                <a:ea typeface="+mn-lt"/>
                <a:cs typeface="+mn-lt"/>
              </a:rPr>
              <a:t>Encoding Categorical data into Numerical data</a:t>
            </a:r>
            <a:endParaRPr lang="en-US" sz="1800" dirty="0">
              <a:solidFill>
                <a:schemeClr val="tx1"/>
              </a:solidFill>
              <a:ea typeface="+mn-lt"/>
              <a:cs typeface="+mn-lt"/>
            </a:endParaRPr>
          </a:p>
          <a:p>
            <a:pPr marL="383540" lvl="1">
              <a:lnSpc>
                <a:spcPct val="90000"/>
              </a:lnSpc>
              <a:buFont typeface="Wingdings,Sans-Serif" panose="020F0502020204030204" pitchFamily="34" charset="0"/>
              <a:buChar char="§"/>
            </a:pPr>
            <a:r>
              <a:rPr lang="en-IN" sz="1800" dirty="0">
                <a:solidFill>
                  <a:schemeClr val="tx1"/>
                </a:solidFill>
                <a:ea typeface="+mn-lt"/>
                <a:cs typeface="+mn-lt"/>
              </a:rPr>
              <a:t>Scaling data </a:t>
            </a:r>
            <a:r>
              <a:rPr lang="en-IN" sz="1800" dirty="0">
                <a:solidFill>
                  <a:schemeClr val="tx1"/>
                </a:solidFill>
                <a:ea typeface="+mn-lt"/>
                <a:cs typeface="+mn-lt"/>
                <a:sym typeface="Wingdings" panose="05000000000000000000" pitchFamily="2" charset="2"/>
              </a:rPr>
              <a:t>using Standard Scalar</a:t>
            </a:r>
            <a:endParaRPr lang="en-US" sz="1800" dirty="0">
              <a:solidFill>
                <a:schemeClr val="tx1"/>
              </a:solidFill>
              <a:ea typeface="+mn-lt"/>
              <a:cs typeface="+mn-lt"/>
            </a:endParaRPr>
          </a:p>
          <a:p>
            <a:pPr marL="383540" lvl="1">
              <a:lnSpc>
                <a:spcPct val="90000"/>
              </a:lnSpc>
              <a:buFont typeface="Wingdings,Sans-Serif" panose="020F0502020204030204" pitchFamily="34" charset="0"/>
              <a:buChar char="§"/>
            </a:pPr>
            <a:r>
              <a:rPr lang="en-US" sz="1800" dirty="0">
                <a:solidFill>
                  <a:schemeClr val="tx1"/>
                </a:solidFill>
                <a:ea typeface="+mn-lt"/>
                <a:cs typeface="+mn-lt"/>
                <a:sym typeface="Wingdings" panose="05000000000000000000" pitchFamily="2" charset="2"/>
              </a:rPr>
              <a:t>Splitting data 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in training &amp; test data using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train_test_split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from 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model_selection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</a:p>
          <a:p>
            <a:pPr marL="383540" lvl="1">
              <a:lnSpc>
                <a:spcPct val="90000"/>
              </a:lnSpc>
              <a:buFont typeface="Wingdings,Sans-Serif" panose="020F0502020204030204" pitchFamily="34" charset="0"/>
              <a:buChar char="§"/>
            </a:pP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Implementing various Regression Based Algorithm to build ML Model</a:t>
            </a:r>
          </a:p>
          <a:p>
            <a:pPr marL="383540" lvl="1">
              <a:lnSpc>
                <a:spcPct val="90000"/>
              </a:lnSpc>
              <a:buFont typeface="Wingdings,Sans-Serif" panose="020F0502020204030204" pitchFamily="34" charset="0"/>
              <a:buChar char="§"/>
            </a:pP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Conducting 5 fold Cross validation</a:t>
            </a:r>
          </a:p>
          <a:p>
            <a:pPr marL="383540" lvl="1">
              <a:lnSpc>
                <a:spcPct val="90000"/>
              </a:lnSpc>
              <a:buFont typeface="Wingdings,Sans-Serif" panose="020F0502020204030204" pitchFamily="34" charset="0"/>
              <a:buChar char="§"/>
            </a:pP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Hyper Parameter tuning of best Model</a:t>
            </a:r>
            <a:endParaRPr lang="en-US" sz="1800" dirty="0">
              <a:solidFill>
                <a:schemeClr val="tx1"/>
              </a:solidFill>
              <a:effectLst/>
              <a:ea typeface="+mn-lt"/>
              <a:cs typeface="+mn-lt"/>
            </a:endParaRPr>
          </a:p>
          <a:p>
            <a:pPr marL="383540" lvl="1">
              <a:lnSpc>
                <a:spcPct val="90000"/>
              </a:lnSpc>
              <a:buFont typeface="Wingdings,Sans-Serif" panose="020F0502020204030204" pitchFamily="34" charset="0"/>
              <a:buChar char="§"/>
            </a:pP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Saving Final Tuned Model using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Joblib</a:t>
            </a:r>
            <a:endParaRPr lang="en-IN" sz="1800" dirty="0" err="1">
              <a:solidFill>
                <a:schemeClr val="tx1"/>
              </a:solidFill>
              <a:ea typeface="+mn-lt"/>
              <a:cs typeface="+mn-lt"/>
            </a:endParaRPr>
          </a:p>
          <a:p>
            <a:pPr>
              <a:buClr>
                <a:srgbClr val="9BA8B7"/>
              </a:buClr>
            </a:pPr>
            <a:endParaRPr lang="en-IN" sz="18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929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2E15-077E-6C9E-7AAF-EEF4522F5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Calibri"/>
                <a:ea typeface="+mj-lt"/>
                <a:cs typeface="+mj-lt"/>
              </a:rPr>
              <a:t>REGRESSION ALGORITHMS 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68836-3E68-05C9-9A68-54AF50733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9461"/>
            <a:ext cx="10058400" cy="4400593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IN" b="1" dirty="0">
                <a:ea typeface="+mn-lt"/>
                <a:cs typeface="+mn-lt"/>
              </a:rPr>
              <a:t>Listing down all the algorithms used for the training and testing. </a:t>
            </a:r>
            <a:endParaRPr lang="en-US" b="1">
              <a:ea typeface="+mn-lt"/>
              <a:cs typeface="+mn-lt"/>
            </a:endParaRPr>
          </a:p>
          <a:p>
            <a:pPr marL="457200" indent="-457200" algn="just">
              <a:buAutoNum type="arabicPeriod"/>
            </a:pPr>
            <a:r>
              <a:rPr lang="en-IN" b="1" dirty="0" err="1">
                <a:ea typeface="+mn-lt"/>
                <a:cs typeface="+mn-lt"/>
              </a:rPr>
              <a:t>KNeighbors</a:t>
            </a:r>
            <a:r>
              <a:rPr lang="en-IN" b="1" dirty="0">
                <a:ea typeface="+mn-lt"/>
                <a:cs typeface="+mn-lt"/>
              </a:rPr>
              <a:t> Regressor </a:t>
            </a:r>
            <a:endParaRPr lang="en-US" b="1">
              <a:ea typeface="+mn-lt"/>
              <a:cs typeface="+mn-lt"/>
            </a:endParaRPr>
          </a:p>
          <a:p>
            <a:pPr marL="457200" indent="-457200" algn="just">
              <a:buAutoNum type="arabicPeriod"/>
            </a:pPr>
            <a:r>
              <a:rPr lang="en-IN" b="1" dirty="0">
                <a:ea typeface="+mn-lt"/>
                <a:cs typeface="+mn-lt"/>
              </a:rPr>
              <a:t>Linear Regression </a:t>
            </a:r>
            <a:endParaRPr lang="en-US" b="1">
              <a:ea typeface="+mn-lt"/>
              <a:cs typeface="+mn-lt"/>
            </a:endParaRPr>
          </a:p>
          <a:p>
            <a:pPr marL="457200" indent="-457200" algn="just">
              <a:buAutoNum type="arabicPeriod"/>
            </a:pPr>
            <a:r>
              <a:rPr lang="en-IN" b="1" dirty="0">
                <a:ea typeface="+mn-lt"/>
                <a:cs typeface="+mn-lt"/>
              </a:rPr>
              <a:t>Linear Regression with Ridge </a:t>
            </a:r>
            <a:endParaRPr lang="en-US" b="1">
              <a:ea typeface="+mn-lt"/>
              <a:cs typeface="+mn-lt"/>
            </a:endParaRPr>
          </a:p>
          <a:p>
            <a:pPr marL="457200" indent="-457200" algn="just">
              <a:buAutoNum type="arabicPeriod"/>
            </a:pPr>
            <a:r>
              <a:rPr lang="en-IN" b="1" dirty="0">
                <a:ea typeface="+mn-lt"/>
                <a:cs typeface="+mn-lt"/>
              </a:rPr>
              <a:t>Linear Regression with Lasso</a:t>
            </a:r>
            <a:endParaRPr lang="en-US" b="1">
              <a:ea typeface="+mn-lt"/>
              <a:cs typeface="+mn-lt"/>
            </a:endParaRPr>
          </a:p>
          <a:p>
            <a:pPr marL="457200" indent="-457200" algn="just">
              <a:buAutoNum type="arabicPeriod"/>
            </a:pPr>
            <a:r>
              <a:rPr lang="en-IN" b="1" dirty="0">
                <a:ea typeface="+mn-lt"/>
                <a:cs typeface="+mn-lt"/>
              </a:rPr>
              <a:t>Gradient Boosting Regressor</a:t>
            </a:r>
            <a:endParaRPr lang="en-US" b="1">
              <a:ea typeface="+mn-lt"/>
              <a:cs typeface="+mn-lt"/>
            </a:endParaRPr>
          </a:p>
          <a:p>
            <a:pPr marL="457200" indent="-457200" algn="just">
              <a:buAutoNum type="arabicPeriod"/>
            </a:pPr>
            <a:r>
              <a:rPr lang="en-IN" b="1" dirty="0">
                <a:ea typeface="+mn-lt"/>
                <a:cs typeface="+mn-lt"/>
              </a:rPr>
              <a:t>Bagging Regressor</a:t>
            </a:r>
            <a:endParaRPr lang="en-US" b="1">
              <a:ea typeface="+mn-lt"/>
              <a:cs typeface="+mn-lt"/>
            </a:endParaRPr>
          </a:p>
          <a:p>
            <a:pPr marL="457200" indent="-457200" algn="just">
              <a:buAutoNum type="arabicPeriod"/>
            </a:pPr>
            <a:r>
              <a:rPr lang="en-IN" b="1" dirty="0">
                <a:ea typeface="+mn-lt"/>
                <a:cs typeface="+mn-lt"/>
              </a:rPr>
              <a:t>Extra Trees Regressor</a:t>
            </a:r>
            <a:endParaRPr lang="en-US" b="1">
              <a:ea typeface="+mn-lt"/>
              <a:cs typeface="+mn-lt"/>
            </a:endParaRPr>
          </a:p>
          <a:p>
            <a:pPr marL="457200" indent="-457200" algn="just">
              <a:buAutoNum type="arabicPeriod"/>
            </a:pPr>
            <a:r>
              <a:rPr lang="en-IN" b="1" dirty="0">
                <a:ea typeface="+mn-lt"/>
                <a:cs typeface="+mn-lt"/>
              </a:rPr>
              <a:t>XGB Regressor</a:t>
            </a:r>
            <a:endParaRPr lang="en-US" b="1">
              <a:ea typeface="+mn-lt"/>
              <a:cs typeface="+mn-lt"/>
            </a:endParaRPr>
          </a:p>
          <a:p>
            <a:pPr marL="457200" indent="-457200" algn="just">
              <a:buAutoNum type="arabicPeriod"/>
            </a:pPr>
            <a:r>
              <a:rPr lang="en-IN" b="1" dirty="0">
                <a:ea typeface="+mn-lt"/>
                <a:cs typeface="+mn-lt"/>
              </a:rPr>
              <a:t>Decision Tree Regressor </a:t>
            </a:r>
            <a:endParaRPr lang="en-US" b="1">
              <a:ea typeface="+mn-lt"/>
              <a:cs typeface="+mn-lt"/>
            </a:endParaRPr>
          </a:p>
          <a:p>
            <a:pPr marL="457200" indent="-457200" algn="just">
              <a:buAutoNum type="arabicPeriod"/>
            </a:pPr>
            <a:r>
              <a:rPr lang="en-IN" b="1" dirty="0">
                <a:ea typeface="+mn-lt"/>
                <a:cs typeface="+mn-lt"/>
              </a:rPr>
              <a:t>Random Forest Regressor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39912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5024D-4A8D-EA15-C1A4-9D8319687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Linear Regression</a:t>
            </a:r>
            <a:endParaRPr lang="en-IN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DC9BF55F-1921-AC12-7EC4-3BA7FA92C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8761" y="1920053"/>
            <a:ext cx="7056772" cy="4400594"/>
          </a:xfrm>
        </p:spPr>
      </p:pic>
    </p:spTree>
    <p:extLst>
      <p:ext uri="{BB962C8B-B14F-4D97-AF65-F5344CB8AC3E}">
        <p14:creationId xmlns:p14="http://schemas.microsoft.com/office/powerpoint/2010/main" val="4192609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E6730-8963-3E43-8D99-C8BBA5465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>
                <a:ea typeface="+mj-lt"/>
                <a:cs typeface="+mj-lt"/>
              </a:rPr>
              <a:t>Linear Regression with Ridge and Lasso</a:t>
            </a:r>
            <a:endParaRPr lang="en-US" sz="4000" dirty="0">
              <a:ea typeface="+mj-lt"/>
              <a:cs typeface="+mj-lt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D15A2C68-9AC0-9C20-F7CA-46762D9035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1583" y="1929461"/>
            <a:ext cx="5553054" cy="4410001"/>
          </a:xfr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0C0D640F-D9B1-7E4E-881B-430CAA4F1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919" y="1969349"/>
            <a:ext cx="5095051" cy="440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834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3B2B1-FD4D-D991-3C51-C4CA70E4F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>
                <a:ea typeface="+mj-lt"/>
                <a:cs typeface="+mj-lt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1139F-D011-0B4E-9166-AEBFED834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284177" cy="4033705"/>
          </a:xfrm>
        </p:spPr>
        <p:txBody>
          <a:bodyPr vert="horz" lIns="0" tIns="45720" rIns="0" bIns="45720" rtlCol="0" anchor="t">
            <a:normAutofit/>
          </a:bodyPr>
          <a:lstStyle/>
          <a:p>
            <a:pPr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Font typeface="Calibri" panose="02070309020205020404" pitchFamily="49" charset="0"/>
              <a:buChar char=" "/>
            </a:pPr>
            <a:r>
              <a:rPr lang="en-US" sz="2000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Anyone who</a:t>
            </a:r>
            <a:r>
              <a:rPr lang="en-US" sz="2000" dirty="0">
                <a:solidFill>
                  <a:schemeClr val="tx1"/>
                </a:solidFill>
                <a:effectLst/>
                <a:latin typeface="Calibri"/>
                <a:ea typeface="+mn-lt"/>
                <a:cs typeface="+mn-lt"/>
              </a:rPr>
              <a:t> has 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booked a flight </a:t>
            </a:r>
            <a:r>
              <a:rPr lang="en-US" sz="2000" dirty="0">
                <a:solidFill>
                  <a:schemeClr val="tx1"/>
                </a:solidFill>
                <a:effectLst/>
                <a:latin typeface="Calibri"/>
                <a:ea typeface="+mn-lt"/>
                <a:cs typeface="+mn-lt"/>
              </a:rPr>
              <a:t>ticket 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knows how unexpectedly the prices vary</a:t>
            </a:r>
            <a:r>
              <a:rPr lang="en-US" sz="2000" dirty="0">
                <a:solidFill>
                  <a:schemeClr val="tx1"/>
                </a:solidFill>
                <a:effectLst/>
                <a:latin typeface="Calibri"/>
                <a:ea typeface="+mn-lt"/>
                <a:cs typeface="+mn-lt"/>
              </a:rPr>
              <a:t>. The cheapest available ticket on a given flight gets more 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&amp;  </a:t>
            </a:r>
            <a:r>
              <a:rPr lang="en-US" sz="2000" dirty="0">
                <a:solidFill>
                  <a:schemeClr val="tx1"/>
                </a:solidFill>
                <a:effectLst/>
                <a:latin typeface="Calibri"/>
                <a:ea typeface="+mn-lt"/>
                <a:cs typeface="+mn-lt"/>
              </a:rPr>
              <a:t>less expensive over time. 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This usually happens as an attempt to maximize revenue based on –</a:t>
            </a:r>
            <a:endParaRPr lang="en-US">
              <a:solidFill>
                <a:schemeClr val="tx1"/>
              </a:solidFill>
            </a:endParaRPr>
          </a:p>
          <a:p>
            <a:pPr marL="543560" lvl="1" indent="-34290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Time of purchase patterns (making sure last-minute purchases are expensive) </a:t>
            </a:r>
          </a:p>
          <a:p>
            <a:pPr marL="543560" lvl="1" indent="-34290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Keeping the flight as full as they want it (raising prices on a flight which is filling up in order to reduce sales and hold back inventory for those expensive last-minute expensive purchases)</a:t>
            </a:r>
            <a:r>
              <a:rPr lang="en-US" sz="1800" b="1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 </a:t>
            </a:r>
            <a:endParaRPr lang="en-US" sz="1800">
              <a:solidFill>
                <a:schemeClr val="tx1"/>
              </a:solidFill>
              <a:effectLst/>
              <a:latin typeface="Calibri"/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Font typeface="Calibri" panose="02070309020205020404" pitchFamily="49" charset="0"/>
              <a:buChar char=" "/>
            </a:pPr>
            <a:r>
              <a:rPr lang="en-US" sz="2000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So, you</a:t>
            </a:r>
            <a:r>
              <a:rPr lang="en-US" sz="2000" dirty="0">
                <a:solidFill>
                  <a:schemeClr val="tx1"/>
                </a:solidFill>
                <a:effectLst/>
                <a:latin typeface="Calibri"/>
                <a:ea typeface="+mn-lt"/>
                <a:cs typeface="+mn-lt"/>
              </a:rPr>
              <a:t> have to work on a project where you collect data of flight 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fares </a:t>
            </a:r>
            <a:r>
              <a:rPr lang="en-US" sz="2000" dirty="0">
                <a:solidFill>
                  <a:schemeClr val="tx1"/>
                </a:solidFill>
                <a:effectLst/>
                <a:latin typeface="Calibri"/>
                <a:ea typeface="+mn-lt"/>
                <a:cs typeface="+mn-lt"/>
              </a:rPr>
              <a:t>with 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other features</a:t>
            </a:r>
            <a:r>
              <a:rPr lang="en-US" sz="2000" dirty="0">
                <a:solidFill>
                  <a:schemeClr val="tx1"/>
                </a:solidFill>
                <a:effectLst/>
                <a:latin typeface="Calibri"/>
                <a:ea typeface="+mn-lt"/>
                <a:cs typeface="+mn-lt"/>
              </a:rPr>
              <a:t> and work to make a model to predict 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fares </a:t>
            </a:r>
            <a:r>
              <a:rPr lang="en-US" sz="2000" dirty="0">
                <a:solidFill>
                  <a:schemeClr val="tx1"/>
                </a:solidFill>
                <a:effectLst/>
                <a:latin typeface="Calibri"/>
                <a:ea typeface="+mn-lt"/>
                <a:cs typeface="+mn-lt"/>
              </a:rPr>
              <a:t>of flights.</a:t>
            </a:r>
            <a:endParaRPr lang="en-US" sz="2000" dirty="0">
              <a:solidFill>
                <a:schemeClr val="tx1"/>
              </a:solidFill>
              <a:latin typeface="Calibri"/>
              <a:ea typeface="+mn-lt"/>
              <a:cs typeface="+mn-lt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7753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95CE2-8887-6254-4A0C-7C5ED52A3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Random Forest Regression</a:t>
            </a:r>
            <a:endParaRPr lang="en-IN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C0474C3-7136-D3E9-AD78-E8635732F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2031" y="2459054"/>
            <a:ext cx="6187976" cy="3284505"/>
          </a:xfrm>
        </p:spPr>
      </p:pic>
    </p:spTree>
    <p:extLst>
      <p:ext uri="{BB962C8B-B14F-4D97-AF65-F5344CB8AC3E}">
        <p14:creationId xmlns:p14="http://schemas.microsoft.com/office/powerpoint/2010/main" val="2380901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E2F74-69CD-1672-7114-23B08D54E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ea typeface="+mj-lt"/>
                <a:cs typeface="+mj-lt"/>
              </a:rPr>
              <a:t>Gradient Boosting Regressor</a:t>
            </a:r>
            <a:endParaRPr lang="en-US" sz="4400" dirty="0">
              <a:ea typeface="+mj-lt"/>
              <a:cs typeface="+mj-lt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15217F54-CD26-2504-B0E7-559953348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5392" y="2177090"/>
            <a:ext cx="5921253" cy="3848433"/>
          </a:xfrm>
        </p:spPr>
      </p:pic>
    </p:spTree>
    <p:extLst>
      <p:ext uri="{BB962C8B-B14F-4D97-AF65-F5344CB8AC3E}">
        <p14:creationId xmlns:p14="http://schemas.microsoft.com/office/powerpoint/2010/main" val="1937001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80829-A923-7ADE-E3CF-00472B67F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ea typeface="+mj-lt"/>
                <a:cs typeface="+mj-lt"/>
              </a:rPr>
              <a:t>Bagging Regressor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4CB8A97-1103-1859-D196-7FADB624CF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3195" y="1929461"/>
            <a:ext cx="7421089" cy="4428815"/>
          </a:xfrm>
        </p:spPr>
      </p:pic>
    </p:spTree>
    <p:extLst>
      <p:ext uri="{BB962C8B-B14F-4D97-AF65-F5344CB8AC3E}">
        <p14:creationId xmlns:p14="http://schemas.microsoft.com/office/powerpoint/2010/main" val="422947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A8B65-F548-F76B-3800-588DB573F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ea typeface="+mj-lt"/>
                <a:cs typeface="+mj-lt"/>
              </a:rPr>
              <a:t>Decision Tree Regressor</a:t>
            </a:r>
            <a:endParaRPr lang="en-US" dirty="0">
              <a:ea typeface="+mj-lt"/>
              <a:cs typeface="+mj-l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358161F-1861-48EB-9F6B-983195761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7461" y="2004720"/>
            <a:ext cx="7009000" cy="4362964"/>
          </a:xfrm>
        </p:spPr>
      </p:pic>
    </p:spTree>
    <p:extLst>
      <p:ext uri="{BB962C8B-B14F-4D97-AF65-F5344CB8AC3E}">
        <p14:creationId xmlns:p14="http://schemas.microsoft.com/office/powerpoint/2010/main" val="1265740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D23D3-EFA1-7058-1ECB-40E424B70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ea typeface="+mj-lt"/>
                <a:cs typeface="+mj-lt"/>
              </a:rPr>
              <a:t>Extra Trees Regressor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134FCEA-9E13-F201-D059-594AEC85A2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7207" y="1976497"/>
            <a:ext cx="7024621" cy="4381779"/>
          </a:xfrm>
        </p:spPr>
      </p:pic>
    </p:spTree>
    <p:extLst>
      <p:ext uri="{BB962C8B-B14F-4D97-AF65-F5344CB8AC3E}">
        <p14:creationId xmlns:p14="http://schemas.microsoft.com/office/powerpoint/2010/main" val="672117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9DC58-05E5-AF5C-4445-4BF70567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ea typeface="+mj-lt"/>
                <a:cs typeface="+mj-lt"/>
              </a:rPr>
              <a:t>XGB Regressor</a:t>
            </a:r>
            <a:endParaRPr lang="en-US" dirty="0">
              <a:ea typeface="+mj-lt"/>
              <a:cs typeface="+mj-lt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F94DE96F-177E-7EB6-8C3C-2142DE5FF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0502" y="1948275"/>
            <a:ext cx="7341735" cy="4457039"/>
          </a:xfrm>
        </p:spPr>
      </p:pic>
    </p:spTree>
    <p:extLst>
      <p:ext uri="{BB962C8B-B14F-4D97-AF65-F5344CB8AC3E}">
        <p14:creationId xmlns:p14="http://schemas.microsoft.com/office/powerpoint/2010/main" val="3955323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9FB44-1BA4-E705-E637-70357A556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K Neighbors Regression</a:t>
            </a:r>
            <a:endParaRPr lang="en-IN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20B0B8B-1731-ED4A-E19A-51E45F523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9282" y="1967090"/>
            <a:ext cx="7248766" cy="4419409"/>
          </a:xfrm>
        </p:spPr>
      </p:pic>
    </p:spTree>
    <p:extLst>
      <p:ext uri="{BB962C8B-B14F-4D97-AF65-F5344CB8AC3E}">
        <p14:creationId xmlns:p14="http://schemas.microsoft.com/office/powerpoint/2010/main" val="3359478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8E907-4439-25C7-E339-B95055A21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ea typeface="+mj-lt"/>
                <a:cs typeface="+mj-lt"/>
              </a:rPr>
              <a:t>Cross Validation</a:t>
            </a:r>
            <a:endParaRPr lang="en-US" dirty="0">
              <a:ea typeface="+mj-lt"/>
              <a:cs typeface="+mj-l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CB3DEF2-F7B7-9955-0F02-8C07FDC36E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6569" y="1957683"/>
            <a:ext cx="5887008" cy="4428815"/>
          </a:xfrm>
        </p:spPr>
      </p:pic>
    </p:spTree>
    <p:extLst>
      <p:ext uri="{BB962C8B-B14F-4D97-AF65-F5344CB8AC3E}">
        <p14:creationId xmlns:p14="http://schemas.microsoft.com/office/powerpoint/2010/main" val="17061098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E9C90-5541-1B53-B086-713BEE113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Calibri"/>
                <a:ea typeface="+mj-lt"/>
                <a:cs typeface="+mj-lt"/>
              </a:rPr>
              <a:t>Hyper Parameter Tuning of Best Model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B5EA1BE-6CA8-AA1D-7344-65F807B32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1128" y="2061164"/>
            <a:ext cx="4261444" cy="3930224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95657276-F6FB-BBA6-770E-877B87C51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289" y="2065836"/>
            <a:ext cx="5857051" cy="405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064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22DDD-25F2-72F6-46CE-955395621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269CE-244C-16B2-1141-5E7F3D87A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From this dataset I get to know that each feature plays a very import role to understand the data. 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Data format plays a very important role in the visualization and Appling the models and algorithms.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The power of visualization is helpful for the understanding of data into the graphical representation its help me to understand that what data is trying to say.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Data cleaning is one of the most important steps to remove missing value or null value fill it by mean median .  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The best algorithm is Random Forest Regressor.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0806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46611-CD34-E21F-1545-770B21233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"/>
                <a:ea typeface="+mj-lt"/>
                <a:cs typeface="+mj-lt"/>
              </a:rPr>
              <a:t>Flight Price Prediction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A6BF0-CAD5-3A4C-697B-A01B5A101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152474" cy="3760891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Customers are seeking </a:t>
            </a:r>
            <a:r>
              <a:rPr lang="en-US" sz="2000" dirty="0">
                <a:solidFill>
                  <a:schemeClr val="tx1"/>
                </a:solidFill>
                <a:effectLst/>
                <a:latin typeface="Calibri"/>
                <a:ea typeface="+mn-lt"/>
                <a:cs typeface="+mn-lt"/>
              </a:rPr>
              <a:t>to get the 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lowest price for their ticket, while airline companies are trying to keep their overall revenue as high as possible and maximize their profit</a:t>
            </a:r>
            <a:r>
              <a:rPr lang="en-US" sz="2000" dirty="0">
                <a:solidFill>
                  <a:schemeClr val="tx1"/>
                </a:solidFill>
                <a:effectLst/>
                <a:latin typeface="Calibri"/>
                <a:ea typeface="+mn-lt"/>
                <a:cs typeface="+mn-lt"/>
              </a:rPr>
              <a:t>.</a:t>
            </a:r>
          </a:p>
          <a:p>
            <a:pPr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India is </a:t>
            </a:r>
            <a:r>
              <a:rPr lang="en-US" sz="2000" dirty="0">
                <a:solidFill>
                  <a:schemeClr val="tx1"/>
                </a:solidFill>
                <a:effectLst/>
                <a:latin typeface="Calibri"/>
                <a:ea typeface="+mn-lt"/>
                <a:cs typeface="+mn-lt"/>
              </a:rPr>
              <a:t>the 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third-biggest avionics showcase in 2020 and </a:t>
            </a:r>
            <a:r>
              <a:rPr lang="en-US" sz="2000" dirty="0">
                <a:solidFill>
                  <a:schemeClr val="tx1"/>
                </a:solidFill>
                <a:effectLst/>
                <a:latin typeface="Calibri"/>
                <a:ea typeface="+mn-lt"/>
                <a:cs typeface="+mn-lt"/>
              </a:rPr>
              <a:t>the 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biggest by 2030</a:t>
            </a:r>
            <a:r>
              <a:rPr lang="en-US" sz="2000" dirty="0">
                <a:solidFill>
                  <a:schemeClr val="tx1"/>
                </a:solidFill>
                <a:effectLst/>
                <a:latin typeface="Calibri"/>
                <a:ea typeface="+mn-lt"/>
                <a:cs typeface="+mn-lt"/>
              </a:rPr>
              <a:t>.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 </a:t>
            </a:r>
            <a:endParaRPr lang="en-US" sz="2000" dirty="0">
              <a:solidFill>
                <a:schemeClr val="tx1"/>
              </a:solidFill>
              <a:effectLst/>
              <a:latin typeface="Calibri"/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From </a:t>
            </a:r>
            <a:r>
              <a:rPr lang="en-US" sz="2000" dirty="0">
                <a:solidFill>
                  <a:schemeClr val="tx1"/>
                </a:solidFill>
                <a:effectLst/>
                <a:latin typeface="Calibri"/>
                <a:ea typeface="+mn-lt"/>
                <a:cs typeface="+mn-lt"/>
              </a:rPr>
              <a:t>the 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customer point of view</a:t>
            </a:r>
            <a:r>
              <a:rPr lang="en-US" sz="2000" dirty="0">
                <a:solidFill>
                  <a:schemeClr val="tx1"/>
                </a:solidFill>
                <a:effectLst/>
                <a:latin typeface="Calibri"/>
                <a:ea typeface="+mn-lt"/>
                <a:cs typeface="+mn-lt"/>
              </a:rPr>
              <a:t>,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 determining</a:t>
            </a:r>
            <a:r>
              <a:rPr lang="en-US" sz="2000" dirty="0">
                <a:solidFill>
                  <a:schemeClr val="tx1"/>
                </a:solidFill>
                <a:effectLst/>
                <a:latin typeface="Calibri"/>
                <a:ea typeface="+mn-lt"/>
                <a:cs typeface="+mn-lt"/>
              </a:rPr>
              <a:t> the 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minimum price or the best </a:t>
            </a:r>
            <a:r>
              <a:rPr lang="en-US" sz="2000" dirty="0">
                <a:solidFill>
                  <a:schemeClr val="tx1"/>
                </a:solidFill>
                <a:effectLst/>
                <a:latin typeface="Calibri"/>
                <a:ea typeface="+mn-lt"/>
                <a:cs typeface="+mn-lt"/>
              </a:rPr>
              <a:t>time 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to buy a </a:t>
            </a:r>
            <a:r>
              <a:rPr lang="en-US" sz="2000" dirty="0">
                <a:solidFill>
                  <a:schemeClr val="tx1"/>
                </a:solidFill>
                <a:effectLst/>
                <a:latin typeface="Calibri"/>
                <a:ea typeface="+mn-lt"/>
                <a:cs typeface="+mn-lt"/>
              </a:rPr>
              <a:t>ticket is the 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key issue</a:t>
            </a:r>
            <a:r>
              <a:rPr lang="en-US" sz="2000" dirty="0">
                <a:solidFill>
                  <a:schemeClr val="tx1"/>
                </a:solidFill>
                <a:effectLst/>
                <a:latin typeface="Calibri"/>
                <a:ea typeface="+mn-lt"/>
                <a:cs typeface="+mn-lt"/>
              </a:rPr>
              <a:t>.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 The conception of ‘‘tickets bought in advance are cheaper” is no longer working (William Groves and Maria Gini, 2013)</a:t>
            </a:r>
            <a:endParaRPr lang="en-IN" sz="2000">
              <a:solidFill>
                <a:schemeClr val="tx1"/>
              </a:solidFill>
              <a:effectLst/>
              <a:latin typeface="Calibri"/>
              <a:ea typeface="+mn-lt"/>
              <a:cs typeface="+mn-lt"/>
            </a:endParaRPr>
          </a:p>
          <a:p>
            <a:pPr algn="just">
              <a:lnSpc>
                <a:spcPct val="114999"/>
              </a:lnSpc>
              <a:spcAft>
                <a:spcPts val="800"/>
              </a:spcAft>
            </a:pPr>
            <a:endParaRPr lang="en-IN" sz="20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/>
            </a:endParaRPr>
          </a:p>
          <a:p>
            <a:pPr marL="383540" lvl="2" indent="0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18265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 algn="ctr"/>
            <a:r>
              <a:rPr lang="en-US" sz="4800" dirty="0">
                <a:solidFill>
                  <a:srgbClr val="FFFFFF"/>
                </a:solidFill>
                <a:latin typeface="Arial Black" panose="020B0A04020102020204" pitchFamily="34" charset="0"/>
              </a:rPr>
              <a:t>Thank</a:t>
            </a:r>
            <a:r>
              <a:rPr lang="en-US" sz="4800" i="1" dirty="0">
                <a:solidFill>
                  <a:srgbClr val="FFFFFF"/>
                </a:solidFill>
              </a:rPr>
              <a:t> </a:t>
            </a:r>
            <a:r>
              <a:rPr lang="en-US" sz="4800" dirty="0">
                <a:solidFill>
                  <a:srgbClr val="FFFFFF"/>
                </a:solidFill>
                <a:latin typeface="Arial Black" panose="020B0A04020102020204" pitchFamily="34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0D4D-FEA9-296A-4345-4C0E7BC3B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>
                <a:ea typeface="+mj-lt"/>
                <a:cs typeface="+mj-lt"/>
              </a:rPr>
              <a:t>Flight Price Prediction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E9240-0377-83B0-E009-E8120BFC8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2735484"/>
          </a:xfrm>
        </p:spPr>
        <p:txBody>
          <a:bodyPr vert="horz" lIns="0" tIns="45720" rIns="0" bIns="45720" rtlCol="0" anchor="t">
            <a:normAutofit/>
          </a:bodyPr>
          <a:lstStyle/>
          <a:p>
            <a:pPr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latin typeface="Calibri"/>
                <a:ea typeface="+mn-lt"/>
                <a:cs typeface="Calibri"/>
              </a:rPr>
              <a:t>Predicting the actual ticket price </a:t>
            </a:r>
            <a:r>
              <a:rPr lang="en-US" sz="1800" dirty="0">
                <a:solidFill>
                  <a:schemeClr val="tx1"/>
                </a:solidFill>
                <a:effectLst/>
                <a:latin typeface="Calibri"/>
                <a:ea typeface="+mn-lt"/>
                <a:cs typeface="Calibri"/>
              </a:rPr>
              <a:t>is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+mn-lt"/>
                <a:cs typeface="Calibri"/>
              </a:rPr>
              <a:t> a more difficult task than predicting an optimal ticket purchase time due to various reasons</a:t>
            </a:r>
            <a:r>
              <a:rPr lang="en-US" sz="1800" dirty="0">
                <a:solidFill>
                  <a:schemeClr val="tx1"/>
                </a:solidFill>
                <a:effectLst/>
                <a:latin typeface="Calibri"/>
                <a:ea typeface="+mn-lt"/>
                <a:cs typeface="Calibri"/>
              </a:rPr>
              <a:t>.</a:t>
            </a:r>
            <a:endParaRPr lang="en-US"/>
          </a:p>
          <a:p>
            <a:pPr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latin typeface="Calibri"/>
                <a:ea typeface="+mn-lt"/>
                <a:cs typeface="Calibri"/>
              </a:rPr>
              <a:t>The higher the level of competition, the weaker </a:t>
            </a:r>
            <a:r>
              <a:rPr lang="en-US" sz="1800" dirty="0">
                <a:solidFill>
                  <a:schemeClr val="tx1"/>
                </a:solidFill>
                <a:effectLst/>
                <a:latin typeface="Calibri"/>
                <a:ea typeface="+mn-lt"/>
                <a:cs typeface="Calibri"/>
              </a:rPr>
              <a:t>of the 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+mn-lt"/>
                <a:cs typeface="Calibri"/>
              </a:rPr>
              <a:t>market power of an airline</a:t>
            </a:r>
            <a:r>
              <a:rPr lang="en-US" sz="1800" i="0" dirty="0">
                <a:solidFill>
                  <a:schemeClr val="tx1"/>
                </a:solidFill>
                <a:effectLst/>
                <a:latin typeface="Calibri"/>
                <a:ea typeface="+mn-lt"/>
                <a:cs typeface="Calibri"/>
              </a:rPr>
              <a:t>,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+mn-lt"/>
                <a:cs typeface="Calibri"/>
              </a:rPr>
              <a:t> &amp; then the less likely </a:t>
            </a:r>
            <a:r>
              <a:rPr lang="en-US" sz="1800" dirty="0">
                <a:solidFill>
                  <a:schemeClr val="tx1"/>
                </a:solidFill>
                <a:effectLst/>
                <a:latin typeface="Calibri"/>
                <a:ea typeface="+mn-lt"/>
                <a:cs typeface="Calibri"/>
              </a:rPr>
              <a:t>the 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+mn-lt"/>
                <a:cs typeface="Calibri"/>
              </a:rPr>
              <a:t>chance </a:t>
            </a:r>
            <a:r>
              <a:rPr lang="en-US" sz="1800" dirty="0">
                <a:solidFill>
                  <a:schemeClr val="tx1"/>
                </a:solidFill>
                <a:effectLst/>
                <a:latin typeface="Calibri"/>
                <a:ea typeface="+mn-lt"/>
                <a:cs typeface="Calibri"/>
              </a:rPr>
              <a:t>of 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+mn-lt"/>
                <a:cs typeface="Calibri"/>
              </a:rPr>
              <a:t>the airline fare increases</a:t>
            </a:r>
            <a:r>
              <a:rPr lang="en-US" sz="1800" dirty="0">
                <a:solidFill>
                  <a:schemeClr val="tx1"/>
                </a:solidFill>
                <a:effectLst/>
                <a:latin typeface="Calibri"/>
                <a:ea typeface="+mn-lt"/>
                <a:cs typeface="Calibri"/>
              </a:rPr>
              <a:t>.</a:t>
            </a:r>
            <a:endParaRPr lang="en-US" sz="1800">
              <a:solidFill>
                <a:schemeClr val="tx1"/>
              </a:solidFill>
              <a:effectLst/>
              <a:latin typeface="Calibri"/>
              <a:ea typeface="+mn-lt"/>
              <a:cs typeface="Calibri"/>
            </a:endParaRPr>
          </a:p>
          <a:p>
            <a:pPr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</a:pPr>
            <a:r>
              <a:rPr lang="en-IN" sz="1800" dirty="0">
                <a:solidFill>
                  <a:schemeClr val="tx1"/>
                </a:solidFill>
                <a:latin typeface="Calibri"/>
                <a:ea typeface="Calibri" panose="020F0502020204030204" pitchFamily="34" charset="0"/>
                <a:cs typeface="Calibri"/>
              </a:rPr>
              <a:t>In his comparison, Bagging Regression Tree is identified as </a:t>
            </a:r>
            <a:r>
              <a:rPr lang="en-IN" sz="1800" dirty="0">
                <a:solidFill>
                  <a:schemeClr val="tx1"/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the </a:t>
            </a:r>
            <a:r>
              <a:rPr lang="en-IN" sz="1800" dirty="0">
                <a:solidFill>
                  <a:schemeClr val="tx1"/>
                </a:solidFill>
                <a:latin typeface="Calibri"/>
                <a:ea typeface="Calibri" panose="020F0502020204030204" pitchFamily="34" charset="0"/>
                <a:cs typeface="Calibri"/>
              </a:rPr>
              <a:t>best model, </a:t>
            </a:r>
            <a:r>
              <a:rPr lang="en-IN" sz="1800" dirty="0">
                <a:solidFill>
                  <a:schemeClr val="tx1"/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which </a:t>
            </a:r>
            <a:r>
              <a:rPr lang="en-IN" sz="1800" dirty="0">
                <a:solidFill>
                  <a:schemeClr val="tx1"/>
                </a:solidFill>
                <a:latin typeface="Calibri"/>
                <a:ea typeface="Calibri" panose="020F0502020204030204" pitchFamily="34" charset="0"/>
                <a:cs typeface="Calibri"/>
              </a:rPr>
              <a:t>is robust and </a:t>
            </a:r>
            <a:r>
              <a:rPr lang="en-IN" sz="1800" dirty="0">
                <a:solidFill>
                  <a:schemeClr val="tx1"/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not </a:t>
            </a:r>
            <a:r>
              <a:rPr lang="en-IN" sz="1800" dirty="0">
                <a:solidFill>
                  <a:schemeClr val="tx1"/>
                </a:solidFill>
                <a:latin typeface="Calibri"/>
                <a:ea typeface="Calibri" panose="020F0502020204030204" pitchFamily="34" charset="0"/>
                <a:cs typeface="Calibri"/>
              </a:rPr>
              <a:t>affected by using different input feature sets</a:t>
            </a:r>
            <a:r>
              <a:rPr lang="en-IN" sz="1800" dirty="0">
                <a:solidFill>
                  <a:schemeClr val="tx1"/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.</a:t>
            </a:r>
            <a:endParaRPr lang="en-US" sz="1800">
              <a:solidFill>
                <a:schemeClr val="tx1"/>
              </a:solidFill>
              <a:effectLst/>
              <a:latin typeface="Calibri"/>
              <a:ea typeface="+mn-lt"/>
              <a:cs typeface="Calibri"/>
            </a:endParaRPr>
          </a:p>
          <a:p>
            <a:pPr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latin typeface="Calibri"/>
                <a:ea typeface="+mn-lt"/>
                <a:cs typeface="Calibri"/>
              </a:rPr>
              <a:t>The presence of LCC in a market has had a substantial impact on </a:t>
            </a:r>
            <a:r>
              <a:rPr lang="en-US" sz="1800" dirty="0">
                <a:solidFill>
                  <a:schemeClr val="tx1"/>
                </a:solidFill>
                <a:effectLst/>
                <a:latin typeface="Calibri"/>
                <a:ea typeface="+mn-lt"/>
                <a:cs typeface="Calibri"/>
              </a:rPr>
              <a:t>the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+mn-lt"/>
                <a:cs typeface="Calibri"/>
              </a:rPr>
              <a:t> total passenger volume</a:t>
            </a:r>
            <a:r>
              <a:rPr lang="en-US" sz="1800" dirty="0">
                <a:solidFill>
                  <a:schemeClr val="tx1"/>
                </a:solidFill>
                <a:effectLst/>
                <a:latin typeface="Calibri"/>
                <a:ea typeface="+mn-lt"/>
                <a:cs typeface="Calibri"/>
              </a:rPr>
              <a:t> and the 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+mn-lt"/>
                <a:cs typeface="Calibri"/>
              </a:rPr>
              <a:t>air ticket price</a:t>
            </a:r>
            <a:r>
              <a:rPr lang="en-US" sz="1800" dirty="0">
                <a:solidFill>
                  <a:schemeClr val="tx1"/>
                </a:solidFill>
                <a:effectLst/>
                <a:latin typeface="Calibri"/>
                <a:ea typeface="+mn-lt"/>
                <a:cs typeface="Calibri"/>
              </a:rPr>
              <a:t>.</a:t>
            </a:r>
            <a:endParaRPr lang="en-US" sz="1800">
              <a:solidFill>
                <a:schemeClr val="tx1"/>
              </a:solidFill>
              <a:latin typeface="Calibri"/>
              <a:ea typeface="+mn-lt"/>
              <a:cs typeface="Calibri"/>
            </a:endParaRPr>
          </a:p>
          <a:p>
            <a:pPr marL="228600" lvl="0" algn="just">
              <a:lnSpc>
                <a:spcPct val="107000"/>
              </a:lnSpc>
            </a:pP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0237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95358-4F2C-2EB3-E40A-3F50BE6C4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"/>
                <a:ea typeface="+mj-lt"/>
                <a:cs typeface="+mj-lt"/>
              </a:rPr>
              <a:t>Web Scraping Strategy employed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B1D98-ED23-C53B-3AD4-7F0BA0779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1164"/>
            <a:ext cx="10058400" cy="4231261"/>
          </a:xfrm>
        </p:spPr>
        <p:txBody>
          <a:bodyPr vert="horz" lIns="0" tIns="45720" rIns="0" bIns="45720" rtlCol="0" anchor="t">
            <a:noAutofit/>
          </a:bodyPr>
          <a:lstStyle/>
          <a:p>
            <a:pPr>
              <a:lnSpc>
                <a:spcPct val="107000"/>
              </a:lnSpc>
              <a:spcBef>
                <a:spcPts val="1400"/>
              </a:spcBef>
              <a:spcAft>
                <a:spcPts val="800"/>
              </a:spcAft>
            </a:pPr>
            <a:r>
              <a:rPr lang="en-IN" sz="1800" dirty="0">
                <a:solidFill>
                  <a:schemeClr val="tx1"/>
                </a:solidFill>
                <a:latin typeface="Calibri"/>
                <a:cs typeface="Calibri"/>
              </a:rPr>
              <a:t>Selenium will be used for web scraping data from </a:t>
            </a:r>
            <a:r>
              <a:rPr lang="en-IN" sz="1800" u="sng" dirty="0">
                <a:solidFill>
                  <a:schemeClr val="tx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www.yatra.com</a:t>
            </a:r>
            <a:r>
              <a:rPr lang="en-IN" sz="1800" dirty="0">
                <a:solidFill>
                  <a:schemeClr val="tx1"/>
                </a:solidFill>
                <a:latin typeface="Calibri"/>
                <a:cs typeface="Calibri"/>
              </a:rPr>
              <a:t> </a:t>
            </a:r>
            <a:endParaRPr lang="en-IN" sz="1800">
              <a:solidFill>
                <a:schemeClr val="tx1"/>
              </a:solidFill>
              <a:latin typeface="Calibri"/>
              <a:ea typeface="+mn-lt"/>
              <a:cs typeface="Calibri"/>
            </a:endParaRPr>
          </a:p>
          <a:p>
            <a:pPr>
              <a:lnSpc>
                <a:spcPct val="107000"/>
              </a:lnSpc>
              <a:spcBef>
                <a:spcPts val="1400"/>
              </a:spcBef>
              <a:spcAft>
                <a:spcPts val="800"/>
              </a:spcAft>
            </a:pPr>
            <a:r>
              <a:rPr lang="en-IN" sz="1800" dirty="0">
                <a:solidFill>
                  <a:schemeClr val="tx1"/>
                </a:solidFill>
                <a:latin typeface="Calibri"/>
                <a:cs typeface="Calibri"/>
              </a:rPr>
              <a:t>Flights on route of New Delhi to Mumbai in duration of 19 Sep 2022 to 30 Sep 2022.</a:t>
            </a:r>
            <a:endParaRPr lang="en-IN" sz="1800">
              <a:solidFill>
                <a:schemeClr val="tx1"/>
              </a:solidFill>
              <a:latin typeface="Calibri"/>
              <a:ea typeface="+mn-lt"/>
              <a:cs typeface="Calibri"/>
            </a:endParaRPr>
          </a:p>
          <a:p>
            <a:pPr>
              <a:lnSpc>
                <a:spcPct val="107000"/>
              </a:lnSpc>
              <a:spcBef>
                <a:spcPts val="1400"/>
              </a:spcBef>
              <a:spcAft>
                <a:spcPts val="800"/>
              </a:spcAft>
            </a:pPr>
            <a:r>
              <a:rPr lang="en-IN" sz="1800" dirty="0">
                <a:solidFill>
                  <a:schemeClr val="tx1"/>
                </a:solidFill>
                <a:latin typeface="Calibri"/>
                <a:cs typeface="Calibri"/>
              </a:rPr>
              <a:t>Data is scrap in three categories:</a:t>
            </a:r>
            <a:endParaRPr lang="en-IN" sz="1800">
              <a:solidFill>
                <a:schemeClr val="tx1"/>
              </a:solidFill>
              <a:latin typeface="Calibri"/>
              <a:cs typeface="Calibri"/>
            </a:endParaRPr>
          </a:p>
          <a:p>
            <a:pPr marL="1200150" lvl="2" indent="-285750">
              <a:lnSpc>
                <a:spcPct val="107000"/>
              </a:lnSpc>
            </a:pPr>
            <a:r>
              <a:rPr lang="en-IN" sz="1800" dirty="0">
                <a:solidFill>
                  <a:schemeClr val="tx1"/>
                </a:solidFill>
                <a:latin typeface="Calibri"/>
                <a:cs typeface="Calibri"/>
              </a:rPr>
              <a:t>Economy class flight price extraction</a:t>
            </a:r>
            <a:endParaRPr lang="en-IN" sz="1800">
              <a:solidFill>
                <a:schemeClr val="tx1"/>
              </a:solidFill>
              <a:latin typeface="Calibri"/>
              <a:ea typeface="+mn-lt"/>
              <a:cs typeface="Calibri"/>
            </a:endParaRPr>
          </a:p>
          <a:p>
            <a:pPr marL="1200150" lvl="2" indent="-285750">
              <a:lnSpc>
                <a:spcPct val="107000"/>
              </a:lnSpc>
            </a:pPr>
            <a:r>
              <a:rPr lang="en-IN" sz="1800" dirty="0">
                <a:solidFill>
                  <a:schemeClr val="tx1"/>
                </a:solidFill>
                <a:latin typeface="Calibri"/>
                <a:cs typeface="Calibri"/>
              </a:rPr>
              <a:t>Business class flight price extraction</a:t>
            </a:r>
            <a:endParaRPr lang="en-IN" sz="1800">
              <a:solidFill>
                <a:schemeClr val="tx1"/>
              </a:solidFill>
              <a:latin typeface="Calibri"/>
              <a:ea typeface="+mn-lt"/>
              <a:cs typeface="Calibri"/>
            </a:endParaRPr>
          </a:p>
          <a:p>
            <a:pPr marL="1200150" lvl="2" indent="-28575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chemeClr val="tx1"/>
                </a:solidFill>
                <a:latin typeface="Calibri"/>
                <a:cs typeface="Calibri"/>
              </a:rPr>
              <a:t>Premium Economy class price extraction</a:t>
            </a:r>
            <a:endParaRPr lang="en-IN" sz="1800">
              <a:solidFill>
                <a:schemeClr val="tx1"/>
              </a:solidFill>
              <a:latin typeface="Calibri"/>
              <a:ea typeface="+mn-lt"/>
              <a:cs typeface="Calibri"/>
            </a:endParaRPr>
          </a:p>
          <a:p>
            <a:pPr>
              <a:lnSpc>
                <a:spcPct val="107000"/>
              </a:lnSpc>
              <a:spcBef>
                <a:spcPts val="1400"/>
              </a:spcBef>
              <a:spcAft>
                <a:spcPts val="800"/>
              </a:spcAft>
            </a:pPr>
            <a:r>
              <a:rPr lang="en-IN" sz="1800" dirty="0">
                <a:solidFill>
                  <a:schemeClr val="tx1"/>
                </a:solidFill>
                <a:latin typeface="Calibri"/>
                <a:cs typeface="Calibri"/>
              </a:rPr>
              <a:t>Selecting features to be scrap from website.</a:t>
            </a:r>
            <a:endParaRPr lang="en-IN" sz="1800">
              <a:solidFill>
                <a:schemeClr val="tx1"/>
              </a:solidFill>
              <a:latin typeface="Calibri"/>
              <a:ea typeface="+mn-lt"/>
              <a:cs typeface="Calibri"/>
            </a:endParaRPr>
          </a:p>
          <a:p>
            <a:pPr>
              <a:lnSpc>
                <a:spcPct val="107000"/>
              </a:lnSpc>
              <a:spcBef>
                <a:spcPts val="1400"/>
              </a:spcBef>
              <a:spcAft>
                <a:spcPts val="800"/>
              </a:spcAft>
            </a:pPr>
            <a:r>
              <a:rPr lang="en-IN" sz="1800" dirty="0">
                <a:solidFill>
                  <a:schemeClr val="tx1"/>
                </a:solidFill>
                <a:latin typeface="Calibri"/>
                <a:cs typeface="Calibri"/>
              </a:rPr>
              <a:t>In next part web scraping code executed for above mention details. Exporting final data in Excel file.</a:t>
            </a:r>
            <a:endParaRPr lang="en-IN" sz="1800">
              <a:solidFill>
                <a:schemeClr val="tx1"/>
              </a:solidFill>
              <a:latin typeface="Calibri"/>
              <a:ea typeface="+mn-lt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821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1B628-E0B1-25FC-DC93-7E1843426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600451"/>
          </a:xfrm>
        </p:spPr>
        <p:txBody>
          <a:bodyPr/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077BB-9F69-725B-0A0B-5E0BAE554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335000"/>
          </a:xfrm>
        </p:spPr>
        <p:txBody>
          <a:bodyPr vert="horz" lIns="0" tIns="45720" rIns="0" bIns="45720" rtlCol="0" anchor="t">
            <a:normAutofit/>
          </a:bodyPr>
          <a:lstStyle/>
          <a:p>
            <a:pPr algn="just">
              <a:lnSpc>
                <a:spcPct val="80000"/>
              </a:lnSpc>
            </a:pPr>
            <a:r>
              <a:rPr lang="en-US" dirty="0">
                <a:latin typeface="Times New Roman"/>
                <a:cs typeface="Times New Roman"/>
              </a:rPr>
              <a:t>With the help of Pandas Library, We will upload our data to Jupiter Notebook.</a:t>
            </a:r>
          </a:p>
          <a:p>
            <a:pPr algn="just">
              <a:lnSpc>
                <a:spcPct val="80000"/>
              </a:lnSpc>
            </a:pPr>
            <a:r>
              <a:rPr lang="en-US" dirty="0">
                <a:latin typeface="Times New Roman"/>
                <a:cs typeface="Times New Roman"/>
              </a:rPr>
              <a:t>Once our data is uploaded with the help of predefined method (i.e. </a:t>
            </a:r>
            <a:r>
              <a:rPr lang="en-US" dirty="0" err="1">
                <a:latin typeface="Times New Roman"/>
                <a:cs typeface="Times New Roman"/>
              </a:rPr>
              <a:t>read_excel</a:t>
            </a:r>
            <a:r>
              <a:rPr lang="en-US" dirty="0">
                <a:latin typeface="Times New Roman"/>
                <a:cs typeface="Times New Roman"/>
              </a:rPr>
              <a:t>) we can read data for further processing.   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dirty="0">
                <a:latin typeface="Times New Roman"/>
                <a:cs typeface="Times New Roman"/>
              </a:rPr>
              <a:t>We have two type of variables in the data:-</a:t>
            </a:r>
          </a:p>
          <a:p>
            <a:pPr marL="285750" indent="-285750" algn="just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Dependent Variable</a:t>
            </a:r>
          </a:p>
          <a:p>
            <a:pPr marL="285750" indent="-285750" algn="just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Independent Variable</a:t>
            </a:r>
          </a:p>
          <a:p>
            <a:pPr marL="0" indent="0" algn="just">
              <a:lnSpc>
                <a:spcPct val="80000"/>
              </a:lnSpc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36E90BA4-CF56-1B22-2D48-001A81D82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878" y="4292686"/>
            <a:ext cx="8536487" cy="207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544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43F88-37EA-3718-B1FF-CA59115AC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a typeface="+mj-lt"/>
                <a:cs typeface="+mj-lt"/>
              </a:rPr>
              <a:t>DATA PREPRATION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786BF-ED7C-D9AA-9180-C0A74414D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30652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Conversion of Duration column from Hour &amp; Minutes format into Minutes .</a:t>
            </a:r>
            <a:endParaRPr lang="en-US" dirty="0"/>
          </a:p>
          <a:p>
            <a:pPr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Font typeface="Arial" panose="020F0502020204030204" pitchFamily="34" charset="0"/>
              <a:buChar char="•"/>
            </a:pPr>
            <a:r>
              <a:rPr lang="en-IN" dirty="0">
                <a:latin typeface="Corbel"/>
              </a:rPr>
              <a:t>New column for ‘Day’ &amp; ‘Date’ is extracted from Date column.</a:t>
            </a:r>
            <a:endParaRPr lang="en-IN" dirty="0">
              <a:ea typeface="+mn-lt"/>
              <a:cs typeface="+mn-lt"/>
            </a:endParaRPr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079E496-81EA-FB7D-502B-FF833BDA3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130" y="3021478"/>
            <a:ext cx="3881753" cy="321097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B3326AC8-6872-8BF9-533E-D4CEC64B8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697" y="3025558"/>
            <a:ext cx="3947347" cy="322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81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F4E6B-DBE5-9203-24A4-08DD39FD4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Price is an independent variable whereas all of the other element are dependent variable .</a:t>
            </a:r>
            <a:endParaRPr lang="en-IN" sz="2800" dirty="0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5B81323D-61CC-ED07-E506-56DD34ECDB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3223" y="2108201"/>
            <a:ext cx="5798735" cy="3958446"/>
          </a:xfrm>
        </p:spPr>
      </p:pic>
    </p:spTree>
    <p:extLst>
      <p:ext uri="{BB962C8B-B14F-4D97-AF65-F5344CB8AC3E}">
        <p14:creationId xmlns:p14="http://schemas.microsoft.com/office/powerpoint/2010/main" val="38729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E7CC1-DF0E-0A93-3D0C-4EFD207FB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/>
                <a:ea typeface="+mj-lt"/>
                <a:cs typeface="+mj-lt"/>
              </a:rPr>
              <a:t>Correlation with Target Variable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D296E-9E4A-1B25-38D7-021B30F89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9BA8B7"/>
              </a:buClr>
              <a:buFont typeface="Wingdings"/>
              <a:buChar char="§"/>
            </a:pPr>
            <a:r>
              <a:rPr lang="en-IN" sz="1800" dirty="0">
                <a:solidFill>
                  <a:schemeClr val="tx1"/>
                </a:solidFill>
                <a:latin typeface="Corbel"/>
                <a:cs typeface="Times New Roman"/>
              </a:rPr>
              <a:t>We can see that class feature is correlated for more than -0.6 with target variable Price. </a:t>
            </a:r>
            <a:endParaRPr lang="en-US" sz="1800" dirty="0">
              <a:solidFill>
                <a:schemeClr val="tx1"/>
              </a:solidFill>
              <a:ea typeface="+mn-lt"/>
              <a:cs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9BA8B7"/>
              </a:buClr>
              <a:buFont typeface="Wingdings"/>
              <a:buChar char="§"/>
            </a:pPr>
            <a:endParaRPr lang="en-IN" sz="1800" dirty="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9BA8B7"/>
              </a:buClr>
              <a:buFont typeface="Wingdings"/>
              <a:buChar char="§"/>
            </a:pPr>
            <a:r>
              <a:rPr lang="en-IN" sz="1800" dirty="0">
                <a:solidFill>
                  <a:schemeClr val="tx1"/>
                </a:solidFill>
                <a:latin typeface="Corbel"/>
                <a:cs typeface="Times New Roman"/>
              </a:rPr>
              <a:t>Remaining feature are poorly correlated with target variable price.</a:t>
            </a:r>
            <a:r>
              <a:rPr lang="en-IN" sz="1800" b="1" dirty="0">
                <a:solidFill>
                  <a:schemeClr val="accent1"/>
                </a:solidFill>
                <a:latin typeface="Corbel"/>
                <a:cs typeface="Times New Roman"/>
              </a:rPr>
              <a:t> </a:t>
            </a:r>
            <a:endParaRPr lang="en-IN" sz="1800" dirty="0">
              <a:solidFill>
                <a:schemeClr val="accent1"/>
              </a:solidFill>
              <a:ea typeface="+mn-lt"/>
              <a:cs typeface="Times New Roman"/>
            </a:endParaRPr>
          </a:p>
          <a:p>
            <a:pPr marL="566420" lvl="3" indent="0" algn="just">
              <a:lnSpc>
                <a:spcPct val="100000"/>
              </a:lnSpc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65696E2-A22F-264F-1FA3-869EE0BCC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770" y="3192808"/>
            <a:ext cx="6760162" cy="287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0799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224</TotalTime>
  <Words>929</Words>
  <Application>Microsoft Office PowerPoint</Application>
  <PresentationFormat>Widescreen</PresentationFormat>
  <Paragraphs>88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Arial</vt:lpstr>
      <vt:lpstr>Arial Black</vt:lpstr>
      <vt:lpstr>Calibri</vt:lpstr>
      <vt:lpstr>Corbel</vt:lpstr>
      <vt:lpstr>Courier New</vt:lpstr>
      <vt:lpstr>Times New Roman</vt:lpstr>
      <vt:lpstr>Trebuchet MS</vt:lpstr>
      <vt:lpstr>Wingdings</vt:lpstr>
      <vt:lpstr>Wingdings 3</vt:lpstr>
      <vt:lpstr>Wingdings,Sans-Serif</vt:lpstr>
      <vt:lpstr>Facet</vt:lpstr>
      <vt:lpstr>Flight Price Prediction Using Regression Methods By  Charitha Lanka</vt:lpstr>
      <vt:lpstr>Problem Statement</vt:lpstr>
      <vt:lpstr>Flight Price Prediction</vt:lpstr>
      <vt:lpstr>Flight Price Prediction</vt:lpstr>
      <vt:lpstr>Web Scraping Strategy employed</vt:lpstr>
      <vt:lpstr>DATA PREPRATION</vt:lpstr>
      <vt:lpstr>DATA PREPRATION</vt:lpstr>
      <vt:lpstr>Price is an independent variable whereas all of the other element are dependent variable .</vt:lpstr>
      <vt:lpstr>Correlation with Target Variable</vt:lpstr>
      <vt:lpstr>Visualizations</vt:lpstr>
      <vt:lpstr>Stop-wise Distribution of Flights</vt:lpstr>
      <vt:lpstr>Checking which Airline is expensive</vt:lpstr>
      <vt:lpstr>PowerPoint Presentation</vt:lpstr>
      <vt:lpstr>Comparing Airline and Price Base on Destination </vt:lpstr>
      <vt:lpstr>Comparing Source and Price Base on Total_stops</vt:lpstr>
      <vt:lpstr>Machine Learning Model Building</vt:lpstr>
      <vt:lpstr>REGRESSION ALGORITHMS IMPLEMENTATION</vt:lpstr>
      <vt:lpstr>Linear Regression</vt:lpstr>
      <vt:lpstr>Linear Regression with Ridge and Lasso</vt:lpstr>
      <vt:lpstr>Random Forest Regression</vt:lpstr>
      <vt:lpstr>Gradient Boosting Regressor</vt:lpstr>
      <vt:lpstr>Bagging Regressor</vt:lpstr>
      <vt:lpstr>Decision Tree Regressor</vt:lpstr>
      <vt:lpstr>Extra Trees Regressor</vt:lpstr>
      <vt:lpstr>XGB Regressor</vt:lpstr>
      <vt:lpstr>K Neighbors Regression</vt:lpstr>
      <vt:lpstr>Cross Validation</vt:lpstr>
      <vt:lpstr>Hyper Parameter Tuning of Best Model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Price Prediction for Using Regression Methods</dc:title>
  <dc:creator>Praveen Pandey</dc:creator>
  <cp:lastModifiedBy>admin@huconsolutions.com</cp:lastModifiedBy>
  <cp:revision>330</cp:revision>
  <dcterms:created xsi:type="dcterms:W3CDTF">2022-06-28T06:32:56Z</dcterms:created>
  <dcterms:modified xsi:type="dcterms:W3CDTF">2022-09-28T14:53:41Z</dcterms:modified>
</cp:coreProperties>
</file>