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FFB5-8345-3238-95F2-4B3897064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93B4AD-3468-54EA-8D10-5617A1879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6B654A-08EB-0E6A-F79E-83D205F11E0D}"/>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FB7C289D-A6C2-B170-9860-15B1E9348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214D5-E823-CCB5-ED50-797FAB272AB4}"/>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242287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0E1F-530D-6318-3153-4DB57B7439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B8631-C5DF-7D49-FD93-4DD78E6B0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E58A3-3249-CE44-1CA7-E1ECA67522A4}"/>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145A1BAB-E7DD-2847-C898-DFDB348E4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F6AD9-F6A0-B7CB-84D5-0B2C7CC819F0}"/>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18994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A28F8-97C6-776E-5050-1A8CC5948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855E73-3423-B08B-3A02-7F53F3505F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D8156-5382-30B9-C8B0-FAA234B9B57B}"/>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A4B8944F-4A49-56E9-E064-B443A3A59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9F903-13DC-E44D-1EBF-13A9E2352283}"/>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392382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EA5D-F910-9C60-4BDE-7737DE983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84C3F0-3B47-B5F7-CD87-1C051220C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7A128-3C74-A655-5E2F-699B2F1CCB31}"/>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0C4B06B3-DB15-5E41-8785-648A87B85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E64E2-FE92-4A81-1079-22ECA03EF93B}"/>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34804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1062-7E73-1533-360D-A77A74B7F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8016EB-7CBE-4CFB-64E0-3178EAAFB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BF070C-DBB6-43A1-9878-4933812AC6D9}"/>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134AE312-2C9D-B8AF-84FE-EBEDCB94A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408D4-F3B6-0254-6D2A-D40C7FFD5E3B}"/>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194625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E525-E4DA-8754-7E64-AEFDBE6B6A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4D93E8-C261-CA57-A806-62A9D5A7C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A157D3-327A-A450-1617-0F49DB8A8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98D8C3-FD13-E32A-3A43-312799432F28}"/>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6" name="Footer Placeholder 5">
            <a:extLst>
              <a:ext uri="{FF2B5EF4-FFF2-40B4-BE49-F238E27FC236}">
                <a16:creationId xmlns:a16="http://schemas.microsoft.com/office/drawing/2014/main" id="{62F96D92-1B4F-048F-FC28-825336AF1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61CCD-5295-511B-6F15-94FAD7A34576}"/>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394792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F3F5-6A7B-1AD9-6557-52DC7317CD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47799A-65C3-6C1B-033D-8C087335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70705-0A6A-9520-6BF3-5BF74C037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67B75F-242C-12CA-4C14-E6DEA119F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7619CB-F5BF-9614-BCDB-C99822BC1D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F66CA-23AA-B591-1A5D-79D786397DAB}"/>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8" name="Footer Placeholder 7">
            <a:extLst>
              <a:ext uri="{FF2B5EF4-FFF2-40B4-BE49-F238E27FC236}">
                <a16:creationId xmlns:a16="http://schemas.microsoft.com/office/drawing/2014/main" id="{41F0D90C-5406-D4F5-AF05-E877E2F1C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6EE9B4-F97F-2514-A697-8224CF4AEC3A}"/>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220990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A4A2-220B-38C0-256A-0E193A1350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CC907E-C040-CBB8-288F-DFB689F47154}"/>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4" name="Footer Placeholder 3">
            <a:extLst>
              <a:ext uri="{FF2B5EF4-FFF2-40B4-BE49-F238E27FC236}">
                <a16:creationId xmlns:a16="http://schemas.microsoft.com/office/drawing/2014/main" id="{6FDA04DD-1B52-594C-F47E-EB0F5A7C71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1B3178-0F4C-9559-9F08-2849254CAA07}"/>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308444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FFB63-B414-A0FE-7F96-8B07E6D71B00}"/>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3" name="Footer Placeholder 2">
            <a:extLst>
              <a:ext uri="{FF2B5EF4-FFF2-40B4-BE49-F238E27FC236}">
                <a16:creationId xmlns:a16="http://schemas.microsoft.com/office/drawing/2014/main" id="{A12D7B29-6672-BF7B-F207-49A030B2FB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B298E5-1E49-8C89-2742-EB0139BAC14E}"/>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274825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E205-BC28-A203-C13D-1A420BC20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2631A7-D996-8803-D58B-AD4B2E0DF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8F9502-32CD-1AB7-78CE-E6AE50F1E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40D47-6391-1E20-55D7-19D4EB3F9FA7}"/>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6" name="Footer Placeholder 5">
            <a:extLst>
              <a:ext uri="{FF2B5EF4-FFF2-40B4-BE49-F238E27FC236}">
                <a16:creationId xmlns:a16="http://schemas.microsoft.com/office/drawing/2014/main" id="{24E3EF1C-5AB7-5F62-ADEA-50444BE49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252F1-0BD7-19F5-5C33-4F421D391A3B}"/>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177767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0114-040E-6FF4-C672-F829B2FB8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6CAD9-1F0F-5635-7BA6-F19614E85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2D3C67-51F3-C2BF-9124-699A548C9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26C12-9ADD-A73F-27ED-DEEB551832B0}"/>
              </a:ext>
            </a:extLst>
          </p:cNvPr>
          <p:cNvSpPr>
            <a:spLocks noGrp="1"/>
          </p:cNvSpPr>
          <p:nvPr>
            <p:ph type="dt" sz="half" idx="10"/>
          </p:nvPr>
        </p:nvSpPr>
        <p:spPr/>
        <p:txBody>
          <a:bodyPr/>
          <a:lstStyle/>
          <a:p>
            <a:fld id="{5A4D6B98-91E1-4A6C-99B1-72F8EB81FC76}" type="datetimeFigureOut">
              <a:rPr lang="en-IN" smtClean="0"/>
              <a:t>30-08-2022</a:t>
            </a:fld>
            <a:endParaRPr lang="en-IN"/>
          </a:p>
        </p:txBody>
      </p:sp>
      <p:sp>
        <p:nvSpPr>
          <p:cNvPr id="6" name="Footer Placeholder 5">
            <a:extLst>
              <a:ext uri="{FF2B5EF4-FFF2-40B4-BE49-F238E27FC236}">
                <a16:creationId xmlns:a16="http://schemas.microsoft.com/office/drawing/2014/main" id="{007029D5-84E2-1358-3C61-AD6A02F58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205C7F-8A94-558A-3AC8-E32DACE8C8FC}"/>
              </a:ext>
            </a:extLst>
          </p:cNvPr>
          <p:cNvSpPr>
            <a:spLocks noGrp="1"/>
          </p:cNvSpPr>
          <p:nvPr>
            <p:ph type="sldNum" sz="quarter" idx="12"/>
          </p:nvPr>
        </p:nvSpPr>
        <p:spPr/>
        <p:txBody>
          <a:bodyPr/>
          <a:lstStyle/>
          <a:p>
            <a:fld id="{8FD9CE59-54FC-41A1-8EFC-32F59C55A7EE}" type="slidenum">
              <a:rPr lang="en-IN" smtClean="0"/>
              <a:t>‹#›</a:t>
            </a:fld>
            <a:endParaRPr lang="en-IN"/>
          </a:p>
        </p:txBody>
      </p:sp>
    </p:spTree>
    <p:extLst>
      <p:ext uri="{BB962C8B-B14F-4D97-AF65-F5344CB8AC3E}">
        <p14:creationId xmlns:p14="http://schemas.microsoft.com/office/powerpoint/2010/main" val="78566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2AFAB-678A-B9BC-A54F-96A0F2274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7F2DCB-E6F2-2800-321F-A054132A4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775E4-1E94-8E03-1096-651305957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D6B98-91E1-4A6C-99B1-72F8EB81FC76}" type="datetimeFigureOut">
              <a:rPr lang="en-IN" smtClean="0"/>
              <a:t>30-08-2022</a:t>
            </a:fld>
            <a:endParaRPr lang="en-IN"/>
          </a:p>
        </p:txBody>
      </p:sp>
      <p:sp>
        <p:nvSpPr>
          <p:cNvPr id="5" name="Footer Placeholder 4">
            <a:extLst>
              <a:ext uri="{FF2B5EF4-FFF2-40B4-BE49-F238E27FC236}">
                <a16:creationId xmlns:a16="http://schemas.microsoft.com/office/drawing/2014/main" id="{183B1B68-9EA5-4843-C4ED-8D95A960E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010CF1-A299-CA6E-6B76-B8CBF9F41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9CE59-54FC-41A1-8EFC-32F59C55A7EE}" type="slidenum">
              <a:rPr lang="en-IN" smtClean="0"/>
              <a:t>‹#›</a:t>
            </a:fld>
            <a:endParaRPr lang="en-IN"/>
          </a:p>
        </p:txBody>
      </p:sp>
    </p:spTree>
    <p:extLst>
      <p:ext uri="{BB962C8B-B14F-4D97-AF65-F5344CB8AC3E}">
        <p14:creationId xmlns:p14="http://schemas.microsoft.com/office/powerpoint/2010/main" val="151799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BFAC-1C3C-AD10-DE17-C2BC692EB6B6}"/>
              </a:ext>
            </a:extLst>
          </p:cNvPr>
          <p:cNvSpPr>
            <a:spLocks noGrp="1"/>
          </p:cNvSpPr>
          <p:nvPr>
            <p:ph type="ctrTitle"/>
          </p:nvPr>
        </p:nvSpPr>
        <p:spPr/>
        <p:txBody>
          <a:bodyPr/>
          <a:lstStyle/>
          <a:p>
            <a:r>
              <a:rPr lang="en-IN" b="1" dirty="0">
                <a:latin typeface="Arial Black" panose="020B0A04020102020204" pitchFamily="34" charset="0"/>
              </a:rPr>
              <a:t>HOUSING PROJECT</a:t>
            </a:r>
          </a:p>
        </p:txBody>
      </p:sp>
      <p:sp>
        <p:nvSpPr>
          <p:cNvPr id="3" name="Subtitle 2">
            <a:extLst>
              <a:ext uri="{FF2B5EF4-FFF2-40B4-BE49-F238E27FC236}">
                <a16:creationId xmlns:a16="http://schemas.microsoft.com/office/drawing/2014/main" id="{6971A9EA-8527-FD53-9AB3-A08C349AAF27}"/>
              </a:ext>
            </a:extLst>
          </p:cNvPr>
          <p:cNvSpPr>
            <a:spLocks noGrp="1"/>
          </p:cNvSpPr>
          <p:nvPr>
            <p:ph type="subTitle" idx="1"/>
          </p:nvPr>
        </p:nvSpPr>
        <p:spPr>
          <a:xfrm>
            <a:off x="1524000" y="4739950"/>
            <a:ext cx="9144000" cy="517849"/>
          </a:xfrm>
        </p:spPr>
        <p:txBody>
          <a:bodyPr/>
          <a:lstStyle/>
          <a:p>
            <a:r>
              <a:rPr lang="en-IN" dirty="0">
                <a:latin typeface="Arial Black" panose="020B0A04020102020204" pitchFamily="34" charset="0"/>
              </a:rPr>
              <a:t>By </a:t>
            </a:r>
            <a:r>
              <a:rPr lang="en-IN" dirty="0" err="1">
                <a:latin typeface="Arial Black" panose="020B0A04020102020204" pitchFamily="34" charset="0"/>
              </a:rPr>
              <a:t>Charitha</a:t>
            </a:r>
            <a:r>
              <a:rPr lang="en-IN" dirty="0">
                <a:latin typeface="Arial Black" panose="020B0A04020102020204" pitchFamily="34" charset="0"/>
              </a:rPr>
              <a:t> Lanka</a:t>
            </a:r>
          </a:p>
        </p:txBody>
      </p:sp>
    </p:spTree>
    <p:extLst>
      <p:ext uri="{BB962C8B-B14F-4D97-AF65-F5344CB8AC3E}">
        <p14:creationId xmlns:p14="http://schemas.microsoft.com/office/powerpoint/2010/main" val="4217679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1C68-9345-F2DA-4B0F-7B8095ED2065}"/>
              </a:ext>
            </a:extLst>
          </p:cNvPr>
          <p:cNvSpPr>
            <a:spLocks noGrp="1"/>
          </p:cNvSpPr>
          <p:nvPr>
            <p:ph type="title"/>
          </p:nvPr>
        </p:nvSpPr>
        <p:spPr/>
        <p:txBody>
          <a:bodyPr/>
          <a:lstStyle/>
          <a:p>
            <a:pPr algn="ctr"/>
            <a:r>
              <a:rPr lang="en-US" b="1" dirty="0"/>
              <a:t>Removing Skewness</a:t>
            </a:r>
            <a:endParaRPr lang="en-IN" b="1" dirty="0"/>
          </a:p>
        </p:txBody>
      </p:sp>
      <p:sp>
        <p:nvSpPr>
          <p:cNvPr id="3" name="Content Placeholder 2">
            <a:extLst>
              <a:ext uri="{FF2B5EF4-FFF2-40B4-BE49-F238E27FC236}">
                <a16:creationId xmlns:a16="http://schemas.microsoft.com/office/drawing/2014/main" id="{4A7B9091-8E74-C90C-DD03-4B05594DB418}"/>
              </a:ext>
            </a:extLst>
          </p:cNvPr>
          <p:cNvSpPr>
            <a:spLocks noGrp="1"/>
          </p:cNvSpPr>
          <p:nvPr>
            <p:ph idx="1"/>
          </p:nvPr>
        </p:nvSpPr>
        <p:spPr/>
        <p:txBody>
          <a:bodyPr>
            <a:normAutofit lnSpcReduction="10000"/>
          </a:bodyPr>
          <a:lstStyle/>
          <a:p>
            <a:pPr marL="0" lvl="0" indent="0" algn="l" rtl="0">
              <a:spcBef>
                <a:spcPts val="0"/>
              </a:spcBef>
              <a:spcAft>
                <a:spcPts val="0"/>
              </a:spcAft>
              <a:buSzPts val="1600"/>
              <a:buNone/>
            </a:pPr>
            <a:r>
              <a:rPr lang="en-US" dirty="0"/>
              <a:t>We tried different methods to remove skewness -&gt; Log method, Sqrt method, Power Method, </a:t>
            </a:r>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r>
              <a:rPr lang="en-US" dirty="0"/>
              <a:t>Power Method removed the skewness perfectly.</a:t>
            </a:r>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r>
              <a:rPr lang="en-US" dirty="0"/>
              <a:t>Code Snippet:</a:t>
            </a:r>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r>
              <a:rPr lang="en-US" dirty="0" err="1"/>
              <a:t>fin_df_new</a:t>
            </a:r>
            <a:r>
              <a:rPr lang="en-US" dirty="0"/>
              <a:t>=</a:t>
            </a:r>
            <a:r>
              <a:rPr lang="en-US" dirty="0" err="1"/>
              <a:t>power_transform</a:t>
            </a:r>
            <a:r>
              <a:rPr lang="en-US" dirty="0"/>
              <a:t>(</a:t>
            </a:r>
            <a:r>
              <a:rPr lang="en-US" dirty="0" err="1"/>
              <a:t>final_df</a:t>
            </a:r>
            <a:r>
              <a:rPr lang="en-US" dirty="0"/>
              <a:t>)</a:t>
            </a:r>
          </a:p>
          <a:p>
            <a:pPr marL="0" lvl="0" indent="0" algn="l" rtl="0">
              <a:spcBef>
                <a:spcPts val="1000"/>
              </a:spcBef>
              <a:spcAft>
                <a:spcPts val="0"/>
              </a:spcAft>
              <a:buSzPts val="1600"/>
              <a:buNone/>
            </a:pPr>
            <a:r>
              <a:rPr lang="en-US" dirty="0" err="1"/>
              <a:t>fin_df_new</a:t>
            </a:r>
            <a:r>
              <a:rPr lang="en-US" dirty="0"/>
              <a:t> = </a:t>
            </a:r>
            <a:r>
              <a:rPr lang="en-US" dirty="0" err="1"/>
              <a:t>pd.DataFrame</a:t>
            </a:r>
            <a:r>
              <a:rPr lang="en-US" dirty="0"/>
              <a:t>(</a:t>
            </a:r>
            <a:r>
              <a:rPr lang="en-US" dirty="0" err="1"/>
              <a:t>fin_df_new,columns</a:t>
            </a:r>
            <a:r>
              <a:rPr lang="en-US" dirty="0"/>
              <a:t>=</a:t>
            </a:r>
            <a:r>
              <a:rPr lang="en-US" dirty="0" err="1"/>
              <a:t>final_df.columns</a:t>
            </a:r>
            <a:r>
              <a:rPr lang="en-US" dirty="0"/>
              <a:t>)</a:t>
            </a:r>
          </a:p>
          <a:p>
            <a:endParaRPr lang="en-IN" dirty="0"/>
          </a:p>
        </p:txBody>
      </p:sp>
    </p:spTree>
    <p:extLst>
      <p:ext uri="{BB962C8B-B14F-4D97-AF65-F5344CB8AC3E}">
        <p14:creationId xmlns:p14="http://schemas.microsoft.com/office/powerpoint/2010/main" val="148645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7762-FCAF-06B9-DD40-FBEA2D0C0EA9}"/>
              </a:ext>
            </a:extLst>
          </p:cNvPr>
          <p:cNvSpPr>
            <a:spLocks noGrp="1"/>
          </p:cNvSpPr>
          <p:nvPr>
            <p:ph type="title"/>
          </p:nvPr>
        </p:nvSpPr>
        <p:spPr/>
        <p:txBody>
          <a:bodyPr/>
          <a:lstStyle/>
          <a:p>
            <a:pPr algn="ctr"/>
            <a:r>
              <a:rPr lang="en-US" b="1" dirty="0"/>
              <a:t>Train Test Split</a:t>
            </a:r>
            <a:endParaRPr lang="en-IN" b="1" dirty="0"/>
          </a:p>
        </p:txBody>
      </p:sp>
      <p:sp>
        <p:nvSpPr>
          <p:cNvPr id="3" name="Content Placeholder 2">
            <a:extLst>
              <a:ext uri="{FF2B5EF4-FFF2-40B4-BE49-F238E27FC236}">
                <a16:creationId xmlns:a16="http://schemas.microsoft.com/office/drawing/2014/main" id="{AAB86C36-8548-D44D-62E0-06EEDCFAB0AD}"/>
              </a:ext>
            </a:extLst>
          </p:cNvPr>
          <p:cNvSpPr>
            <a:spLocks noGrp="1"/>
          </p:cNvSpPr>
          <p:nvPr>
            <p:ph idx="1"/>
          </p:nvPr>
        </p:nvSpPr>
        <p:spPr/>
        <p:txBody>
          <a:bodyPr/>
          <a:lstStyle/>
          <a:p>
            <a:pPr marL="342900" lvl="0" indent="-342900" algn="l" rtl="0">
              <a:spcBef>
                <a:spcPts val="0"/>
              </a:spcBef>
              <a:spcAft>
                <a:spcPts val="0"/>
              </a:spcAft>
              <a:buSzPts val="1600"/>
              <a:buChar char="►"/>
            </a:pPr>
            <a:r>
              <a:rPr lang="en-US" dirty="0"/>
              <a:t>We split the data into training and testing categories with 7:3 ratio.</a:t>
            </a:r>
          </a:p>
          <a:p>
            <a:pPr marL="342900" lvl="0" indent="-342900" algn="l" rtl="0">
              <a:spcBef>
                <a:spcPts val="1000"/>
              </a:spcBef>
              <a:spcAft>
                <a:spcPts val="0"/>
              </a:spcAft>
              <a:buSzPts val="1600"/>
              <a:buChar char="►"/>
            </a:pPr>
            <a:r>
              <a:rPr lang="en-US" dirty="0"/>
              <a:t>We used inbuilt function in the </a:t>
            </a:r>
            <a:r>
              <a:rPr lang="en-US" dirty="0" err="1"/>
              <a:t>model_selection</a:t>
            </a:r>
            <a:r>
              <a:rPr lang="en-US" dirty="0"/>
              <a:t> library of python</a:t>
            </a:r>
          </a:p>
          <a:p>
            <a:pPr marL="342900" lvl="0" indent="-241300" algn="l" rtl="0">
              <a:spcBef>
                <a:spcPts val="1000"/>
              </a:spcBef>
              <a:spcAft>
                <a:spcPts val="0"/>
              </a:spcAft>
              <a:buSzPts val="1600"/>
              <a:buNone/>
            </a:pPr>
            <a:endParaRPr lang="en-US" dirty="0"/>
          </a:p>
          <a:p>
            <a:pPr marL="342900" lvl="0" indent="-342900" algn="l" rtl="0">
              <a:spcBef>
                <a:spcPts val="1000"/>
              </a:spcBef>
              <a:spcAft>
                <a:spcPts val="0"/>
              </a:spcAft>
              <a:buSzPts val="1600"/>
              <a:buChar char="►"/>
            </a:pPr>
            <a:r>
              <a:rPr lang="en-US" dirty="0"/>
              <a:t>Code snippet:</a:t>
            </a:r>
          </a:p>
          <a:p>
            <a:pPr marL="342900" lvl="0" indent="-241300" algn="l" rtl="0">
              <a:spcBef>
                <a:spcPts val="1000"/>
              </a:spcBef>
              <a:spcAft>
                <a:spcPts val="0"/>
              </a:spcAft>
              <a:buSzPts val="1600"/>
              <a:buNone/>
            </a:pPr>
            <a:endParaRPr lang="en-US" dirty="0"/>
          </a:p>
          <a:p>
            <a:pPr marL="342900" lvl="0" indent="-342900" algn="l" rtl="0">
              <a:spcBef>
                <a:spcPts val="1000"/>
              </a:spcBef>
              <a:spcAft>
                <a:spcPts val="0"/>
              </a:spcAft>
              <a:buSzPts val="1600"/>
              <a:buChar char="►"/>
            </a:pPr>
            <a:r>
              <a:rPr lang="en-US" dirty="0" err="1"/>
              <a:t>x_train,x_test,y_train,y_test</a:t>
            </a:r>
            <a:r>
              <a:rPr lang="en-US" dirty="0"/>
              <a:t> = </a:t>
            </a:r>
            <a:r>
              <a:rPr lang="en-US" dirty="0" err="1"/>
              <a:t>train_test_split</a:t>
            </a:r>
            <a:r>
              <a:rPr lang="en-US" dirty="0"/>
              <a:t>(</a:t>
            </a:r>
            <a:r>
              <a:rPr lang="en-US" dirty="0" err="1"/>
              <a:t>x,y,test_size</a:t>
            </a:r>
            <a:r>
              <a:rPr lang="en-US" dirty="0"/>
              <a:t>=.30,random_state=5)</a:t>
            </a:r>
          </a:p>
          <a:p>
            <a:endParaRPr lang="en-IN" dirty="0"/>
          </a:p>
        </p:txBody>
      </p:sp>
    </p:spTree>
    <p:extLst>
      <p:ext uri="{BB962C8B-B14F-4D97-AF65-F5344CB8AC3E}">
        <p14:creationId xmlns:p14="http://schemas.microsoft.com/office/powerpoint/2010/main" val="210557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76B8-6B08-8C81-95EF-AA7F1D3E20D2}"/>
              </a:ext>
            </a:extLst>
          </p:cNvPr>
          <p:cNvSpPr>
            <a:spLocks noGrp="1"/>
          </p:cNvSpPr>
          <p:nvPr>
            <p:ph type="title"/>
          </p:nvPr>
        </p:nvSpPr>
        <p:spPr/>
        <p:txBody>
          <a:bodyPr/>
          <a:lstStyle/>
          <a:p>
            <a:pPr algn="ctr"/>
            <a:r>
              <a:rPr lang="en-US" b="1" dirty="0"/>
              <a:t>Model training</a:t>
            </a:r>
            <a:endParaRPr lang="en-IN" b="1" dirty="0"/>
          </a:p>
        </p:txBody>
      </p:sp>
      <p:sp>
        <p:nvSpPr>
          <p:cNvPr id="3" name="Content Placeholder 2">
            <a:extLst>
              <a:ext uri="{FF2B5EF4-FFF2-40B4-BE49-F238E27FC236}">
                <a16:creationId xmlns:a16="http://schemas.microsoft.com/office/drawing/2014/main" id="{900B2BB9-DAD0-56C4-E646-FA29EEDBD442}"/>
              </a:ext>
            </a:extLst>
          </p:cNvPr>
          <p:cNvSpPr>
            <a:spLocks noGrp="1"/>
          </p:cNvSpPr>
          <p:nvPr>
            <p:ph idx="1"/>
          </p:nvPr>
        </p:nvSpPr>
        <p:spPr/>
        <p:txBody>
          <a:bodyPr/>
          <a:lstStyle/>
          <a:p>
            <a:pPr marL="0" lvl="0" indent="0" algn="l" rtl="0">
              <a:spcBef>
                <a:spcPts val="0"/>
              </a:spcBef>
              <a:spcAft>
                <a:spcPts val="0"/>
              </a:spcAft>
              <a:buSzPts val="1600"/>
              <a:buNone/>
            </a:pPr>
            <a:r>
              <a:rPr lang="en-US" dirty="0"/>
              <a:t>We used different Models and compared the accuracy of the models: </a:t>
            </a:r>
          </a:p>
          <a:p>
            <a:pPr marL="342900" lvl="0" indent="-342900" algn="l" rtl="0">
              <a:spcBef>
                <a:spcPts val="1000"/>
              </a:spcBef>
              <a:spcAft>
                <a:spcPts val="0"/>
              </a:spcAft>
              <a:buSzPts val="1600"/>
              <a:buChar char="►"/>
            </a:pPr>
            <a:r>
              <a:rPr lang="en-US" dirty="0"/>
              <a:t>Linear Regression</a:t>
            </a:r>
          </a:p>
          <a:p>
            <a:pPr marL="342900" lvl="0" indent="-342900" algn="l" rtl="0">
              <a:spcBef>
                <a:spcPts val="1000"/>
              </a:spcBef>
              <a:spcAft>
                <a:spcPts val="0"/>
              </a:spcAft>
              <a:buSzPts val="1600"/>
              <a:buChar char="►"/>
            </a:pPr>
            <a:r>
              <a:rPr lang="en-US" dirty="0"/>
              <a:t>Decision Tree</a:t>
            </a:r>
          </a:p>
          <a:p>
            <a:pPr marL="342900" lvl="0" indent="-342900" algn="l" rtl="0">
              <a:spcBef>
                <a:spcPts val="1000"/>
              </a:spcBef>
              <a:spcAft>
                <a:spcPts val="0"/>
              </a:spcAft>
              <a:buSzPts val="1600"/>
              <a:buChar char="►"/>
            </a:pPr>
            <a:r>
              <a:rPr lang="en-US" dirty="0"/>
              <a:t>Lasso</a:t>
            </a:r>
          </a:p>
          <a:p>
            <a:pPr marL="342900" lvl="0" indent="-342900" algn="l" rtl="0">
              <a:spcBef>
                <a:spcPts val="1000"/>
              </a:spcBef>
              <a:spcAft>
                <a:spcPts val="0"/>
              </a:spcAft>
              <a:buSzPts val="1600"/>
              <a:buChar char="►"/>
            </a:pPr>
            <a:r>
              <a:rPr lang="en-US" dirty="0"/>
              <a:t>Ridge</a:t>
            </a:r>
          </a:p>
          <a:p>
            <a:pPr marL="342900" lvl="0" indent="-342900" algn="l" rtl="0">
              <a:spcBef>
                <a:spcPts val="1000"/>
              </a:spcBef>
              <a:spcAft>
                <a:spcPts val="0"/>
              </a:spcAft>
              <a:buSzPts val="1600"/>
              <a:buChar char="►"/>
            </a:pPr>
            <a:r>
              <a:rPr lang="en-US" dirty="0"/>
              <a:t>Random Forest</a:t>
            </a:r>
          </a:p>
          <a:p>
            <a:pPr marL="342900" lvl="0" indent="-332740" algn="l" rtl="0">
              <a:spcBef>
                <a:spcPts val="1000"/>
              </a:spcBef>
              <a:spcAft>
                <a:spcPts val="0"/>
              </a:spcAft>
              <a:buSzPts val="1440"/>
              <a:buChar char="►"/>
            </a:pPr>
            <a:r>
              <a:rPr lang="en-US" dirty="0" err="1"/>
              <a:t>ElasticNet</a:t>
            </a:r>
            <a:endParaRPr lang="en-IN" dirty="0"/>
          </a:p>
        </p:txBody>
      </p:sp>
    </p:spTree>
    <p:extLst>
      <p:ext uri="{BB962C8B-B14F-4D97-AF65-F5344CB8AC3E}">
        <p14:creationId xmlns:p14="http://schemas.microsoft.com/office/powerpoint/2010/main" val="10010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0BCC-11C0-3806-89CE-1654E12F33CE}"/>
              </a:ext>
            </a:extLst>
          </p:cNvPr>
          <p:cNvSpPr>
            <a:spLocks noGrp="1"/>
          </p:cNvSpPr>
          <p:nvPr>
            <p:ph type="title"/>
          </p:nvPr>
        </p:nvSpPr>
        <p:spPr/>
        <p:txBody>
          <a:bodyPr/>
          <a:lstStyle/>
          <a:p>
            <a:pPr algn="ctr"/>
            <a:r>
              <a:rPr lang="en-IN" b="1" dirty="0"/>
              <a:t>Model Training</a:t>
            </a:r>
          </a:p>
        </p:txBody>
      </p:sp>
      <p:sp>
        <p:nvSpPr>
          <p:cNvPr id="3" name="Content Placeholder 2">
            <a:extLst>
              <a:ext uri="{FF2B5EF4-FFF2-40B4-BE49-F238E27FC236}">
                <a16:creationId xmlns:a16="http://schemas.microsoft.com/office/drawing/2014/main" id="{4A6E25FF-7741-0319-F420-24E7B4DA6433}"/>
              </a:ext>
            </a:extLst>
          </p:cNvPr>
          <p:cNvSpPr>
            <a:spLocks noGrp="1"/>
          </p:cNvSpPr>
          <p:nvPr>
            <p:ph idx="1"/>
          </p:nvPr>
        </p:nvSpPr>
        <p:spPr/>
        <p:txBody>
          <a:bodyPr/>
          <a:lstStyle/>
          <a:p>
            <a:r>
              <a:rPr lang="en-US" dirty="0"/>
              <a:t>After Cross Validation the best fit model is </a:t>
            </a:r>
            <a:r>
              <a:rPr lang="en-US" dirty="0" err="1"/>
              <a:t>RandomForestClassifier</a:t>
            </a:r>
            <a:r>
              <a:rPr lang="en-US" dirty="0"/>
              <a:t> Model with R2 score of 0.88</a:t>
            </a:r>
          </a:p>
          <a:p>
            <a:endParaRPr lang="en-IN" dirty="0"/>
          </a:p>
        </p:txBody>
      </p:sp>
      <p:pic>
        <p:nvPicPr>
          <p:cNvPr id="7" name="Picture 6">
            <a:extLst>
              <a:ext uri="{FF2B5EF4-FFF2-40B4-BE49-F238E27FC236}">
                <a16:creationId xmlns:a16="http://schemas.microsoft.com/office/drawing/2014/main" id="{2C648886-4632-3039-7FAE-C07D9F8A1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454" y="2887824"/>
            <a:ext cx="5654530" cy="2882900"/>
          </a:xfrm>
          <a:prstGeom prst="rect">
            <a:avLst/>
          </a:prstGeom>
        </p:spPr>
      </p:pic>
    </p:spTree>
    <p:extLst>
      <p:ext uri="{BB962C8B-B14F-4D97-AF65-F5344CB8AC3E}">
        <p14:creationId xmlns:p14="http://schemas.microsoft.com/office/powerpoint/2010/main" val="178052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7E4B-B01E-1F86-8E74-B52E4C18BE19}"/>
              </a:ext>
            </a:extLst>
          </p:cNvPr>
          <p:cNvSpPr>
            <a:spLocks noGrp="1"/>
          </p:cNvSpPr>
          <p:nvPr>
            <p:ph type="title"/>
          </p:nvPr>
        </p:nvSpPr>
        <p:spPr>
          <a:xfrm>
            <a:off x="838200" y="3043011"/>
            <a:ext cx="10515600" cy="1325563"/>
          </a:xfrm>
        </p:spPr>
        <p:txBody>
          <a:bodyPr/>
          <a:lstStyle/>
          <a:p>
            <a:pPr algn="ctr"/>
            <a:r>
              <a:rPr lang="en-IN" b="1" dirty="0"/>
              <a:t>THANK YOU</a:t>
            </a:r>
          </a:p>
        </p:txBody>
      </p:sp>
    </p:spTree>
    <p:extLst>
      <p:ext uri="{BB962C8B-B14F-4D97-AF65-F5344CB8AC3E}">
        <p14:creationId xmlns:p14="http://schemas.microsoft.com/office/powerpoint/2010/main" val="186248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8A62-5B21-8396-BB41-8378150C2D69}"/>
              </a:ext>
            </a:extLst>
          </p:cNvPr>
          <p:cNvSpPr>
            <a:spLocks noGrp="1"/>
          </p:cNvSpPr>
          <p:nvPr>
            <p:ph type="title"/>
          </p:nvPr>
        </p:nvSpPr>
        <p:spPr/>
        <p:txBody>
          <a:bodyPr>
            <a:normAutofit/>
          </a:bodyPr>
          <a:lstStyle/>
          <a:p>
            <a:pPr algn="ctr"/>
            <a:r>
              <a:rPr lang="en-IN" sz="4800" b="1" dirty="0"/>
              <a:t>Problem Statement</a:t>
            </a:r>
          </a:p>
        </p:txBody>
      </p:sp>
      <p:sp>
        <p:nvSpPr>
          <p:cNvPr id="3" name="Content Placeholder 2">
            <a:extLst>
              <a:ext uri="{FF2B5EF4-FFF2-40B4-BE49-F238E27FC236}">
                <a16:creationId xmlns:a16="http://schemas.microsoft.com/office/drawing/2014/main" id="{5156B4E7-4967-A6E6-8A56-099AE6633FE1}"/>
              </a:ext>
            </a:extLst>
          </p:cNvPr>
          <p:cNvSpPr>
            <a:spLocks noGrp="1"/>
          </p:cNvSpPr>
          <p:nvPr>
            <p:ph idx="1"/>
          </p:nvPr>
        </p:nvSpPr>
        <p:spPr>
          <a:xfrm>
            <a:off x="838200" y="1872278"/>
            <a:ext cx="10515600" cy="4351338"/>
          </a:xfrm>
        </p:spPr>
        <p:txBody>
          <a:bodyPr/>
          <a:lstStyle/>
          <a:p>
            <a:pPr marL="342900" lvl="0" indent="-342900" algn="l" rtl="0">
              <a:spcBef>
                <a:spcPts val="0"/>
              </a:spcBef>
              <a:spcAft>
                <a:spcPts val="0"/>
              </a:spcAft>
              <a:buSzPts val="1600"/>
              <a:buChar char="►"/>
            </a:pPr>
            <a:r>
              <a:rPr lang="en-US" dirty="0"/>
              <a:t>You are required to model the price of houses with the available independent variables. This model will then be used</a:t>
            </a:r>
          </a:p>
          <a:p>
            <a:pPr marL="457200" lvl="0" indent="0" algn="l" rtl="0">
              <a:spcBef>
                <a:spcPts val="1000"/>
              </a:spcBef>
              <a:spcAft>
                <a:spcPts val="0"/>
              </a:spcAft>
              <a:buNone/>
            </a:pPr>
            <a:r>
              <a:rPr lang="en-US" dirty="0"/>
              <a:t>by the management to understand how exactly the prices vary with the variables. They can accordingly manipulate the</a:t>
            </a:r>
          </a:p>
          <a:p>
            <a:pPr marL="457200" lvl="0" indent="0" algn="l" rtl="0">
              <a:spcBef>
                <a:spcPts val="1000"/>
              </a:spcBef>
              <a:spcAft>
                <a:spcPts val="0"/>
              </a:spcAft>
              <a:buNone/>
            </a:pPr>
            <a:r>
              <a:rPr lang="en-US" dirty="0"/>
              <a:t>strategy of the firm and concentrate on areas that will yield high returns. Further, the model will be a good way for the</a:t>
            </a:r>
          </a:p>
          <a:p>
            <a:pPr marL="0" lvl="0" indent="457200" algn="l" rtl="0">
              <a:spcBef>
                <a:spcPts val="1000"/>
              </a:spcBef>
              <a:spcAft>
                <a:spcPts val="0"/>
              </a:spcAft>
              <a:buNone/>
            </a:pPr>
            <a:r>
              <a:rPr lang="en-US" dirty="0"/>
              <a:t>management to understand the pricing dynamics of a new market</a:t>
            </a:r>
          </a:p>
          <a:p>
            <a:pPr marL="342900" lvl="0" indent="0" algn="l" rtl="0">
              <a:spcBef>
                <a:spcPts val="1000"/>
              </a:spcBef>
              <a:spcAft>
                <a:spcPts val="0"/>
              </a:spcAft>
              <a:buNone/>
            </a:pPr>
            <a:endParaRPr lang="en-US" dirty="0"/>
          </a:p>
          <a:p>
            <a:endParaRPr lang="en-IN" dirty="0"/>
          </a:p>
        </p:txBody>
      </p:sp>
    </p:spTree>
    <p:extLst>
      <p:ext uri="{BB962C8B-B14F-4D97-AF65-F5344CB8AC3E}">
        <p14:creationId xmlns:p14="http://schemas.microsoft.com/office/powerpoint/2010/main" val="193564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D3F9-85FC-AC25-7B5D-AF68677A51B0}"/>
              </a:ext>
            </a:extLst>
          </p:cNvPr>
          <p:cNvSpPr>
            <a:spLocks noGrp="1"/>
          </p:cNvSpPr>
          <p:nvPr>
            <p:ph type="title"/>
          </p:nvPr>
        </p:nvSpPr>
        <p:spPr>
          <a:xfrm>
            <a:off x="838200" y="391886"/>
            <a:ext cx="10515600" cy="1298802"/>
          </a:xfrm>
        </p:spPr>
        <p:txBody>
          <a:bodyPr>
            <a:normAutofit/>
          </a:bodyPr>
          <a:lstStyle/>
          <a:p>
            <a:pPr algn="ctr"/>
            <a:r>
              <a:rPr lang="en-IN" sz="4000" b="1" dirty="0"/>
              <a:t>Conceptual Background of the domain problem</a:t>
            </a:r>
          </a:p>
        </p:txBody>
      </p:sp>
      <p:sp>
        <p:nvSpPr>
          <p:cNvPr id="3" name="Content Placeholder 2">
            <a:extLst>
              <a:ext uri="{FF2B5EF4-FFF2-40B4-BE49-F238E27FC236}">
                <a16:creationId xmlns:a16="http://schemas.microsoft.com/office/drawing/2014/main" id="{CD5F124C-3C45-5AEA-012C-675015740C88}"/>
              </a:ext>
            </a:extLst>
          </p:cNvPr>
          <p:cNvSpPr>
            <a:spLocks noGrp="1"/>
          </p:cNvSpPr>
          <p:nvPr>
            <p:ph idx="1"/>
          </p:nvPr>
        </p:nvSpPr>
        <p:spPr/>
        <p:txBody>
          <a:bodyPr/>
          <a:lstStyle/>
          <a:p>
            <a:r>
              <a:rPr lang="en-US" dirty="0"/>
              <a:t>The project will require knowledge and practice in building Graphs /plots and </a:t>
            </a:r>
            <a:r>
              <a:rPr lang="en-US" dirty="0" err="1"/>
              <a:t>analysing</a:t>
            </a:r>
            <a:r>
              <a:rPr lang="en-US" dirty="0"/>
              <a:t>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R2 Score, MSE, skewness and basic mathematics/statistical approaches will help to build an accurate model for this project.</a:t>
            </a:r>
          </a:p>
          <a:p>
            <a:endParaRPr lang="en-IN" dirty="0"/>
          </a:p>
        </p:txBody>
      </p:sp>
    </p:spTree>
    <p:extLst>
      <p:ext uri="{BB962C8B-B14F-4D97-AF65-F5344CB8AC3E}">
        <p14:creationId xmlns:p14="http://schemas.microsoft.com/office/powerpoint/2010/main" val="43685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0A2A-3CE0-4FE6-628E-36F5D22AEDAD}"/>
              </a:ext>
            </a:extLst>
          </p:cNvPr>
          <p:cNvSpPr>
            <a:spLocks noGrp="1"/>
          </p:cNvSpPr>
          <p:nvPr>
            <p:ph type="title"/>
          </p:nvPr>
        </p:nvSpPr>
        <p:spPr/>
        <p:txBody>
          <a:bodyPr>
            <a:normAutofit/>
          </a:bodyPr>
          <a:lstStyle/>
          <a:p>
            <a:pPr algn="ctr"/>
            <a:r>
              <a:rPr lang="en-US" sz="4000" b="1" dirty="0"/>
              <a:t>Exploratory Data Analysis performed on the dataset</a:t>
            </a:r>
            <a:endParaRPr lang="en-IN" sz="4000" b="1" dirty="0"/>
          </a:p>
        </p:txBody>
      </p:sp>
      <p:sp>
        <p:nvSpPr>
          <p:cNvPr id="3" name="Content Placeholder 2">
            <a:extLst>
              <a:ext uri="{FF2B5EF4-FFF2-40B4-BE49-F238E27FC236}">
                <a16:creationId xmlns:a16="http://schemas.microsoft.com/office/drawing/2014/main" id="{122CF93D-D67E-366B-B7E0-3A40AE3E99B7}"/>
              </a:ext>
            </a:extLst>
          </p:cNvPr>
          <p:cNvSpPr>
            <a:spLocks noGrp="1"/>
          </p:cNvSpPr>
          <p:nvPr>
            <p:ph idx="1"/>
          </p:nvPr>
        </p:nvSpPr>
        <p:spPr/>
        <p:txBody>
          <a:bodyPr/>
          <a:lstStyle/>
          <a:p>
            <a:pPr marL="0" lvl="0" indent="0" algn="l" rtl="0">
              <a:spcBef>
                <a:spcPts val="0"/>
              </a:spcBef>
              <a:spcAft>
                <a:spcPts val="0"/>
              </a:spcAft>
              <a:buSzPts val="1600"/>
              <a:buNone/>
            </a:pPr>
            <a:r>
              <a:rPr lang="en-US" dirty="0"/>
              <a:t>1) Checked the shape of the dataset : </a:t>
            </a:r>
            <a:br>
              <a:rPr lang="en-US" dirty="0"/>
            </a:br>
            <a:r>
              <a:rPr lang="en-US" dirty="0"/>
              <a:t>	We have 1168 rows and 81 columns in our dataset  </a:t>
            </a:r>
          </a:p>
          <a:p>
            <a:pPr marL="0" lvl="0" indent="0" algn="l" rtl="0">
              <a:spcBef>
                <a:spcPts val="1000"/>
              </a:spcBef>
              <a:spcAft>
                <a:spcPts val="0"/>
              </a:spcAft>
              <a:buSzPts val="1600"/>
              <a:buNone/>
            </a:pPr>
            <a:r>
              <a:rPr lang="en-US" dirty="0"/>
              <a:t>2) Checked the datatypes of the columns:</a:t>
            </a:r>
          </a:p>
          <a:p>
            <a:pPr marL="0" lvl="0" indent="0" algn="l" rtl="0">
              <a:spcBef>
                <a:spcPts val="1000"/>
              </a:spcBef>
              <a:spcAft>
                <a:spcPts val="0"/>
              </a:spcAft>
              <a:buSzPts val="1600"/>
              <a:buNone/>
            </a:pPr>
            <a:r>
              <a:rPr lang="en-US" dirty="0"/>
              <a:t>We have int, float and object type variable in dataset</a:t>
            </a:r>
          </a:p>
          <a:p>
            <a:pPr marL="0" lvl="0" indent="0" algn="l" rtl="0">
              <a:spcBef>
                <a:spcPts val="1000"/>
              </a:spcBef>
              <a:spcAft>
                <a:spcPts val="0"/>
              </a:spcAft>
              <a:buSzPts val="1600"/>
              <a:buNone/>
            </a:pPr>
            <a:r>
              <a:rPr lang="en-US" dirty="0"/>
              <a:t>3) There are large amount of  null values in the dataset</a:t>
            </a:r>
          </a:p>
          <a:p>
            <a:pPr marL="0" lvl="0" indent="0" algn="l" rtl="0">
              <a:spcBef>
                <a:spcPts val="1000"/>
              </a:spcBef>
              <a:spcAft>
                <a:spcPts val="0"/>
              </a:spcAft>
              <a:buSzPts val="1600"/>
              <a:buNone/>
            </a:pPr>
            <a:r>
              <a:rPr lang="en-US" dirty="0"/>
              <a:t>5) Outliers are present in most of the columns, We will be required to remove outliers before building the model</a:t>
            </a:r>
          </a:p>
          <a:p>
            <a:pPr marL="0" lvl="0" indent="0" algn="l" rtl="0">
              <a:spcBef>
                <a:spcPts val="1000"/>
              </a:spcBef>
              <a:spcAft>
                <a:spcPts val="0"/>
              </a:spcAft>
              <a:buClr>
                <a:schemeClr val="dk1"/>
              </a:buClr>
              <a:buSzPts val="1600"/>
              <a:buFont typeface="Arial"/>
              <a:buNone/>
            </a:pPr>
            <a:r>
              <a:rPr lang="en-US" dirty="0"/>
              <a:t>Outliers are checked using </a:t>
            </a:r>
            <a:r>
              <a:rPr lang="en-US" dirty="0" err="1"/>
              <a:t>BoxPlot</a:t>
            </a:r>
            <a:r>
              <a:rPr lang="en-US" dirty="0"/>
              <a:t> method available in python library</a:t>
            </a:r>
          </a:p>
          <a:p>
            <a:pPr marL="400050" lvl="1" indent="0" algn="l" rtl="0">
              <a:spcBef>
                <a:spcPts val="1000"/>
              </a:spcBef>
              <a:spcAft>
                <a:spcPts val="0"/>
              </a:spcAft>
              <a:buSzPts val="1440"/>
              <a:buNone/>
            </a:pPr>
            <a:endParaRPr lang="en-US" dirty="0"/>
          </a:p>
          <a:p>
            <a:endParaRPr lang="en-IN" dirty="0"/>
          </a:p>
        </p:txBody>
      </p:sp>
    </p:spTree>
    <p:extLst>
      <p:ext uri="{BB962C8B-B14F-4D97-AF65-F5344CB8AC3E}">
        <p14:creationId xmlns:p14="http://schemas.microsoft.com/office/powerpoint/2010/main" val="288634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1AF5-F966-6B11-2F88-C2823B0EE554}"/>
              </a:ext>
            </a:extLst>
          </p:cNvPr>
          <p:cNvSpPr>
            <a:spLocks noGrp="1"/>
          </p:cNvSpPr>
          <p:nvPr>
            <p:ph type="title"/>
          </p:nvPr>
        </p:nvSpPr>
        <p:spPr/>
        <p:txBody>
          <a:bodyPr>
            <a:normAutofit/>
          </a:bodyPr>
          <a:lstStyle/>
          <a:p>
            <a:pPr algn="ctr"/>
            <a:r>
              <a:rPr lang="en-US" sz="4000" b="1" dirty="0"/>
              <a:t>Exploratory Data Analysis performed on the dataset</a:t>
            </a:r>
            <a:endParaRPr lang="en-IN" sz="4000" b="1" dirty="0"/>
          </a:p>
        </p:txBody>
      </p:sp>
      <p:sp>
        <p:nvSpPr>
          <p:cNvPr id="3" name="Content Placeholder 2">
            <a:extLst>
              <a:ext uri="{FF2B5EF4-FFF2-40B4-BE49-F238E27FC236}">
                <a16:creationId xmlns:a16="http://schemas.microsoft.com/office/drawing/2014/main" id="{09C97F2C-B1FC-21B5-D5F9-C4ED64872800}"/>
              </a:ext>
            </a:extLst>
          </p:cNvPr>
          <p:cNvSpPr>
            <a:spLocks noGrp="1"/>
          </p:cNvSpPr>
          <p:nvPr>
            <p:ph idx="1"/>
          </p:nvPr>
        </p:nvSpPr>
        <p:spPr/>
        <p:txBody>
          <a:bodyPr/>
          <a:lstStyle/>
          <a:p>
            <a:r>
              <a:rPr lang="en-US" dirty="0"/>
              <a:t>Outliers Example from our dataset –</a:t>
            </a:r>
          </a:p>
          <a:p>
            <a:endParaRPr lang="en-IN" dirty="0"/>
          </a:p>
        </p:txBody>
      </p:sp>
      <p:pic>
        <p:nvPicPr>
          <p:cNvPr id="5" name="Google Shape;178;p23">
            <a:extLst>
              <a:ext uri="{FF2B5EF4-FFF2-40B4-BE49-F238E27FC236}">
                <a16:creationId xmlns:a16="http://schemas.microsoft.com/office/drawing/2014/main" id="{F13F1459-3E1A-D30A-8004-F0B1AB58945C}"/>
              </a:ext>
            </a:extLst>
          </p:cNvPr>
          <p:cNvPicPr preferRelativeResize="0"/>
          <p:nvPr/>
        </p:nvPicPr>
        <p:blipFill>
          <a:blip r:embed="rId2">
            <a:alphaModFix/>
          </a:blip>
          <a:stretch>
            <a:fillRect/>
          </a:stretch>
        </p:blipFill>
        <p:spPr>
          <a:xfrm>
            <a:off x="1707488" y="2785575"/>
            <a:ext cx="8777025" cy="2945125"/>
          </a:xfrm>
          <a:prstGeom prst="rect">
            <a:avLst/>
          </a:prstGeom>
          <a:noFill/>
          <a:ln>
            <a:noFill/>
          </a:ln>
        </p:spPr>
      </p:pic>
    </p:spTree>
    <p:extLst>
      <p:ext uri="{BB962C8B-B14F-4D97-AF65-F5344CB8AC3E}">
        <p14:creationId xmlns:p14="http://schemas.microsoft.com/office/powerpoint/2010/main" val="1845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F18C-6FDF-A77B-EBCD-70B3ED0BBDFC}"/>
              </a:ext>
            </a:extLst>
          </p:cNvPr>
          <p:cNvSpPr>
            <a:spLocks noGrp="1"/>
          </p:cNvSpPr>
          <p:nvPr>
            <p:ph type="title"/>
          </p:nvPr>
        </p:nvSpPr>
        <p:spPr/>
        <p:txBody>
          <a:bodyPr>
            <a:normAutofit/>
          </a:bodyPr>
          <a:lstStyle/>
          <a:p>
            <a:pPr algn="ctr"/>
            <a:r>
              <a:rPr lang="en-US" sz="3600" b="1" dirty="0"/>
              <a:t>Exploratory Data Analysis performed on the dataset</a:t>
            </a:r>
            <a:endParaRPr lang="en-IN" sz="3600" b="1" dirty="0"/>
          </a:p>
        </p:txBody>
      </p:sp>
      <p:sp>
        <p:nvSpPr>
          <p:cNvPr id="3" name="Content Placeholder 2">
            <a:extLst>
              <a:ext uri="{FF2B5EF4-FFF2-40B4-BE49-F238E27FC236}">
                <a16:creationId xmlns:a16="http://schemas.microsoft.com/office/drawing/2014/main" id="{66D2F625-8C14-7B48-D573-F30C5D982189}"/>
              </a:ext>
            </a:extLst>
          </p:cNvPr>
          <p:cNvSpPr>
            <a:spLocks noGrp="1"/>
          </p:cNvSpPr>
          <p:nvPr>
            <p:ph idx="1"/>
          </p:nvPr>
        </p:nvSpPr>
        <p:spPr/>
        <p:txBody>
          <a:bodyPr>
            <a:normAutofit fontScale="70000" lnSpcReduction="20000"/>
          </a:bodyPr>
          <a:lstStyle/>
          <a:p>
            <a:pPr marL="0" lvl="0" indent="0" algn="l" rtl="0">
              <a:spcBef>
                <a:spcPts val="0"/>
              </a:spcBef>
              <a:spcAft>
                <a:spcPts val="0"/>
              </a:spcAft>
              <a:buSzPct val="80000"/>
              <a:buNone/>
            </a:pPr>
            <a:r>
              <a:rPr lang="en-US" dirty="0"/>
              <a:t>6) Normal distribution of data: </a:t>
            </a:r>
          </a:p>
          <a:p>
            <a:pPr marL="0" marR="0" lvl="0" indent="0" algn="l" rtl="0">
              <a:lnSpc>
                <a:spcPct val="100000"/>
              </a:lnSpc>
              <a:spcBef>
                <a:spcPts val="1000"/>
              </a:spcBef>
              <a:spcAft>
                <a:spcPts val="0"/>
              </a:spcAft>
              <a:buSzPct val="80000"/>
              <a:buNone/>
            </a:pPr>
            <a:r>
              <a:rPr lang="en-US" dirty="0" err="1"/>
              <a:t>MSSubClass</a:t>
            </a:r>
            <a:r>
              <a:rPr lang="en-US" dirty="0"/>
              <a:t> -&gt; not normally distributed</a:t>
            </a:r>
          </a:p>
          <a:p>
            <a:pPr marL="0" marR="0" lvl="0" indent="0" algn="l" rtl="0">
              <a:lnSpc>
                <a:spcPct val="100000"/>
              </a:lnSpc>
              <a:spcBef>
                <a:spcPts val="1000"/>
              </a:spcBef>
              <a:spcAft>
                <a:spcPts val="0"/>
              </a:spcAft>
              <a:buSzPct val="80000"/>
              <a:buNone/>
            </a:pPr>
            <a:r>
              <a:rPr lang="en-US" dirty="0" err="1"/>
              <a:t>OverallQual</a:t>
            </a:r>
            <a:r>
              <a:rPr lang="en-US" dirty="0"/>
              <a:t>-&gt; Not normally distributed</a:t>
            </a:r>
          </a:p>
          <a:p>
            <a:pPr marL="0" marR="0" lvl="0" indent="0" algn="l" rtl="0">
              <a:lnSpc>
                <a:spcPct val="100000"/>
              </a:lnSpc>
              <a:spcBef>
                <a:spcPts val="1000"/>
              </a:spcBef>
              <a:spcAft>
                <a:spcPts val="0"/>
              </a:spcAft>
              <a:buSzPct val="80000"/>
              <a:buNone/>
            </a:pPr>
            <a:r>
              <a:rPr lang="en-US" dirty="0"/>
              <a:t>Overall </a:t>
            </a:r>
            <a:r>
              <a:rPr lang="en-US" dirty="0" err="1"/>
              <a:t>cond</a:t>
            </a:r>
            <a:r>
              <a:rPr lang="en-US" dirty="0"/>
              <a:t>-&gt; Not normally distributed</a:t>
            </a:r>
          </a:p>
          <a:p>
            <a:pPr marL="0" marR="0" lvl="0" indent="0" algn="l" rtl="0">
              <a:lnSpc>
                <a:spcPct val="100000"/>
              </a:lnSpc>
              <a:spcBef>
                <a:spcPts val="1000"/>
              </a:spcBef>
              <a:spcAft>
                <a:spcPts val="0"/>
              </a:spcAft>
              <a:buSzPct val="80000"/>
              <a:buNone/>
            </a:pPr>
            <a:r>
              <a:rPr lang="en-US" dirty="0"/>
              <a:t>Year Built -&gt; Not  normally distributed</a:t>
            </a:r>
          </a:p>
          <a:p>
            <a:pPr marL="0" marR="0" lvl="0" indent="0" algn="l" rtl="0">
              <a:lnSpc>
                <a:spcPct val="100000"/>
              </a:lnSpc>
              <a:spcBef>
                <a:spcPts val="1000"/>
              </a:spcBef>
              <a:spcAft>
                <a:spcPts val="0"/>
              </a:spcAft>
              <a:buSzPct val="80000"/>
              <a:buNone/>
            </a:pPr>
            <a:r>
              <a:rPr lang="en-US" dirty="0"/>
              <a:t>Year </a:t>
            </a:r>
            <a:r>
              <a:rPr lang="en-US" dirty="0" err="1"/>
              <a:t>remod</a:t>
            </a:r>
            <a:r>
              <a:rPr lang="en-US" dirty="0"/>
              <a:t> add-&gt;not normally distributed</a:t>
            </a:r>
          </a:p>
          <a:p>
            <a:pPr marL="0" marR="0" lvl="0" indent="0" algn="l" rtl="0">
              <a:lnSpc>
                <a:spcPct val="100000"/>
              </a:lnSpc>
              <a:spcBef>
                <a:spcPts val="1000"/>
              </a:spcBef>
              <a:spcAft>
                <a:spcPts val="0"/>
              </a:spcAft>
              <a:buSzPct val="80000"/>
              <a:buNone/>
            </a:pPr>
            <a:r>
              <a:rPr lang="en-US" dirty="0"/>
              <a:t>BsmtFinSF1 -&gt;not normally distributed</a:t>
            </a:r>
          </a:p>
          <a:p>
            <a:pPr marL="0" marR="0" lvl="0" indent="0" algn="l" rtl="0">
              <a:lnSpc>
                <a:spcPct val="100000"/>
              </a:lnSpc>
              <a:spcBef>
                <a:spcPts val="1000"/>
              </a:spcBef>
              <a:spcAft>
                <a:spcPts val="0"/>
              </a:spcAft>
              <a:buSzPct val="80000"/>
              <a:buNone/>
            </a:pPr>
            <a:r>
              <a:rPr lang="en-US" dirty="0" err="1"/>
              <a:t>GaragerBlt</a:t>
            </a:r>
            <a:r>
              <a:rPr lang="en-US" dirty="0"/>
              <a:t> -&gt;not normally distributed</a:t>
            </a:r>
          </a:p>
          <a:p>
            <a:pPr marL="0" marR="0" lvl="0" indent="0" algn="l" rtl="0">
              <a:lnSpc>
                <a:spcPct val="100000"/>
              </a:lnSpc>
              <a:spcBef>
                <a:spcPts val="1000"/>
              </a:spcBef>
              <a:spcAft>
                <a:spcPts val="0"/>
              </a:spcAft>
              <a:buSzPct val="80000"/>
              <a:buNone/>
            </a:pPr>
            <a:r>
              <a:rPr lang="en-US" dirty="0"/>
              <a:t>Garage Area -&gt; not normally distributed</a:t>
            </a:r>
          </a:p>
          <a:p>
            <a:pPr marL="0" lvl="0" indent="0" algn="l" rtl="0">
              <a:spcBef>
                <a:spcPts val="1000"/>
              </a:spcBef>
              <a:spcAft>
                <a:spcPts val="0"/>
              </a:spcAft>
              <a:buSzPct val="80000"/>
              <a:buNone/>
            </a:pPr>
            <a:r>
              <a:rPr lang="en-US" dirty="0"/>
              <a:t>The data will be required to be normalized before building any model to increase the accuracy of the model</a:t>
            </a:r>
          </a:p>
          <a:p>
            <a:pPr marL="0" lvl="0" indent="0" algn="l" rtl="0">
              <a:spcBef>
                <a:spcPts val="1000"/>
              </a:spcBef>
              <a:spcAft>
                <a:spcPts val="0"/>
              </a:spcAft>
              <a:buSzPct val="80000"/>
              <a:buNone/>
            </a:pPr>
            <a:r>
              <a:rPr lang="en-US" dirty="0"/>
              <a:t>Normalization of the model is checked by plotting distance plot via libraries available in python</a:t>
            </a:r>
          </a:p>
          <a:p>
            <a:endParaRPr lang="en-IN" dirty="0"/>
          </a:p>
        </p:txBody>
      </p:sp>
    </p:spTree>
    <p:extLst>
      <p:ext uri="{BB962C8B-B14F-4D97-AF65-F5344CB8AC3E}">
        <p14:creationId xmlns:p14="http://schemas.microsoft.com/office/powerpoint/2010/main" val="40165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8F20-8C60-F289-429A-74CD388B3161}"/>
              </a:ext>
            </a:extLst>
          </p:cNvPr>
          <p:cNvSpPr>
            <a:spLocks noGrp="1"/>
          </p:cNvSpPr>
          <p:nvPr>
            <p:ph type="title"/>
          </p:nvPr>
        </p:nvSpPr>
        <p:spPr/>
        <p:txBody>
          <a:bodyPr>
            <a:normAutofit/>
          </a:bodyPr>
          <a:lstStyle/>
          <a:p>
            <a:pPr algn="ctr"/>
            <a:r>
              <a:rPr lang="en-US" sz="3600" b="1" dirty="0"/>
              <a:t>Exploratory Data Analysis performed on the dataset</a:t>
            </a:r>
            <a:endParaRPr lang="en-IN" sz="3600" b="1" dirty="0"/>
          </a:p>
        </p:txBody>
      </p:sp>
      <p:sp>
        <p:nvSpPr>
          <p:cNvPr id="3" name="Content Placeholder 2">
            <a:extLst>
              <a:ext uri="{FF2B5EF4-FFF2-40B4-BE49-F238E27FC236}">
                <a16:creationId xmlns:a16="http://schemas.microsoft.com/office/drawing/2014/main" id="{BEE2F5AE-6D03-3B3E-9D24-0559DD559E28}"/>
              </a:ext>
            </a:extLst>
          </p:cNvPr>
          <p:cNvSpPr>
            <a:spLocks noGrp="1"/>
          </p:cNvSpPr>
          <p:nvPr>
            <p:ph idx="1"/>
          </p:nvPr>
        </p:nvSpPr>
        <p:spPr/>
        <p:txBody>
          <a:bodyPr/>
          <a:lstStyle/>
          <a:p>
            <a:r>
              <a:rPr lang="en-IN" dirty="0"/>
              <a:t>Example of </a:t>
            </a:r>
            <a:r>
              <a:rPr lang="en-IN" dirty="0" err="1"/>
              <a:t>sidtplot</a:t>
            </a:r>
            <a:r>
              <a:rPr lang="en-IN" dirty="0"/>
              <a:t> from the dataset.</a:t>
            </a:r>
          </a:p>
          <a:p>
            <a:endParaRPr lang="en-IN" dirty="0"/>
          </a:p>
        </p:txBody>
      </p:sp>
      <p:pic>
        <p:nvPicPr>
          <p:cNvPr id="4" name="Google Shape;193;p25">
            <a:extLst>
              <a:ext uri="{FF2B5EF4-FFF2-40B4-BE49-F238E27FC236}">
                <a16:creationId xmlns:a16="http://schemas.microsoft.com/office/drawing/2014/main" id="{838AB7A8-E2FF-1AC1-EF7A-89488A05AA7A}"/>
              </a:ext>
            </a:extLst>
          </p:cNvPr>
          <p:cNvPicPr preferRelativeResize="0"/>
          <p:nvPr/>
        </p:nvPicPr>
        <p:blipFill>
          <a:blip r:embed="rId2">
            <a:alphaModFix/>
          </a:blip>
          <a:stretch>
            <a:fillRect/>
          </a:stretch>
        </p:blipFill>
        <p:spPr>
          <a:xfrm>
            <a:off x="996975" y="3032448"/>
            <a:ext cx="9462641" cy="2854721"/>
          </a:xfrm>
          <a:prstGeom prst="rect">
            <a:avLst/>
          </a:prstGeom>
          <a:noFill/>
          <a:ln>
            <a:noFill/>
          </a:ln>
        </p:spPr>
      </p:pic>
    </p:spTree>
    <p:extLst>
      <p:ext uri="{BB962C8B-B14F-4D97-AF65-F5344CB8AC3E}">
        <p14:creationId xmlns:p14="http://schemas.microsoft.com/office/powerpoint/2010/main" val="417911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1B42-60E0-28DB-75B5-F953EC87FC42}"/>
              </a:ext>
            </a:extLst>
          </p:cNvPr>
          <p:cNvSpPr>
            <a:spLocks noGrp="1"/>
          </p:cNvSpPr>
          <p:nvPr>
            <p:ph type="title"/>
          </p:nvPr>
        </p:nvSpPr>
        <p:spPr/>
        <p:txBody>
          <a:bodyPr>
            <a:normAutofit/>
          </a:bodyPr>
          <a:lstStyle/>
          <a:p>
            <a:pPr algn="ctr"/>
            <a:r>
              <a:rPr lang="en-US" sz="3600" b="1" dirty="0"/>
              <a:t>Exploratory Data Analysis performed on the dataset</a:t>
            </a:r>
            <a:endParaRPr lang="en-IN" sz="3600" b="1" dirty="0"/>
          </a:p>
        </p:txBody>
      </p:sp>
      <p:sp>
        <p:nvSpPr>
          <p:cNvPr id="3" name="Content Placeholder 2">
            <a:extLst>
              <a:ext uri="{FF2B5EF4-FFF2-40B4-BE49-F238E27FC236}">
                <a16:creationId xmlns:a16="http://schemas.microsoft.com/office/drawing/2014/main" id="{69687B3D-40C2-25C2-F6F4-6F0AC3456790}"/>
              </a:ext>
            </a:extLst>
          </p:cNvPr>
          <p:cNvSpPr>
            <a:spLocks noGrp="1"/>
          </p:cNvSpPr>
          <p:nvPr>
            <p:ph idx="1"/>
          </p:nvPr>
        </p:nvSpPr>
        <p:spPr/>
        <p:txBody>
          <a:bodyPr>
            <a:normAutofit fontScale="85000" lnSpcReduction="20000"/>
          </a:bodyPr>
          <a:lstStyle/>
          <a:p>
            <a:pPr marL="0" lvl="0" indent="0" algn="l" rtl="0">
              <a:spcBef>
                <a:spcPts val="0"/>
              </a:spcBef>
              <a:spcAft>
                <a:spcPts val="0"/>
              </a:spcAft>
              <a:buSzPct val="80000"/>
              <a:buNone/>
            </a:pPr>
            <a:r>
              <a:rPr lang="en-US" dirty="0"/>
              <a:t>7) Dataset was highly skewed, Before training the model skewness is required to be removed.</a:t>
            </a:r>
          </a:p>
          <a:p>
            <a:pPr marL="0" lvl="0" indent="0" algn="l" rtl="0">
              <a:spcBef>
                <a:spcPts val="1000"/>
              </a:spcBef>
              <a:spcAft>
                <a:spcPts val="0"/>
              </a:spcAft>
              <a:buSzPct val="80000"/>
              <a:buNone/>
            </a:pPr>
            <a:endParaRPr lang="en-US" dirty="0"/>
          </a:p>
          <a:p>
            <a:pPr marL="0" lvl="0" indent="0" algn="l" rtl="0">
              <a:spcBef>
                <a:spcPts val="1000"/>
              </a:spcBef>
              <a:spcAft>
                <a:spcPts val="0"/>
              </a:spcAft>
              <a:buSzPct val="80000"/>
              <a:buNone/>
            </a:pPr>
            <a:r>
              <a:rPr lang="en-US" dirty="0"/>
              <a:t>8) Removing Outliers: We replaced the outliers using IQR method. To increase the dataset quality. We confirmed the removal of outliers by plotting </a:t>
            </a:r>
            <a:r>
              <a:rPr lang="en-US" dirty="0" err="1"/>
              <a:t>BoxPlot</a:t>
            </a:r>
            <a:r>
              <a:rPr lang="en-US" dirty="0"/>
              <a:t> for the dataset</a:t>
            </a:r>
          </a:p>
          <a:p>
            <a:pPr marL="0" lvl="0" indent="0" algn="l" rtl="0">
              <a:spcBef>
                <a:spcPts val="1000"/>
              </a:spcBef>
              <a:spcAft>
                <a:spcPts val="0"/>
              </a:spcAft>
              <a:buSzPct val="80000"/>
              <a:buNone/>
            </a:pPr>
            <a:r>
              <a:rPr lang="en-US" dirty="0"/>
              <a:t>Code Logic Snippet:</a:t>
            </a:r>
          </a:p>
          <a:p>
            <a:pPr marL="0" lvl="0" indent="0" algn="l" rtl="0">
              <a:spcBef>
                <a:spcPts val="1000"/>
              </a:spcBef>
              <a:spcAft>
                <a:spcPts val="0"/>
              </a:spcAft>
              <a:buSzPct val="80000"/>
              <a:buNone/>
            </a:pPr>
            <a:r>
              <a:rPr lang="en-US" dirty="0"/>
              <a:t>IQR = </a:t>
            </a:r>
            <a:r>
              <a:rPr lang="en-US" dirty="0" err="1"/>
              <a:t>df</a:t>
            </a:r>
            <a:r>
              <a:rPr lang="en-US" dirty="0"/>
              <a:t>[col].quantile(0.75)-</a:t>
            </a:r>
            <a:r>
              <a:rPr lang="en-US" dirty="0" err="1"/>
              <a:t>df</a:t>
            </a:r>
            <a:r>
              <a:rPr lang="en-US" dirty="0"/>
              <a:t>[col].quantile(0.25)</a:t>
            </a:r>
          </a:p>
          <a:p>
            <a:pPr marL="0" lvl="0" indent="0" algn="l" rtl="0">
              <a:spcBef>
                <a:spcPts val="1000"/>
              </a:spcBef>
              <a:spcAft>
                <a:spcPts val="0"/>
              </a:spcAft>
              <a:buSzPct val="80000"/>
              <a:buNone/>
            </a:pPr>
            <a:r>
              <a:rPr lang="en-US" dirty="0" err="1"/>
              <a:t>Barmax</a:t>
            </a:r>
            <a:r>
              <a:rPr lang="en-US" dirty="0"/>
              <a:t> =  </a:t>
            </a:r>
            <a:r>
              <a:rPr lang="en-US" dirty="0" err="1"/>
              <a:t>df</a:t>
            </a:r>
            <a:r>
              <a:rPr lang="en-US" dirty="0"/>
              <a:t>[col].quantile(0.75) + 1.5*IQR</a:t>
            </a:r>
          </a:p>
          <a:p>
            <a:pPr marL="0" lvl="0" indent="0" algn="l" rtl="0">
              <a:spcBef>
                <a:spcPts val="1000"/>
              </a:spcBef>
              <a:spcAft>
                <a:spcPts val="0"/>
              </a:spcAft>
              <a:buSzPct val="80000"/>
              <a:buNone/>
            </a:pPr>
            <a:r>
              <a:rPr lang="en-US" dirty="0" err="1"/>
              <a:t>Barmin</a:t>
            </a:r>
            <a:r>
              <a:rPr lang="en-US" dirty="0"/>
              <a:t> =  </a:t>
            </a:r>
            <a:r>
              <a:rPr lang="en-US" dirty="0" err="1"/>
              <a:t>df</a:t>
            </a:r>
            <a:r>
              <a:rPr lang="en-US" dirty="0"/>
              <a:t>[col].quantile(0.25) - 1.5*IQR</a:t>
            </a:r>
          </a:p>
          <a:p>
            <a:pPr marL="0" lvl="0" indent="0" algn="l" rtl="0">
              <a:spcBef>
                <a:spcPts val="1000"/>
              </a:spcBef>
              <a:spcAft>
                <a:spcPts val="0"/>
              </a:spcAft>
              <a:buSzPct val="80000"/>
              <a:buNone/>
            </a:pPr>
            <a:r>
              <a:rPr lang="en-US" dirty="0" err="1"/>
              <a:t>df.loc</a:t>
            </a:r>
            <a:r>
              <a:rPr lang="en-US" dirty="0"/>
              <a:t>[</a:t>
            </a:r>
            <a:r>
              <a:rPr lang="en-US" dirty="0" err="1"/>
              <a:t>df</a:t>
            </a:r>
            <a:r>
              <a:rPr lang="en-US" dirty="0"/>
              <a:t>[col]&gt;</a:t>
            </a:r>
            <a:r>
              <a:rPr lang="en-US" dirty="0" err="1"/>
              <a:t>Barmax,col</a:t>
            </a:r>
            <a:r>
              <a:rPr lang="en-US" dirty="0"/>
              <a:t>] = </a:t>
            </a:r>
            <a:r>
              <a:rPr lang="en-US" dirty="0" err="1"/>
              <a:t>Barmax</a:t>
            </a:r>
            <a:endParaRPr lang="en-US" dirty="0"/>
          </a:p>
          <a:p>
            <a:pPr marL="0" lvl="0" indent="0" algn="l" rtl="0">
              <a:spcBef>
                <a:spcPts val="1000"/>
              </a:spcBef>
              <a:spcAft>
                <a:spcPts val="0"/>
              </a:spcAft>
              <a:buSzPct val="80000"/>
              <a:buNone/>
            </a:pPr>
            <a:r>
              <a:rPr lang="en-US" dirty="0" err="1"/>
              <a:t>df.loc</a:t>
            </a:r>
            <a:r>
              <a:rPr lang="en-US" dirty="0"/>
              <a:t>[</a:t>
            </a:r>
            <a:r>
              <a:rPr lang="en-US" dirty="0" err="1"/>
              <a:t>df</a:t>
            </a:r>
            <a:r>
              <a:rPr lang="en-US" dirty="0"/>
              <a:t>[col]&lt;</a:t>
            </a:r>
            <a:r>
              <a:rPr lang="en-US" dirty="0" err="1"/>
              <a:t>Barmin,col</a:t>
            </a:r>
            <a:r>
              <a:rPr lang="en-US" dirty="0"/>
              <a:t>] = </a:t>
            </a:r>
            <a:r>
              <a:rPr lang="en-US" dirty="0" err="1"/>
              <a:t>Barmin</a:t>
            </a:r>
            <a:endParaRPr lang="en-US" dirty="0"/>
          </a:p>
          <a:p>
            <a:endParaRPr lang="en-IN" dirty="0"/>
          </a:p>
        </p:txBody>
      </p:sp>
    </p:spTree>
    <p:extLst>
      <p:ext uri="{BB962C8B-B14F-4D97-AF65-F5344CB8AC3E}">
        <p14:creationId xmlns:p14="http://schemas.microsoft.com/office/powerpoint/2010/main" val="41883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6857-70DB-B003-412E-49C58547C0B6}"/>
              </a:ext>
            </a:extLst>
          </p:cNvPr>
          <p:cNvSpPr>
            <a:spLocks noGrp="1"/>
          </p:cNvSpPr>
          <p:nvPr>
            <p:ph type="title"/>
          </p:nvPr>
        </p:nvSpPr>
        <p:spPr/>
        <p:txBody>
          <a:bodyPr/>
          <a:lstStyle/>
          <a:p>
            <a:pPr algn="ctr"/>
            <a:r>
              <a:rPr lang="en-US" b="1" dirty="0"/>
              <a:t>Scaling the data</a:t>
            </a:r>
            <a:endParaRPr lang="en-IN" b="1" dirty="0"/>
          </a:p>
        </p:txBody>
      </p:sp>
      <p:sp>
        <p:nvSpPr>
          <p:cNvPr id="3" name="Content Placeholder 2">
            <a:extLst>
              <a:ext uri="{FF2B5EF4-FFF2-40B4-BE49-F238E27FC236}">
                <a16:creationId xmlns:a16="http://schemas.microsoft.com/office/drawing/2014/main" id="{F32C7077-4877-61B3-E110-69A3C2FA344D}"/>
              </a:ext>
            </a:extLst>
          </p:cNvPr>
          <p:cNvSpPr>
            <a:spLocks noGrp="1"/>
          </p:cNvSpPr>
          <p:nvPr>
            <p:ph idx="1"/>
          </p:nvPr>
        </p:nvSpPr>
        <p:spPr/>
        <p:txBody>
          <a:bodyPr/>
          <a:lstStyle/>
          <a:p>
            <a:pPr marL="342900" lvl="0" indent="-342900" algn="l" rtl="0">
              <a:spcBef>
                <a:spcPts val="0"/>
              </a:spcBef>
              <a:spcAft>
                <a:spcPts val="0"/>
              </a:spcAft>
              <a:buSzPts val="1600"/>
              <a:buChar char="►"/>
            </a:pPr>
            <a:r>
              <a:rPr lang="en-US" dirty="0"/>
              <a:t>We Scaled the data using </a:t>
            </a:r>
            <a:r>
              <a:rPr lang="en-US" dirty="0" err="1"/>
              <a:t>MinMaxScaler</a:t>
            </a:r>
            <a:r>
              <a:rPr lang="en-US" dirty="0"/>
              <a:t> methodology</a:t>
            </a:r>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r>
              <a:rPr lang="en-US" dirty="0"/>
              <a:t>Code Logic Snippet</a:t>
            </a:r>
          </a:p>
          <a:p>
            <a:pPr marL="0" lvl="0" indent="0" algn="l" rtl="0">
              <a:spcBef>
                <a:spcPts val="1000"/>
              </a:spcBef>
              <a:spcAft>
                <a:spcPts val="0"/>
              </a:spcAft>
              <a:buSzPts val="1600"/>
              <a:buNone/>
            </a:pPr>
            <a:r>
              <a:rPr lang="en-US" dirty="0"/>
              <a:t>scaler = </a:t>
            </a:r>
            <a:r>
              <a:rPr lang="en-US" dirty="0" err="1"/>
              <a:t>preprocessing.MinMaxScaler</a:t>
            </a:r>
            <a:r>
              <a:rPr lang="en-US" dirty="0"/>
              <a:t>()</a:t>
            </a:r>
          </a:p>
          <a:p>
            <a:pPr marL="0" lvl="0" indent="0" algn="l" rtl="0">
              <a:spcBef>
                <a:spcPts val="1000"/>
              </a:spcBef>
              <a:spcAft>
                <a:spcPts val="0"/>
              </a:spcAft>
              <a:buSzPts val="1600"/>
              <a:buNone/>
            </a:pPr>
            <a:r>
              <a:rPr lang="en-US" dirty="0" err="1"/>
              <a:t>minmax_df</a:t>
            </a:r>
            <a:r>
              <a:rPr lang="en-US" dirty="0"/>
              <a:t> = </a:t>
            </a:r>
            <a:r>
              <a:rPr lang="en-US" dirty="0" err="1"/>
              <a:t>scaler.fit_transform</a:t>
            </a:r>
            <a:r>
              <a:rPr lang="en-US" dirty="0"/>
              <a:t>(</a:t>
            </a:r>
            <a:r>
              <a:rPr lang="en-US" dirty="0" err="1"/>
              <a:t>fin_df</a:t>
            </a:r>
            <a:r>
              <a:rPr lang="en-US" dirty="0"/>
              <a:t>)</a:t>
            </a:r>
          </a:p>
          <a:p>
            <a:pPr marL="0" lvl="0" indent="0" algn="l" rtl="0">
              <a:spcBef>
                <a:spcPts val="1000"/>
              </a:spcBef>
              <a:spcAft>
                <a:spcPts val="0"/>
              </a:spcAft>
              <a:buSzPts val="1600"/>
              <a:buNone/>
            </a:pPr>
            <a:r>
              <a:rPr lang="en-US" dirty="0" err="1"/>
              <a:t>final_df</a:t>
            </a:r>
            <a:r>
              <a:rPr lang="en-US" dirty="0"/>
              <a:t> = </a:t>
            </a:r>
            <a:r>
              <a:rPr lang="en-US" dirty="0" err="1"/>
              <a:t>pd.DataFrame</a:t>
            </a:r>
            <a:r>
              <a:rPr lang="en-US" dirty="0"/>
              <a:t>(</a:t>
            </a:r>
            <a:r>
              <a:rPr lang="en-US" dirty="0" err="1"/>
              <a:t>minmax_df</a:t>
            </a:r>
            <a:r>
              <a:rPr lang="en-US" dirty="0"/>
              <a:t>, columns = </a:t>
            </a:r>
            <a:r>
              <a:rPr lang="en-US" dirty="0" err="1"/>
              <a:t>fin_df.columns</a:t>
            </a:r>
            <a:r>
              <a:rPr lang="en-US" dirty="0"/>
              <a:t>)</a:t>
            </a:r>
          </a:p>
          <a:p>
            <a:pPr marL="0" indent="0">
              <a:buNone/>
            </a:pPr>
            <a:endParaRPr lang="en-IN" dirty="0"/>
          </a:p>
        </p:txBody>
      </p:sp>
    </p:spTree>
    <p:extLst>
      <p:ext uri="{BB962C8B-B14F-4D97-AF65-F5344CB8AC3E}">
        <p14:creationId xmlns:p14="http://schemas.microsoft.com/office/powerpoint/2010/main" val="410228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757</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Calibri Light</vt:lpstr>
      <vt:lpstr>Office Theme</vt:lpstr>
      <vt:lpstr>HOUSING PROJECT</vt:lpstr>
      <vt:lpstr>Problem Statement</vt:lpstr>
      <vt:lpstr>Conceptual Background of the domain problem</vt:lpstr>
      <vt:lpstr>Exploratory Data Analysis performed on the dataset</vt:lpstr>
      <vt:lpstr>Exploratory Data Analysis performed on the dataset</vt:lpstr>
      <vt:lpstr>Exploratory Data Analysis performed on the dataset</vt:lpstr>
      <vt:lpstr>Exploratory Data Analysis performed on the dataset</vt:lpstr>
      <vt:lpstr>Exploratory Data Analysis performed on the dataset</vt:lpstr>
      <vt:lpstr>Scaling the data</vt:lpstr>
      <vt:lpstr>Removing Skewness</vt:lpstr>
      <vt:lpstr>Train Test Split</vt:lpstr>
      <vt:lpstr>Model training</vt:lpstr>
      <vt:lpstr>Model Training</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admin@huconsolutions.com</dc:creator>
  <cp:lastModifiedBy>admin@huconsolutions.com</cp:lastModifiedBy>
  <cp:revision>1</cp:revision>
  <dcterms:created xsi:type="dcterms:W3CDTF">2022-08-30T18:23:42Z</dcterms:created>
  <dcterms:modified xsi:type="dcterms:W3CDTF">2022-08-30T18:27:44Z</dcterms:modified>
</cp:coreProperties>
</file>