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97" r:id="rId2"/>
    <p:sldId id="283" r:id="rId3"/>
    <p:sldId id="293" r:id="rId4"/>
    <p:sldId id="292" r:id="rId5"/>
    <p:sldId id="291" r:id="rId6"/>
    <p:sldId id="290" r:id="rId7"/>
    <p:sldId id="289" r:id="rId8"/>
    <p:sldId id="288" r:id="rId9"/>
    <p:sldId id="287" r:id="rId10"/>
    <p:sldId id="286" r:id="rId11"/>
    <p:sldId id="285" r:id="rId12"/>
    <p:sldId id="284" r:id="rId13"/>
    <p:sldId id="294" r:id="rId14"/>
    <p:sldId id="296" r:id="rId15"/>
    <p:sldId id="295"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E67661-A7AB-426C-8B3D-F4F103383C2C}" v="2" dt="2025-02-03T14:19:25.776"/>
    <p1510:client id="{E118467F-962E-4F41-BADD-0ED99A9D9D3D}" v="32" dt="2025-02-03T16:09:16.3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47"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99A453-E7AE-4B87-AEBF-902268B00512}" type="datetimeFigureOut">
              <a:rPr lang="en-IN" smtClean="0"/>
              <a:t>06-06-2025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F15EBF-E8F2-463F-803C-039709967772}" type="slidenum">
              <a:rPr lang="en-IN" smtClean="0"/>
              <a:t>‹#›</a:t>
            </a:fld>
            <a:endParaRPr lang="en-IN"/>
          </a:p>
        </p:txBody>
      </p:sp>
    </p:spTree>
    <p:extLst>
      <p:ext uri="{BB962C8B-B14F-4D97-AF65-F5344CB8AC3E}">
        <p14:creationId xmlns:p14="http://schemas.microsoft.com/office/powerpoint/2010/main" val="315156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1965F0E-CDAA-44D3-853F-07414DDA0B2D}"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207518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65F0E-CDAA-44D3-853F-07414DDA0B2D}"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3319566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65F0E-CDAA-44D3-853F-07414DDA0B2D}"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3677757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65F0E-CDAA-44D3-853F-07414DDA0B2D}"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CC5715-37C1-409B-B64B-4D07B36EF69A}"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125198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65F0E-CDAA-44D3-853F-07414DDA0B2D}"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1938347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965F0E-CDAA-44D3-853F-07414DDA0B2D}" type="datetimeFigureOut">
              <a:rPr lang="en-IN" smtClean="0"/>
              <a:t>06-06-2025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2748458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1965F0E-CDAA-44D3-853F-07414DDA0B2D}" type="datetimeFigureOut">
              <a:rPr lang="en-IN" smtClean="0"/>
              <a:t>06-06-2025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3303239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65F0E-CDAA-44D3-853F-07414DDA0B2D}"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1158394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65F0E-CDAA-44D3-853F-07414DDA0B2D}"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3126984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65F0E-CDAA-44D3-853F-07414DDA0B2D}"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1833760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965F0E-CDAA-44D3-853F-07414DDA0B2D}"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165219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965F0E-CDAA-44D3-853F-07414DDA0B2D}" type="datetimeFigureOut">
              <a:rPr lang="en-IN" smtClean="0"/>
              <a:t>06-06-2025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2484901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965F0E-CDAA-44D3-853F-07414DDA0B2D}"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1887532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965F0E-CDAA-44D3-853F-07414DDA0B2D}" type="datetimeFigureOut">
              <a:rPr lang="en-IN" smtClean="0"/>
              <a:t>06-06-2025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4042240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965F0E-CDAA-44D3-853F-07414DDA0B2D}" type="datetimeFigureOut">
              <a:rPr lang="en-IN" smtClean="0"/>
              <a:t>06-06-2025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1388156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61965F0E-CDAA-44D3-853F-07414DDA0B2D}" type="datetimeFigureOut">
              <a:rPr lang="en-IN" smtClean="0"/>
              <a:t>06-06-2025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3561482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65F0E-CDAA-44D3-853F-07414DDA0B2D}"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183042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965F0E-CDAA-44D3-853F-07414DDA0B2D}" type="datetimeFigureOut">
              <a:rPr lang="en-IN" smtClean="0"/>
              <a:t>06-06-2025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CC5715-37C1-409B-B64B-4D07B36EF69A}" type="slidenum">
              <a:rPr lang="en-IN" smtClean="0"/>
              <a:t>‹#›</a:t>
            </a:fld>
            <a:endParaRPr lang="en-IN"/>
          </a:p>
        </p:txBody>
      </p:sp>
    </p:spTree>
    <p:extLst>
      <p:ext uri="{BB962C8B-B14F-4D97-AF65-F5344CB8AC3E}">
        <p14:creationId xmlns:p14="http://schemas.microsoft.com/office/powerpoint/2010/main" val="209987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1965F0E-CDAA-44D3-853F-07414DDA0B2D}" type="datetimeFigureOut">
              <a:rPr lang="en-IN" smtClean="0"/>
              <a:t>06-06-2025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7CC5715-37C1-409B-B64B-4D07B36EF69A}" type="slidenum">
              <a:rPr lang="en-IN" smtClean="0"/>
              <a:t>‹#›</a:t>
            </a:fld>
            <a:endParaRPr lang="en-IN"/>
          </a:p>
        </p:txBody>
      </p:sp>
    </p:spTree>
    <p:extLst>
      <p:ext uri="{BB962C8B-B14F-4D97-AF65-F5344CB8AC3E}">
        <p14:creationId xmlns:p14="http://schemas.microsoft.com/office/powerpoint/2010/main" val="4503866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040" y="-594"/>
            <a:ext cx="12186960" cy="6858594"/>
          </a:xfrm>
          <a:prstGeom prst="rect">
            <a:avLst/>
          </a:prstGeom>
        </p:spPr>
      </p:pic>
      <p:sp>
        <p:nvSpPr>
          <p:cNvPr id="6" name="TextBox 5"/>
          <p:cNvSpPr txBox="1"/>
          <p:nvPr/>
        </p:nvSpPr>
        <p:spPr>
          <a:xfrm>
            <a:off x="546755" y="933253"/>
            <a:ext cx="4958499" cy="1446550"/>
          </a:xfrm>
          <a:prstGeom prst="rect">
            <a:avLst/>
          </a:prstGeom>
          <a:noFill/>
        </p:spPr>
        <p:txBody>
          <a:bodyPr wrap="square" rtlCol="0">
            <a:spAutoFit/>
          </a:bodyPr>
          <a:lstStyle/>
          <a:p>
            <a:r>
              <a:rPr lang="en-IN" sz="4400" dirty="0" smtClean="0">
                <a:latin typeface="Arial" panose="020B0604020202020204" pitchFamily="34" charset="0"/>
                <a:cs typeface="Arial" panose="020B0604020202020204" pitchFamily="34" charset="0"/>
              </a:rPr>
              <a:t>JAVA PROGRAMMING</a:t>
            </a:r>
            <a:endParaRPr lang="en-IN" sz="4400" dirty="0">
              <a:latin typeface="Arial" panose="020B0604020202020204" pitchFamily="34" charset="0"/>
              <a:cs typeface="Arial" panose="020B0604020202020204" pitchFamily="34" charset="0"/>
            </a:endParaRPr>
          </a:p>
        </p:txBody>
      </p:sp>
      <p:sp>
        <p:nvSpPr>
          <p:cNvPr id="7" name="TextBox 6"/>
          <p:cNvSpPr txBox="1"/>
          <p:nvPr/>
        </p:nvSpPr>
        <p:spPr>
          <a:xfrm>
            <a:off x="970961" y="3308808"/>
            <a:ext cx="4534293" cy="646331"/>
          </a:xfrm>
          <a:prstGeom prst="rect">
            <a:avLst/>
          </a:prstGeom>
          <a:noFill/>
        </p:spPr>
        <p:txBody>
          <a:bodyPr wrap="square" rtlCol="0">
            <a:spAutoFit/>
          </a:bodyPr>
          <a:lstStyle/>
          <a:p>
            <a:r>
              <a:rPr lang="en-IN" sz="3600" dirty="0" smtClean="0">
                <a:latin typeface="Arial" panose="020B0604020202020204" pitchFamily="34" charset="0"/>
                <a:cs typeface="Arial" panose="020B0604020202020204" pitchFamily="34" charset="0"/>
              </a:rPr>
              <a:t>M.Charitha </a:t>
            </a:r>
            <a:r>
              <a:rPr lang="en-IN" sz="3600" dirty="0" err="1" smtClean="0">
                <a:latin typeface="Arial" panose="020B0604020202020204" pitchFamily="34" charset="0"/>
                <a:cs typeface="Arial" panose="020B0604020202020204" pitchFamily="34" charset="0"/>
              </a:rPr>
              <a:t>Sree</a:t>
            </a:r>
            <a:endParaRPr lang="en-IN"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6997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A64A237-F1CA-D517-083F-BE3A4871B33D}"/>
              </a:ext>
            </a:extLst>
          </p:cNvPr>
          <p:cNvSpPr txBox="1"/>
          <p:nvPr/>
        </p:nvSpPr>
        <p:spPr>
          <a:xfrm>
            <a:off x="1072055" y="746234"/>
            <a:ext cx="7231117" cy="2677656"/>
          </a:xfrm>
          <a:prstGeom prst="rect">
            <a:avLst/>
          </a:prstGeom>
          <a:noFill/>
        </p:spPr>
        <p:txBody>
          <a:bodyPr wrap="square" rtlCol="0">
            <a:spAutoFit/>
          </a:bodyPr>
          <a:lstStyle/>
          <a:p>
            <a:r>
              <a:rPr lang="en-US" sz="2400" dirty="0">
                <a:solidFill>
                  <a:srgbClr val="61615C"/>
                </a:solidFill>
                <a:latin typeface="Tomorrow" pitchFamily="34" charset="0"/>
                <a:ea typeface="Tomorrow" pitchFamily="34" charset="-122"/>
                <a:cs typeface="Tomorrow" pitchFamily="34" charset="-120"/>
              </a:rPr>
              <a:t>Consider implementing detailed logging of errors for debugging and troubleshooting. Providing user-friendly error messages can help users understand and resolve issues. Adding input validation to prevent invalid data from being entered into the system can reduce the occurrence of errors.</a:t>
            </a:r>
            <a:endParaRPr lang="en-US" sz="2400" dirty="0"/>
          </a:p>
          <a:p>
            <a:endParaRPr lang="en-US" sz="2400" dirty="0"/>
          </a:p>
        </p:txBody>
      </p:sp>
      <p:pic>
        <p:nvPicPr>
          <p:cNvPr id="10" name="Picture 9">
            <a:extLst>
              <a:ext uri="{FF2B5EF4-FFF2-40B4-BE49-F238E27FC236}">
                <a16:creationId xmlns:a16="http://schemas.microsoft.com/office/drawing/2014/main" id="{C6B75C32-A240-85FF-1437-2AF9B7D59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2209" y="604343"/>
            <a:ext cx="2954065" cy="3645121"/>
          </a:xfrm>
          <a:prstGeom prst="rect">
            <a:avLst/>
          </a:prstGeom>
        </p:spPr>
      </p:pic>
      <p:sp>
        <p:nvSpPr>
          <p:cNvPr id="11" name="TextBox 10">
            <a:extLst>
              <a:ext uri="{FF2B5EF4-FFF2-40B4-BE49-F238E27FC236}">
                <a16:creationId xmlns:a16="http://schemas.microsoft.com/office/drawing/2014/main" id="{735EB7BE-3339-2027-4DB8-7130AD3C7E61}"/>
              </a:ext>
            </a:extLst>
          </p:cNvPr>
          <p:cNvSpPr txBox="1"/>
          <p:nvPr/>
        </p:nvSpPr>
        <p:spPr>
          <a:xfrm>
            <a:off x="1072055" y="3584028"/>
            <a:ext cx="6642538" cy="3908762"/>
          </a:xfrm>
          <a:prstGeom prst="rect">
            <a:avLst/>
          </a:prstGeom>
          <a:noFill/>
        </p:spPr>
        <p:txBody>
          <a:bodyPr wrap="square" rtlCol="0">
            <a:spAutoFit/>
          </a:bodyPr>
          <a:lstStyle/>
          <a:p>
            <a:r>
              <a:rPr lang="en-US" sz="2800" b="1">
                <a:latin typeface="Algerian" panose="04020705040A02060702" pitchFamily="82" charset="0"/>
              </a:rPr>
              <a:t>JAVA CODE :</a:t>
            </a:r>
          </a:p>
          <a:p>
            <a:endParaRPr lang="en-US" sz="2800" b="1" dirty="0">
              <a:latin typeface="Algerian" panose="04020705040A02060702" pitchFamily="82" charset="0"/>
            </a:endParaRPr>
          </a:p>
          <a:p>
            <a:r>
              <a:rPr lang="en-US" sz="2400" b="1" dirty="0">
                <a:latin typeface="Arial" panose="020B0604020202020204" pitchFamily="34" charset="0"/>
                <a:cs typeface="Arial" panose="020B0604020202020204" pitchFamily="34" charset="0"/>
              </a:rPr>
              <a:t>import </a:t>
            </a:r>
            <a:r>
              <a:rPr lang="en-US" sz="2400" b="1" dirty="0" err="1">
                <a:latin typeface="Arial" panose="020B0604020202020204" pitchFamily="34" charset="0"/>
                <a:cs typeface="Arial" panose="020B0604020202020204" pitchFamily="34" charset="0"/>
              </a:rPr>
              <a:t>java.util</a:t>
            </a:r>
            <a:r>
              <a:rPr lang="en-US" sz="2400" b="1" dirty="0">
                <a:latin typeface="Arial" panose="020B0604020202020204" pitchFamily="34" charset="0"/>
                <a:cs typeface="Arial" panose="020B0604020202020204" pitchFamily="34" charset="0"/>
              </a:rPr>
              <a:t>.*;</a:t>
            </a:r>
          </a:p>
          <a:p>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class Book {</a:t>
            </a:r>
          </a:p>
          <a:p>
            <a:r>
              <a:rPr lang="en-US" sz="2400" b="1" dirty="0">
                <a:latin typeface="Arial" panose="020B0604020202020204" pitchFamily="34" charset="0"/>
                <a:cs typeface="Arial" panose="020B0604020202020204" pitchFamily="34" charset="0"/>
              </a:rPr>
              <a:t>    private String title;</a:t>
            </a:r>
          </a:p>
          <a:p>
            <a:r>
              <a:rPr lang="en-US" sz="2400" b="1" dirty="0">
                <a:latin typeface="Arial" panose="020B0604020202020204" pitchFamily="34" charset="0"/>
                <a:cs typeface="Arial" panose="020B0604020202020204" pitchFamily="34" charset="0"/>
              </a:rPr>
              <a:t>    private String author;</a:t>
            </a:r>
          </a:p>
          <a:p>
            <a:r>
              <a:rPr lang="en-US" sz="2400" b="1" dirty="0">
                <a:latin typeface="Arial" panose="020B0604020202020204" pitchFamily="34" charset="0"/>
                <a:cs typeface="Arial" panose="020B0604020202020204" pitchFamily="34" charset="0"/>
              </a:rPr>
              <a:t>    private int id;</a:t>
            </a:r>
          </a:p>
          <a:p>
            <a:endParaRPr lang="en-US" sz="2400" b="1" dirty="0">
              <a:latin typeface="Arial" panose="020B0604020202020204" pitchFamily="34" charset="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6273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A8669B-C4CC-8277-3F93-E84C15850E60}"/>
              </a:ext>
            </a:extLst>
          </p:cNvPr>
          <p:cNvSpPr txBox="1"/>
          <p:nvPr/>
        </p:nvSpPr>
        <p:spPr>
          <a:xfrm>
            <a:off x="1345324" y="798787"/>
            <a:ext cx="8481848" cy="5909310"/>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 public Book(int id, String title, String author) {</a:t>
            </a:r>
          </a:p>
          <a:p>
            <a:r>
              <a:rPr lang="en-US" sz="1800" b="1" dirty="0">
                <a:latin typeface="Arial" panose="020B0604020202020204" pitchFamily="34" charset="0"/>
                <a:cs typeface="Arial" panose="020B0604020202020204" pitchFamily="34" charset="0"/>
              </a:rPr>
              <a:t>        this.id = id;</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this.title</a:t>
            </a:r>
            <a:r>
              <a:rPr lang="en-US" sz="1800" b="1" dirty="0">
                <a:latin typeface="Arial" panose="020B0604020202020204" pitchFamily="34" charset="0"/>
                <a:cs typeface="Arial" panose="020B0604020202020204" pitchFamily="34" charset="0"/>
              </a:rPr>
              <a:t> = title;</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this.author</a:t>
            </a:r>
            <a:r>
              <a:rPr lang="en-US" sz="1800" b="1" dirty="0">
                <a:latin typeface="Arial" panose="020B0604020202020204" pitchFamily="34" charset="0"/>
                <a:cs typeface="Arial" panose="020B0604020202020204" pitchFamily="34" charset="0"/>
              </a:rPr>
              <a:t> = author;</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public int </a:t>
            </a:r>
            <a:r>
              <a:rPr lang="en-US" sz="1800" b="1" dirty="0" err="1">
                <a:latin typeface="Arial" panose="020B0604020202020204" pitchFamily="34" charset="0"/>
                <a:cs typeface="Arial" panose="020B0604020202020204" pitchFamily="34" charset="0"/>
              </a:rPr>
              <a:t>getId</a:t>
            </a:r>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return id;</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public String </a:t>
            </a:r>
            <a:r>
              <a:rPr lang="en-US" sz="1800" b="1" dirty="0" err="1">
                <a:latin typeface="Arial" panose="020B0604020202020204" pitchFamily="34" charset="0"/>
                <a:cs typeface="Arial" panose="020B0604020202020204" pitchFamily="34" charset="0"/>
              </a:rPr>
              <a:t>getTitle</a:t>
            </a:r>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return title;</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public String </a:t>
            </a:r>
            <a:r>
              <a:rPr lang="en-US" sz="1800" b="1" dirty="0" err="1">
                <a:latin typeface="Arial" panose="020B0604020202020204" pitchFamily="34" charset="0"/>
                <a:cs typeface="Arial" panose="020B0604020202020204" pitchFamily="34" charset="0"/>
              </a:rPr>
              <a:t>getAuthor</a:t>
            </a:r>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return author;</a:t>
            </a:r>
          </a:p>
          <a:p>
            <a:r>
              <a:rPr lang="en-US" sz="1800" b="1" dirty="0">
                <a:latin typeface="Arial" panose="020B0604020202020204" pitchFamily="34" charset="0"/>
                <a:cs typeface="Arial" panose="020B0604020202020204" pitchFamily="34" charset="0"/>
              </a:rPr>
              <a:t>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    @Override</a:t>
            </a:r>
          </a:p>
          <a:p>
            <a:r>
              <a:rPr lang="en-US" sz="1800" b="1" dirty="0">
                <a:latin typeface="Arial" panose="020B0604020202020204" pitchFamily="34" charset="0"/>
                <a:cs typeface="Arial" panose="020B0604020202020204" pitchFamily="34" charset="0"/>
              </a:rPr>
              <a:t>    public String </a:t>
            </a:r>
            <a:r>
              <a:rPr lang="en-US" sz="1800" b="1" dirty="0" err="1">
                <a:latin typeface="Arial" panose="020B0604020202020204" pitchFamily="34" charset="0"/>
                <a:cs typeface="Arial" panose="020B0604020202020204" pitchFamily="34" charset="0"/>
              </a:rPr>
              <a:t>toString</a:t>
            </a:r>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return "Book ID: " + id + ", Title: " + title + ", Author: " + author;</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a:t>
            </a:r>
          </a:p>
          <a:p>
            <a:endParaRPr lang="en-US" sz="1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669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AEB0F-623B-BA2A-47D8-0EBE6FA988E3}"/>
              </a:ext>
            </a:extLst>
          </p:cNvPr>
          <p:cNvSpPr txBox="1"/>
          <p:nvPr/>
        </p:nvSpPr>
        <p:spPr>
          <a:xfrm>
            <a:off x="1240221" y="515007"/>
            <a:ext cx="9396248" cy="6740307"/>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class Library {</a:t>
            </a:r>
          </a:p>
          <a:p>
            <a:r>
              <a:rPr lang="en-US" sz="1800" b="1" dirty="0">
                <a:latin typeface="Arial" panose="020B0604020202020204" pitchFamily="34" charset="0"/>
                <a:cs typeface="Arial" panose="020B0604020202020204" pitchFamily="34" charset="0"/>
              </a:rPr>
              <a:t>    private List&lt;Book&gt; books = new ArrayList&lt;&gt;();</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    public void </a:t>
            </a:r>
            <a:r>
              <a:rPr lang="en-US" sz="1800" b="1" dirty="0" err="1">
                <a:latin typeface="Arial" panose="020B0604020202020204" pitchFamily="34" charset="0"/>
                <a:cs typeface="Arial" panose="020B0604020202020204" pitchFamily="34" charset="0"/>
              </a:rPr>
              <a:t>addBook</a:t>
            </a:r>
            <a:r>
              <a:rPr lang="en-US" sz="1800" b="1" dirty="0">
                <a:latin typeface="Arial" panose="020B0604020202020204" pitchFamily="34" charset="0"/>
                <a:cs typeface="Arial" panose="020B0604020202020204" pitchFamily="34" charset="0"/>
              </a:rPr>
              <a:t>(Book book) {</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books.add</a:t>
            </a:r>
            <a:r>
              <a:rPr lang="en-US" sz="1800" b="1" dirty="0">
                <a:latin typeface="Arial" panose="020B0604020202020204" pitchFamily="34" charset="0"/>
                <a:cs typeface="Arial" panose="020B0604020202020204" pitchFamily="34" charset="0"/>
              </a:rPr>
              <a:t>(book);</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("Book added successfully!");</a:t>
            </a:r>
          </a:p>
          <a:p>
            <a:r>
              <a:rPr lang="en-US" sz="1800" b="1" dirty="0">
                <a:latin typeface="Arial" panose="020B0604020202020204" pitchFamily="34" charset="0"/>
                <a:cs typeface="Arial" panose="020B0604020202020204" pitchFamily="34" charset="0"/>
              </a:rPr>
              <a:t>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    public void </a:t>
            </a:r>
            <a:r>
              <a:rPr lang="en-US" sz="1800" b="1" dirty="0" err="1">
                <a:latin typeface="Arial" panose="020B0604020202020204" pitchFamily="34" charset="0"/>
                <a:cs typeface="Arial" panose="020B0604020202020204" pitchFamily="34" charset="0"/>
              </a:rPr>
              <a:t>removeBook</a:t>
            </a:r>
            <a:r>
              <a:rPr lang="en-US" sz="1800" b="1" dirty="0">
                <a:latin typeface="Arial" panose="020B0604020202020204" pitchFamily="34" charset="0"/>
                <a:cs typeface="Arial" panose="020B0604020202020204" pitchFamily="34" charset="0"/>
              </a:rPr>
              <a:t>(int id) {</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books.removeIf</a:t>
            </a:r>
            <a:r>
              <a:rPr lang="en-US" sz="1800" b="1" dirty="0">
                <a:latin typeface="Arial" panose="020B0604020202020204" pitchFamily="34" charset="0"/>
                <a:cs typeface="Arial" panose="020B0604020202020204" pitchFamily="34" charset="0"/>
              </a:rPr>
              <a:t>(book -&gt; </a:t>
            </a:r>
            <a:r>
              <a:rPr lang="en-US" sz="1800" b="1" dirty="0" err="1">
                <a:latin typeface="Arial" panose="020B0604020202020204" pitchFamily="34" charset="0"/>
                <a:cs typeface="Arial" panose="020B0604020202020204" pitchFamily="34" charset="0"/>
              </a:rPr>
              <a:t>book.getId</a:t>
            </a:r>
            <a:r>
              <a:rPr lang="en-US" sz="1800" b="1" dirty="0">
                <a:latin typeface="Arial" panose="020B0604020202020204" pitchFamily="34" charset="0"/>
                <a:cs typeface="Arial" panose="020B0604020202020204" pitchFamily="34" charset="0"/>
              </a:rPr>
              <a:t>() == id);</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("Book removed successfully!");</a:t>
            </a:r>
          </a:p>
          <a:p>
            <a:r>
              <a:rPr lang="en-US" sz="1800" b="1" dirty="0">
                <a:latin typeface="Arial" panose="020B0604020202020204" pitchFamily="34" charset="0"/>
                <a:cs typeface="Arial" panose="020B0604020202020204" pitchFamily="34" charset="0"/>
              </a:rPr>
              <a:t>    }</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    public void </a:t>
            </a:r>
            <a:r>
              <a:rPr lang="en-US" sz="1800" b="1" dirty="0" err="1">
                <a:latin typeface="Arial" panose="020B0604020202020204" pitchFamily="34" charset="0"/>
                <a:cs typeface="Arial" panose="020B0604020202020204" pitchFamily="34" charset="0"/>
              </a:rPr>
              <a:t>displayBooks</a:t>
            </a:r>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if (</a:t>
            </a:r>
            <a:r>
              <a:rPr lang="en-US" sz="1800" b="1" dirty="0" err="1">
                <a:latin typeface="Arial" panose="020B0604020202020204" pitchFamily="34" charset="0"/>
                <a:cs typeface="Arial" panose="020B0604020202020204" pitchFamily="34" charset="0"/>
              </a:rPr>
              <a:t>books.isEmpty</a:t>
            </a:r>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("No books available in the library.");</a:t>
            </a:r>
          </a:p>
          <a:p>
            <a:r>
              <a:rPr lang="en-US" sz="1800" b="1" dirty="0">
                <a:latin typeface="Arial" panose="020B0604020202020204" pitchFamily="34" charset="0"/>
                <a:cs typeface="Arial" panose="020B0604020202020204" pitchFamily="34" charset="0"/>
              </a:rPr>
              <a:t>        } else {</a:t>
            </a:r>
          </a:p>
          <a:p>
            <a:r>
              <a:rPr lang="en-US" sz="1800" b="1" dirty="0">
                <a:latin typeface="Arial" panose="020B0604020202020204" pitchFamily="34" charset="0"/>
                <a:cs typeface="Arial" panose="020B0604020202020204" pitchFamily="34" charset="0"/>
              </a:rPr>
              <a:t>            for (Book </a:t>
            </a:r>
            <a:r>
              <a:rPr lang="en-US" sz="1800" b="1" dirty="0" err="1">
                <a:latin typeface="Arial" panose="020B0604020202020204" pitchFamily="34" charset="0"/>
                <a:cs typeface="Arial" panose="020B0604020202020204" pitchFamily="34" charset="0"/>
              </a:rPr>
              <a:t>book</a:t>
            </a:r>
            <a:r>
              <a:rPr lang="en-US" sz="1800" b="1" dirty="0">
                <a:latin typeface="Arial" panose="020B0604020202020204" pitchFamily="34" charset="0"/>
                <a:cs typeface="Arial" panose="020B0604020202020204" pitchFamily="34" charset="0"/>
              </a:rPr>
              <a:t> : books) {</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(book);</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a:t>
            </a:r>
          </a:p>
          <a:p>
            <a:endParaRPr lang="en-US" sz="1800" b="1" dirty="0">
              <a:latin typeface="Arial" panose="020B0604020202020204" pitchFamily="34" charset="0"/>
              <a:cs typeface="Arial" panose="020B0604020202020204" pitchFamily="34" charset="0"/>
            </a:endParaRPr>
          </a:p>
          <a:p>
            <a:endParaRPr lang="en-US" b="1" dirty="0"/>
          </a:p>
        </p:txBody>
      </p:sp>
    </p:spTree>
    <p:extLst>
      <p:ext uri="{BB962C8B-B14F-4D97-AF65-F5344CB8AC3E}">
        <p14:creationId xmlns:p14="http://schemas.microsoft.com/office/powerpoint/2010/main" val="880643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9DB48-0224-5ECE-F7D8-4AA1F0395173}"/>
              </a:ext>
            </a:extLst>
          </p:cNvPr>
          <p:cNvSpPr txBox="1"/>
          <p:nvPr/>
        </p:nvSpPr>
        <p:spPr>
          <a:xfrm>
            <a:off x="2617076" y="335845"/>
            <a:ext cx="9469820" cy="6186309"/>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 public void </a:t>
            </a:r>
            <a:r>
              <a:rPr lang="en-US" sz="1800" b="1" dirty="0" err="1">
                <a:latin typeface="Arial" panose="020B0604020202020204" pitchFamily="34" charset="0"/>
                <a:cs typeface="Arial" panose="020B0604020202020204" pitchFamily="34" charset="0"/>
              </a:rPr>
              <a:t>searchBook</a:t>
            </a:r>
            <a:r>
              <a:rPr lang="en-US" sz="1800" b="1" dirty="0">
                <a:latin typeface="Arial" panose="020B0604020202020204" pitchFamily="34" charset="0"/>
                <a:cs typeface="Arial" panose="020B0604020202020204" pitchFamily="34" charset="0"/>
              </a:rPr>
              <a:t>(String title) {</a:t>
            </a:r>
          </a:p>
          <a:p>
            <a:r>
              <a:rPr lang="en-US" sz="1800" b="1" dirty="0">
                <a:latin typeface="Arial" panose="020B0604020202020204" pitchFamily="34" charset="0"/>
                <a:cs typeface="Arial" panose="020B0604020202020204" pitchFamily="34" charset="0"/>
              </a:rPr>
              <a:t>        for (Book </a:t>
            </a:r>
            <a:r>
              <a:rPr lang="en-US" sz="1800" b="1" dirty="0" err="1">
                <a:latin typeface="Arial" panose="020B0604020202020204" pitchFamily="34" charset="0"/>
                <a:cs typeface="Arial" panose="020B0604020202020204" pitchFamily="34" charset="0"/>
              </a:rPr>
              <a:t>book</a:t>
            </a:r>
            <a:r>
              <a:rPr lang="en-US" sz="1800" b="1" dirty="0">
                <a:latin typeface="Arial" panose="020B0604020202020204" pitchFamily="34" charset="0"/>
                <a:cs typeface="Arial" panose="020B0604020202020204" pitchFamily="34" charset="0"/>
              </a:rPr>
              <a:t> : books) {</a:t>
            </a:r>
          </a:p>
          <a:p>
            <a:r>
              <a:rPr lang="en-US" sz="1800" b="1" dirty="0">
                <a:latin typeface="Arial" panose="020B0604020202020204" pitchFamily="34" charset="0"/>
                <a:cs typeface="Arial" panose="020B0604020202020204" pitchFamily="34" charset="0"/>
              </a:rPr>
              <a:t>            if (</a:t>
            </a:r>
            <a:r>
              <a:rPr lang="en-US" sz="1800" b="1" dirty="0" err="1">
                <a:latin typeface="Arial" panose="020B0604020202020204" pitchFamily="34" charset="0"/>
                <a:cs typeface="Arial" panose="020B0604020202020204" pitchFamily="34" charset="0"/>
              </a:rPr>
              <a:t>book.getTitle</a:t>
            </a:r>
            <a:r>
              <a:rPr lang="en-US" sz="1800" b="1" dirty="0">
                <a:latin typeface="Arial" panose="020B0604020202020204" pitchFamily="34" charset="0"/>
                <a:cs typeface="Arial" panose="020B0604020202020204" pitchFamily="34" charset="0"/>
              </a:rPr>
              <a:t>().</a:t>
            </a:r>
            <a:r>
              <a:rPr lang="en-US" sz="1800" b="1" dirty="0" err="1">
                <a:latin typeface="Arial" panose="020B0604020202020204" pitchFamily="34" charset="0"/>
                <a:cs typeface="Arial" panose="020B0604020202020204" pitchFamily="34" charset="0"/>
              </a:rPr>
              <a:t>equalsIgnoreCase</a:t>
            </a:r>
            <a:r>
              <a:rPr lang="en-US" sz="1800" b="1" dirty="0">
                <a:latin typeface="Arial" panose="020B0604020202020204" pitchFamily="34" charset="0"/>
                <a:cs typeface="Arial" panose="020B0604020202020204" pitchFamily="34" charset="0"/>
              </a:rPr>
              <a:t>(title)) {</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("Book Found: " + book);</a:t>
            </a:r>
          </a:p>
          <a:p>
            <a:r>
              <a:rPr lang="en-US" sz="1800" b="1" dirty="0">
                <a:latin typeface="Arial" panose="020B0604020202020204" pitchFamily="34" charset="0"/>
                <a:cs typeface="Arial" panose="020B0604020202020204" pitchFamily="34" charset="0"/>
              </a:rPr>
              <a:t>                return;</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("Book not found.");</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public class </a:t>
            </a:r>
            <a:r>
              <a:rPr lang="en-US" sz="1800" b="1" dirty="0" err="1">
                <a:latin typeface="Arial" panose="020B0604020202020204" pitchFamily="34" charset="0"/>
                <a:cs typeface="Arial" panose="020B0604020202020204" pitchFamily="34" charset="0"/>
              </a:rPr>
              <a:t>LibraryManagementSystem</a:t>
            </a:r>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public static void main(String[] </a:t>
            </a:r>
            <a:r>
              <a:rPr lang="en-US" sz="1800" b="1" dirty="0" err="1">
                <a:latin typeface="Arial" panose="020B0604020202020204" pitchFamily="34" charset="0"/>
                <a:cs typeface="Arial" panose="020B0604020202020204" pitchFamily="34" charset="0"/>
              </a:rPr>
              <a:t>args</a:t>
            </a:r>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Scanner </a:t>
            </a:r>
            <a:r>
              <a:rPr lang="en-US" sz="1800" b="1" dirty="0" err="1">
                <a:latin typeface="Arial" panose="020B0604020202020204" pitchFamily="34" charset="0"/>
                <a:cs typeface="Arial" panose="020B0604020202020204" pitchFamily="34" charset="0"/>
              </a:rPr>
              <a:t>scanner</a:t>
            </a:r>
            <a:r>
              <a:rPr lang="en-US" sz="1800" b="1" dirty="0">
                <a:latin typeface="Arial" panose="020B0604020202020204" pitchFamily="34" charset="0"/>
                <a:cs typeface="Arial" panose="020B0604020202020204" pitchFamily="34" charset="0"/>
              </a:rPr>
              <a:t> = new Scanner(System.in);</a:t>
            </a:r>
          </a:p>
          <a:p>
            <a:r>
              <a:rPr lang="en-US" sz="1800" b="1" dirty="0">
                <a:latin typeface="Arial" panose="020B0604020202020204" pitchFamily="34" charset="0"/>
                <a:cs typeface="Arial" panose="020B0604020202020204" pitchFamily="34" charset="0"/>
              </a:rPr>
              <a:t>        Library </a:t>
            </a:r>
            <a:r>
              <a:rPr lang="en-US" sz="1800" b="1" dirty="0" err="1">
                <a:latin typeface="Arial" panose="020B0604020202020204" pitchFamily="34" charset="0"/>
                <a:cs typeface="Arial" panose="020B0604020202020204" pitchFamily="34" charset="0"/>
              </a:rPr>
              <a:t>library</a:t>
            </a:r>
            <a:r>
              <a:rPr lang="en-US" sz="1800" b="1" dirty="0">
                <a:latin typeface="Arial" panose="020B0604020202020204" pitchFamily="34" charset="0"/>
                <a:cs typeface="Arial" panose="020B0604020202020204" pitchFamily="34" charset="0"/>
              </a:rPr>
              <a:t> = new Library();</a:t>
            </a:r>
          </a:p>
          <a:p>
            <a:r>
              <a:rPr lang="en-US" sz="1800" b="1" dirty="0">
                <a:latin typeface="Arial" panose="020B0604020202020204" pitchFamily="34" charset="0"/>
                <a:cs typeface="Arial" panose="020B0604020202020204" pitchFamily="34" charset="0"/>
              </a:rPr>
              <a:t>        while (true) {</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a:t>
            </a:r>
            <a:r>
              <a:rPr lang="en-US" sz="1800" b="1" dirty="0" err="1">
                <a:latin typeface="Arial" panose="020B0604020202020204" pitchFamily="34" charset="0"/>
                <a:cs typeface="Arial" panose="020B0604020202020204" pitchFamily="34" charset="0"/>
              </a:rPr>
              <a:t>nLibrary</a:t>
            </a:r>
            <a:r>
              <a:rPr lang="en-US" sz="1800" b="1" dirty="0">
                <a:latin typeface="Arial" panose="020B0604020202020204" pitchFamily="34" charset="0"/>
                <a:cs typeface="Arial" panose="020B0604020202020204" pitchFamily="34" charset="0"/>
              </a:rPr>
              <a:t> Management System");</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("1. Add Book");</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("2. Remove Book");</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("3. Search Book");</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("4. Display Books");</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("5. Exit");</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a:t>
            </a:r>
            <a:r>
              <a:rPr lang="en-US" sz="1800" b="1" dirty="0">
                <a:latin typeface="Arial" panose="020B0604020202020204" pitchFamily="34" charset="0"/>
                <a:cs typeface="Arial" panose="020B0604020202020204" pitchFamily="34" charset="0"/>
              </a:rPr>
              <a:t>("Enter your choice: ");</a:t>
            </a:r>
          </a:p>
        </p:txBody>
      </p:sp>
    </p:spTree>
    <p:extLst>
      <p:ext uri="{BB962C8B-B14F-4D97-AF65-F5344CB8AC3E}">
        <p14:creationId xmlns:p14="http://schemas.microsoft.com/office/powerpoint/2010/main" val="490740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5CA47-EAD4-D377-6662-66EB4F1EC4D0}"/>
              </a:ext>
            </a:extLst>
          </p:cNvPr>
          <p:cNvSpPr txBox="1"/>
          <p:nvPr/>
        </p:nvSpPr>
        <p:spPr>
          <a:xfrm>
            <a:off x="1566041" y="809296"/>
            <a:ext cx="9238593" cy="5632311"/>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 int choice = </a:t>
            </a:r>
            <a:r>
              <a:rPr lang="en-US" sz="1800" b="1" dirty="0" err="1">
                <a:latin typeface="Arial" panose="020B0604020202020204" pitchFamily="34" charset="0"/>
                <a:cs typeface="Arial" panose="020B0604020202020204" pitchFamily="34" charset="0"/>
              </a:rPr>
              <a:t>scanner.nextInt</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scanner.nextLine</a:t>
            </a:r>
            <a:r>
              <a:rPr lang="en-US" sz="1800" b="1" dirty="0">
                <a:latin typeface="Arial" panose="020B0604020202020204" pitchFamily="34" charset="0"/>
                <a:cs typeface="Arial" panose="020B0604020202020204" pitchFamily="34" charset="0"/>
              </a:rPr>
              <a:t>();</a:t>
            </a:r>
          </a:p>
          <a:p>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            switch (choice) {</a:t>
            </a:r>
          </a:p>
          <a:p>
            <a:r>
              <a:rPr lang="en-US" sz="1800" b="1" dirty="0">
                <a:latin typeface="Arial" panose="020B0604020202020204" pitchFamily="34" charset="0"/>
                <a:cs typeface="Arial" panose="020B0604020202020204" pitchFamily="34" charset="0"/>
              </a:rPr>
              <a:t>                case 1:</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a:t>
            </a:r>
            <a:r>
              <a:rPr lang="en-US" sz="1800" b="1" dirty="0">
                <a:latin typeface="Arial" panose="020B0604020202020204" pitchFamily="34" charset="0"/>
                <a:cs typeface="Arial" panose="020B0604020202020204" pitchFamily="34" charset="0"/>
              </a:rPr>
              <a:t>("Enter Book ID: ");</a:t>
            </a:r>
          </a:p>
          <a:p>
            <a:r>
              <a:rPr lang="en-US" sz="1800" b="1" dirty="0">
                <a:latin typeface="Arial" panose="020B0604020202020204" pitchFamily="34" charset="0"/>
                <a:cs typeface="Arial" panose="020B0604020202020204" pitchFamily="34" charset="0"/>
              </a:rPr>
              <a:t>                    int id = </a:t>
            </a:r>
            <a:r>
              <a:rPr lang="en-US" sz="1800" b="1" dirty="0" err="1">
                <a:latin typeface="Arial" panose="020B0604020202020204" pitchFamily="34" charset="0"/>
                <a:cs typeface="Arial" panose="020B0604020202020204" pitchFamily="34" charset="0"/>
              </a:rPr>
              <a:t>scanner.nextInt</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scanner.nextLine</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a:t>
            </a:r>
            <a:r>
              <a:rPr lang="en-US" sz="1800" b="1" dirty="0">
                <a:latin typeface="Arial" panose="020B0604020202020204" pitchFamily="34" charset="0"/>
                <a:cs typeface="Arial" panose="020B0604020202020204" pitchFamily="34" charset="0"/>
              </a:rPr>
              <a:t>("Enter Book Title: ");</a:t>
            </a:r>
          </a:p>
          <a:p>
            <a:r>
              <a:rPr lang="en-US" sz="1800" b="1" dirty="0">
                <a:latin typeface="Arial" panose="020B0604020202020204" pitchFamily="34" charset="0"/>
                <a:cs typeface="Arial" panose="020B0604020202020204" pitchFamily="34" charset="0"/>
              </a:rPr>
              <a:t>                    String title = </a:t>
            </a:r>
            <a:r>
              <a:rPr lang="en-US" sz="1800" b="1" dirty="0" err="1">
                <a:latin typeface="Arial" panose="020B0604020202020204" pitchFamily="34" charset="0"/>
                <a:cs typeface="Arial" panose="020B0604020202020204" pitchFamily="34" charset="0"/>
              </a:rPr>
              <a:t>scanner.nextLine</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a:t>
            </a:r>
            <a:r>
              <a:rPr lang="en-US" sz="1800" b="1" dirty="0">
                <a:latin typeface="Arial" panose="020B0604020202020204" pitchFamily="34" charset="0"/>
                <a:cs typeface="Arial" panose="020B0604020202020204" pitchFamily="34" charset="0"/>
              </a:rPr>
              <a:t>("Enter Book Author: ");</a:t>
            </a:r>
          </a:p>
          <a:p>
            <a:r>
              <a:rPr lang="en-US" sz="1800" b="1" dirty="0">
                <a:latin typeface="Arial" panose="020B0604020202020204" pitchFamily="34" charset="0"/>
                <a:cs typeface="Arial" panose="020B0604020202020204" pitchFamily="34" charset="0"/>
              </a:rPr>
              <a:t>                    String author = </a:t>
            </a:r>
            <a:r>
              <a:rPr lang="en-US" sz="1800" b="1" dirty="0" err="1">
                <a:latin typeface="Arial" panose="020B0604020202020204" pitchFamily="34" charset="0"/>
                <a:cs typeface="Arial" panose="020B0604020202020204" pitchFamily="34" charset="0"/>
              </a:rPr>
              <a:t>scanner.nextLine</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library.addBook</a:t>
            </a:r>
            <a:r>
              <a:rPr lang="en-US" sz="1800" b="1" dirty="0">
                <a:latin typeface="Arial" panose="020B0604020202020204" pitchFamily="34" charset="0"/>
                <a:cs typeface="Arial" panose="020B0604020202020204" pitchFamily="34" charset="0"/>
              </a:rPr>
              <a:t>(new Book(id, title, author));</a:t>
            </a:r>
          </a:p>
          <a:p>
            <a:r>
              <a:rPr lang="en-US" sz="1800" b="1" dirty="0">
                <a:latin typeface="Arial" panose="020B0604020202020204" pitchFamily="34" charset="0"/>
                <a:cs typeface="Arial" panose="020B0604020202020204" pitchFamily="34" charset="0"/>
              </a:rPr>
              <a:t>                    break;</a:t>
            </a:r>
          </a:p>
          <a:p>
            <a:r>
              <a:rPr lang="en-US" sz="1800" b="1" dirty="0">
                <a:latin typeface="Arial" panose="020B0604020202020204" pitchFamily="34" charset="0"/>
                <a:cs typeface="Arial" panose="020B0604020202020204" pitchFamily="34" charset="0"/>
              </a:rPr>
              <a:t>                case 2:</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a:t>
            </a:r>
            <a:r>
              <a:rPr lang="en-US" sz="1800" b="1" dirty="0">
                <a:latin typeface="Arial" panose="020B0604020202020204" pitchFamily="34" charset="0"/>
                <a:cs typeface="Arial" panose="020B0604020202020204" pitchFamily="34" charset="0"/>
              </a:rPr>
              <a:t>("Enter Book ID to remove: ");</a:t>
            </a:r>
          </a:p>
          <a:p>
            <a:r>
              <a:rPr lang="en-US" sz="1800" b="1" dirty="0">
                <a:latin typeface="Arial" panose="020B0604020202020204" pitchFamily="34" charset="0"/>
                <a:cs typeface="Arial" panose="020B0604020202020204" pitchFamily="34" charset="0"/>
              </a:rPr>
              <a:t>                    int </a:t>
            </a:r>
            <a:r>
              <a:rPr lang="en-US" sz="1800" b="1" dirty="0" err="1">
                <a:latin typeface="Arial" panose="020B0604020202020204" pitchFamily="34" charset="0"/>
                <a:cs typeface="Arial" panose="020B0604020202020204" pitchFamily="34" charset="0"/>
              </a:rPr>
              <a:t>removeId</a:t>
            </a:r>
            <a:r>
              <a:rPr lang="en-US" sz="1800" b="1" dirty="0">
                <a:latin typeface="Arial" panose="020B0604020202020204" pitchFamily="34" charset="0"/>
                <a:cs typeface="Arial" panose="020B0604020202020204" pitchFamily="34" charset="0"/>
              </a:rPr>
              <a:t> = </a:t>
            </a:r>
            <a:r>
              <a:rPr lang="en-US" sz="1800" b="1" dirty="0" err="1">
                <a:latin typeface="Arial" panose="020B0604020202020204" pitchFamily="34" charset="0"/>
                <a:cs typeface="Arial" panose="020B0604020202020204" pitchFamily="34" charset="0"/>
              </a:rPr>
              <a:t>scanner.nextInt</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library.removeBook</a:t>
            </a:r>
            <a:r>
              <a:rPr lang="en-US" sz="1800" b="1" dirty="0">
                <a:latin typeface="Arial" panose="020B0604020202020204" pitchFamily="34" charset="0"/>
                <a:cs typeface="Arial" panose="020B0604020202020204" pitchFamily="34" charset="0"/>
              </a:rPr>
              <a:t>(</a:t>
            </a:r>
            <a:r>
              <a:rPr lang="en-US" sz="1800" b="1" dirty="0" err="1">
                <a:latin typeface="Arial" panose="020B0604020202020204" pitchFamily="34" charset="0"/>
                <a:cs typeface="Arial" panose="020B0604020202020204" pitchFamily="34" charset="0"/>
              </a:rPr>
              <a:t>removeId</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break;</a:t>
            </a:r>
          </a:p>
          <a:p>
            <a:endParaRPr lang="en-US" b="1" dirty="0"/>
          </a:p>
        </p:txBody>
      </p:sp>
    </p:spTree>
    <p:extLst>
      <p:ext uri="{BB962C8B-B14F-4D97-AF65-F5344CB8AC3E}">
        <p14:creationId xmlns:p14="http://schemas.microsoft.com/office/powerpoint/2010/main" val="343476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75043-07B3-2B19-3440-3809DA8F8FD0}"/>
              </a:ext>
            </a:extLst>
          </p:cNvPr>
          <p:cNvSpPr txBox="1"/>
          <p:nvPr/>
        </p:nvSpPr>
        <p:spPr>
          <a:xfrm>
            <a:off x="1460938" y="914400"/>
            <a:ext cx="7977352" cy="5108028"/>
          </a:xfrm>
          <a:prstGeom prst="rect">
            <a:avLst/>
          </a:prstGeom>
          <a:noFill/>
        </p:spPr>
        <p:txBody>
          <a:bodyPr wrap="square" rtlCol="0">
            <a:spAutoFit/>
          </a:bodyPr>
          <a:lstStyle/>
          <a:p>
            <a:r>
              <a:rPr lang="en-US" sz="1800" b="1" dirty="0">
                <a:latin typeface="Arial" panose="020B0604020202020204" pitchFamily="34" charset="0"/>
                <a:cs typeface="Arial" panose="020B0604020202020204" pitchFamily="34" charset="0"/>
              </a:rPr>
              <a:t>                    case 3:</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a:t>
            </a:r>
            <a:r>
              <a:rPr lang="en-US" sz="1800" b="1" dirty="0">
                <a:latin typeface="Arial" panose="020B0604020202020204" pitchFamily="34" charset="0"/>
                <a:cs typeface="Arial" panose="020B0604020202020204" pitchFamily="34" charset="0"/>
              </a:rPr>
              <a:t>("Enter Book Title to search: ");</a:t>
            </a:r>
          </a:p>
          <a:p>
            <a:r>
              <a:rPr lang="en-US" sz="1800" b="1" dirty="0">
                <a:latin typeface="Arial" panose="020B0604020202020204" pitchFamily="34" charset="0"/>
                <a:cs typeface="Arial" panose="020B0604020202020204" pitchFamily="34" charset="0"/>
              </a:rPr>
              <a:t>                    String </a:t>
            </a:r>
            <a:r>
              <a:rPr lang="en-US" sz="1800" b="1" dirty="0" err="1">
                <a:latin typeface="Arial" panose="020B0604020202020204" pitchFamily="34" charset="0"/>
                <a:cs typeface="Arial" panose="020B0604020202020204" pitchFamily="34" charset="0"/>
              </a:rPr>
              <a:t>searchTitle</a:t>
            </a:r>
            <a:r>
              <a:rPr lang="en-US" sz="1800" b="1" dirty="0">
                <a:latin typeface="Arial" panose="020B0604020202020204" pitchFamily="34" charset="0"/>
                <a:cs typeface="Arial" panose="020B0604020202020204" pitchFamily="34" charset="0"/>
              </a:rPr>
              <a:t> = </a:t>
            </a:r>
            <a:r>
              <a:rPr lang="en-US" sz="1800" b="1" dirty="0" err="1">
                <a:latin typeface="Arial" panose="020B0604020202020204" pitchFamily="34" charset="0"/>
                <a:cs typeface="Arial" panose="020B0604020202020204" pitchFamily="34" charset="0"/>
              </a:rPr>
              <a:t>scanner.nextLine</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library.searchBook</a:t>
            </a:r>
            <a:r>
              <a:rPr lang="en-US" sz="1800" b="1" dirty="0">
                <a:latin typeface="Arial" panose="020B0604020202020204" pitchFamily="34" charset="0"/>
                <a:cs typeface="Arial" panose="020B0604020202020204" pitchFamily="34" charset="0"/>
              </a:rPr>
              <a:t>(</a:t>
            </a:r>
            <a:r>
              <a:rPr lang="en-US" sz="1800" b="1" dirty="0" err="1">
                <a:latin typeface="Arial" panose="020B0604020202020204" pitchFamily="34" charset="0"/>
                <a:cs typeface="Arial" panose="020B0604020202020204" pitchFamily="34" charset="0"/>
              </a:rPr>
              <a:t>searchTitle</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break;</a:t>
            </a:r>
          </a:p>
          <a:p>
            <a:r>
              <a:rPr lang="en-US" sz="1800" b="1" dirty="0">
                <a:latin typeface="Arial" panose="020B0604020202020204" pitchFamily="34" charset="0"/>
                <a:cs typeface="Arial" panose="020B0604020202020204" pitchFamily="34" charset="0"/>
              </a:rPr>
              <a:t>                case 4:</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library.displayBooks</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break;</a:t>
            </a:r>
          </a:p>
          <a:p>
            <a:r>
              <a:rPr lang="en-US" sz="1800" b="1" dirty="0">
                <a:latin typeface="Arial" panose="020B0604020202020204" pitchFamily="34" charset="0"/>
                <a:cs typeface="Arial" panose="020B0604020202020204" pitchFamily="34" charset="0"/>
              </a:rPr>
              <a:t>                case 5:</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("Exiting the system...");</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scanner.close</a:t>
            </a:r>
            <a:r>
              <a:rPr lang="en-US" sz="1800" b="1" dirty="0">
                <a:latin typeface="Arial" panose="020B0604020202020204" pitchFamily="34" charset="0"/>
                <a:cs typeface="Arial" panose="020B0604020202020204" pitchFamily="34" charset="0"/>
              </a:rPr>
              <a:t>();</a:t>
            </a:r>
          </a:p>
          <a:p>
            <a:r>
              <a:rPr lang="en-US" sz="1800" b="1" dirty="0">
                <a:latin typeface="Arial" panose="020B0604020202020204" pitchFamily="34" charset="0"/>
                <a:cs typeface="Arial" panose="020B0604020202020204" pitchFamily="34" charset="0"/>
              </a:rPr>
              <a:t>                    return;</a:t>
            </a:r>
          </a:p>
          <a:p>
            <a:r>
              <a:rPr lang="en-US" sz="1800" b="1" dirty="0">
                <a:latin typeface="Arial" panose="020B0604020202020204" pitchFamily="34" charset="0"/>
                <a:cs typeface="Arial" panose="020B0604020202020204" pitchFamily="34" charset="0"/>
              </a:rPr>
              <a:t>                default:</a:t>
            </a:r>
          </a:p>
          <a:p>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System.out.println</a:t>
            </a:r>
            <a:r>
              <a:rPr lang="en-US" sz="1800" b="1" dirty="0">
                <a:latin typeface="Arial" panose="020B0604020202020204" pitchFamily="34" charset="0"/>
                <a:cs typeface="Arial" panose="020B0604020202020204" pitchFamily="34" charset="0"/>
              </a:rPr>
              <a:t>("Invalid choice! Please try again.");</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    }</a:t>
            </a:r>
          </a:p>
          <a:p>
            <a:r>
              <a:rPr lang="en-US" sz="1800" b="1" dirty="0">
                <a:latin typeface="Arial" panose="020B0604020202020204" pitchFamily="34" charset="0"/>
                <a:cs typeface="Arial" panose="020B0604020202020204" pitchFamily="34" charset="0"/>
              </a:rPr>
              <a:t>}</a:t>
            </a:r>
            <a:endParaRPr lang="en-US" b="1" dirty="0"/>
          </a:p>
        </p:txBody>
      </p:sp>
    </p:spTree>
    <p:extLst>
      <p:ext uri="{BB962C8B-B14F-4D97-AF65-F5344CB8AC3E}">
        <p14:creationId xmlns:p14="http://schemas.microsoft.com/office/powerpoint/2010/main" val="3931867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9C286345-0094-F9F8-70AD-A30CC318044B}"/>
              </a:ext>
            </a:extLst>
          </p:cNvPr>
          <p:cNvPicPr>
            <a:picLocks noGrp="1" noChangeAspect="1"/>
          </p:cNvPicPr>
          <p:nvPr>
            <p:ph idx="1"/>
          </p:nvPr>
        </p:nvPicPr>
        <p:blipFill>
          <a:blip r:embed="rId2"/>
          <a:stretch>
            <a:fillRect/>
          </a:stretch>
        </p:blipFill>
        <p:spPr>
          <a:xfrm>
            <a:off x="1" y="0"/>
            <a:ext cx="12192000" cy="6858000"/>
          </a:xfrm>
          <a:prstGeom prst="rect">
            <a:avLst/>
          </a:prstGeom>
        </p:spPr>
      </p:pic>
    </p:spTree>
    <p:extLst>
      <p:ext uri="{BB962C8B-B14F-4D97-AF65-F5344CB8AC3E}">
        <p14:creationId xmlns:p14="http://schemas.microsoft.com/office/powerpoint/2010/main" val="713550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0598786-E8F5-3D04-8FE5-B7836B9D1C35}"/>
              </a:ext>
            </a:extLst>
          </p:cNvPr>
          <p:cNvSpPr txBox="1"/>
          <p:nvPr/>
        </p:nvSpPr>
        <p:spPr>
          <a:xfrm>
            <a:off x="966951" y="882870"/>
            <a:ext cx="10258097" cy="4093428"/>
          </a:xfrm>
          <a:prstGeom prst="rect">
            <a:avLst/>
          </a:prstGeom>
          <a:noFill/>
        </p:spPr>
        <p:txBody>
          <a:bodyPr wrap="square" rtlCol="0">
            <a:spAutoFit/>
          </a:bodyPr>
          <a:lstStyle/>
          <a:p>
            <a:r>
              <a:rPr lang="en-US" sz="2800" b="1" dirty="0">
                <a:solidFill>
                  <a:srgbClr val="1D1D1B"/>
                </a:solidFill>
                <a:latin typeface="Arial Black" panose="020B0A04020102020204" pitchFamily="34" charset="0"/>
                <a:ea typeface="Tomorrow Semi Bold" pitchFamily="34" charset="-122"/>
                <a:cs typeface="Tomorrow Semi Bold" pitchFamily="34" charset="-120"/>
              </a:rPr>
              <a:t>Library Management System with Java Collection Framework</a:t>
            </a:r>
          </a:p>
          <a:p>
            <a:r>
              <a:rPr lang="en-US" sz="2800" b="1" dirty="0">
                <a:solidFill>
                  <a:srgbClr val="1D1D1B"/>
                </a:solidFill>
                <a:latin typeface="Arial Black" panose="020B0A04020102020204" pitchFamily="34" charset="0"/>
              </a:rPr>
              <a:t> </a:t>
            </a:r>
          </a:p>
          <a:p>
            <a:r>
              <a:rPr lang="en-US" sz="2400" dirty="0">
                <a:solidFill>
                  <a:srgbClr val="61615C"/>
                </a:solidFill>
                <a:latin typeface="Tomorrow" pitchFamily="34" charset="0"/>
                <a:ea typeface="Tomorrow" pitchFamily="34" charset="-122"/>
                <a:cs typeface="Tomorrow" pitchFamily="34" charset="-120"/>
              </a:rPr>
              <a:t>The library management system comprises several key components. The </a:t>
            </a:r>
            <a:r>
              <a:rPr lang="en-US" sz="2400" b="1" dirty="0">
                <a:solidFill>
                  <a:srgbClr val="61615C"/>
                </a:solidFill>
                <a:latin typeface="Tomorrow" pitchFamily="34" charset="0"/>
                <a:ea typeface="Tomorrow" pitchFamily="34" charset="-122"/>
                <a:cs typeface="Tomorrow" pitchFamily="34" charset="-120"/>
              </a:rPr>
              <a:t>Book</a:t>
            </a:r>
            <a:r>
              <a:rPr lang="en-US" sz="2400" dirty="0">
                <a:solidFill>
                  <a:srgbClr val="61615C"/>
                </a:solidFill>
                <a:latin typeface="Tomorrow" pitchFamily="34" charset="0"/>
                <a:ea typeface="Tomorrow" pitchFamily="34" charset="-122"/>
                <a:cs typeface="Tomorrow" pitchFamily="34" charset="-120"/>
              </a:rPr>
              <a:t> class represents individual library items with attributes such as title, author, ISBN, and publication year. The </a:t>
            </a:r>
            <a:r>
              <a:rPr lang="en-US" sz="2400" b="1" dirty="0">
                <a:solidFill>
                  <a:srgbClr val="61615C"/>
                </a:solidFill>
                <a:latin typeface="Tomorrow" pitchFamily="34" charset="0"/>
                <a:ea typeface="Tomorrow" pitchFamily="34" charset="-122"/>
                <a:cs typeface="Tomorrow" pitchFamily="34" charset="-120"/>
              </a:rPr>
              <a:t>Library</a:t>
            </a:r>
            <a:r>
              <a:rPr lang="en-US" sz="2400" dirty="0">
                <a:solidFill>
                  <a:srgbClr val="61615C"/>
                </a:solidFill>
                <a:latin typeface="Tomorrow" pitchFamily="34" charset="0"/>
                <a:ea typeface="Tomorrow" pitchFamily="34" charset="-122"/>
                <a:cs typeface="Tomorrow" pitchFamily="34" charset="-120"/>
              </a:rPr>
              <a:t> class manages the collection of books, providing methods to add, remove, search, and display books.</a:t>
            </a:r>
            <a:endParaRPr lang="en-US" sz="2400" dirty="0"/>
          </a:p>
          <a:p>
            <a:endParaRPr lang="en-US" sz="2800" dirty="0">
              <a:latin typeface="Arial" panose="020B0604020202020204" pitchFamily="34" charset="0"/>
              <a:cs typeface="Arial" panose="020B0604020202020204" pitchFamily="34" charset="0"/>
            </a:endParaRPr>
          </a:p>
          <a:p>
            <a:endParaRPr lang="en-US" sz="2800" b="1" dirty="0">
              <a:latin typeface="Arial Black" panose="020B0A04020102020204" pitchFamily="34" charset="0"/>
            </a:endParaRPr>
          </a:p>
        </p:txBody>
      </p:sp>
    </p:spTree>
    <p:extLst>
      <p:ext uri="{BB962C8B-B14F-4D97-AF65-F5344CB8AC3E}">
        <p14:creationId xmlns:p14="http://schemas.microsoft.com/office/powerpoint/2010/main" val="1167000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720376-5FE8-A44B-944D-DD074BCFD126}"/>
              </a:ext>
            </a:extLst>
          </p:cNvPr>
          <p:cNvPicPr>
            <a:picLocks noChangeAspect="1"/>
          </p:cNvPicPr>
          <p:nvPr/>
        </p:nvPicPr>
        <p:blipFill>
          <a:blip r:embed="rId2"/>
          <a:stretch>
            <a:fillRect/>
          </a:stretch>
        </p:blipFill>
        <p:spPr>
          <a:xfrm>
            <a:off x="8192813" y="367862"/>
            <a:ext cx="3925615" cy="5888421"/>
          </a:xfrm>
          <a:prstGeom prst="rect">
            <a:avLst/>
          </a:prstGeom>
        </p:spPr>
      </p:pic>
      <p:sp>
        <p:nvSpPr>
          <p:cNvPr id="3" name="TextBox 2">
            <a:extLst>
              <a:ext uri="{FF2B5EF4-FFF2-40B4-BE49-F238E27FC236}">
                <a16:creationId xmlns:a16="http://schemas.microsoft.com/office/drawing/2014/main" id="{CD29842B-AE41-C95E-2EA5-6059B9A631E3}"/>
              </a:ext>
            </a:extLst>
          </p:cNvPr>
          <p:cNvSpPr txBox="1"/>
          <p:nvPr/>
        </p:nvSpPr>
        <p:spPr>
          <a:xfrm>
            <a:off x="777766" y="1045789"/>
            <a:ext cx="7819696" cy="3416320"/>
          </a:xfrm>
          <a:prstGeom prst="rect">
            <a:avLst/>
          </a:prstGeom>
          <a:noFill/>
        </p:spPr>
        <p:txBody>
          <a:bodyPr wrap="square" rtlCol="0">
            <a:spAutoFit/>
          </a:bodyPr>
          <a:lstStyle/>
          <a:p>
            <a:r>
              <a:rPr lang="en-US" sz="2400" dirty="0">
                <a:solidFill>
                  <a:srgbClr val="61615C"/>
                </a:solidFill>
                <a:latin typeface="Tomorrow" pitchFamily="34" charset="0"/>
                <a:ea typeface="Tomorrow" pitchFamily="34" charset="-122"/>
                <a:cs typeface="Tomorrow" pitchFamily="34" charset="-120"/>
              </a:rPr>
              <a:t>The </a:t>
            </a:r>
            <a:r>
              <a:rPr lang="en-US" sz="2400" b="1" dirty="0">
                <a:solidFill>
                  <a:srgbClr val="61615C"/>
                </a:solidFill>
                <a:latin typeface="Tomorrow" pitchFamily="34" charset="0"/>
                <a:ea typeface="Tomorrow" pitchFamily="34" charset="-122"/>
                <a:cs typeface="Tomorrow" pitchFamily="34" charset="-120"/>
              </a:rPr>
              <a:t>Member</a:t>
            </a:r>
            <a:r>
              <a:rPr lang="en-US" sz="2400" dirty="0">
                <a:solidFill>
                  <a:srgbClr val="61615C"/>
                </a:solidFill>
                <a:latin typeface="Tomorrow" pitchFamily="34" charset="0"/>
                <a:ea typeface="Tomorrow" pitchFamily="34" charset="-122"/>
                <a:cs typeface="Tomorrow" pitchFamily="34" charset="-120"/>
              </a:rPr>
              <a:t> class represents library members with attributes like member ID, name, and contact information. The system also includes classes for managing borrowing and returning books, ensuring accurate tracking of book availability and due dates.</a:t>
            </a:r>
          </a:p>
          <a:p>
            <a:endParaRPr lang="en-US" sz="2400" dirty="0">
              <a:solidFill>
                <a:srgbClr val="61615C"/>
              </a:solidFill>
              <a:latin typeface="Tomorrow" pitchFamily="34" charset="0"/>
            </a:endParaRPr>
          </a:p>
          <a:p>
            <a:endParaRPr lang="en-US" sz="2400" dirty="0">
              <a:solidFill>
                <a:srgbClr val="61615C"/>
              </a:solidFill>
              <a:latin typeface="Tomorrow" pitchFamily="34" charset="0"/>
            </a:endParaRPr>
          </a:p>
          <a:p>
            <a:endParaRPr lang="en-US" sz="2400" dirty="0"/>
          </a:p>
          <a:p>
            <a:endParaRPr lang="en-US" sz="2400" dirty="0"/>
          </a:p>
        </p:txBody>
      </p:sp>
      <p:pic>
        <p:nvPicPr>
          <p:cNvPr id="5" name="Picture 4">
            <a:extLst>
              <a:ext uri="{FF2B5EF4-FFF2-40B4-BE49-F238E27FC236}">
                <a16:creationId xmlns:a16="http://schemas.microsoft.com/office/drawing/2014/main" id="{AC898BBF-F341-5A50-5CD6-B0CE46DC1E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092" y="2998667"/>
            <a:ext cx="5541908" cy="3859333"/>
          </a:xfrm>
          <a:prstGeom prst="rect">
            <a:avLst/>
          </a:prstGeom>
        </p:spPr>
      </p:pic>
    </p:spTree>
    <p:extLst>
      <p:ext uri="{BB962C8B-B14F-4D97-AF65-F5344CB8AC3E}">
        <p14:creationId xmlns:p14="http://schemas.microsoft.com/office/powerpoint/2010/main" val="2975029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06914C-51D1-C9E6-974E-34571540FCDB}"/>
              </a:ext>
            </a:extLst>
          </p:cNvPr>
          <p:cNvSpPr txBox="1"/>
          <p:nvPr/>
        </p:nvSpPr>
        <p:spPr>
          <a:xfrm>
            <a:off x="798786" y="819807"/>
            <a:ext cx="10783614" cy="4955203"/>
          </a:xfrm>
          <a:prstGeom prst="rect">
            <a:avLst/>
          </a:prstGeom>
          <a:noFill/>
        </p:spPr>
        <p:txBody>
          <a:bodyPr wrap="square" rtlCol="0">
            <a:spAutoFit/>
          </a:bodyPr>
          <a:lstStyle/>
          <a:p>
            <a:r>
              <a:rPr lang="en-US" sz="2800" b="1" dirty="0">
                <a:solidFill>
                  <a:srgbClr val="1D1D1B"/>
                </a:solidFill>
                <a:latin typeface="Arial Black" panose="020B0A04020102020204" pitchFamily="34" charset="0"/>
                <a:ea typeface="Tomorrow Semi Bold" pitchFamily="34" charset="-122"/>
                <a:cs typeface="Tomorrow Semi Bold" pitchFamily="34" charset="-120"/>
              </a:rPr>
              <a:t>Choosing the Right Collection</a:t>
            </a:r>
            <a:endParaRPr lang="en-US" sz="2800" b="1" dirty="0">
              <a:latin typeface="Arial Black" panose="020B0A04020102020204" pitchFamily="34" charset="0"/>
            </a:endParaRPr>
          </a:p>
          <a:p>
            <a:endParaRPr lang="en-US" sz="2400" dirty="0">
              <a:latin typeface="Arial" panose="020B0604020202020204" pitchFamily="34" charset="0"/>
              <a:cs typeface="Arial" panose="020B0604020202020204" pitchFamily="34" charset="0"/>
            </a:endParaRPr>
          </a:p>
          <a:p>
            <a:r>
              <a:rPr lang="en-US" sz="2400" dirty="0">
                <a:solidFill>
                  <a:srgbClr val="61615C"/>
                </a:solidFill>
                <a:latin typeface="Tomorrow" pitchFamily="34" charset="0"/>
                <a:ea typeface="Tomorrow" pitchFamily="34" charset="-122"/>
                <a:cs typeface="Tomorrow" pitchFamily="34" charset="-120"/>
              </a:rPr>
              <a:t>Selecting the appropriate collection type is crucial for optimal system performance. We'll use the </a:t>
            </a:r>
            <a:r>
              <a:rPr lang="en-US" sz="2400" b="1" dirty="0">
                <a:solidFill>
                  <a:srgbClr val="61615C"/>
                </a:solidFill>
                <a:latin typeface="Tomorrow" pitchFamily="34" charset="0"/>
                <a:ea typeface="Tomorrow" pitchFamily="34" charset="-122"/>
                <a:cs typeface="Tomorrow" pitchFamily="34" charset="-120"/>
              </a:rPr>
              <a:t>ArrayList</a:t>
            </a:r>
            <a:r>
              <a:rPr lang="en-US" sz="2400" dirty="0">
                <a:solidFill>
                  <a:srgbClr val="61615C"/>
                </a:solidFill>
                <a:latin typeface="Tomorrow" pitchFamily="34" charset="0"/>
                <a:ea typeface="Tomorrow" pitchFamily="34" charset="-122"/>
                <a:cs typeface="Tomorrow" pitchFamily="34" charset="-120"/>
              </a:rPr>
              <a:t> for dynamic storage and retrieval of books, ensuring efficient management of large book collections. </a:t>
            </a:r>
            <a:r>
              <a:rPr lang="en-US" sz="2400" b="1" dirty="0">
                <a:solidFill>
                  <a:srgbClr val="61615C"/>
                </a:solidFill>
                <a:latin typeface="Tomorrow" pitchFamily="34" charset="0"/>
                <a:ea typeface="Tomorrow" pitchFamily="34" charset="-122"/>
                <a:cs typeface="Tomorrow" pitchFamily="34" charset="-120"/>
              </a:rPr>
              <a:t>HashMap</a:t>
            </a:r>
            <a:r>
              <a:rPr lang="en-US" sz="2400" dirty="0">
                <a:solidFill>
                  <a:srgbClr val="61615C"/>
                </a:solidFill>
                <a:latin typeface="Tomorrow" pitchFamily="34" charset="0"/>
                <a:ea typeface="Tomorrow" pitchFamily="34" charset="-122"/>
                <a:cs typeface="Tomorrow" pitchFamily="34" charset="-120"/>
              </a:rPr>
              <a:t> will be used for quick book retrieval by ISBN, providing fast access to book details.</a:t>
            </a:r>
          </a:p>
          <a:p>
            <a:endParaRPr lang="en-US" sz="2400" dirty="0">
              <a:solidFill>
                <a:srgbClr val="61615C"/>
              </a:solidFill>
              <a:latin typeface="Tomorrow" pitchFamily="34" charset="0"/>
              <a:ea typeface="Tomorrow" pitchFamily="34" charset="-122"/>
              <a:cs typeface="Tomorrow" pitchFamily="34" charset="-120"/>
            </a:endParaRPr>
          </a:p>
          <a:p>
            <a:r>
              <a:rPr lang="en-US" sz="2400" dirty="0">
                <a:solidFill>
                  <a:srgbClr val="61615C"/>
                </a:solidFill>
                <a:latin typeface="Tomorrow" pitchFamily="34" charset="0"/>
                <a:ea typeface="Tomorrow" pitchFamily="34" charset="-122"/>
                <a:cs typeface="Tomorrow" pitchFamily="34" charset="-120"/>
              </a:rPr>
              <a:t> These selections help enhance the efficiency of managing library resources.</a:t>
            </a:r>
            <a:endParaRPr lang="en-US" sz="2400" dirty="0"/>
          </a:p>
          <a:p>
            <a:r>
              <a:rPr lang="en-US" sz="2400" dirty="0">
                <a:solidFill>
                  <a:srgbClr val="61615C"/>
                </a:solidFill>
                <a:latin typeface="Tomorrow" pitchFamily="34" charset="0"/>
                <a:ea typeface="Tomorrow" pitchFamily="34" charset="-122"/>
                <a:cs typeface="Tomorrow" pitchFamily="34" charset="-120"/>
              </a:rPr>
              <a:t>Consider using </a:t>
            </a:r>
            <a:r>
              <a:rPr lang="en-US" sz="2400" b="1" dirty="0">
                <a:solidFill>
                  <a:srgbClr val="61615C"/>
                </a:solidFill>
                <a:latin typeface="Tomorrow" pitchFamily="34" charset="0"/>
                <a:ea typeface="Tomorrow" pitchFamily="34" charset="-122"/>
                <a:cs typeface="Tomorrow" pitchFamily="34" charset="-120"/>
              </a:rPr>
              <a:t>HashSet</a:t>
            </a:r>
            <a:r>
              <a:rPr lang="en-US" sz="2400" dirty="0">
                <a:solidFill>
                  <a:srgbClr val="61615C"/>
                </a:solidFill>
                <a:latin typeface="Tomorrow" pitchFamily="34" charset="0"/>
                <a:ea typeface="Tomorrow" pitchFamily="34" charset="-122"/>
                <a:cs typeface="Tomorrow" pitchFamily="34" charset="-120"/>
              </a:rPr>
              <a:t> to efficiently manage unique member IDs and prevent duplicates. By choosing the right collection for each data type, we optimize performance and ensure data integrity within the library management system.</a:t>
            </a:r>
            <a:endParaRPr lang="en-US" sz="2400" dirty="0"/>
          </a:p>
          <a:p>
            <a:endParaRPr lang="en-US" sz="240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D7B21411-B786-9564-2F11-09A00BE86A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983" y="5098392"/>
            <a:ext cx="6341788" cy="1533635"/>
          </a:xfrm>
          <a:prstGeom prst="rect">
            <a:avLst/>
          </a:prstGeom>
        </p:spPr>
      </p:pic>
    </p:spTree>
    <p:extLst>
      <p:ext uri="{BB962C8B-B14F-4D97-AF65-F5344CB8AC3E}">
        <p14:creationId xmlns:p14="http://schemas.microsoft.com/office/powerpoint/2010/main" val="3827015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5CEF89-3E05-9F5A-CE93-3138F9A6761B}"/>
              </a:ext>
            </a:extLst>
          </p:cNvPr>
          <p:cNvSpPr txBox="1"/>
          <p:nvPr/>
        </p:nvSpPr>
        <p:spPr>
          <a:xfrm>
            <a:off x="1008993" y="851338"/>
            <a:ext cx="10615448" cy="4216539"/>
          </a:xfrm>
          <a:prstGeom prst="rect">
            <a:avLst/>
          </a:prstGeom>
          <a:noFill/>
        </p:spPr>
        <p:txBody>
          <a:bodyPr wrap="square" rtlCol="0">
            <a:spAutoFit/>
          </a:bodyPr>
          <a:lstStyle/>
          <a:p>
            <a:r>
              <a:rPr lang="en-US" sz="2800" b="1" dirty="0">
                <a:solidFill>
                  <a:srgbClr val="1D1D1B"/>
                </a:solidFill>
                <a:latin typeface="Tomorrow Semi Bold" pitchFamily="34" charset="0"/>
                <a:ea typeface="Tomorrow Semi Bold" pitchFamily="34" charset="-122"/>
                <a:cs typeface="Tomorrow Semi Bold" pitchFamily="34" charset="-120"/>
              </a:rPr>
              <a:t>Adding Books to the Library</a:t>
            </a:r>
            <a:endParaRPr lang="en-US" sz="2800" b="1" dirty="0"/>
          </a:p>
          <a:p>
            <a:r>
              <a:rPr lang="en-US" sz="2400" dirty="0">
                <a:solidFill>
                  <a:srgbClr val="61615C"/>
                </a:solidFill>
                <a:latin typeface="Tomorrow" pitchFamily="34" charset="0"/>
                <a:ea typeface="Tomorrow" pitchFamily="34" charset="-122"/>
                <a:cs typeface="Tomorrow" pitchFamily="34" charset="-120"/>
              </a:rPr>
              <a:t>Adding books to the library involves creating a new </a:t>
            </a:r>
            <a:r>
              <a:rPr lang="en-US" sz="2400" b="1" dirty="0">
                <a:solidFill>
                  <a:srgbClr val="61615C"/>
                </a:solidFill>
                <a:latin typeface="Tomorrow" pitchFamily="34" charset="0"/>
                <a:ea typeface="Tomorrow" pitchFamily="34" charset="-122"/>
                <a:cs typeface="Tomorrow" pitchFamily="34" charset="-120"/>
              </a:rPr>
              <a:t>Book</a:t>
            </a:r>
            <a:r>
              <a:rPr lang="en-US" sz="2400" dirty="0">
                <a:solidFill>
                  <a:srgbClr val="61615C"/>
                </a:solidFill>
                <a:latin typeface="Tomorrow" pitchFamily="34" charset="0"/>
                <a:ea typeface="Tomorrow" pitchFamily="34" charset="-122"/>
                <a:cs typeface="Tomorrow" pitchFamily="34" charset="-120"/>
              </a:rPr>
              <a:t> object and adding it to the </a:t>
            </a:r>
            <a:r>
              <a:rPr lang="en-US" sz="2400" b="1" dirty="0">
                <a:solidFill>
                  <a:srgbClr val="61615C"/>
                </a:solidFill>
                <a:latin typeface="Tomorrow" pitchFamily="34" charset="0"/>
                <a:ea typeface="Tomorrow" pitchFamily="34" charset="-122"/>
                <a:cs typeface="Tomorrow" pitchFamily="34" charset="-120"/>
              </a:rPr>
              <a:t>ArrayList</a:t>
            </a:r>
            <a:r>
              <a:rPr lang="en-US" sz="2400" dirty="0">
                <a:solidFill>
                  <a:srgbClr val="61615C"/>
                </a:solidFill>
                <a:latin typeface="Tomorrow" pitchFamily="34" charset="0"/>
                <a:ea typeface="Tomorrow" pitchFamily="34" charset="-122"/>
                <a:cs typeface="Tomorrow" pitchFamily="34" charset="-120"/>
              </a:rPr>
              <a:t> in the </a:t>
            </a:r>
            <a:r>
              <a:rPr lang="en-US" sz="2400" b="1" dirty="0">
                <a:solidFill>
                  <a:srgbClr val="61615C"/>
                </a:solidFill>
                <a:latin typeface="Tomorrow" pitchFamily="34" charset="0"/>
                <a:ea typeface="Tomorrow" pitchFamily="34" charset="-122"/>
                <a:cs typeface="Tomorrow" pitchFamily="34" charset="-120"/>
              </a:rPr>
              <a:t>Library</a:t>
            </a:r>
            <a:r>
              <a:rPr lang="en-US" sz="2400" dirty="0">
                <a:solidFill>
                  <a:srgbClr val="61615C"/>
                </a:solidFill>
                <a:latin typeface="Tomorrow" pitchFamily="34" charset="0"/>
                <a:ea typeface="Tomorrow" pitchFamily="34" charset="-122"/>
                <a:cs typeface="Tomorrow" pitchFamily="34" charset="-120"/>
              </a:rPr>
              <a:t> class. The </a:t>
            </a:r>
            <a:r>
              <a:rPr lang="en-US" sz="2400" b="1" dirty="0" err="1">
                <a:solidFill>
                  <a:srgbClr val="61615C"/>
                </a:solidFill>
                <a:latin typeface="Tomorrow" pitchFamily="34" charset="0"/>
                <a:ea typeface="Tomorrow" pitchFamily="34" charset="-122"/>
                <a:cs typeface="Tomorrow" pitchFamily="34" charset="-120"/>
              </a:rPr>
              <a:t>addBook</a:t>
            </a:r>
            <a:r>
              <a:rPr lang="en-US" sz="2400" b="1" dirty="0">
                <a:solidFill>
                  <a:srgbClr val="61615C"/>
                </a:solidFill>
                <a:latin typeface="Tomorrow" pitchFamily="34" charset="0"/>
                <a:ea typeface="Tomorrow" pitchFamily="34" charset="-122"/>
                <a:cs typeface="Tomorrow" pitchFamily="34" charset="-120"/>
              </a:rPr>
              <a:t>()</a:t>
            </a:r>
            <a:r>
              <a:rPr lang="en-US" sz="2400" dirty="0">
                <a:solidFill>
                  <a:srgbClr val="61615C"/>
                </a:solidFill>
                <a:latin typeface="Tomorrow" pitchFamily="34" charset="0"/>
                <a:ea typeface="Tomorrow" pitchFamily="34" charset="-122"/>
                <a:cs typeface="Tomorrow" pitchFamily="34" charset="-120"/>
              </a:rPr>
              <a:t> method performs this operation, ensuring that each book is properly stored within the system. Error handling can be implemented to prevent duplicate entries or invalid book details.</a:t>
            </a:r>
            <a:endParaRPr lang="en-US" sz="2400" dirty="0"/>
          </a:p>
          <a:p>
            <a:r>
              <a:rPr lang="en-US" sz="2400" dirty="0">
                <a:solidFill>
                  <a:srgbClr val="61615C"/>
                </a:solidFill>
                <a:latin typeface="Tomorrow" pitchFamily="34" charset="0"/>
                <a:ea typeface="Tomorrow" pitchFamily="34" charset="-122"/>
                <a:cs typeface="Tomorrow" pitchFamily="34" charset="-120"/>
              </a:rPr>
              <a:t>Consider implementing a unique ISBN check to prevent duplicate book entries. Proper validation of book details ensures data integrity and prevents errors within the system. These steps are vital for maintaining an accurate and reliable library catalog.</a:t>
            </a:r>
            <a:endParaRPr lang="en-US" sz="2400" dirty="0"/>
          </a:p>
          <a:p>
            <a:endParaRPr lang="en-US" sz="2400" dirty="0"/>
          </a:p>
        </p:txBody>
      </p:sp>
    </p:spTree>
    <p:extLst>
      <p:ext uri="{BB962C8B-B14F-4D97-AF65-F5344CB8AC3E}">
        <p14:creationId xmlns:p14="http://schemas.microsoft.com/office/powerpoint/2010/main" val="3651565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CD881-E1D4-EBA5-1974-7FE07255A3EB}"/>
              </a:ext>
            </a:extLst>
          </p:cNvPr>
          <p:cNvSpPr txBox="1"/>
          <p:nvPr/>
        </p:nvSpPr>
        <p:spPr>
          <a:xfrm>
            <a:off x="914400" y="956441"/>
            <a:ext cx="10373710" cy="4968027"/>
          </a:xfrm>
          <a:prstGeom prst="rect">
            <a:avLst/>
          </a:prstGeom>
          <a:noFill/>
        </p:spPr>
        <p:txBody>
          <a:bodyPr wrap="square" rtlCol="0">
            <a:spAutoFit/>
          </a:bodyPr>
          <a:lstStyle/>
          <a:p>
            <a:r>
              <a:rPr lang="en-US" sz="2800" dirty="0">
                <a:solidFill>
                  <a:srgbClr val="1D1D1B"/>
                </a:solidFill>
                <a:latin typeface="Arial Black" panose="020B0A04020102020204" pitchFamily="34" charset="0"/>
                <a:ea typeface="Tomorrow Semi Bold" pitchFamily="34" charset="-122"/>
                <a:cs typeface="Tomorrow Semi Bold" pitchFamily="34" charset="-120"/>
              </a:rPr>
              <a:t>Searching for Books</a:t>
            </a:r>
            <a:endParaRPr lang="en-US" sz="2800" dirty="0">
              <a:latin typeface="Arial Black" panose="020B0A04020102020204" pitchFamily="34" charset="0"/>
            </a:endParaRPr>
          </a:p>
          <a:p>
            <a:r>
              <a:rPr lang="en-US" sz="2400" dirty="0">
                <a:solidFill>
                  <a:srgbClr val="61615C"/>
                </a:solidFill>
                <a:latin typeface="Tomorrow" pitchFamily="34" charset="0"/>
                <a:ea typeface="Tomorrow" pitchFamily="34" charset="-122"/>
                <a:cs typeface="Tomorrow" pitchFamily="34" charset="-120"/>
              </a:rPr>
              <a:t>Searching for books can be implemented using the </a:t>
            </a:r>
            <a:r>
              <a:rPr lang="en-US" sz="2400" b="1" dirty="0">
                <a:solidFill>
                  <a:srgbClr val="61615C"/>
                </a:solidFill>
                <a:latin typeface="Tomorrow" pitchFamily="34" charset="0"/>
                <a:ea typeface="Tomorrow" pitchFamily="34" charset="-122"/>
                <a:cs typeface="Tomorrow" pitchFamily="34" charset="-120"/>
              </a:rPr>
              <a:t>HashMap</a:t>
            </a:r>
            <a:r>
              <a:rPr lang="en-US" sz="2400" dirty="0">
                <a:solidFill>
                  <a:srgbClr val="61615C"/>
                </a:solidFill>
                <a:latin typeface="Tomorrow" pitchFamily="34" charset="0"/>
                <a:ea typeface="Tomorrow" pitchFamily="34" charset="-122"/>
                <a:cs typeface="Tomorrow" pitchFamily="34" charset="-120"/>
              </a:rPr>
              <a:t> for ISBN-based retrieval or by iterating through the </a:t>
            </a:r>
            <a:r>
              <a:rPr lang="en-US" sz="2400" b="1" dirty="0">
                <a:solidFill>
                  <a:srgbClr val="61615C"/>
                </a:solidFill>
                <a:latin typeface="Tomorrow" pitchFamily="34" charset="0"/>
                <a:ea typeface="Tomorrow" pitchFamily="34" charset="-122"/>
                <a:cs typeface="Tomorrow" pitchFamily="34" charset="-120"/>
              </a:rPr>
              <a:t>ArrayList</a:t>
            </a:r>
            <a:r>
              <a:rPr lang="en-US" sz="2400" dirty="0">
                <a:solidFill>
                  <a:srgbClr val="61615C"/>
                </a:solidFill>
                <a:latin typeface="Tomorrow" pitchFamily="34" charset="0"/>
                <a:ea typeface="Tomorrow" pitchFamily="34" charset="-122"/>
                <a:cs typeface="Tomorrow" pitchFamily="34" charset="-120"/>
              </a:rPr>
              <a:t> for title or author-based searches. The </a:t>
            </a:r>
            <a:r>
              <a:rPr lang="en-US" sz="2400" b="1" dirty="0" err="1">
                <a:solidFill>
                  <a:srgbClr val="61615C"/>
                </a:solidFill>
                <a:latin typeface="Tomorrow" pitchFamily="34" charset="0"/>
                <a:ea typeface="Tomorrow" pitchFamily="34" charset="-122"/>
                <a:cs typeface="Tomorrow" pitchFamily="34" charset="-120"/>
              </a:rPr>
              <a:t>searchBook</a:t>
            </a:r>
            <a:r>
              <a:rPr lang="en-US" sz="2400" b="1" dirty="0">
                <a:solidFill>
                  <a:srgbClr val="61615C"/>
                </a:solidFill>
                <a:latin typeface="Tomorrow" pitchFamily="34" charset="0"/>
                <a:ea typeface="Tomorrow" pitchFamily="34" charset="-122"/>
                <a:cs typeface="Tomorrow" pitchFamily="34" charset="-120"/>
              </a:rPr>
              <a:t>()</a:t>
            </a:r>
            <a:r>
              <a:rPr lang="en-US" sz="2400" dirty="0">
                <a:solidFill>
                  <a:srgbClr val="61615C"/>
                </a:solidFill>
                <a:latin typeface="Tomorrow" pitchFamily="34" charset="0"/>
                <a:ea typeface="Tomorrow" pitchFamily="34" charset="-122"/>
                <a:cs typeface="Tomorrow" pitchFamily="34" charset="-120"/>
              </a:rPr>
              <a:t> method provides efficient access to book details based on specified criteria. The search functionality enhances the user experience by enabling quick and accurate retrieval of library resources.</a:t>
            </a:r>
            <a:endParaRPr lang="en-US" sz="2400" dirty="0"/>
          </a:p>
          <a:p>
            <a:r>
              <a:rPr lang="en-US" sz="2400" dirty="0">
                <a:solidFill>
                  <a:srgbClr val="61615C"/>
                </a:solidFill>
                <a:latin typeface="Tomorrow" pitchFamily="34" charset="0"/>
                <a:ea typeface="Tomorrow" pitchFamily="34" charset="-122"/>
                <a:cs typeface="Tomorrow" pitchFamily="34" charset="-120"/>
              </a:rPr>
              <a:t>Consider implementing indexed searching to improve search performance for large book collections. Allowing users to search by multiple criteria (e.g., title, author, ISBN) provides greater flexibility. Adding fuzzy search functionality can improve user satisfaction by finding close matches even with minor typos.</a:t>
            </a:r>
            <a:endParaRPr lang="en-US" sz="2400" dirty="0"/>
          </a:p>
          <a:p>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7805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743813-666B-FC96-5870-715097F3B5A4}"/>
              </a:ext>
            </a:extLst>
          </p:cNvPr>
          <p:cNvSpPr txBox="1"/>
          <p:nvPr/>
        </p:nvSpPr>
        <p:spPr>
          <a:xfrm>
            <a:off x="1261241" y="693683"/>
            <a:ext cx="10836166" cy="4278094"/>
          </a:xfrm>
          <a:prstGeom prst="rect">
            <a:avLst/>
          </a:prstGeom>
          <a:noFill/>
        </p:spPr>
        <p:txBody>
          <a:bodyPr wrap="square" rtlCol="0">
            <a:spAutoFit/>
          </a:bodyPr>
          <a:lstStyle/>
          <a:p>
            <a:r>
              <a:rPr lang="en-US" sz="2800" dirty="0">
                <a:solidFill>
                  <a:srgbClr val="1D1D1B"/>
                </a:solidFill>
                <a:latin typeface="Arial Black" panose="020B0A04020102020204" pitchFamily="34" charset="0"/>
                <a:ea typeface="Tomorrow Semi Bold" pitchFamily="34" charset="-122"/>
                <a:cs typeface="Tomorrow Semi Bold" pitchFamily="34" charset="-120"/>
              </a:rPr>
              <a:t>Managing Members</a:t>
            </a:r>
            <a:endParaRPr lang="en-US" sz="2800" dirty="0">
              <a:latin typeface="Arial Black" panose="020B0A04020102020204" pitchFamily="34" charset="0"/>
            </a:endParaRPr>
          </a:p>
          <a:p>
            <a:r>
              <a:rPr lang="en-US" sz="2400" dirty="0">
                <a:solidFill>
                  <a:srgbClr val="61615C"/>
                </a:solidFill>
                <a:latin typeface="Tomorrow" pitchFamily="34" charset="0"/>
                <a:ea typeface="Tomorrow" pitchFamily="34" charset="-122"/>
                <a:cs typeface="Tomorrow" pitchFamily="34" charset="-120"/>
              </a:rPr>
              <a:t>Managing members involves creating a </a:t>
            </a:r>
            <a:r>
              <a:rPr lang="en-US" sz="2400" b="1" dirty="0">
                <a:solidFill>
                  <a:srgbClr val="61615C"/>
                </a:solidFill>
                <a:latin typeface="Tomorrow" pitchFamily="34" charset="0"/>
                <a:ea typeface="Tomorrow" pitchFamily="34" charset="-122"/>
                <a:cs typeface="Tomorrow" pitchFamily="34" charset="-120"/>
              </a:rPr>
              <a:t>Member</a:t>
            </a:r>
            <a:r>
              <a:rPr lang="en-US" sz="2400" dirty="0">
                <a:solidFill>
                  <a:srgbClr val="61615C"/>
                </a:solidFill>
                <a:latin typeface="Tomorrow" pitchFamily="34" charset="0"/>
                <a:ea typeface="Tomorrow" pitchFamily="34" charset="-122"/>
                <a:cs typeface="Tomorrow" pitchFamily="34" charset="-120"/>
              </a:rPr>
              <a:t> class to store member details and using a </a:t>
            </a:r>
            <a:r>
              <a:rPr lang="en-US" sz="2400" b="1" dirty="0">
                <a:solidFill>
                  <a:srgbClr val="61615C"/>
                </a:solidFill>
                <a:latin typeface="Tomorrow" pitchFamily="34" charset="0"/>
                <a:ea typeface="Tomorrow" pitchFamily="34" charset="-122"/>
                <a:cs typeface="Tomorrow" pitchFamily="34" charset="-120"/>
              </a:rPr>
              <a:t>HashSet</a:t>
            </a:r>
            <a:r>
              <a:rPr lang="en-US" sz="2400" dirty="0">
                <a:solidFill>
                  <a:srgbClr val="61615C"/>
                </a:solidFill>
                <a:latin typeface="Tomorrow" pitchFamily="34" charset="0"/>
                <a:ea typeface="Tomorrow" pitchFamily="34" charset="-122"/>
                <a:cs typeface="Tomorrow" pitchFamily="34" charset="-120"/>
              </a:rPr>
              <a:t> to ensure unique member IDs. The </a:t>
            </a:r>
            <a:r>
              <a:rPr lang="en-US" sz="2400" b="1" dirty="0" err="1">
                <a:solidFill>
                  <a:srgbClr val="61615C"/>
                </a:solidFill>
                <a:latin typeface="Tomorrow" pitchFamily="34" charset="0"/>
                <a:ea typeface="Tomorrow" pitchFamily="34" charset="-122"/>
                <a:cs typeface="Tomorrow" pitchFamily="34" charset="-120"/>
              </a:rPr>
              <a:t>addMember</a:t>
            </a:r>
            <a:r>
              <a:rPr lang="en-US" sz="2400" b="1" dirty="0">
                <a:solidFill>
                  <a:srgbClr val="61615C"/>
                </a:solidFill>
                <a:latin typeface="Tomorrow" pitchFamily="34" charset="0"/>
                <a:ea typeface="Tomorrow" pitchFamily="34" charset="-122"/>
                <a:cs typeface="Tomorrow" pitchFamily="34" charset="-120"/>
              </a:rPr>
              <a:t>()</a:t>
            </a:r>
            <a:r>
              <a:rPr lang="en-US" sz="2400" dirty="0">
                <a:solidFill>
                  <a:srgbClr val="61615C"/>
                </a:solidFill>
                <a:latin typeface="Tomorrow" pitchFamily="34" charset="0"/>
                <a:ea typeface="Tomorrow" pitchFamily="34" charset="-122"/>
                <a:cs typeface="Tomorrow" pitchFamily="34" charset="-120"/>
              </a:rPr>
              <a:t> and </a:t>
            </a:r>
            <a:r>
              <a:rPr lang="en-US" sz="2400" b="1" dirty="0" err="1">
                <a:solidFill>
                  <a:srgbClr val="61615C"/>
                </a:solidFill>
                <a:latin typeface="Tomorrow" pitchFamily="34" charset="0"/>
                <a:ea typeface="Tomorrow" pitchFamily="34" charset="-122"/>
                <a:cs typeface="Tomorrow" pitchFamily="34" charset="-120"/>
              </a:rPr>
              <a:t>removeMember</a:t>
            </a:r>
            <a:r>
              <a:rPr lang="en-US" sz="2400" b="1" dirty="0">
                <a:solidFill>
                  <a:srgbClr val="61615C"/>
                </a:solidFill>
                <a:latin typeface="Tomorrow" pitchFamily="34" charset="0"/>
                <a:ea typeface="Tomorrow" pitchFamily="34" charset="-122"/>
                <a:cs typeface="Tomorrow" pitchFamily="34" charset="-120"/>
              </a:rPr>
              <a:t>()</a:t>
            </a:r>
            <a:r>
              <a:rPr lang="en-US" sz="2400" dirty="0">
                <a:solidFill>
                  <a:srgbClr val="61615C"/>
                </a:solidFill>
                <a:latin typeface="Tomorrow" pitchFamily="34" charset="0"/>
                <a:ea typeface="Tomorrow" pitchFamily="34" charset="-122"/>
                <a:cs typeface="Tomorrow" pitchFamily="34" charset="-120"/>
              </a:rPr>
              <a:t> methods handle member management operations, providing a robust system for tracking library members.</a:t>
            </a:r>
          </a:p>
          <a:p>
            <a:endParaRPr lang="en-US" sz="2400" dirty="0"/>
          </a:p>
          <a:p>
            <a:r>
              <a:rPr lang="en-US" sz="2400" dirty="0">
                <a:solidFill>
                  <a:srgbClr val="61615C"/>
                </a:solidFill>
                <a:latin typeface="Tomorrow" pitchFamily="34" charset="0"/>
                <a:ea typeface="Tomorrow" pitchFamily="34" charset="-122"/>
                <a:cs typeface="Tomorrow" pitchFamily="34" charset="-120"/>
              </a:rPr>
              <a:t>Consider implementing a membership validation process to ensure accurate member information. Integrating with a database can provide persistent storage of member details. Implementing role-based access control can provide differentiated access levels for administrators and regular members.</a:t>
            </a:r>
            <a:endParaRPr lang="en-US" sz="2400" dirty="0"/>
          </a:p>
          <a:p>
            <a:endParaRPr lang="en-US" sz="2800" dirty="0">
              <a:latin typeface="Arial Black" panose="020B0A04020102020204" pitchFamily="34" charset="0"/>
            </a:endParaRPr>
          </a:p>
        </p:txBody>
      </p:sp>
      <p:pic>
        <p:nvPicPr>
          <p:cNvPr id="4" name="Picture 3">
            <a:extLst>
              <a:ext uri="{FF2B5EF4-FFF2-40B4-BE49-F238E27FC236}">
                <a16:creationId xmlns:a16="http://schemas.microsoft.com/office/drawing/2014/main" id="{D07B20CC-6BD9-3A98-7C93-D62831E353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241" y="4631120"/>
            <a:ext cx="6064654" cy="2137542"/>
          </a:xfrm>
          <a:prstGeom prst="rect">
            <a:avLst/>
          </a:prstGeom>
        </p:spPr>
      </p:pic>
    </p:spTree>
    <p:extLst>
      <p:ext uri="{BB962C8B-B14F-4D97-AF65-F5344CB8AC3E}">
        <p14:creationId xmlns:p14="http://schemas.microsoft.com/office/powerpoint/2010/main" val="308683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08142E-B6FD-59BC-59C4-AF77FEB42820}"/>
              </a:ext>
            </a:extLst>
          </p:cNvPr>
          <p:cNvSpPr txBox="1"/>
          <p:nvPr/>
        </p:nvSpPr>
        <p:spPr>
          <a:xfrm>
            <a:off x="1261241" y="515007"/>
            <a:ext cx="10689021" cy="6494085"/>
          </a:xfrm>
          <a:prstGeom prst="rect">
            <a:avLst/>
          </a:prstGeom>
          <a:noFill/>
        </p:spPr>
        <p:txBody>
          <a:bodyPr wrap="square" rtlCol="0">
            <a:spAutoFit/>
          </a:bodyPr>
          <a:lstStyle/>
          <a:p>
            <a:r>
              <a:rPr lang="en-US" sz="2800" dirty="0">
                <a:solidFill>
                  <a:srgbClr val="1D1D1B"/>
                </a:solidFill>
                <a:latin typeface="Arial Black" panose="020B0A04020102020204" pitchFamily="34" charset="0"/>
                <a:ea typeface="Tomorrow Semi Bold" pitchFamily="34" charset="-122"/>
                <a:cs typeface="Tomorrow Semi Bold" pitchFamily="34" charset="-120"/>
              </a:rPr>
              <a:t>Borrowing and Returning Books</a:t>
            </a:r>
            <a:endParaRPr lang="en-US" sz="2800" dirty="0">
              <a:latin typeface="Arial Black" panose="020B0A04020102020204" pitchFamily="34" charset="0"/>
            </a:endParaRPr>
          </a:p>
          <a:p>
            <a:r>
              <a:rPr lang="en-US" sz="2400" dirty="0">
                <a:solidFill>
                  <a:srgbClr val="61615C"/>
                </a:solidFill>
                <a:latin typeface="Tomorrow" pitchFamily="34" charset="0"/>
                <a:ea typeface="Tomorrow" pitchFamily="34" charset="-122"/>
                <a:cs typeface="Tomorrow" pitchFamily="34" charset="-120"/>
              </a:rPr>
              <a:t>Implementing borrowing and returning functionalities requires careful tracking of book availability and due dates. The system should update the book status when a member borrows or returns a book, ensuring accurate record-keeping. Use the </a:t>
            </a:r>
            <a:r>
              <a:rPr lang="en-US" sz="2400" b="1" dirty="0">
                <a:solidFill>
                  <a:srgbClr val="61615C"/>
                </a:solidFill>
                <a:latin typeface="Tomorrow" pitchFamily="34" charset="0"/>
                <a:ea typeface="Tomorrow" pitchFamily="34" charset="-122"/>
                <a:cs typeface="Tomorrow" pitchFamily="34" charset="-120"/>
              </a:rPr>
              <a:t>Date</a:t>
            </a:r>
            <a:r>
              <a:rPr lang="en-US" sz="2400" dirty="0">
                <a:solidFill>
                  <a:srgbClr val="61615C"/>
                </a:solidFill>
                <a:latin typeface="Tomorrow" pitchFamily="34" charset="0"/>
                <a:ea typeface="Tomorrow" pitchFamily="34" charset="-122"/>
                <a:cs typeface="Tomorrow" pitchFamily="34" charset="-120"/>
              </a:rPr>
              <a:t> class to manage due dates.</a:t>
            </a:r>
            <a:endParaRPr lang="en-US" sz="2400" dirty="0"/>
          </a:p>
          <a:p>
            <a:r>
              <a:rPr lang="en-US" sz="2400" dirty="0">
                <a:solidFill>
                  <a:srgbClr val="61615C"/>
                </a:solidFill>
                <a:latin typeface="Tomorrow" pitchFamily="34" charset="0"/>
                <a:ea typeface="Tomorrow" pitchFamily="34" charset="-122"/>
                <a:cs typeface="Tomorrow" pitchFamily="34" charset="-120"/>
              </a:rPr>
              <a:t>Consider implementing late fee calculations for overdue books. Sending automated email reminders to members about approaching due dates can reduce late returns. Integrate with a payment gateway for online late fee payments.</a:t>
            </a:r>
          </a:p>
          <a:p>
            <a:endParaRPr lang="en-US" sz="2400" dirty="0"/>
          </a:p>
          <a:p>
            <a:r>
              <a:rPr lang="en-US" sz="2800" b="1" dirty="0">
                <a:solidFill>
                  <a:srgbClr val="1D1D1B"/>
                </a:solidFill>
                <a:latin typeface="Arial Black" panose="020B0A04020102020204" pitchFamily="34" charset="0"/>
                <a:ea typeface="Tomorrow Semi Bold" pitchFamily="34" charset="-122"/>
                <a:cs typeface="Tomorrow Semi Bold" pitchFamily="34" charset="-120"/>
              </a:rPr>
              <a:t>Displaying Book Information</a:t>
            </a:r>
            <a:endParaRPr lang="en-US" sz="2800" b="1" dirty="0">
              <a:latin typeface="Arial Black" panose="020B0A04020102020204" pitchFamily="34" charset="0"/>
            </a:endParaRPr>
          </a:p>
          <a:p>
            <a:r>
              <a:rPr lang="en-US" sz="2400" dirty="0">
                <a:solidFill>
                  <a:srgbClr val="61615C"/>
                </a:solidFill>
                <a:latin typeface="Tomorrow" pitchFamily="34" charset="0"/>
                <a:ea typeface="Tomorrow" pitchFamily="34" charset="-122"/>
                <a:cs typeface="Tomorrow" pitchFamily="34" charset="-120"/>
              </a:rPr>
              <a:t>The </a:t>
            </a:r>
            <a:r>
              <a:rPr lang="en-US" sz="2400" b="1" dirty="0" err="1">
                <a:solidFill>
                  <a:srgbClr val="61615C"/>
                </a:solidFill>
                <a:latin typeface="Tomorrow" pitchFamily="34" charset="0"/>
                <a:ea typeface="Tomorrow" pitchFamily="34" charset="-122"/>
                <a:cs typeface="Tomorrow" pitchFamily="34" charset="-120"/>
              </a:rPr>
              <a:t>displayBookInfo</a:t>
            </a:r>
            <a:r>
              <a:rPr lang="en-US" sz="2400" b="1" dirty="0">
                <a:solidFill>
                  <a:srgbClr val="61615C"/>
                </a:solidFill>
                <a:latin typeface="Tomorrow" pitchFamily="34" charset="0"/>
                <a:ea typeface="Tomorrow" pitchFamily="34" charset="-122"/>
                <a:cs typeface="Tomorrow" pitchFamily="34" charset="-120"/>
              </a:rPr>
              <a:t>()</a:t>
            </a:r>
            <a:r>
              <a:rPr lang="en-US" sz="2400" dirty="0">
                <a:solidFill>
                  <a:srgbClr val="61615C"/>
                </a:solidFill>
                <a:latin typeface="Tomorrow" pitchFamily="34" charset="0"/>
                <a:ea typeface="Tomorrow" pitchFamily="34" charset="-122"/>
                <a:cs typeface="Tomorrow" pitchFamily="34" charset="-120"/>
              </a:rPr>
              <a:t> method provides a user-friendly way to view book details, including title, author, ISBN, and availability. Clear and concise presentation of book information enhances the user experience and facilitates easy access to library resources. Proper formatting and presentation of data are crucial for usability.</a:t>
            </a:r>
            <a:endParaRPr lang="en-US" sz="2400" dirty="0"/>
          </a:p>
          <a:p>
            <a:endParaRPr lang="en-US" sz="2400" dirty="0">
              <a:latin typeface="Arial Black" panose="020B0A04020102020204" pitchFamily="34" charset="0"/>
            </a:endParaRPr>
          </a:p>
        </p:txBody>
      </p:sp>
    </p:spTree>
    <p:extLst>
      <p:ext uri="{BB962C8B-B14F-4D97-AF65-F5344CB8AC3E}">
        <p14:creationId xmlns:p14="http://schemas.microsoft.com/office/powerpoint/2010/main" val="212428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FD511A-0932-D56F-E43E-F86F556E25C4}"/>
              </a:ext>
            </a:extLst>
          </p:cNvPr>
          <p:cNvSpPr txBox="1"/>
          <p:nvPr/>
        </p:nvSpPr>
        <p:spPr>
          <a:xfrm>
            <a:off x="1219200" y="302172"/>
            <a:ext cx="6022427" cy="3416320"/>
          </a:xfrm>
          <a:prstGeom prst="rect">
            <a:avLst/>
          </a:prstGeom>
          <a:noFill/>
        </p:spPr>
        <p:txBody>
          <a:bodyPr wrap="square" rtlCol="0">
            <a:spAutoFit/>
          </a:bodyPr>
          <a:lstStyle/>
          <a:p>
            <a:r>
              <a:rPr lang="en-US" sz="2400" dirty="0">
                <a:solidFill>
                  <a:srgbClr val="61615C"/>
                </a:solidFill>
                <a:latin typeface="Tomorrow" pitchFamily="34" charset="0"/>
                <a:ea typeface="Tomorrow" pitchFamily="34" charset="-122"/>
                <a:cs typeface="Tomorrow" pitchFamily="34" charset="-120"/>
              </a:rPr>
              <a:t>Consider implementing a graphical user interface (GUI) to improve the display of book information. Adding features like book cover images and user reviews can enhance the visual appeal and user engagement. Providing options to sort and filter books can improve navigation and usability.</a:t>
            </a:r>
            <a:endParaRPr lang="en-US" sz="2400" dirty="0"/>
          </a:p>
          <a:p>
            <a:endParaRPr lang="en-US" sz="2400" dirty="0"/>
          </a:p>
        </p:txBody>
      </p:sp>
      <p:pic>
        <p:nvPicPr>
          <p:cNvPr id="4" name="Picture 3">
            <a:extLst>
              <a:ext uri="{FF2B5EF4-FFF2-40B4-BE49-F238E27FC236}">
                <a16:creationId xmlns:a16="http://schemas.microsoft.com/office/drawing/2014/main" id="{B21C901B-B0A0-694E-5336-E9281FE34F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2892" y="405106"/>
            <a:ext cx="5039108" cy="3313386"/>
          </a:xfrm>
          <a:prstGeom prst="rect">
            <a:avLst/>
          </a:prstGeom>
        </p:spPr>
      </p:pic>
      <p:sp>
        <p:nvSpPr>
          <p:cNvPr id="5" name="TextBox 4">
            <a:extLst>
              <a:ext uri="{FF2B5EF4-FFF2-40B4-BE49-F238E27FC236}">
                <a16:creationId xmlns:a16="http://schemas.microsoft.com/office/drawing/2014/main" id="{FEDD07D8-4974-63B6-9770-37D37E8614E0}"/>
              </a:ext>
            </a:extLst>
          </p:cNvPr>
          <p:cNvSpPr txBox="1"/>
          <p:nvPr/>
        </p:nvSpPr>
        <p:spPr>
          <a:xfrm>
            <a:off x="1106515" y="3456192"/>
            <a:ext cx="8565931" cy="2739211"/>
          </a:xfrm>
          <a:prstGeom prst="rect">
            <a:avLst/>
          </a:prstGeom>
          <a:noFill/>
        </p:spPr>
        <p:txBody>
          <a:bodyPr wrap="square" rtlCol="0">
            <a:spAutoFit/>
          </a:bodyPr>
          <a:lstStyle/>
          <a:p>
            <a:r>
              <a:rPr lang="en-US" sz="2800" dirty="0">
                <a:solidFill>
                  <a:srgbClr val="1D1D1B"/>
                </a:solidFill>
                <a:latin typeface="Arial Black" panose="020B0A04020102020204" pitchFamily="34" charset="0"/>
                <a:ea typeface="Tomorrow Semi Bold" pitchFamily="34" charset="-122"/>
                <a:cs typeface="Tomorrow Semi Bold" pitchFamily="34" charset="-120"/>
              </a:rPr>
              <a:t>Error Handling</a:t>
            </a:r>
            <a:endParaRPr lang="en-US" sz="2800" dirty="0">
              <a:latin typeface="Arial Black" panose="020B0A04020102020204" pitchFamily="34" charset="0"/>
            </a:endParaRPr>
          </a:p>
          <a:p>
            <a:r>
              <a:rPr lang="en-US" sz="2400" dirty="0">
                <a:solidFill>
                  <a:srgbClr val="61615C"/>
                </a:solidFill>
                <a:latin typeface="Tomorrow" pitchFamily="34" charset="0"/>
                <a:ea typeface="Tomorrow" pitchFamily="34" charset="-122"/>
                <a:cs typeface="Tomorrow" pitchFamily="34" charset="-120"/>
              </a:rPr>
              <a:t>Robust error handling is essential for maintaining system stability. Implement </a:t>
            </a:r>
            <a:r>
              <a:rPr lang="en-US" sz="2400" b="1" dirty="0">
                <a:solidFill>
                  <a:srgbClr val="61615C"/>
                </a:solidFill>
                <a:latin typeface="Tomorrow" pitchFamily="34" charset="0"/>
                <a:ea typeface="Tomorrow" pitchFamily="34" charset="-122"/>
                <a:cs typeface="Tomorrow" pitchFamily="34" charset="-120"/>
              </a:rPr>
              <a:t>try-catch</a:t>
            </a:r>
            <a:r>
              <a:rPr lang="en-US" sz="2400" dirty="0">
                <a:solidFill>
                  <a:srgbClr val="61615C"/>
                </a:solidFill>
                <a:latin typeface="Tomorrow" pitchFamily="34" charset="0"/>
                <a:ea typeface="Tomorrow" pitchFamily="34" charset="-122"/>
                <a:cs typeface="Tomorrow" pitchFamily="34" charset="-120"/>
              </a:rPr>
              <a:t> blocks to handle exceptions such as </a:t>
            </a:r>
            <a:r>
              <a:rPr lang="en-US" sz="2400" b="1" dirty="0" err="1">
                <a:solidFill>
                  <a:srgbClr val="61615C"/>
                </a:solidFill>
                <a:latin typeface="Tomorrow" pitchFamily="34" charset="0"/>
                <a:ea typeface="Tomorrow" pitchFamily="34" charset="-122"/>
                <a:cs typeface="Tomorrow" pitchFamily="34" charset="-120"/>
              </a:rPr>
              <a:t>BookNotFoundException</a:t>
            </a:r>
            <a:r>
              <a:rPr lang="en-US" sz="2400" dirty="0">
                <a:solidFill>
                  <a:srgbClr val="61615C"/>
                </a:solidFill>
                <a:latin typeface="Tomorrow" pitchFamily="34" charset="0"/>
                <a:ea typeface="Tomorrow" pitchFamily="34" charset="-122"/>
                <a:cs typeface="Tomorrow" pitchFamily="34" charset="-120"/>
              </a:rPr>
              <a:t> or </a:t>
            </a:r>
            <a:r>
              <a:rPr lang="en-US" sz="2400" b="1" dirty="0" err="1">
                <a:solidFill>
                  <a:srgbClr val="61615C"/>
                </a:solidFill>
                <a:latin typeface="Tomorrow" pitchFamily="34" charset="0"/>
                <a:ea typeface="Tomorrow" pitchFamily="34" charset="-122"/>
                <a:cs typeface="Tomorrow" pitchFamily="34" charset="-120"/>
              </a:rPr>
              <a:t>InvalidMemberIDException</a:t>
            </a:r>
            <a:r>
              <a:rPr lang="en-US" sz="2400" dirty="0">
                <a:solidFill>
                  <a:srgbClr val="61615C"/>
                </a:solidFill>
                <a:latin typeface="Tomorrow" pitchFamily="34" charset="0"/>
                <a:ea typeface="Tomorrow" pitchFamily="34" charset="-122"/>
                <a:cs typeface="Tomorrow" pitchFamily="34" charset="-120"/>
              </a:rPr>
              <a:t>. Proper error handling prevents system crashes and ensures a smooth user experience.</a:t>
            </a:r>
            <a:endParaRPr lang="en-US" sz="2400" dirty="0"/>
          </a:p>
          <a:p>
            <a:endParaRPr lang="en-US" sz="2400" dirty="0">
              <a:latin typeface="Arial Black" panose="020B0A04020102020204" pitchFamily="34" charset="0"/>
            </a:endParaRPr>
          </a:p>
        </p:txBody>
      </p:sp>
    </p:spTree>
    <p:extLst>
      <p:ext uri="{BB962C8B-B14F-4D97-AF65-F5344CB8AC3E}">
        <p14:creationId xmlns:p14="http://schemas.microsoft.com/office/powerpoint/2010/main" val="22341177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312</TotalTime>
  <Words>1301</Words>
  <Application>Microsoft Office PowerPoint</Application>
  <PresentationFormat>Widescreen</PresentationFormat>
  <Paragraphs>143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Arial</vt:lpstr>
      <vt:lpstr>Arial Black</vt:lpstr>
      <vt:lpstr>Calibri</vt:lpstr>
      <vt:lpstr>Tomorrow</vt:lpstr>
      <vt:lpstr>Tomorrow Semi Bold</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Thota</dc:creator>
  <cp:lastModifiedBy>teneti eswara reddy</cp:lastModifiedBy>
  <cp:revision>6</cp:revision>
  <dcterms:created xsi:type="dcterms:W3CDTF">2025-02-03T09:01:55Z</dcterms:created>
  <dcterms:modified xsi:type="dcterms:W3CDTF">2025-06-06T07:55:09Z</dcterms:modified>
</cp:coreProperties>
</file>