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68" r:id="rId6"/>
    <p:sldId id="269" r:id="rId7"/>
    <p:sldId id="270" r:id="rId8"/>
    <p:sldId id="271" r:id="rId9"/>
    <p:sldId id="272" r:id="rId10"/>
    <p:sldId id="273" r:id="rId11"/>
    <p:sldId id="274" r:id="rId12"/>
    <p:sldId id="275" r:id="rId13"/>
    <p:sldId id="276" r:id="rId14"/>
    <p:sldId id="281" r:id="rId15"/>
    <p:sldId id="282" r:id="rId16"/>
    <p:sldId id="283" r:id="rId17"/>
    <p:sldId id="284" r:id="rId18"/>
    <p:sldId id="266"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9" d="100"/>
          <a:sy n="89" d="100"/>
        </p:scale>
        <p:origin x="-84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2B574F4-CBB2-4474-8744-C80CDB3CF42E}" type="datetimeFigureOut">
              <a:rPr lang="en-US" smtClean="0"/>
              <a:pPr/>
              <a:t>5/27/2025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ADDC1C0-8B75-436B-A854-A1732F15A0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B574F4-CBB2-4474-8744-C80CDB3CF42E}" type="datetimeFigureOut">
              <a:rPr lang="en-US" smtClean="0"/>
              <a:pPr/>
              <a:t>5/27/2025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DDC1C0-8B75-436B-A854-A1732F15A0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B574F4-CBB2-4474-8744-C80CDB3CF42E}" type="datetimeFigureOut">
              <a:rPr lang="en-US" smtClean="0"/>
              <a:pPr/>
              <a:t>5/27/2025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DDC1C0-8B75-436B-A854-A1732F15A0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B574F4-CBB2-4474-8744-C80CDB3CF42E}" type="datetimeFigureOut">
              <a:rPr lang="en-US" smtClean="0"/>
              <a:pPr/>
              <a:t>5/27/2025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DDC1C0-8B75-436B-A854-A1732F15A03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2B574F4-CBB2-4474-8744-C80CDB3CF42E}" type="datetimeFigureOut">
              <a:rPr lang="en-US" smtClean="0"/>
              <a:pPr/>
              <a:t>5/27/2025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DDC1C0-8B75-436B-A854-A1732F15A039}" type="slidenum">
              <a:rPr lang="en-US" smtClean="0"/>
              <a:pPr/>
              <a:t>‹#›</a:t>
            </a:fld>
            <a:endParaRPr lang="en-US"/>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B574F4-CBB2-4474-8744-C80CDB3CF42E}" type="datetimeFigureOut">
              <a:rPr lang="en-US" smtClean="0"/>
              <a:pPr/>
              <a:t>5/27/2025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DDC1C0-8B75-436B-A854-A1732F15A03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2B574F4-CBB2-4474-8744-C80CDB3CF42E}" type="datetimeFigureOut">
              <a:rPr lang="en-US" smtClean="0"/>
              <a:pPr/>
              <a:t>5/27/2025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ADDC1C0-8B75-436B-A854-A1732F15A0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2B574F4-CBB2-4474-8744-C80CDB3CF42E}" type="datetimeFigureOut">
              <a:rPr lang="en-US" smtClean="0"/>
              <a:pPr/>
              <a:t>5/27/2025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ADDC1C0-8B75-436B-A854-A1732F15A03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2B574F4-CBB2-4474-8744-C80CDB3CF42E}" type="datetimeFigureOut">
              <a:rPr lang="en-US" smtClean="0"/>
              <a:pPr/>
              <a:t>5/27/2025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ADDC1C0-8B75-436B-A854-A1732F15A0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92B574F4-CBB2-4474-8744-C80CDB3CF42E}" type="datetimeFigureOut">
              <a:rPr lang="en-US" smtClean="0"/>
              <a:pPr/>
              <a:t>5/27/2025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DDC1C0-8B75-436B-A854-A1732F15A0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2B574F4-CBB2-4474-8744-C80CDB3CF42E}" type="datetimeFigureOut">
              <a:rPr lang="en-US" smtClean="0"/>
              <a:pPr/>
              <a:t>5/27/2025</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ADDC1C0-8B75-436B-A854-A1732F15A039}" type="slidenum">
              <a:rPr lang="en-US" smtClean="0"/>
              <a:pPr/>
              <a:t>‹#›</a:t>
            </a:fld>
            <a:endParaRPr lang="en-US"/>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92B574F4-CBB2-4474-8744-C80CDB3CF42E}" type="datetimeFigureOut">
              <a:rPr lang="en-US" smtClean="0"/>
              <a:pPr/>
              <a:t>5/27/2025</a:t>
            </a:fld>
            <a:endParaRPr lang="en-US"/>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3ADDC1C0-8B75-436B-A854-A1732F15A0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y-googletrans.readthedocs.io/en/latest/" TargetMode="External"/><Relationship Id="rId2" Type="http://schemas.openxmlformats.org/officeDocument/2006/relationships/hyperlink" Target="https://pypi.org/project/SpeechRecognition/" TargetMode="External"/><Relationship Id="rId1" Type="http://schemas.openxmlformats.org/officeDocument/2006/relationships/slideLayout" Target="../slideLayouts/slideLayout2.xml"/><Relationship Id="rId5" Type="http://schemas.openxmlformats.org/officeDocument/2006/relationships/hyperlink" Target="https://pydub.com/" TargetMode="External"/><Relationship Id="rId4" Type="http://schemas.openxmlformats.org/officeDocument/2006/relationships/hyperlink" Target="https://pypi.org/project/gT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166" y="1142990"/>
            <a:ext cx="7029472" cy="2043849"/>
          </a:xfrm>
        </p:spPr>
        <p:txBody>
          <a:bodyPr>
            <a:normAutofit/>
          </a:bodyPr>
          <a:lstStyle/>
          <a:p>
            <a:r>
              <a:rPr lang="en-US" sz="5400" dirty="0" smtClean="0">
                <a:latin typeface="Times New Roman" pitchFamily="18" charset="0"/>
                <a:cs typeface="Times New Roman" pitchFamily="18" charset="0"/>
              </a:rPr>
              <a:t>Real-Time Translator for Video Calls</a:t>
            </a:r>
            <a:endParaRPr lang="en-US" sz="5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7172"/>
            <a:ext cx="8229600" cy="4148297"/>
          </a:xfrm>
        </p:spPr>
        <p:txBody>
          <a:bodyPr>
            <a:normAutofit/>
          </a:bodyPr>
          <a:lstStyle/>
          <a:p>
            <a:pPr>
              <a:buNone/>
            </a:pPr>
            <a:r>
              <a:rPr lang="en-US" sz="1800" dirty="0" smtClean="0">
                <a:latin typeface="Times New Roman" pitchFamily="18" charset="0"/>
                <a:cs typeface="Times New Roman" pitchFamily="18" charset="0"/>
              </a:rPr>
              <a:t>def </a:t>
            </a:r>
            <a:r>
              <a:rPr lang="en-US" sz="1800" dirty="0" err="1" smtClean="0">
                <a:latin typeface="Times New Roman" pitchFamily="18" charset="0"/>
                <a:cs typeface="Times New Roman" pitchFamily="18" charset="0"/>
              </a:rPr>
              <a:t>translate_text</a:t>
            </a:r>
            <a:r>
              <a:rPr lang="en-US" sz="1800" dirty="0" smtClean="0">
                <a:latin typeface="Times New Roman" pitchFamily="18" charset="0"/>
                <a:cs typeface="Times New Roman" pitchFamily="18" charset="0"/>
              </a:rPr>
              <a:t>(text, </a:t>
            </a:r>
            <a:r>
              <a:rPr lang="en-US" sz="1800" dirty="0" err="1" smtClean="0">
                <a:latin typeface="Times New Roman" pitchFamily="18" charset="0"/>
                <a:cs typeface="Times New Roman" pitchFamily="18" charset="0"/>
              </a:rPr>
              <a:t>src_lang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dest_lang</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translator = Translator()</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translated = </a:t>
            </a:r>
            <a:r>
              <a:rPr lang="en-US" sz="1800" dirty="0" err="1" smtClean="0">
                <a:latin typeface="Times New Roman" pitchFamily="18" charset="0"/>
                <a:cs typeface="Times New Roman" pitchFamily="18" charset="0"/>
              </a:rPr>
              <a:t>translator.translate</a:t>
            </a:r>
            <a:r>
              <a:rPr lang="en-US" sz="1800" dirty="0" smtClean="0">
                <a:latin typeface="Times New Roman" pitchFamily="18" charset="0"/>
                <a:cs typeface="Times New Roman" pitchFamily="18" charset="0"/>
              </a:rPr>
              <a:t>(text, </a:t>
            </a:r>
            <a:r>
              <a:rPr lang="en-US" sz="1800" dirty="0" err="1" smtClean="0">
                <a:latin typeface="Times New Roman" pitchFamily="18" charset="0"/>
                <a:cs typeface="Times New Roman" pitchFamily="18" charset="0"/>
              </a:rPr>
              <a:t>src</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src_lang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dest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dest_lang</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return </a:t>
            </a:r>
            <a:r>
              <a:rPr lang="en-US" sz="1800" dirty="0" err="1" smtClean="0">
                <a:latin typeface="Times New Roman" pitchFamily="18" charset="0"/>
                <a:cs typeface="Times New Roman" pitchFamily="18" charset="0"/>
              </a:rPr>
              <a:t>translated.text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def </a:t>
            </a:r>
            <a:r>
              <a:rPr lang="en-US" sz="1800" dirty="0" err="1" smtClean="0">
                <a:latin typeface="Times New Roman" pitchFamily="18" charset="0"/>
                <a:cs typeface="Times New Roman" pitchFamily="18" charset="0"/>
              </a:rPr>
              <a:t>text_to_speech</a:t>
            </a:r>
            <a:r>
              <a:rPr lang="en-US" sz="1800" dirty="0" smtClean="0">
                <a:latin typeface="Times New Roman" pitchFamily="18" charset="0"/>
                <a:cs typeface="Times New Roman" pitchFamily="18" charset="0"/>
              </a:rPr>
              <a:t>(text, </a:t>
            </a:r>
            <a:r>
              <a:rPr lang="en-US" sz="1800" dirty="0" err="1" smtClean="0">
                <a:latin typeface="Times New Roman" pitchFamily="18" charset="0"/>
                <a:cs typeface="Times New Roman" pitchFamily="18" charset="0"/>
              </a:rPr>
              <a:t>lang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output_path</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tts</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gTTS</a:t>
            </a:r>
            <a:r>
              <a:rPr lang="en-US" sz="1800" dirty="0" smtClean="0">
                <a:latin typeface="Times New Roman" pitchFamily="18" charset="0"/>
                <a:cs typeface="Times New Roman" pitchFamily="18" charset="0"/>
              </a:rPr>
              <a:t>(text, </a:t>
            </a:r>
            <a:r>
              <a:rPr lang="en-US" sz="1800" dirty="0" err="1" smtClean="0">
                <a:latin typeface="Times New Roman" pitchFamily="18" charset="0"/>
                <a:cs typeface="Times New Roman" pitchFamily="18" charset="0"/>
              </a:rPr>
              <a:t>lang</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lang</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tts.save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output_path</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def main(mp3_input, </a:t>
            </a:r>
            <a:r>
              <a:rPr lang="en-US" sz="1800" dirty="0" err="1" smtClean="0">
                <a:latin typeface="Times New Roman" pitchFamily="18" charset="0"/>
                <a:cs typeface="Times New Roman" pitchFamily="18" charset="0"/>
              </a:rPr>
              <a:t>output_audio</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wav_path</a:t>
            </a:r>
            <a:r>
              <a:rPr lang="en-US" sz="1800" dirty="0" smtClean="0">
                <a:latin typeface="Times New Roman" pitchFamily="18" charset="0"/>
                <a:cs typeface="Times New Roman" pitchFamily="18" charset="0"/>
              </a:rPr>
              <a:t> = "temp.wav"</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convert_mp3_to_wav(mp3_input, </a:t>
            </a:r>
            <a:r>
              <a:rPr lang="en-US" sz="1800" dirty="0" err="1" smtClean="0">
                <a:latin typeface="Times New Roman" pitchFamily="18" charset="0"/>
                <a:cs typeface="Times New Roman" pitchFamily="18" charset="0"/>
              </a:rPr>
              <a:t>wav_path</a:t>
            </a:r>
            <a:r>
              <a:rPr lang="en-US" sz="1800" dirty="0" smtClean="0">
                <a:latin typeface="Times New Roman" pitchFamily="18" charset="0"/>
                <a:cs typeface="Times New Roman" pitchFamily="18" charset="0"/>
              </a:rPr>
              <a:t>)</a:t>
            </a:r>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28610"/>
            <a:ext cx="8229600" cy="4076859"/>
          </a:xfrm>
        </p:spPr>
        <p:txBody>
          <a:bodyPr>
            <a:noAutofit/>
          </a:bodyPr>
          <a:lstStyle/>
          <a:p>
            <a:pPr>
              <a:buNone/>
            </a:pPr>
            <a:r>
              <a:rPr lang="en-US" sz="1800" dirty="0" smtClean="0">
                <a:latin typeface="Times New Roman" pitchFamily="18" charset="0"/>
                <a:cs typeface="Times New Roman" pitchFamily="18" charset="0"/>
              </a:rPr>
              <a:t> try:</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original_text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src_lang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dest_lang</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recognize_speech</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wav_path</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print(</a:t>
            </a:r>
            <a:r>
              <a:rPr lang="en-US" sz="1800" dirty="0" err="1" smtClean="0">
                <a:latin typeface="Times New Roman" pitchFamily="18" charset="0"/>
                <a:cs typeface="Times New Roman" pitchFamily="18" charset="0"/>
              </a:rPr>
              <a:t>f"Recognized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src_lang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original_text</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translated_text</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translate_text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original_text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src_lang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dest_lang</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print(</a:t>
            </a:r>
            <a:r>
              <a:rPr lang="en-US" sz="1800" dirty="0" err="1" smtClean="0">
                <a:latin typeface="Times New Roman" pitchFamily="18" charset="0"/>
                <a:cs typeface="Times New Roman" pitchFamily="18" charset="0"/>
              </a:rPr>
              <a:t>f"Translated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dest_lang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translated_text</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text_to_speech</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translated_text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dest_lang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output_audio</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print(</a:t>
            </a:r>
            <a:r>
              <a:rPr lang="en-US" sz="1800" dirty="0" err="1" smtClean="0">
                <a:latin typeface="Times New Roman" pitchFamily="18" charset="0"/>
                <a:cs typeface="Times New Roman" pitchFamily="18" charset="0"/>
              </a:rPr>
              <a:t>f"Output</a:t>
            </a:r>
            <a:r>
              <a:rPr lang="en-US" sz="1800" dirty="0" smtClean="0">
                <a:latin typeface="Times New Roman" pitchFamily="18" charset="0"/>
                <a:cs typeface="Times New Roman" pitchFamily="18" charset="0"/>
              </a:rPr>
              <a:t> audio saved as {</a:t>
            </a:r>
            <a:r>
              <a:rPr lang="en-US" sz="1800" dirty="0" err="1" smtClean="0">
                <a:latin typeface="Times New Roman" pitchFamily="18" charset="0"/>
                <a:cs typeface="Times New Roman" pitchFamily="18" charset="0"/>
              </a:rPr>
              <a:t>output_audio</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except Exception as 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print("Error:", 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finally:</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if </a:t>
            </a:r>
            <a:r>
              <a:rPr lang="en-US" sz="1800" dirty="0" err="1" smtClean="0">
                <a:latin typeface="Times New Roman" pitchFamily="18" charset="0"/>
                <a:cs typeface="Times New Roman" pitchFamily="18" charset="0"/>
              </a:rPr>
              <a:t>os.path.exists</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wav_path</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os.remove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wav_path</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Example usage: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main("input.mp3", "translated.mp3")</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None/>
            </a:pPr>
            <a:r>
              <a:rPr lang="en-US" sz="1800" b="1" dirty="0" smtClean="0">
                <a:latin typeface="Times New Roman" pitchFamily="18" charset="0"/>
                <a:cs typeface="Times New Roman" pitchFamily="18" charset="0"/>
              </a:rPr>
              <a:t>Example 1: Telugu to English</a:t>
            </a:r>
            <a:endParaRPr lang="en-US" sz="1800" dirty="0" smtClean="0">
              <a:latin typeface="Times New Roman" pitchFamily="18" charset="0"/>
              <a:cs typeface="Times New Roman" pitchFamily="18" charset="0"/>
            </a:endParaRPr>
          </a:p>
          <a:p>
            <a:pPr lvl="0">
              <a:buNone/>
            </a:pPr>
            <a:r>
              <a:rPr lang="en-US" sz="1600" b="1" dirty="0" smtClean="0">
                <a:latin typeface="Times New Roman" pitchFamily="18" charset="0"/>
                <a:cs typeface="Times New Roman" pitchFamily="18" charset="0"/>
              </a:rPr>
              <a:t>Input Audio</a:t>
            </a:r>
            <a:r>
              <a:rPr lang="en-US" sz="1600" dirty="0" smtClean="0">
                <a:latin typeface="Times New Roman" pitchFamily="18" charset="0"/>
                <a:cs typeface="Times New Roman" pitchFamily="18" charset="0"/>
              </a:rPr>
              <a:t>: (User says in Telugu) "</a:t>
            </a:r>
            <a:r>
              <a:rPr lang="en-US" sz="1600" dirty="0" err="1" smtClean="0">
                <a:latin typeface="Times New Roman" pitchFamily="18" charset="0"/>
                <a:cs typeface="Times New Roman" pitchFamily="18" charset="0"/>
              </a:rPr>
              <a:t>నమస్తే</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మీరు</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ఎలా</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ఉన్నారు</a:t>
            </a:r>
            <a:r>
              <a:rPr lang="en-US" sz="1600" dirty="0" smtClean="0">
                <a:latin typeface="Times New Roman" pitchFamily="18" charset="0"/>
                <a:cs typeface="Times New Roman" pitchFamily="18" charset="0"/>
              </a:rPr>
              <a:t>"</a:t>
            </a:r>
          </a:p>
          <a:p>
            <a:pPr lvl="0">
              <a:buNone/>
            </a:pPr>
            <a:r>
              <a:rPr lang="en-US" sz="1600" b="1" dirty="0" smtClean="0">
                <a:latin typeface="Times New Roman" pitchFamily="18" charset="0"/>
                <a:cs typeface="Times New Roman" pitchFamily="18" charset="0"/>
              </a:rPr>
              <a:t>Recognized Text</a:t>
            </a:r>
            <a:r>
              <a:rPr lang="en-US" sz="1600" dirty="0" smtClean="0">
                <a:latin typeface="Times New Roman" pitchFamily="18" charset="0"/>
                <a:cs typeface="Times New Roman" pitchFamily="18" charset="0"/>
              </a:rPr>
              <a:t>: "Namaste </a:t>
            </a:r>
            <a:r>
              <a:rPr lang="en-US" sz="1600" dirty="0" err="1" smtClean="0">
                <a:latin typeface="Times New Roman" pitchFamily="18" charset="0"/>
                <a:cs typeface="Times New Roman" pitchFamily="18" charset="0"/>
              </a:rPr>
              <a:t>meeru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ela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unnaru</a:t>
            </a:r>
            <a:r>
              <a:rPr lang="en-US" sz="1600" dirty="0" smtClean="0">
                <a:latin typeface="Times New Roman" pitchFamily="18" charset="0"/>
                <a:cs typeface="Times New Roman" pitchFamily="18" charset="0"/>
              </a:rPr>
              <a:t>"</a:t>
            </a:r>
          </a:p>
          <a:p>
            <a:pPr lvl="0">
              <a:buNone/>
            </a:pPr>
            <a:r>
              <a:rPr lang="en-US" sz="1600" b="1" dirty="0" smtClean="0">
                <a:latin typeface="Times New Roman" pitchFamily="18" charset="0"/>
                <a:cs typeface="Times New Roman" pitchFamily="18" charset="0"/>
              </a:rPr>
              <a:t>Translation</a:t>
            </a:r>
            <a:r>
              <a:rPr lang="en-US" sz="1600" dirty="0" smtClean="0">
                <a:latin typeface="Times New Roman" pitchFamily="18" charset="0"/>
                <a:cs typeface="Times New Roman" pitchFamily="18" charset="0"/>
              </a:rPr>
              <a:t>: "Namaste how are you"</a:t>
            </a:r>
          </a:p>
          <a:p>
            <a:pPr lvl="0">
              <a:buNone/>
            </a:pPr>
            <a:r>
              <a:rPr lang="en-US" sz="1600" b="1" dirty="0" smtClean="0">
                <a:latin typeface="Times New Roman" pitchFamily="18" charset="0"/>
                <a:cs typeface="Times New Roman" pitchFamily="18" charset="0"/>
              </a:rPr>
              <a:t>Output Audio</a:t>
            </a:r>
            <a:r>
              <a:rPr lang="en-US" sz="1600" dirty="0" smtClean="0">
                <a:latin typeface="Times New Roman" pitchFamily="18" charset="0"/>
                <a:cs typeface="Times New Roman" pitchFamily="18" charset="0"/>
              </a:rPr>
              <a:t>: English speech saying "Namaste how are you"</a:t>
            </a:r>
          </a:p>
          <a:p>
            <a:pPr>
              <a:buNone/>
            </a:pPr>
            <a:r>
              <a:rPr lang="en-US" sz="1800" b="1" dirty="0" smtClean="0">
                <a:latin typeface="Times New Roman" pitchFamily="18" charset="0"/>
                <a:cs typeface="Times New Roman" pitchFamily="18" charset="0"/>
              </a:rPr>
              <a:t>Example 2: English to Telugu</a:t>
            </a:r>
            <a:endParaRPr lang="en-US" sz="1800" dirty="0" smtClean="0">
              <a:latin typeface="Times New Roman" pitchFamily="18" charset="0"/>
              <a:cs typeface="Times New Roman" pitchFamily="18" charset="0"/>
            </a:endParaRPr>
          </a:p>
          <a:p>
            <a:pPr lvl="0">
              <a:buNone/>
            </a:pPr>
            <a:r>
              <a:rPr lang="en-US" sz="1600" b="1" dirty="0" smtClean="0">
                <a:latin typeface="Times New Roman" pitchFamily="18" charset="0"/>
                <a:cs typeface="Times New Roman" pitchFamily="18" charset="0"/>
              </a:rPr>
              <a:t>Input Audio</a:t>
            </a:r>
            <a:r>
              <a:rPr lang="en-US" sz="1600" dirty="0" smtClean="0">
                <a:latin typeface="Times New Roman" pitchFamily="18" charset="0"/>
                <a:cs typeface="Times New Roman" pitchFamily="18" charset="0"/>
              </a:rPr>
              <a:t>: "I'm doing well thank you, how about you?"</a:t>
            </a:r>
          </a:p>
          <a:p>
            <a:pPr lvl="0">
              <a:buNone/>
            </a:pPr>
            <a:r>
              <a:rPr lang="en-US" sz="1600" b="1" dirty="0" smtClean="0">
                <a:latin typeface="Times New Roman" pitchFamily="18" charset="0"/>
                <a:cs typeface="Times New Roman" pitchFamily="18" charset="0"/>
              </a:rPr>
              <a:t>Recognized Text</a:t>
            </a:r>
            <a:r>
              <a:rPr lang="en-US" sz="1600" dirty="0" smtClean="0">
                <a:latin typeface="Times New Roman" pitchFamily="18" charset="0"/>
                <a:cs typeface="Times New Roman" pitchFamily="18" charset="0"/>
              </a:rPr>
              <a:t>: "I'm doing well thank you, how about you?"</a:t>
            </a:r>
          </a:p>
          <a:p>
            <a:pPr lvl="0">
              <a:buNone/>
            </a:pPr>
            <a:r>
              <a:rPr lang="en-US" sz="1600" b="1" dirty="0" smtClean="0">
                <a:latin typeface="Times New Roman" pitchFamily="18" charset="0"/>
                <a:cs typeface="Times New Roman" pitchFamily="18" charset="0"/>
              </a:rPr>
              <a:t>Translation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నేను</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బాగున్నాను</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ధన్యవాదాలు</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మీరు</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ఎలా</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ఉన్నారు</a:t>
            </a:r>
            <a:r>
              <a:rPr lang="en-US" sz="1600" dirty="0" smtClean="0">
                <a:latin typeface="Times New Roman" pitchFamily="18" charset="0"/>
                <a:cs typeface="Times New Roman" pitchFamily="18" charset="0"/>
              </a:rPr>
              <a:t>?"</a:t>
            </a:r>
          </a:p>
          <a:p>
            <a:pPr lvl="0">
              <a:buNone/>
            </a:pPr>
            <a:r>
              <a:rPr lang="en-US" sz="1600" b="1" dirty="0" smtClean="0">
                <a:latin typeface="Times New Roman" pitchFamily="18" charset="0"/>
                <a:cs typeface="Times New Roman" pitchFamily="18" charset="0"/>
              </a:rPr>
              <a:t>Output Audio</a:t>
            </a:r>
            <a:r>
              <a:rPr lang="en-US" sz="1600" dirty="0" smtClean="0">
                <a:latin typeface="Times New Roman" pitchFamily="18" charset="0"/>
                <a:cs typeface="Times New Roman" pitchFamily="18" charset="0"/>
              </a:rPr>
              <a:t>: Telugu speech saying "</a:t>
            </a:r>
            <a:r>
              <a:rPr lang="en-US" sz="1600" dirty="0" err="1" smtClean="0">
                <a:latin typeface="Times New Roman" pitchFamily="18" charset="0"/>
                <a:cs typeface="Times New Roman" pitchFamily="18" charset="0"/>
              </a:rPr>
              <a:t>నేను</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బాగున్నాను</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ధన్యవాదాలు</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మీరు</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ఎలా</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ఉన్నారు</a:t>
            </a:r>
            <a:r>
              <a:rPr lang="en-US" sz="1600" dirty="0" smtClean="0">
                <a:latin typeface="Times New Roman" pitchFamily="18" charset="0"/>
                <a:cs typeface="Times New Roman" pitchFamily="18" charset="0"/>
              </a:rPr>
              <a:t>?"</a:t>
            </a:r>
          </a:p>
          <a:p>
            <a:pPr>
              <a:buNone/>
            </a:pPr>
            <a:endParaRPr lang="en-US" sz="1800" dirty="0"/>
          </a:p>
        </p:txBody>
      </p:sp>
      <p:sp>
        <p:nvSpPr>
          <p:cNvPr id="3" name="Title 2"/>
          <p:cNvSpPr>
            <a:spLocks noGrp="1"/>
          </p:cNvSpPr>
          <p:nvPr>
            <p:ph type="title"/>
          </p:nvPr>
        </p:nvSpPr>
        <p:spPr/>
        <p:txBody>
          <a:bodyPr>
            <a:normAutofit/>
          </a:bodyPr>
          <a:lstStyle/>
          <a:p>
            <a:r>
              <a:rPr lang="en-US" sz="4000" dirty="0" smtClean="0">
                <a:latin typeface="Times New Roman" pitchFamily="18" charset="0"/>
                <a:cs typeface="Times New Roman" pitchFamily="18" charset="0"/>
              </a:rPr>
              <a:t>Results and Discussion</a:t>
            </a:r>
            <a:endParaRPr lang="en-US" sz="4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latin typeface="Times New Roman" pitchFamily="18" charset="0"/>
                <a:cs typeface="Times New Roman" pitchFamily="18" charset="0"/>
              </a:rPr>
              <a:t>Screenshots of Output </a:t>
            </a:r>
            <a:endParaRPr lang="en-US" sz="4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631950" y="1098550"/>
            <a:ext cx="5878513" cy="29432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Times New Roman" pitchFamily="18" charset="0"/>
                <a:cs typeface="Times New Roman" pitchFamily="18" charset="0"/>
              </a:rPr>
              <a:t>This real-time language translation system demonstrates the integration of speech recognition, language detection, machine translation, and text-to-speech synthesis to facilitate seamless multilingual communication. By converting spoken input from one language into translated speech in another, the project addresses language barriers and enhances accessibility in various contexts. The use of Python libraries and cloud-based APIs enables a flexible and extensible framework, laying a strong foundation for future enhancements.</a:t>
            </a:r>
          </a:p>
          <a:p>
            <a:pPr>
              <a:buNone/>
            </a:pPr>
            <a:endParaRPr lang="en-US" sz="1800" dirty="0"/>
          </a:p>
        </p:txBody>
      </p:sp>
      <p:sp>
        <p:nvSpPr>
          <p:cNvPr id="3" name="Title 2"/>
          <p:cNvSpPr>
            <a:spLocks noGrp="1"/>
          </p:cNvSpPr>
          <p:nvPr>
            <p:ph type="title"/>
          </p:nvPr>
        </p:nvSpPr>
        <p:spPr/>
        <p:txBody>
          <a:bodyPr>
            <a:normAutofit/>
          </a:bodyPr>
          <a:lstStyle/>
          <a:p>
            <a:r>
              <a:rPr lang="en-US" sz="4000" dirty="0" smtClean="0">
                <a:latin typeface="Times New Roman" pitchFamily="18" charset="0"/>
                <a:cs typeface="Times New Roman" pitchFamily="18" charset="0"/>
              </a:rPr>
              <a:t>Conclusion</a:t>
            </a:r>
            <a:endParaRPr lang="en-US" sz="4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1800" b="1" dirty="0" smtClean="0">
                <a:latin typeface="Times New Roman" pitchFamily="18" charset="0"/>
                <a:cs typeface="Times New Roman" pitchFamily="18" charset="0"/>
              </a:rPr>
              <a:t>Live Voice Input</a:t>
            </a:r>
            <a:r>
              <a:rPr lang="en-US" sz="1800" dirty="0" smtClean="0">
                <a:latin typeface="Times New Roman" pitchFamily="18" charset="0"/>
                <a:cs typeface="Times New Roman" pitchFamily="18" charset="0"/>
              </a:rPr>
              <a:t>: Integrate real-time microphone input for live translation.</a:t>
            </a:r>
          </a:p>
          <a:p>
            <a:pPr lvl="0"/>
            <a:r>
              <a:rPr lang="en-US" sz="1800" b="1" dirty="0" smtClean="0">
                <a:latin typeface="Times New Roman" pitchFamily="18" charset="0"/>
                <a:cs typeface="Times New Roman" pitchFamily="18" charset="0"/>
              </a:rPr>
              <a:t>Subtitle Display</a:t>
            </a:r>
            <a:r>
              <a:rPr lang="en-US" sz="1800" dirty="0" smtClean="0">
                <a:latin typeface="Times New Roman" pitchFamily="18" charset="0"/>
                <a:cs typeface="Times New Roman" pitchFamily="18" charset="0"/>
              </a:rPr>
              <a:t>: Show real-time subtitles during video calls.</a:t>
            </a:r>
          </a:p>
          <a:p>
            <a:pPr lvl="0"/>
            <a:r>
              <a:rPr lang="en-US" sz="1800" b="1" dirty="0" smtClean="0">
                <a:latin typeface="Times New Roman" pitchFamily="18" charset="0"/>
                <a:cs typeface="Times New Roman" pitchFamily="18" charset="0"/>
              </a:rPr>
              <a:t>GUI Integration</a:t>
            </a:r>
            <a:r>
              <a:rPr lang="en-US" sz="1800" dirty="0" smtClean="0">
                <a:latin typeface="Times New Roman" pitchFamily="18" charset="0"/>
                <a:cs typeface="Times New Roman" pitchFamily="18" charset="0"/>
              </a:rPr>
              <a:t>: Develop a user-friendly interface using </a:t>
            </a:r>
            <a:r>
              <a:rPr lang="en-US" sz="1800" dirty="0" err="1" smtClean="0">
                <a:latin typeface="Times New Roman" pitchFamily="18" charset="0"/>
                <a:cs typeface="Times New Roman" pitchFamily="18" charset="0"/>
              </a:rPr>
              <a:t>Streamlit</a:t>
            </a:r>
            <a:r>
              <a:rPr lang="en-US" sz="1800" dirty="0" smtClean="0">
                <a:latin typeface="Times New Roman" pitchFamily="18" charset="0"/>
                <a:cs typeface="Times New Roman" pitchFamily="18" charset="0"/>
              </a:rPr>
              <a:t> or </a:t>
            </a:r>
            <a:r>
              <a:rPr lang="en-US" sz="1800" dirty="0" err="1" smtClean="0">
                <a:latin typeface="Times New Roman" pitchFamily="18" charset="0"/>
                <a:cs typeface="Times New Roman" pitchFamily="18" charset="0"/>
              </a:rPr>
              <a:t>Tkinter</a:t>
            </a:r>
            <a:r>
              <a:rPr lang="en-US" sz="1800" dirty="0" smtClean="0">
                <a:latin typeface="Times New Roman" pitchFamily="18" charset="0"/>
                <a:cs typeface="Times New Roman" pitchFamily="18" charset="0"/>
              </a:rPr>
              <a:t>.</a:t>
            </a:r>
          </a:p>
          <a:p>
            <a:pPr lvl="0"/>
            <a:r>
              <a:rPr lang="en-US" sz="1800" b="1" dirty="0" smtClean="0">
                <a:latin typeface="Times New Roman" pitchFamily="18" charset="0"/>
                <a:cs typeface="Times New Roman" pitchFamily="18" charset="0"/>
              </a:rPr>
              <a:t>More Languages</a:t>
            </a:r>
            <a:r>
              <a:rPr lang="en-US" sz="1800" dirty="0" smtClean="0">
                <a:latin typeface="Times New Roman" pitchFamily="18" charset="0"/>
                <a:cs typeface="Times New Roman" pitchFamily="18" charset="0"/>
              </a:rPr>
              <a:t>: Expand support to include Hindi, Spanish, Chinese, etc.</a:t>
            </a:r>
          </a:p>
          <a:p>
            <a:pPr lvl="0"/>
            <a:r>
              <a:rPr lang="en-US" sz="1800" b="1" dirty="0" smtClean="0">
                <a:latin typeface="Times New Roman" pitchFamily="18" charset="0"/>
                <a:cs typeface="Times New Roman" pitchFamily="18" charset="0"/>
              </a:rPr>
              <a:t>Direct Video Call Integration</a:t>
            </a:r>
            <a:r>
              <a:rPr lang="en-US" sz="1800" dirty="0" smtClean="0">
                <a:latin typeface="Times New Roman" pitchFamily="18" charset="0"/>
                <a:cs typeface="Times New Roman" pitchFamily="18" charset="0"/>
              </a:rPr>
              <a:t>: Embed translation into platforms like Zoom, Google Meet, or Skype.</a:t>
            </a:r>
          </a:p>
          <a:p>
            <a:pPr>
              <a:buNone/>
            </a:pP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Future Scope</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1900" dirty="0" smtClean="0">
                <a:latin typeface="Times New Roman" pitchFamily="18" charset="0"/>
                <a:cs typeface="Times New Roman" pitchFamily="18" charset="0"/>
              </a:rPr>
              <a:t>Hinton, G., et al. (2012). Deep Neural Networks for Acoustic Modeling in Speech Recognition. IEEE Signal Processing Magazine.</a:t>
            </a:r>
          </a:p>
          <a:p>
            <a:pPr lvl="0"/>
            <a:r>
              <a:rPr lang="en-US" sz="1900" dirty="0" smtClean="0">
                <a:latin typeface="Times New Roman" pitchFamily="18" charset="0"/>
                <a:cs typeface="Times New Roman" pitchFamily="18" charset="0"/>
              </a:rPr>
              <a:t>Wu, Y., et al. (2016). Google's Neural Machine Translation System: Bridging the Gap between Human and Machine Translation.</a:t>
            </a:r>
          </a:p>
          <a:p>
            <a:pPr lvl="0"/>
            <a:r>
              <a:rPr lang="en-US" sz="1900" dirty="0" err="1" smtClean="0">
                <a:latin typeface="Times New Roman" pitchFamily="18" charset="0"/>
                <a:cs typeface="Times New Roman" pitchFamily="18" charset="0"/>
                <a:hlinkClick r:id="rId2"/>
              </a:rPr>
              <a:t>SpeechRecognition</a:t>
            </a:r>
            <a:r>
              <a:rPr lang="en-US" sz="1900" dirty="0" smtClean="0">
                <a:latin typeface="Times New Roman" pitchFamily="18" charset="0"/>
                <a:cs typeface="Times New Roman" pitchFamily="18" charset="0"/>
                <a:hlinkClick r:id="rId2"/>
              </a:rPr>
              <a:t> Documentation</a:t>
            </a:r>
            <a:endParaRPr lang="en-US" sz="1900" dirty="0" smtClean="0">
              <a:latin typeface="Times New Roman" pitchFamily="18" charset="0"/>
              <a:cs typeface="Times New Roman" pitchFamily="18" charset="0"/>
            </a:endParaRPr>
          </a:p>
          <a:p>
            <a:pPr lvl="0"/>
            <a:r>
              <a:rPr lang="en-US" sz="1900" dirty="0" err="1" smtClean="0">
                <a:latin typeface="Times New Roman" pitchFamily="18" charset="0"/>
                <a:cs typeface="Times New Roman" pitchFamily="18" charset="0"/>
                <a:hlinkClick r:id="rId3"/>
              </a:rPr>
              <a:t>googletrans</a:t>
            </a:r>
            <a:r>
              <a:rPr lang="en-US" sz="1900" dirty="0" smtClean="0">
                <a:latin typeface="Times New Roman" pitchFamily="18" charset="0"/>
                <a:cs typeface="Times New Roman" pitchFamily="18" charset="0"/>
                <a:hlinkClick r:id="rId3"/>
              </a:rPr>
              <a:t> Documentation</a:t>
            </a:r>
            <a:endParaRPr lang="en-US" sz="1900" dirty="0" smtClean="0">
              <a:latin typeface="Times New Roman" pitchFamily="18" charset="0"/>
              <a:cs typeface="Times New Roman" pitchFamily="18" charset="0"/>
            </a:endParaRPr>
          </a:p>
          <a:p>
            <a:pPr lvl="0"/>
            <a:r>
              <a:rPr lang="en-US" sz="1900" dirty="0" err="1" smtClean="0">
                <a:latin typeface="Times New Roman" pitchFamily="18" charset="0"/>
                <a:cs typeface="Times New Roman" pitchFamily="18" charset="0"/>
                <a:hlinkClick r:id="rId4"/>
              </a:rPr>
              <a:t>gTTS</a:t>
            </a:r>
            <a:r>
              <a:rPr lang="en-US" sz="1900" dirty="0" smtClean="0">
                <a:latin typeface="Times New Roman" pitchFamily="18" charset="0"/>
                <a:cs typeface="Times New Roman" pitchFamily="18" charset="0"/>
                <a:hlinkClick r:id="rId4"/>
              </a:rPr>
              <a:t> Documentation</a:t>
            </a:r>
            <a:endParaRPr lang="en-US" sz="1900" dirty="0" smtClean="0">
              <a:latin typeface="Times New Roman" pitchFamily="18" charset="0"/>
              <a:cs typeface="Times New Roman" pitchFamily="18" charset="0"/>
            </a:endParaRPr>
          </a:p>
          <a:p>
            <a:pPr lvl="0"/>
            <a:r>
              <a:rPr lang="en-US" sz="1900" dirty="0" err="1" smtClean="0">
                <a:latin typeface="Times New Roman" pitchFamily="18" charset="0"/>
                <a:cs typeface="Times New Roman" pitchFamily="18" charset="0"/>
                <a:hlinkClick r:id="rId5"/>
              </a:rPr>
              <a:t>pydub</a:t>
            </a:r>
            <a:r>
              <a:rPr lang="en-US" sz="1900" dirty="0" smtClean="0">
                <a:latin typeface="Times New Roman" pitchFamily="18" charset="0"/>
                <a:cs typeface="Times New Roman" pitchFamily="18" charset="0"/>
                <a:hlinkClick r:id="rId5"/>
              </a:rPr>
              <a:t> Documentation</a:t>
            </a:r>
            <a:endParaRPr lang="en-US" sz="1900" dirty="0" smtClean="0">
              <a:latin typeface="Times New Roman" pitchFamily="18" charset="0"/>
              <a:cs typeface="Times New Roman" pitchFamily="18" charset="0"/>
            </a:endParaRPr>
          </a:p>
          <a:p>
            <a:pPr>
              <a:buNone/>
            </a:pPr>
            <a:endParaRPr lang="en-US" dirty="0"/>
          </a:p>
        </p:txBody>
      </p:sp>
      <p:sp>
        <p:nvSpPr>
          <p:cNvPr id="3" name="Title 2"/>
          <p:cNvSpPr>
            <a:spLocks noGrp="1"/>
          </p:cNvSpPr>
          <p:nvPr>
            <p:ph type="title"/>
          </p:nvPr>
        </p:nvSpPr>
        <p:spPr/>
        <p:txBody>
          <a:bodyPr/>
          <a:lstStyle/>
          <a:p>
            <a:r>
              <a:rPr lang="en-US" sz="4000" dirty="0" smtClean="0">
                <a:latin typeface="Times New Roman" pitchFamily="18" charset="0"/>
                <a:cs typeface="Times New Roman" pitchFamily="18" charset="0"/>
              </a:rPr>
              <a:t>References</a:t>
            </a:r>
            <a:endParaRPr lang="en-US" sz="4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Font typeface="Wingdings" pitchFamily="2" charset="2"/>
              <a:buChar char="Ø"/>
            </a:pPr>
            <a:r>
              <a:rPr lang="en-US" sz="1900" dirty="0" err="1" smtClean="0">
                <a:latin typeface="Times New Roman" pitchFamily="18" charset="0"/>
                <a:cs typeface="Times New Roman" pitchFamily="18" charset="0"/>
              </a:rPr>
              <a:t>Jurafsky</a:t>
            </a:r>
            <a:r>
              <a:rPr lang="en-US" sz="1900" dirty="0" smtClean="0">
                <a:latin typeface="Times New Roman" pitchFamily="18" charset="0"/>
                <a:cs typeface="Times New Roman" pitchFamily="18" charset="0"/>
              </a:rPr>
              <a:t>, D., &amp; Martin, J. H. (2019). Speech and Language Processing. Pearson.</a:t>
            </a:r>
          </a:p>
          <a:p>
            <a:pPr lvl="0">
              <a:buFont typeface="Wingdings" pitchFamily="2" charset="2"/>
              <a:buChar char="Ø"/>
            </a:pPr>
            <a:r>
              <a:rPr lang="en-US" sz="1900" dirty="0" smtClean="0">
                <a:latin typeface="Times New Roman" pitchFamily="18" charset="0"/>
                <a:cs typeface="Times New Roman" pitchFamily="18" charset="0"/>
              </a:rPr>
              <a:t>Manning, C. D., &amp; </a:t>
            </a:r>
            <a:r>
              <a:rPr lang="en-US" sz="1900" dirty="0" err="1" smtClean="0">
                <a:latin typeface="Times New Roman" pitchFamily="18" charset="0"/>
                <a:cs typeface="Times New Roman" pitchFamily="18" charset="0"/>
              </a:rPr>
              <a:t>Schütze</a:t>
            </a:r>
            <a:r>
              <a:rPr lang="en-US" sz="1900" dirty="0" smtClean="0">
                <a:latin typeface="Times New Roman" pitchFamily="18" charset="0"/>
                <a:cs typeface="Times New Roman" pitchFamily="18" charset="0"/>
              </a:rPr>
              <a:t>, H. (1999). Foundations of Statistical Natural Language Processing. MIT Press.</a:t>
            </a:r>
          </a:p>
          <a:p>
            <a:pPr lvl="0">
              <a:buFont typeface="Wingdings" pitchFamily="2" charset="2"/>
              <a:buChar char="Ø"/>
            </a:pPr>
            <a:r>
              <a:rPr lang="en-US" sz="1900" dirty="0" smtClean="0">
                <a:latin typeface="Times New Roman" pitchFamily="18" charset="0"/>
                <a:cs typeface="Times New Roman" pitchFamily="18" charset="0"/>
              </a:rPr>
              <a:t>Online resources and documentation for Python libraries used in the project.</a:t>
            </a:r>
          </a:p>
          <a:p>
            <a:pPr>
              <a:buFont typeface="Wingdings" pitchFamily="2" charset="2"/>
              <a:buChar char="Ø"/>
            </a:pPr>
            <a:r>
              <a:rPr lang="en-US" sz="1900" b="1" dirty="0" smtClean="0">
                <a:latin typeface="Times New Roman" pitchFamily="18" charset="0"/>
                <a:cs typeface="Times New Roman" pitchFamily="18" charset="0"/>
              </a:rPr>
              <a:t>Note:</a:t>
            </a:r>
            <a:r>
              <a:rPr lang="en-US" sz="1900" dirty="0" smtClean="0">
                <a:latin typeface="Times New Roman" pitchFamily="18" charset="0"/>
                <a:cs typeface="Times New Roman" pitchFamily="18" charset="0"/>
              </a:rPr>
              <a:t> For actual screenshots, please run the code and capture the outputs as per your environment. The provided image link is a placeholder for illustration.</a:t>
            </a:r>
          </a:p>
          <a:p>
            <a:pPr>
              <a:buFont typeface="Wingdings" pitchFamily="2" charset="2"/>
              <a:buChar char="Ø"/>
            </a:pPr>
            <a:r>
              <a:rPr lang="en-US" sz="1900" dirty="0" smtClean="0">
                <a:latin typeface="Times New Roman" pitchFamily="18" charset="0"/>
                <a:cs typeface="Times New Roman" pitchFamily="18" charset="0"/>
              </a:rPr>
              <a:t>If you need the document in a specific format (e.g., DOCX or PDF), let me know!</a:t>
            </a:r>
          </a:p>
          <a:p>
            <a:pPr>
              <a:buNone/>
            </a:pPr>
            <a:endParaRPr lang="en-US" dirty="0"/>
          </a:p>
        </p:txBody>
      </p:sp>
      <p:sp>
        <p:nvSpPr>
          <p:cNvPr id="3" name="Title 2"/>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Bibilography</a:t>
            </a:r>
            <a:endParaRPr lang="en-US" sz="4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sz="2600" dirty="0" smtClean="0">
                <a:latin typeface="Times New Roman" pitchFamily="18" charset="0"/>
                <a:cs typeface="Times New Roman" pitchFamily="18" charset="0"/>
              </a:rPr>
              <a:t>The real-time language translator project aims to bridge communication gaps by instantly translating spoken language between different languages—specifically English and Telugu in the current implementation. Leveraging Python and cloud-based APIs for speech recognition, translation, and text-to-speech synthesis, the system captures audio input, converts it into text, translates the text into the target language, and outputs the translated speech. The project incorporates automatic language detection and robust error handling to ensure reliability. While currently limited to pre-recorded audio and dependent on internet connectivity, the framework establishes a foundation for future enhancements such as live voice input, expanded language support, graphical user interfaces, and real-time subtitle integration. This work demonstrates the practical application of AI and natural language processing technologies to overcome language barriers and facilitate seamless multilingual communication.</a:t>
            </a:r>
          </a:p>
          <a:p>
            <a:pPr>
              <a:buNone/>
            </a:pPr>
            <a:endParaRPr lang="en-US" dirty="0"/>
          </a:p>
        </p:txBody>
      </p:sp>
      <p:sp>
        <p:nvSpPr>
          <p:cNvPr id="3" name="Title 2"/>
          <p:cNvSpPr>
            <a:spLocks noGrp="1"/>
          </p:cNvSpPr>
          <p:nvPr>
            <p:ph type="title"/>
          </p:nvPr>
        </p:nvSpPr>
        <p:spPr/>
        <p:txBody>
          <a:bodyPr/>
          <a:lstStyle/>
          <a:p>
            <a:r>
              <a:rPr lang="en-US" dirty="0" smtClean="0"/>
              <a:t>Abstract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latin typeface="Times New Roman" pitchFamily="18" charset="0"/>
                <a:cs typeface="Times New Roman" pitchFamily="18" charset="0"/>
              </a:rPr>
              <a:t>In today’s globalized world, communication across language barriers is increasingly common in education, business, and healthcare. Real-time translation during video calls can significantly enhance collaboration and understanding. This project demonstrates a real-time translator that processes audio input, translates it to another language, and generates audio output. The prototype focuses on English and Telugu, providing a foundation for a multilingual communication assistant.</a:t>
            </a:r>
          </a:p>
          <a:p>
            <a:pPr>
              <a:buFont typeface="Wingdings" pitchFamily="2" charset="2"/>
              <a:buChar char="Ø"/>
            </a:pPr>
            <a:endParaRPr lang="en-US" dirty="0"/>
          </a:p>
        </p:txBody>
      </p:sp>
      <p:sp>
        <p:nvSpPr>
          <p:cNvPr id="3" name="Title 2"/>
          <p:cNvSpPr>
            <a:spLocks noGrp="1"/>
          </p:cNvSpPr>
          <p:nvPr>
            <p:ph type="title"/>
          </p:nvPr>
        </p:nvSpPr>
        <p:spPr/>
        <p:txBody>
          <a:bodyPr>
            <a:normAutofit/>
          </a:bodyPr>
          <a:lstStyle/>
          <a:p>
            <a:r>
              <a:rPr lang="en-US" sz="4000" dirty="0" smtClean="0">
                <a:latin typeface="Times New Roman" pitchFamily="18" charset="0"/>
                <a:cs typeface="Times New Roman" pitchFamily="18" charset="0"/>
              </a:rPr>
              <a:t>Introduction</a:t>
            </a:r>
            <a:endParaRPr lang="en-US" sz="4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US" sz="1800" dirty="0" smtClean="0">
                <a:latin typeface="Times New Roman" pitchFamily="18" charset="0"/>
                <a:cs typeface="Times New Roman" pitchFamily="18" charset="0"/>
              </a:rPr>
              <a:t>Numerous studies and products have explored real-time translation. Google Translate and Microsoft Translator offer robust APIs for text and speech translation. Research in speech recognition and machine translation has led to significant improvements in accuracy and speed (Hinton et al., 2012; Wu et al., 2016). However, most existing solutions are either commercial or limited in language support and integration flexibility. Open-source libraries such as </a:t>
            </a:r>
            <a:r>
              <a:rPr lang="en-US" sz="1800" dirty="0" err="1" smtClean="0">
                <a:latin typeface="Times New Roman" pitchFamily="18" charset="0"/>
                <a:cs typeface="Times New Roman" pitchFamily="18" charset="0"/>
              </a:rPr>
              <a:t>SpeechRecognition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googletrans</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gTTS</a:t>
            </a:r>
            <a:r>
              <a:rPr lang="en-US" sz="1800" dirty="0" smtClean="0">
                <a:latin typeface="Times New Roman" pitchFamily="18" charset="0"/>
                <a:cs typeface="Times New Roman" pitchFamily="18" charset="0"/>
              </a:rPr>
              <a:t> enable custom implementations but often require careful orchestration and error handling. This project leverages these libraries to create a flexible, extensible translation system, focusing on user-friendliness and reliability</a:t>
            </a: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Literature Review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sz="1800" b="1" dirty="0" smtClean="0">
                <a:latin typeface="Times New Roman" pitchFamily="18" charset="0"/>
                <a:cs typeface="Times New Roman" pitchFamily="18" charset="0"/>
              </a:rPr>
              <a:t>Audio Input</a:t>
            </a:r>
            <a:r>
              <a:rPr lang="en-US" sz="1800" dirty="0" smtClean="0">
                <a:latin typeface="Times New Roman" pitchFamily="18" charset="0"/>
                <a:cs typeface="Times New Roman" pitchFamily="18" charset="0"/>
              </a:rPr>
              <a:t>: Accepts pre-recorded audio files (future versions may use live microphone input).</a:t>
            </a:r>
          </a:p>
          <a:p>
            <a:pPr lvl="0"/>
            <a:r>
              <a:rPr lang="en-US" sz="1800" b="1" dirty="0" smtClean="0">
                <a:latin typeface="Times New Roman" pitchFamily="18" charset="0"/>
                <a:cs typeface="Times New Roman" pitchFamily="18" charset="0"/>
              </a:rPr>
              <a:t>Audio Conversion</a:t>
            </a:r>
            <a:r>
              <a:rPr lang="en-US" sz="1800" dirty="0" smtClean="0">
                <a:latin typeface="Times New Roman" pitchFamily="18" charset="0"/>
                <a:cs typeface="Times New Roman" pitchFamily="18" charset="0"/>
              </a:rPr>
              <a:t>: Converts MP3 to WAV for compatibility with speech recognition modules.</a:t>
            </a:r>
          </a:p>
          <a:p>
            <a:pPr lvl="0"/>
            <a:r>
              <a:rPr lang="en-US" sz="1800" b="1" dirty="0" smtClean="0">
                <a:latin typeface="Times New Roman" pitchFamily="18" charset="0"/>
                <a:cs typeface="Times New Roman" pitchFamily="18" charset="0"/>
              </a:rPr>
              <a:t>Speech Recognition</a:t>
            </a:r>
            <a:r>
              <a:rPr lang="en-US" sz="1800" dirty="0" smtClean="0">
                <a:latin typeface="Times New Roman" pitchFamily="18" charset="0"/>
                <a:cs typeface="Times New Roman" pitchFamily="18" charset="0"/>
              </a:rPr>
              <a:t>: Uses Google’s speech-to-text API to transcribe spoken words.</a:t>
            </a:r>
          </a:p>
          <a:p>
            <a:pPr lvl="0"/>
            <a:r>
              <a:rPr lang="en-US" sz="1800" b="1" dirty="0" smtClean="0">
                <a:latin typeface="Times New Roman" pitchFamily="18" charset="0"/>
                <a:cs typeface="Times New Roman" pitchFamily="18" charset="0"/>
              </a:rPr>
              <a:t>Language Detection</a:t>
            </a:r>
            <a:r>
              <a:rPr lang="en-US" sz="1800" dirty="0" smtClean="0">
                <a:latin typeface="Times New Roman" pitchFamily="18" charset="0"/>
                <a:cs typeface="Times New Roman" pitchFamily="18" charset="0"/>
              </a:rPr>
              <a:t>: Attempts recognition in Telugu first, then English, to auto-detect the spoken language.</a:t>
            </a:r>
          </a:p>
          <a:p>
            <a:pPr lvl="0"/>
            <a:r>
              <a:rPr lang="en-US" sz="1800" b="1" dirty="0" smtClean="0">
                <a:latin typeface="Times New Roman" pitchFamily="18" charset="0"/>
                <a:cs typeface="Times New Roman" pitchFamily="18" charset="0"/>
              </a:rPr>
              <a:t>Translation</a:t>
            </a:r>
            <a:r>
              <a:rPr lang="en-US" sz="1800" dirty="0" smtClean="0">
                <a:latin typeface="Times New Roman" pitchFamily="18" charset="0"/>
                <a:cs typeface="Times New Roman" pitchFamily="18" charset="0"/>
              </a:rPr>
              <a:t>: Translates recognized text using Google Translate API.</a:t>
            </a:r>
          </a:p>
          <a:p>
            <a:r>
              <a:rPr lang="en-US" sz="1800" b="1" dirty="0" smtClean="0">
                <a:latin typeface="Times New Roman" pitchFamily="18" charset="0"/>
                <a:cs typeface="Times New Roman" pitchFamily="18" charset="0"/>
              </a:rPr>
              <a:t>Text-to-Speech</a:t>
            </a:r>
            <a:r>
              <a:rPr lang="en-US" sz="1800" dirty="0" smtClean="0">
                <a:latin typeface="Times New Roman" pitchFamily="18" charset="0"/>
                <a:cs typeface="Times New Roman" pitchFamily="18" charset="0"/>
              </a:rPr>
              <a:t>: Converts translated text back to speech</a:t>
            </a:r>
          </a:p>
          <a:p>
            <a:pPr lvl="0"/>
            <a:r>
              <a:rPr lang="en-US" sz="1900" b="1" dirty="0" smtClean="0">
                <a:latin typeface="Times New Roman" pitchFamily="18" charset="0"/>
                <a:cs typeface="Times New Roman" pitchFamily="18" charset="0"/>
              </a:rPr>
              <a:t>Output</a:t>
            </a:r>
            <a:r>
              <a:rPr lang="en-US" sz="1900" dirty="0" smtClean="0">
                <a:latin typeface="Times New Roman" pitchFamily="18" charset="0"/>
                <a:cs typeface="Times New Roman" pitchFamily="18" charset="0"/>
              </a:rPr>
              <a:t>: Saves the translated speech as an audio file.</a:t>
            </a:r>
          </a:p>
        </p:txBody>
      </p:sp>
      <p:sp>
        <p:nvSpPr>
          <p:cNvPr id="3" name="Title 2"/>
          <p:cNvSpPr>
            <a:spLocks noGrp="1"/>
          </p:cNvSpPr>
          <p:nvPr>
            <p:ph type="title"/>
          </p:nvPr>
        </p:nvSpPr>
        <p:spPr/>
        <p:txBody>
          <a:bodyPr/>
          <a:lstStyle/>
          <a:p>
            <a:r>
              <a:rPr lang="en-US" sz="4000" dirty="0" smtClean="0">
                <a:latin typeface="Times New Roman" pitchFamily="18" charset="0"/>
                <a:cs typeface="Times New Roman" pitchFamily="18" charset="0"/>
              </a:rPr>
              <a:t>Methodology</a:t>
            </a:r>
            <a:endParaRPr lang="en-US" sz="4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1800" b="1" dirty="0" smtClean="0">
                <a:latin typeface="Times New Roman" pitchFamily="18" charset="0"/>
                <a:cs typeface="Times New Roman" pitchFamily="18" charset="0"/>
              </a:rPr>
              <a:t>Python</a:t>
            </a:r>
            <a:r>
              <a:rPr lang="en-US" sz="1800" dirty="0" smtClean="0">
                <a:latin typeface="Times New Roman" pitchFamily="18" charset="0"/>
                <a:cs typeface="Times New Roman" pitchFamily="18" charset="0"/>
              </a:rPr>
              <a:t>: Main programming language.</a:t>
            </a:r>
          </a:p>
          <a:p>
            <a:pPr lvl="0"/>
            <a:r>
              <a:rPr lang="en-US" sz="1800" b="1" dirty="0" smtClean="0">
                <a:latin typeface="Times New Roman" pitchFamily="18" charset="0"/>
                <a:cs typeface="Times New Roman" pitchFamily="18" charset="0"/>
              </a:rPr>
              <a:t>Google </a:t>
            </a:r>
            <a:r>
              <a:rPr lang="en-US" sz="1800" b="1" dirty="0" err="1" smtClean="0">
                <a:latin typeface="Times New Roman" pitchFamily="18" charset="0"/>
                <a:cs typeface="Times New Roman" pitchFamily="18" charset="0"/>
              </a:rPr>
              <a:t>Colab</a:t>
            </a:r>
            <a:r>
              <a:rPr lang="en-US" sz="1800" dirty="0" smtClean="0">
                <a:latin typeface="Times New Roman" pitchFamily="18" charset="0"/>
                <a:cs typeface="Times New Roman" pitchFamily="18" charset="0"/>
              </a:rPr>
              <a:t>: For code execution and demonstration.</a:t>
            </a:r>
          </a:p>
          <a:p>
            <a:pPr lvl="0"/>
            <a:r>
              <a:rPr lang="en-US" sz="1800" b="1" dirty="0" err="1" smtClean="0">
                <a:latin typeface="Times New Roman" pitchFamily="18" charset="0"/>
                <a:cs typeface="Times New Roman" pitchFamily="18" charset="0"/>
              </a:rPr>
              <a:t>SpeechRecognition</a:t>
            </a:r>
            <a:r>
              <a:rPr lang="en-US" sz="1800" dirty="0" smtClean="0">
                <a:latin typeface="Times New Roman" pitchFamily="18" charset="0"/>
                <a:cs typeface="Times New Roman" pitchFamily="18" charset="0"/>
              </a:rPr>
              <a:t>: For speech-to-text conversion.</a:t>
            </a:r>
          </a:p>
          <a:p>
            <a:pPr lvl="0"/>
            <a:r>
              <a:rPr lang="en-US" sz="1800" b="1" dirty="0" err="1" smtClean="0">
                <a:latin typeface="Times New Roman" pitchFamily="18" charset="0"/>
                <a:cs typeface="Times New Roman" pitchFamily="18" charset="0"/>
              </a:rPr>
              <a:t>pydub</a:t>
            </a:r>
            <a:r>
              <a:rPr lang="en-US" sz="1800" dirty="0" smtClean="0">
                <a:latin typeface="Times New Roman" pitchFamily="18" charset="0"/>
                <a:cs typeface="Times New Roman" pitchFamily="18" charset="0"/>
              </a:rPr>
              <a:t>: For audio format conversion.</a:t>
            </a:r>
          </a:p>
          <a:p>
            <a:pPr lvl="0"/>
            <a:r>
              <a:rPr lang="en-US" sz="1800" b="1" dirty="0" err="1" smtClean="0">
                <a:latin typeface="Times New Roman" pitchFamily="18" charset="0"/>
                <a:cs typeface="Times New Roman" pitchFamily="18" charset="0"/>
              </a:rPr>
              <a:t>googletrans</a:t>
            </a:r>
            <a:r>
              <a:rPr lang="en-US" sz="1800" dirty="0" smtClean="0">
                <a:latin typeface="Times New Roman" pitchFamily="18" charset="0"/>
                <a:cs typeface="Times New Roman" pitchFamily="18" charset="0"/>
              </a:rPr>
              <a:t>: For translating text.</a:t>
            </a:r>
          </a:p>
          <a:p>
            <a:pPr lvl="0"/>
            <a:r>
              <a:rPr lang="en-US" sz="1800" b="1" dirty="0" err="1" smtClean="0">
                <a:latin typeface="Times New Roman" pitchFamily="18" charset="0"/>
                <a:cs typeface="Times New Roman" pitchFamily="18" charset="0"/>
              </a:rPr>
              <a:t>gTTS</a:t>
            </a:r>
            <a:r>
              <a:rPr lang="en-US" sz="1800" dirty="0" smtClean="0">
                <a:latin typeface="Times New Roman" pitchFamily="18" charset="0"/>
                <a:cs typeface="Times New Roman" pitchFamily="18" charset="0"/>
              </a:rPr>
              <a:t>: For converting text to speech.</a:t>
            </a:r>
          </a:p>
          <a:p>
            <a:pPr lvl="0"/>
            <a:r>
              <a:rPr lang="en-US" sz="1800" b="1" dirty="0" err="1" smtClean="0">
                <a:latin typeface="Times New Roman" pitchFamily="18" charset="0"/>
                <a:cs typeface="Times New Roman" pitchFamily="18" charset="0"/>
              </a:rPr>
              <a:t>sounddevice</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scipy</a:t>
            </a:r>
            <a:r>
              <a:rPr lang="en-US" sz="1800" dirty="0" smtClean="0">
                <a:latin typeface="Times New Roman" pitchFamily="18" charset="0"/>
                <a:cs typeface="Times New Roman" pitchFamily="18" charset="0"/>
              </a:rPr>
              <a:t>: For future real-time audio capture.</a:t>
            </a:r>
          </a:p>
          <a:p>
            <a:endParaRPr lang="en-US" dirty="0"/>
          </a:p>
        </p:txBody>
      </p:sp>
      <p:sp>
        <p:nvSpPr>
          <p:cNvPr id="3" name="Title 2"/>
          <p:cNvSpPr>
            <a:spLocks noGrp="1"/>
          </p:cNvSpPr>
          <p:nvPr>
            <p:ph type="title"/>
          </p:nvPr>
        </p:nvSpPr>
        <p:spPr/>
        <p:txBody>
          <a:bodyPr>
            <a:normAutofit/>
          </a:bodyPr>
          <a:lstStyle/>
          <a:p>
            <a:r>
              <a:rPr lang="en-US" sz="4000" dirty="0" smtClean="0">
                <a:latin typeface="Times New Roman" pitchFamily="18" charset="0"/>
                <a:cs typeface="Times New Roman" pitchFamily="18" charset="0"/>
              </a:rPr>
              <a:t>Technology Involved</a:t>
            </a:r>
            <a:endParaRPr lang="en-US" sz="4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400" dirty="0" smtClean="0">
                <a:latin typeface="Times New Roman" pitchFamily="18" charset="0"/>
                <a:cs typeface="Times New Roman" pitchFamily="18" charset="0"/>
              </a:rPr>
              <a:t>+------------------+      +-------------------+      +-----------------+      +------------------+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Audio Input     | ---&gt; | Audio Conversion  | ---&gt; | Speech          | ---&gt; | Translation      | ---&gt; | Text-to-Speech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(MP3/WAV)        |      | (MP3 to WAV)      |      | Recognition     |      | (</a:t>
            </a:r>
            <a:r>
              <a:rPr lang="en-US" sz="1400" dirty="0" err="1" smtClean="0">
                <a:latin typeface="Times New Roman" pitchFamily="18" charset="0"/>
                <a:cs typeface="Times New Roman" pitchFamily="18" charset="0"/>
              </a:rPr>
              <a:t>googletrans</a:t>
            </a:r>
            <a:r>
              <a:rPr lang="en-US" sz="1400" dirty="0" smtClean="0">
                <a:latin typeface="Times New Roman" pitchFamily="18" charset="0"/>
                <a:cs typeface="Times New Roman" pitchFamily="18" charset="0"/>
              </a:rPr>
              <a:t>)    |      | (</a:t>
            </a:r>
            <a:r>
              <a:rPr lang="en-US" sz="1400" dirty="0" err="1" smtClean="0">
                <a:latin typeface="Times New Roman" pitchFamily="18" charset="0"/>
                <a:cs typeface="Times New Roman" pitchFamily="18" charset="0"/>
              </a:rPr>
              <a:t>gTTS</a:t>
            </a:r>
            <a:r>
              <a:rPr lang="en-US" sz="1400" dirty="0" smtClean="0">
                <a:latin typeface="Times New Roman" pitchFamily="18" charset="0"/>
                <a:cs typeface="Times New Roman" pitchFamily="18" charset="0"/>
              </a:rPr>
              <a:t>)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      +-----------------+      +------------------+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v</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 Output Audio (MP3/WAV)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t>
            </a:r>
            <a:br>
              <a:rPr lang="en-US" sz="1400" dirty="0" smtClean="0">
                <a:latin typeface="Times New Roman" pitchFamily="18" charset="0"/>
                <a:cs typeface="Times New Roman" pitchFamily="18" charset="0"/>
              </a:rPr>
            </a:br>
            <a:endParaRPr lang="en-US" sz="1400" dirty="0" smtClean="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Block Diagram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None/>
            </a:pPr>
            <a:r>
              <a:rPr lang="en-US" sz="2000" dirty="0" smtClean="0"/>
              <a:t># </a:t>
            </a:r>
            <a:r>
              <a:rPr lang="en-US" sz="2000" dirty="0" smtClean="0">
                <a:latin typeface="Times New Roman" pitchFamily="18" charset="0"/>
                <a:cs typeface="Times New Roman" pitchFamily="18" charset="0"/>
              </a:rPr>
              <a:t>Install necessary libraries (uncomment if running in a new environment)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!pip install </a:t>
            </a:r>
            <a:r>
              <a:rPr lang="en-US" sz="2000" dirty="0" err="1" smtClean="0">
                <a:latin typeface="Times New Roman" pitchFamily="18" charset="0"/>
                <a:cs typeface="Times New Roman" pitchFamily="18" charset="0"/>
              </a:rPr>
              <a:t>SpeechRecognition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pydub</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googletrans</a:t>
            </a:r>
            <a:r>
              <a:rPr lang="en-US" sz="2000" dirty="0" smtClean="0">
                <a:latin typeface="Times New Roman" pitchFamily="18" charset="0"/>
                <a:cs typeface="Times New Roman" pitchFamily="18" charset="0"/>
              </a:rPr>
              <a:t>==4.0.0-rc1 </a:t>
            </a:r>
            <a:r>
              <a:rPr lang="en-US" sz="2000" dirty="0" err="1" smtClean="0">
                <a:latin typeface="Times New Roman" pitchFamily="18" charset="0"/>
                <a:cs typeface="Times New Roman" pitchFamily="18" charset="0"/>
              </a:rPr>
              <a:t>gTTS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import </a:t>
            </a:r>
            <a:r>
              <a:rPr lang="en-US" sz="2000" dirty="0" err="1" smtClean="0">
                <a:latin typeface="Times New Roman" pitchFamily="18" charset="0"/>
                <a:cs typeface="Times New Roman" pitchFamily="18" charset="0"/>
              </a:rPr>
              <a:t>os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import </a:t>
            </a:r>
            <a:r>
              <a:rPr lang="en-US" sz="2000" dirty="0" err="1" smtClean="0">
                <a:latin typeface="Times New Roman" pitchFamily="18" charset="0"/>
                <a:cs typeface="Times New Roman" pitchFamily="18" charset="0"/>
              </a:rPr>
              <a:t>speech_recognition</a:t>
            </a:r>
            <a:r>
              <a:rPr lang="en-US" sz="2000" dirty="0" smtClean="0">
                <a:latin typeface="Times New Roman" pitchFamily="18" charset="0"/>
                <a:cs typeface="Times New Roman" pitchFamily="18" charset="0"/>
              </a:rPr>
              <a:t> as </a:t>
            </a:r>
            <a:r>
              <a:rPr lang="en-US" sz="2000" dirty="0" err="1" smtClean="0">
                <a:latin typeface="Times New Roman" pitchFamily="18" charset="0"/>
                <a:cs typeface="Times New Roman" pitchFamily="18" charset="0"/>
              </a:rPr>
              <a:t>sr</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pydub</a:t>
            </a:r>
            <a:r>
              <a:rPr lang="en-US" sz="2000" dirty="0" smtClean="0">
                <a:latin typeface="Times New Roman" pitchFamily="18" charset="0"/>
                <a:cs typeface="Times New Roman" pitchFamily="18" charset="0"/>
              </a:rPr>
              <a:t> import </a:t>
            </a:r>
            <a:r>
              <a:rPr lang="en-US" sz="2000" dirty="0" err="1" smtClean="0">
                <a:latin typeface="Times New Roman" pitchFamily="18" charset="0"/>
                <a:cs typeface="Times New Roman" pitchFamily="18" charset="0"/>
              </a:rPr>
              <a:t>AudioSegment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googletrans</a:t>
            </a:r>
            <a:r>
              <a:rPr lang="en-US" sz="2000" dirty="0" smtClean="0">
                <a:latin typeface="Times New Roman" pitchFamily="18" charset="0"/>
                <a:cs typeface="Times New Roman" pitchFamily="18" charset="0"/>
              </a:rPr>
              <a:t> import Translator</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gtts</a:t>
            </a:r>
            <a:r>
              <a:rPr lang="en-US" sz="2000" dirty="0" smtClean="0">
                <a:latin typeface="Times New Roman" pitchFamily="18" charset="0"/>
                <a:cs typeface="Times New Roman" pitchFamily="18" charset="0"/>
              </a:rPr>
              <a:t> import </a:t>
            </a:r>
            <a:r>
              <a:rPr lang="en-US" sz="2000" dirty="0" err="1" smtClean="0">
                <a:latin typeface="Times New Roman" pitchFamily="18" charset="0"/>
                <a:cs typeface="Times New Roman" pitchFamily="18" charset="0"/>
              </a:rPr>
              <a:t>gTTS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def convert_mp3_to_wav(mp3_path, </a:t>
            </a:r>
            <a:r>
              <a:rPr lang="en-US" sz="2000" dirty="0" err="1" smtClean="0">
                <a:latin typeface="Times New Roman" pitchFamily="18" charset="0"/>
                <a:cs typeface="Times New Roman" pitchFamily="18" charset="0"/>
              </a:rPr>
              <a:t>wav_path</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audio = AudioSegment.from_mp3(mp3_path)</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audio.export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wav_path</a:t>
            </a:r>
            <a:r>
              <a:rPr lang="en-US" sz="2000" dirty="0" smtClean="0">
                <a:latin typeface="Times New Roman" pitchFamily="18" charset="0"/>
                <a:cs typeface="Times New Roman" pitchFamily="18" charset="0"/>
              </a:rPr>
              <a:t>, format='wav')</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000" dirty="0" smtClean="0">
                <a:latin typeface="Times New Roman" pitchFamily="18" charset="0"/>
                <a:cs typeface="Times New Roman" pitchFamily="18" charset="0"/>
              </a:rPr>
              <a:t>Complete Python Backend Code</a:t>
            </a:r>
            <a:endParaRPr lang="en-US" sz="4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7172"/>
            <a:ext cx="8229600" cy="4148297"/>
          </a:xfrm>
        </p:spPr>
        <p:txBody>
          <a:bodyPr>
            <a:noAutofit/>
          </a:bodyPr>
          <a:lstStyle/>
          <a:p>
            <a:pPr>
              <a:buNone/>
            </a:pPr>
            <a:r>
              <a:rPr lang="en-US" sz="1800" dirty="0" smtClean="0">
                <a:latin typeface="Times New Roman" pitchFamily="18" charset="0"/>
                <a:cs typeface="Times New Roman" pitchFamily="18" charset="0"/>
              </a:rPr>
              <a:t>def </a:t>
            </a:r>
            <a:r>
              <a:rPr lang="en-US" sz="1800" dirty="0" err="1" smtClean="0">
                <a:latin typeface="Times New Roman" pitchFamily="18" charset="0"/>
                <a:cs typeface="Times New Roman" pitchFamily="18" charset="0"/>
              </a:rPr>
              <a:t>recognize_speech</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wav_path</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recognizer = </a:t>
            </a:r>
            <a:r>
              <a:rPr lang="en-US" sz="1800" dirty="0" err="1" smtClean="0">
                <a:latin typeface="Times New Roman" pitchFamily="18" charset="0"/>
                <a:cs typeface="Times New Roman" pitchFamily="18" charset="0"/>
              </a:rPr>
              <a:t>sr.Recognizer</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with </a:t>
            </a:r>
            <a:r>
              <a:rPr lang="en-US" sz="1800" dirty="0" err="1" smtClean="0">
                <a:latin typeface="Times New Roman" pitchFamily="18" charset="0"/>
                <a:cs typeface="Times New Roman" pitchFamily="18" charset="0"/>
              </a:rPr>
              <a:t>sr.AudioFile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wav_path</a:t>
            </a:r>
            <a:r>
              <a:rPr lang="en-US" sz="1800" dirty="0" smtClean="0">
                <a:latin typeface="Times New Roman" pitchFamily="18" charset="0"/>
                <a:cs typeface="Times New Roman" pitchFamily="18" charset="0"/>
              </a:rPr>
              <a:t>) as source: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audio_data</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recognizer.record</a:t>
            </a:r>
            <a:r>
              <a:rPr lang="en-US" sz="1800" dirty="0" smtClean="0">
                <a:latin typeface="Times New Roman" pitchFamily="18" charset="0"/>
                <a:cs typeface="Times New Roman" pitchFamily="18" charset="0"/>
              </a:rPr>
              <a:t>(source)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try:</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 Try Telugu first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text = </a:t>
            </a:r>
            <a:r>
              <a:rPr lang="en-US" sz="1800" dirty="0" err="1" smtClean="0">
                <a:latin typeface="Times New Roman" pitchFamily="18" charset="0"/>
                <a:cs typeface="Times New Roman" pitchFamily="18" charset="0"/>
              </a:rPr>
              <a:t>recognizer.recognize_google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audio_data</a:t>
            </a:r>
            <a:r>
              <a:rPr lang="en-US" sz="1800" dirty="0" smtClean="0">
                <a:latin typeface="Times New Roman" pitchFamily="18" charset="0"/>
                <a:cs typeface="Times New Roman" pitchFamily="18" charset="0"/>
              </a:rPr>
              <a:t>, language='</a:t>
            </a:r>
            <a:r>
              <a:rPr lang="en-US" sz="1800" dirty="0" err="1" smtClean="0">
                <a:latin typeface="Times New Roman" pitchFamily="18" charset="0"/>
                <a:cs typeface="Times New Roman" pitchFamily="18" charset="0"/>
              </a:rPr>
              <a:t>te</a:t>
            </a:r>
            <a:r>
              <a:rPr lang="en-US" sz="1800" dirty="0" smtClean="0">
                <a:latin typeface="Times New Roman" pitchFamily="18" charset="0"/>
                <a:cs typeface="Times New Roman" pitchFamily="18" charset="0"/>
              </a:rPr>
              <a:t>-IN')</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src_lang</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te</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dest_lang</a:t>
            </a:r>
            <a:r>
              <a:rPr lang="en-US" sz="1800" dirty="0" smtClean="0">
                <a:latin typeface="Times New Roman" pitchFamily="18" charset="0"/>
                <a:cs typeface="Times New Roman" pitchFamily="18" charset="0"/>
              </a:rPr>
              <a:t> = 'en'</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except </a:t>
            </a:r>
            <a:r>
              <a:rPr lang="en-US" sz="1800" dirty="0" err="1" smtClean="0">
                <a:latin typeface="Times New Roman" pitchFamily="18" charset="0"/>
                <a:cs typeface="Times New Roman" pitchFamily="18" charset="0"/>
              </a:rPr>
              <a:t>sr.UnknownValueError</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 Fallback to English</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text = </a:t>
            </a:r>
            <a:r>
              <a:rPr lang="en-US" sz="1800" dirty="0" err="1" smtClean="0">
                <a:latin typeface="Times New Roman" pitchFamily="18" charset="0"/>
                <a:cs typeface="Times New Roman" pitchFamily="18" charset="0"/>
              </a:rPr>
              <a:t>recognizer.recognize_google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audio_data</a:t>
            </a:r>
            <a:r>
              <a:rPr lang="en-US" sz="1800" dirty="0" smtClean="0">
                <a:latin typeface="Times New Roman" pitchFamily="18" charset="0"/>
                <a:cs typeface="Times New Roman" pitchFamily="18" charset="0"/>
              </a:rPr>
              <a:t>, language='en-IN')</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src_lang</a:t>
            </a:r>
            <a:r>
              <a:rPr lang="en-US" sz="1800" dirty="0" smtClean="0">
                <a:latin typeface="Times New Roman" pitchFamily="18" charset="0"/>
                <a:cs typeface="Times New Roman" pitchFamily="18" charset="0"/>
              </a:rPr>
              <a:t> = 'en'</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dest_lang</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te</a:t>
            </a:r>
            <a:r>
              <a:rPr lang="en-US" sz="1800" dirty="0" smtClean="0">
                <a:latin typeface="Times New Roman" pitchFamily="18" charset="0"/>
                <a:cs typeface="Times New Roman" pitchFamily="18" charset="0"/>
              </a:rPr>
              <a: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return text, </a:t>
            </a:r>
            <a:r>
              <a:rPr lang="en-US" sz="1800" dirty="0" err="1" smtClean="0">
                <a:latin typeface="Times New Roman" pitchFamily="18" charset="0"/>
                <a:cs typeface="Times New Roman" pitchFamily="18" charset="0"/>
              </a:rPr>
              <a:t>src_lang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dest_lang</a:t>
            </a:r>
            <a:r>
              <a:rPr lang="en-US" sz="1800" dirty="0" smtClean="0"/>
              <a:t/>
            </a:r>
            <a:br>
              <a:rPr lang="en-US" sz="1800" dirty="0" smtClean="0"/>
            </a:br>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300</TotalTime>
  <Words>944</Words>
  <Application>Microsoft Office PowerPoint</Application>
  <PresentationFormat>On-screen Show (16:9)</PresentationFormat>
  <Paragraphs>64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Real-Time Translator for Video Calls</vt:lpstr>
      <vt:lpstr>Abstract</vt:lpstr>
      <vt:lpstr>Introduction</vt:lpstr>
      <vt:lpstr>Literature Review</vt:lpstr>
      <vt:lpstr>Methodology</vt:lpstr>
      <vt:lpstr>Technology Involved</vt:lpstr>
      <vt:lpstr>Block Diagram</vt:lpstr>
      <vt:lpstr>Complete Python Backend Code</vt:lpstr>
      <vt:lpstr>Slide 9</vt:lpstr>
      <vt:lpstr>Slide 10</vt:lpstr>
      <vt:lpstr>Slide 11</vt:lpstr>
      <vt:lpstr>Results and Discussion</vt:lpstr>
      <vt:lpstr>Screenshots of Output </vt:lpstr>
      <vt:lpstr>Conclusion</vt:lpstr>
      <vt:lpstr>Future Scope</vt:lpstr>
      <vt:lpstr>References</vt:lpstr>
      <vt:lpstr>Bibilography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Translator for Video Calls</dc:title>
  <dc:creator>charitha tirupathi</dc:creator>
  <cp:lastModifiedBy>charitha tirupathi</cp:lastModifiedBy>
  <cp:revision>15</cp:revision>
  <dcterms:created xsi:type="dcterms:W3CDTF">2025-05-26T09:11:37Z</dcterms:created>
  <dcterms:modified xsi:type="dcterms:W3CDTF">2025-05-27T06:17:15Z</dcterms:modified>
</cp:coreProperties>
</file>