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79" r:id="rId3"/>
    <p:sldId id="267" r:id="rId4"/>
    <p:sldId id="268" r:id="rId5"/>
    <p:sldId id="286" r:id="rId6"/>
    <p:sldId id="284" r:id="rId7"/>
    <p:sldId id="269" r:id="rId8"/>
    <p:sldId id="287" r:id="rId9"/>
    <p:sldId id="282" r:id="rId10"/>
    <p:sldId id="283"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23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3E89D1-A86C-4F69-93B0-4D2EAF065D20}"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3E89D1-A86C-4F69-93B0-4D2EAF065D20}"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3E89D1-A86C-4F69-93B0-4D2EAF065D20}" type="datetimeFigureOut">
              <a:rPr lang="en-US" smtClean="0"/>
              <a:pPr/>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3E89D1-A86C-4F69-93B0-4D2EAF065D20}" type="datetimeFigureOut">
              <a:rPr lang="en-US" smtClean="0"/>
              <a:pPr/>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E89D1-A86C-4F69-93B0-4D2EAF065D20}" type="datetimeFigureOut">
              <a:rPr lang="en-US" smtClean="0"/>
              <a:pPr/>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E89D1-A86C-4F69-93B0-4D2EAF065D20}" type="datetimeFigureOut">
              <a:rPr lang="en-US" smtClean="0"/>
              <a:pPr/>
              <a:t>11/28/2021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57C97-B46C-4A57-8520-F5BBDB84AE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a:t>
            </a:r>
            <a:endParaRPr lang="en-US" dirty="0"/>
          </a:p>
        </p:txBody>
      </p:sp>
      <p:sp>
        <p:nvSpPr>
          <p:cNvPr id="5" name="Content Placeholder 4"/>
          <p:cNvSpPr>
            <a:spLocks noGrp="1"/>
          </p:cNvSpPr>
          <p:nvPr>
            <p:ph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pic>
        <p:nvPicPr>
          <p:cNvPr id="3074" name="Picture 2" descr="C:\Users\CSE\Downloads\1637228944079.png"/>
          <p:cNvPicPr>
            <a:picLocks noChangeAspect="1" noChangeArrowheads="1"/>
          </p:cNvPicPr>
          <p:nvPr/>
        </p:nvPicPr>
        <p:blipFill>
          <a:blip r:embed="rId3" cstate="print"/>
          <a:srcRect/>
          <a:stretch>
            <a:fillRect/>
          </a:stretch>
        </p:blipFill>
        <p:spPr bwMode="auto">
          <a:xfrm>
            <a:off x="4953001" y="0"/>
            <a:ext cx="4190999" cy="6172200"/>
          </a:xfrm>
          <a:prstGeom prst="rect">
            <a:avLst/>
          </a:prstGeom>
          <a:noFill/>
        </p:spPr>
      </p:pic>
      <p:sp>
        <p:nvSpPr>
          <p:cNvPr id="12" name="TextBox 11"/>
          <p:cNvSpPr txBox="1"/>
          <p:nvPr/>
        </p:nvSpPr>
        <p:spPr>
          <a:xfrm>
            <a:off x="990600" y="2209800"/>
            <a:ext cx="3810001" cy="3970318"/>
          </a:xfrm>
          <a:prstGeom prst="rect">
            <a:avLst/>
          </a:prstGeom>
          <a:noFill/>
        </p:spPr>
        <p:txBody>
          <a:bodyPr wrap="square" rtlCol="0">
            <a:spAutoFit/>
          </a:bodyPr>
          <a:lstStyle/>
          <a:p>
            <a:pPr algn="ctr"/>
            <a:r>
              <a:rPr lang="en-US" sz="3200" u="sng" dirty="0" smtClean="0">
                <a:solidFill>
                  <a:srgbClr val="0070C0"/>
                </a:solidFill>
                <a:latin typeface="Arial Black" pitchFamily="34" charset="0"/>
              </a:rPr>
              <a:t>hAIoThon-2021</a:t>
            </a:r>
          </a:p>
          <a:p>
            <a:pPr algn="ctr"/>
            <a:endParaRPr lang="en-US" sz="2000" dirty="0" smtClean="0"/>
          </a:p>
          <a:p>
            <a:pPr algn="ctr"/>
            <a:r>
              <a:rPr lang="en-US" sz="2000" dirty="0" smtClean="0">
                <a:solidFill>
                  <a:srgbClr val="00B050"/>
                </a:solidFill>
                <a:latin typeface="Algerian" pitchFamily="82" charset="0"/>
              </a:rPr>
              <a:t>Department of Computer Science</a:t>
            </a:r>
          </a:p>
          <a:p>
            <a:pPr algn="ctr"/>
            <a:r>
              <a:rPr lang="en-US" sz="2000" dirty="0" smtClean="0">
                <a:solidFill>
                  <a:srgbClr val="00B050"/>
                </a:solidFill>
                <a:latin typeface="Algerian" pitchFamily="82" charset="0"/>
              </a:rPr>
              <a:t> &amp; </a:t>
            </a:r>
          </a:p>
          <a:p>
            <a:pPr algn="ctr"/>
            <a:r>
              <a:rPr lang="en-US" sz="2000" dirty="0" smtClean="0">
                <a:solidFill>
                  <a:srgbClr val="00B050"/>
                </a:solidFill>
                <a:latin typeface="Algerian" pitchFamily="82" charset="0"/>
              </a:rPr>
              <a:t>Engineering</a:t>
            </a:r>
          </a:p>
          <a:p>
            <a:pPr algn="ctr"/>
            <a:endParaRPr lang="en-US" sz="2000" dirty="0" smtClean="0">
              <a:latin typeface="Algerian" pitchFamily="82" charset="0"/>
            </a:endParaRPr>
          </a:p>
          <a:p>
            <a:pPr algn="ctr"/>
            <a:r>
              <a:rPr lang="en-US" sz="2000" b="1" dirty="0" smtClean="0">
                <a:solidFill>
                  <a:srgbClr val="0070C0"/>
                </a:solidFill>
                <a:latin typeface="Bookman Old Style" pitchFamily="18" charset="0"/>
              </a:rPr>
              <a:t>WELCOME YOU ALL </a:t>
            </a:r>
          </a:p>
          <a:p>
            <a:pPr algn="ctr"/>
            <a:endParaRPr lang="en-US" sz="2000" b="1" dirty="0" smtClean="0">
              <a:solidFill>
                <a:srgbClr val="0070C0"/>
              </a:solidFill>
              <a:latin typeface="Bookman Old Style" pitchFamily="18" charset="0"/>
            </a:endParaRPr>
          </a:p>
          <a:p>
            <a:pPr algn="ctr"/>
            <a:r>
              <a:rPr lang="en-US" sz="2000" b="1" dirty="0" smtClean="0">
                <a:solidFill>
                  <a:srgbClr val="0070C0"/>
                </a:solidFill>
                <a:latin typeface="Bookman Old Style" pitchFamily="18" charset="0"/>
              </a:rPr>
              <a:t>FOR 48 hrs HACKTHON</a:t>
            </a:r>
          </a:p>
          <a:p>
            <a:pPr algn="ctr"/>
            <a:endParaRPr lang="en-US" sz="2000" dirty="0" smtClean="0">
              <a:solidFill>
                <a:srgbClr val="0070C0"/>
              </a:solidFill>
              <a:latin typeface="Algerian" pitchFamily="82" charset="0"/>
            </a:endParaRPr>
          </a:p>
          <a:p>
            <a:pPr algn="ctr"/>
            <a:r>
              <a:rPr lang="en-US" sz="2000" dirty="0" smtClean="0">
                <a:latin typeface="Algerian" pitchFamily="82" charset="0"/>
              </a:rPr>
              <a:t> </a:t>
            </a:r>
            <a:endParaRPr lang="en-US" sz="2000" dirty="0">
              <a:latin typeface="Algerian" pitchFamily="82" charset="0"/>
            </a:endParaRPr>
          </a:p>
        </p:txBody>
      </p:sp>
      <p:pic>
        <p:nvPicPr>
          <p:cNvPr id="3075" name="Picture 3"/>
          <p:cNvPicPr>
            <a:picLocks noChangeAspect="1" noChangeArrowheads="1"/>
          </p:cNvPicPr>
          <p:nvPr/>
        </p:nvPicPr>
        <p:blipFill>
          <a:blip r:embed="rId4"/>
          <a:srcRect/>
          <a:stretch>
            <a:fillRect/>
          </a:stretch>
        </p:blipFill>
        <p:spPr bwMode="auto">
          <a:xfrm>
            <a:off x="2286000" y="228600"/>
            <a:ext cx="1538026" cy="1504950"/>
          </a:xfrm>
          <a:prstGeom prst="rect">
            <a:avLst/>
          </a:prstGeom>
          <a:noFill/>
          <a:ln w="9525">
            <a:noFill/>
            <a:miter lim="800000"/>
            <a:headEnd/>
            <a:tailEnd/>
          </a:ln>
          <a:effectLst/>
        </p:spPr>
      </p:pic>
    </p:spTree>
    <p:extLst>
      <p:ext uri="{BB962C8B-B14F-4D97-AF65-F5344CB8AC3E}">
        <p14:creationId xmlns:p14="http://schemas.microsoft.com/office/powerpoint/2010/main" val="3763581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images</a:t>
            </a:r>
            <a:endParaRPr lang="en-IN" dirty="0"/>
          </a:p>
        </p:txBody>
      </p:sp>
      <p:sp>
        <p:nvSpPr>
          <p:cNvPr id="3" name="Content Placeholder 2"/>
          <p:cNvSpPr>
            <a:spLocks noGrp="1"/>
          </p:cNvSpPr>
          <p:nvPr>
            <p:ph idx="1"/>
          </p:nvPr>
        </p:nvSpPr>
        <p:spPr/>
        <p:txBody>
          <a:bodyPr/>
          <a:lstStyle/>
          <a:p>
            <a:endParaRPr lang="en-IN"/>
          </a:p>
        </p:txBody>
      </p:sp>
      <p:sp>
        <p:nvSpPr>
          <p:cNvPr id="5" name="TextBox 4"/>
          <p:cNvSpPr txBox="1"/>
          <p:nvPr/>
        </p:nvSpPr>
        <p:spPr>
          <a:xfrm>
            <a:off x="852487" y="5410200"/>
            <a:ext cx="7439025" cy="461665"/>
          </a:xfrm>
          <a:prstGeom prst="rect">
            <a:avLst/>
          </a:prstGeom>
          <a:solidFill>
            <a:schemeClr val="bg1">
              <a:lumMod val="85000"/>
            </a:schemeClr>
          </a:solidFill>
        </p:spPr>
        <p:txBody>
          <a:bodyPr wrap="square" rtlCol="0">
            <a:spAutoFit/>
          </a:bodyPr>
          <a:lstStyle/>
          <a:p>
            <a:r>
              <a:rPr lang="en-IN" sz="2400" dirty="0" smtClean="0"/>
              <a:t>Take the inner contour only, ignore the outer contour</a:t>
            </a:r>
            <a:endParaRPr lang="en-IN" sz="2400" dirty="0"/>
          </a:p>
        </p:txBody>
      </p:sp>
      <p:grpSp>
        <p:nvGrpSpPr>
          <p:cNvPr id="7" name="Group 6"/>
          <p:cNvGrpSpPr/>
          <p:nvPr/>
        </p:nvGrpSpPr>
        <p:grpSpPr>
          <a:xfrm>
            <a:off x="852487" y="1600200"/>
            <a:ext cx="7439025" cy="3648075"/>
            <a:chOff x="852487" y="1600200"/>
            <a:chExt cx="7439025" cy="3648075"/>
          </a:xfrm>
        </p:grpSpPr>
        <p:pic>
          <p:nvPicPr>
            <p:cNvPr id="4" name="Picture 3"/>
            <p:cNvPicPr>
              <a:picLocks noChangeAspect="1"/>
            </p:cNvPicPr>
            <p:nvPr/>
          </p:nvPicPr>
          <p:blipFill>
            <a:blip r:embed="rId2"/>
            <a:stretch>
              <a:fillRect/>
            </a:stretch>
          </p:blipFill>
          <p:spPr>
            <a:xfrm>
              <a:off x="852487" y="1609725"/>
              <a:ext cx="7439025" cy="3638550"/>
            </a:xfrm>
            <a:prstGeom prst="rect">
              <a:avLst/>
            </a:prstGeom>
          </p:spPr>
        </p:pic>
        <p:sp>
          <p:nvSpPr>
            <p:cNvPr id="6" name="Rectangle 5"/>
            <p:cNvSpPr/>
            <p:nvPr/>
          </p:nvSpPr>
          <p:spPr>
            <a:xfrm>
              <a:off x="6019800" y="1600200"/>
              <a:ext cx="2271712"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327548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cv</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8" name="TextBox 7"/>
          <p:cNvSpPr txBox="1"/>
          <p:nvPr/>
        </p:nvSpPr>
        <p:spPr>
          <a:xfrm>
            <a:off x="1524000" y="2209800"/>
            <a:ext cx="6858000" cy="1323439"/>
          </a:xfrm>
          <a:prstGeom prst="rect">
            <a:avLst/>
          </a:prstGeom>
          <a:noFill/>
        </p:spPr>
        <p:txBody>
          <a:bodyPr wrap="square" rtlCol="0">
            <a:spAutoFit/>
          </a:bodyPr>
          <a:lstStyle/>
          <a:p>
            <a:pPr algn="ctr"/>
            <a:r>
              <a:rPr lang="en-US" sz="8000" dirty="0" smtClean="0">
                <a:latin typeface="Times New Roman" pitchFamily="18" charset="0"/>
                <a:cs typeface="Times New Roman" pitchFamily="18" charset="0"/>
              </a:rPr>
              <a:t>THANK YOU</a:t>
            </a:r>
            <a:endParaRPr lang="en-US" sz="8000" dirty="0">
              <a:latin typeface="Times New Roman" pitchFamily="18" charset="0"/>
              <a:cs typeface="Times New Roman" pitchFamily="18" charset="0"/>
            </a:endParaRPr>
          </a:p>
        </p:txBody>
      </p:sp>
    </p:spTree>
    <p:extLst>
      <p:ext uri="{BB962C8B-B14F-4D97-AF65-F5344CB8AC3E}">
        <p14:creationId xmlns:p14="http://schemas.microsoft.com/office/powerpoint/2010/main" val="67580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906707"/>
            <a:ext cx="7817484" cy="3439160"/>
          </a:xfrm>
          <a:prstGeom prst="rect">
            <a:avLst/>
          </a:prstGeom>
        </p:spPr>
        <p:txBody>
          <a:bodyPr vert="horz" wrap="square" lIns="0" tIns="109855" rIns="0" bIns="0" rtlCol="0">
            <a:spAutoFit/>
          </a:bodyPr>
          <a:lstStyle/>
          <a:p>
            <a:pPr marL="355600" indent="-343535">
              <a:lnSpc>
                <a:spcPct val="100000"/>
              </a:lnSpc>
              <a:spcBef>
                <a:spcPts val="865"/>
              </a:spcBef>
              <a:buFont typeface="Arial MT"/>
              <a:buChar char="•"/>
              <a:tabLst>
                <a:tab pos="355600" algn="l"/>
                <a:tab pos="356235" algn="l"/>
              </a:tabLst>
            </a:pPr>
            <a:r>
              <a:rPr sz="3200" spc="-15" dirty="0">
                <a:latin typeface="Calibri"/>
                <a:cs typeface="Calibri"/>
              </a:rPr>
              <a:t>Advantages</a:t>
            </a:r>
            <a:r>
              <a:rPr sz="3200" spc="-25" dirty="0">
                <a:latin typeface="Calibri"/>
                <a:cs typeface="Calibri"/>
              </a:rPr>
              <a:t> </a:t>
            </a:r>
            <a:r>
              <a:rPr sz="3200" dirty="0">
                <a:latin typeface="Calibri"/>
                <a:cs typeface="Calibri"/>
              </a:rPr>
              <a:t>of</a:t>
            </a:r>
            <a:r>
              <a:rPr sz="3200" spc="-30" dirty="0">
                <a:latin typeface="Calibri"/>
                <a:cs typeface="Calibri"/>
              </a:rPr>
              <a:t> </a:t>
            </a:r>
            <a:r>
              <a:rPr sz="3200" spc="-10" dirty="0">
                <a:latin typeface="Calibri"/>
                <a:cs typeface="Calibri"/>
              </a:rPr>
              <a:t>Ultrasound</a:t>
            </a:r>
            <a:r>
              <a:rPr sz="3200" spc="5" dirty="0">
                <a:latin typeface="Calibri"/>
                <a:cs typeface="Calibri"/>
              </a:rPr>
              <a:t> </a:t>
            </a:r>
            <a:r>
              <a:rPr sz="3200" spc="-5" dirty="0">
                <a:latin typeface="Calibri"/>
                <a:cs typeface="Calibri"/>
              </a:rPr>
              <a:t>imaging</a:t>
            </a:r>
            <a:endParaRPr sz="3200">
              <a:latin typeface="Calibri"/>
              <a:cs typeface="Calibri"/>
            </a:endParaRPr>
          </a:p>
          <a:p>
            <a:pPr marL="355600" marR="5080" indent="-343535">
              <a:lnSpc>
                <a:spcPct val="100000"/>
              </a:lnSpc>
              <a:spcBef>
                <a:spcPts val="765"/>
              </a:spcBef>
              <a:buFont typeface="Arial MT"/>
              <a:buChar char="•"/>
              <a:tabLst>
                <a:tab pos="355600" algn="l"/>
                <a:tab pos="356235" algn="l"/>
              </a:tabLst>
            </a:pPr>
            <a:r>
              <a:rPr sz="3200" spc="-5" dirty="0">
                <a:latin typeface="Calibri"/>
                <a:cs typeface="Calibri"/>
              </a:rPr>
              <a:t>Challenges</a:t>
            </a:r>
            <a:r>
              <a:rPr sz="3200" spc="5" dirty="0">
                <a:latin typeface="Calibri"/>
                <a:cs typeface="Calibri"/>
              </a:rPr>
              <a:t> </a:t>
            </a:r>
            <a:r>
              <a:rPr sz="3200" spc="-10" dirty="0">
                <a:latin typeface="Calibri"/>
                <a:cs typeface="Calibri"/>
              </a:rPr>
              <a:t>associated</a:t>
            </a:r>
            <a:r>
              <a:rPr sz="3200" spc="-5" dirty="0">
                <a:latin typeface="Calibri"/>
                <a:cs typeface="Calibri"/>
              </a:rPr>
              <a:t> with </a:t>
            </a:r>
            <a:r>
              <a:rPr sz="3200" spc="-10" dirty="0">
                <a:latin typeface="Calibri"/>
                <a:cs typeface="Calibri"/>
              </a:rPr>
              <a:t>Ultrasound</a:t>
            </a:r>
            <a:r>
              <a:rPr sz="3200" spc="20" dirty="0">
                <a:latin typeface="Calibri"/>
                <a:cs typeface="Calibri"/>
              </a:rPr>
              <a:t> </a:t>
            </a:r>
            <a:r>
              <a:rPr sz="3200" spc="-10" dirty="0">
                <a:latin typeface="Calibri"/>
                <a:cs typeface="Calibri"/>
              </a:rPr>
              <a:t>image </a:t>
            </a:r>
            <a:r>
              <a:rPr sz="3200" spc="-710" dirty="0">
                <a:latin typeface="Calibri"/>
                <a:cs typeface="Calibri"/>
              </a:rPr>
              <a:t> </a:t>
            </a:r>
            <a:r>
              <a:rPr sz="3200" spc="-5" dirty="0">
                <a:latin typeface="Calibri"/>
                <a:cs typeface="Calibri"/>
              </a:rPr>
              <a:t>acquisition</a:t>
            </a:r>
            <a:endParaRPr sz="3200">
              <a:latin typeface="Calibri"/>
              <a:cs typeface="Calibri"/>
            </a:endParaRPr>
          </a:p>
          <a:p>
            <a:pPr marL="355600" indent="-343535">
              <a:lnSpc>
                <a:spcPct val="100000"/>
              </a:lnSpc>
              <a:spcBef>
                <a:spcPts val="770"/>
              </a:spcBef>
              <a:buFont typeface="Arial MT"/>
              <a:buChar char="•"/>
              <a:tabLst>
                <a:tab pos="355600" algn="l"/>
                <a:tab pos="356235" algn="l"/>
              </a:tabLst>
            </a:pPr>
            <a:r>
              <a:rPr sz="3200" spc="-5" dirty="0">
                <a:latin typeface="Calibri"/>
                <a:cs typeface="Calibri"/>
              </a:rPr>
              <a:t>How</a:t>
            </a:r>
            <a:r>
              <a:rPr sz="3200" spc="-10" dirty="0">
                <a:latin typeface="Calibri"/>
                <a:cs typeface="Calibri"/>
              </a:rPr>
              <a:t> </a:t>
            </a:r>
            <a:r>
              <a:rPr sz="3200" spc="-5" dirty="0">
                <a:latin typeface="Calibri"/>
                <a:cs typeface="Calibri"/>
              </a:rPr>
              <a:t>AI</a:t>
            </a:r>
            <a:r>
              <a:rPr sz="3200" spc="15" dirty="0">
                <a:latin typeface="Calibri"/>
                <a:cs typeface="Calibri"/>
              </a:rPr>
              <a:t> </a:t>
            </a:r>
            <a:r>
              <a:rPr sz="3200" spc="-10" dirty="0">
                <a:latin typeface="Calibri"/>
                <a:cs typeface="Calibri"/>
              </a:rPr>
              <a:t>can</a:t>
            </a:r>
            <a:r>
              <a:rPr sz="3200" spc="-15" dirty="0">
                <a:latin typeface="Calibri"/>
                <a:cs typeface="Calibri"/>
              </a:rPr>
              <a:t> </a:t>
            </a:r>
            <a:r>
              <a:rPr sz="3200" spc="-10" dirty="0">
                <a:latin typeface="Calibri"/>
                <a:cs typeface="Calibri"/>
              </a:rPr>
              <a:t>assist</a:t>
            </a:r>
            <a:r>
              <a:rPr sz="3200" spc="10" dirty="0">
                <a:latin typeface="Calibri"/>
                <a:cs typeface="Calibri"/>
              </a:rPr>
              <a:t> </a:t>
            </a:r>
            <a:r>
              <a:rPr sz="3200" spc="-5" dirty="0">
                <a:latin typeface="Calibri"/>
                <a:cs typeface="Calibri"/>
              </a:rPr>
              <a:t>with</a:t>
            </a:r>
            <a:r>
              <a:rPr sz="3200" spc="10" dirty="0">
                <a:latin typeface="Calibri"/>
                <a:cs typeface="Calibri"/>
              </a:rPr>
              <a:t> </a:t>
            </a:r>
            <a:r>
              <a:rPr sz="3200" spc="-10" dirty="0">
                <a:latin typeface="Calibri"/>
                <a:cs typeface="Calibri"/>
              </a:rPr>
              <a:t>image</a:t>
            </a:r>
            <a:r>
              <a:rPr sz="3200" spc="5" dirty="0">
                <a:latin typeface="Calibri"/>
                <a:cs typeface="Calibri"/>
              </a:rPr>
              <a:t> </a:t>
            </a:r>
            <a:r>
              <a:rPr sz="3200" spc="-5" dirty="0">
                <a:latin typeface="Calibri"/>
                <a:cs typeface="Calibri"/>
              </a:rPr>
              <a:t>acquisition</a:t>
            </a:r>
            <a:endParaRPr sz="3200">
              <a:latin typeface="Calibri"/>
              <a:cs typeface="Calibri"/>
            </a:endParaRPr>
          </a:p>
          <a:p>
            <a:pPr marL="355600" indent="-343535">
              <a:lnSpc>
                <a:spcPct val="100000"/>
              </a:lnSpc>
              <a:spcBef>
                <a:spcPts val="770"/>
              </a:spcBef>
              <a:buFont typeface="Arial MT"/>
              <a:buChar char="•"/>
              <a:tabLst>
                <a:tab pos="355600" algn="l"/>
                <a:tab pos="356235" algn="l"/>
              </a:tabLst>
            </a:pPr>
            <a:r>
              <a:rPr sz="3200" spc="-15" dirty="0">
                <a:latin typeface="Calibri"/>
                <a:cs typeface="Calibri"/>
              </a:rPr>
              <a:t>Portable</a:t>
            </a:r>
            <a:r>
              <a:rPr sz="3200" spc="-10" dirty="0">
                <a:latin typeface="Calibri"/>
                <a:cs typeface="Calibri"/>
              </a:rPr>
              <a:t> point-of-care</a:t>
            </a:r>
            <a:r>
              <a:rPr sz="3200" spc="-35" dirty="0">
                <a:latin typeface="Calibri"/>
                <a:cs typeface="Calibri"/>
              </a:rPr>
              <a:t> </a:t>
            </a:r>
            <a:r>
              <a:rPr sz="3200" spc="-10" dirty="0">
                <a:latin typeface="Calibri"/>
                <a:cs typeface="Calibri"/>
              </a:rPr>
              <a:t>Ultrasound</a:t>
            </a:r>
            <a:r>
              <a:rPr sz="3200" spc="10" dirty="0">
                <a:latin typeface="Calibri"/>
                <a:cs typeface="Calibri"/>
              </a:rPr>
              <a:t> </a:t>
            </a:r>
            <a:r>
              <a:rPr sz="3200" spc="-30" dirty="0">
                <a:latin typeface="Calibri"/>
                <a:cs typeface="Calibri"/>
              </a:rPr>
              <a:t>systems</a:t>
            </a:r>
            <a:endParaRPr sz="3200">
              <a:latin typeface="Calibri"/>
              <a:cs typeface="Calibri"/>
            </a:endParaRPr>
          </a:p>
          <a:p>
            <a:pPr marL="355600" indent="-343535">
              <a:lnSpc>
                <a:spcPct val="100000"/>
              </a:lnSpc>
              <a:spcBef>
                <a:spcPts val="765"/>
              </a:spcBef>
              <a:buFont typeface="Arial MT"/>
              <a:buChar char="•"/>
              <a:tabLst>
                <a:tab pos="355600" algn="l"/>
                <a:tab pos="356235" algn="l"/>
              </a:tabLst>
            </a:pPr>
            <a:r>
              <a:rPr sz="3200" spc="-10" dirty="0">
                <a:latin typeface="Calibri"/>
                <a:cs typeface="Calibri"/>
              </a:rPr>
              <a:t>Future</a:t>
            </a:r>
            <a:r>
              <a:rPr sz="3200" spc="-15" dirty="0">
                <a:latin typeface="Calibri"/>
                <a:cs typeface="Calibri"/>
              </a:rPr>
              <a:t> </a:t>
            </a:r>
            <a:r>
              <a:rPr sz="3200" spc="-10" dirty="0">
                <a:latin typeface="Calibri"/>
                <a:cs typeface="Calibri"/>
              </a:rPr>
              <a:t>Direction</a:t>
            </a:r>
            <a:endParaRPr sz="3200">
              <a:latin typeface="Calibri"/>
              <a:cs typeface="Calibri"/>
            </a:endParaRPr>
          </a:p>
        </p:txBody>
      </p:sp>
      <p:sp>
        <p:nvSpPr>
          <p:cNvPr id="4" name="object 4"/>
          <p:cNvSpPr txBox="1">
            <a:spLocks noGrp="1"/>
          </p:cNvSpPr>
          <p:nvPr>
            <p:ph type="sldNum" sz="quarter" idx="4294967295"/>
          </p:nvPr>
        </p:nvSpPr>
        <p:spPr>
          <a:xfrm>
            <a:off x="8704950" y="6452656"/>
            <a:ext cx="161290" cy="196215"/>
          </a:xfrm>
          <a:prstGeom prst="rect">
            <a:avLst/>
          </a:prstGeom>
        </p:spPr>
        <p:txBody>
          <a:bodyPr vert="horz" wrap="square" lIns="0" tIns="0" rIns="0" bIns="0" rtlCol="0">
            <a:spAutoFit/>
          </a:bodyPr>
          <a:lstStyle/>
          <a:p>
            <a:pPr marL="38100">
              <a:lnSpc>
                <a:spcPts val="1425"/>
              </a:lnSpc>
            </a:pPr>
            <a:fld id="{81D60167-4931-47E6-BA6A-407CBD079E47}" type="slidenum">
              <a:rPr spc="-5" dirty="0"/>
              <a:pPr marL="38100">
                <a:lnSpc>
                  <a:spcPts val="1425"/>
                </a:lnSpc>
              </a:pPr>
              <a:t>2</a:t>
            </a:fld>
            <a:endParaRPr spc="-5" dirty="0"/>
          </a:p>
        </p:txBody>
      </p:sp>
      <p:sp>
        <p:nvSpPr>
          <p:cNvPr id="3" name="object 3"/>
          <p:cNvSpPr txBox="1">
            <a:spLocks noGrp="1"/>
          </p:cNvSpPr>
          <p:nvPr>
            <p:ph type="title"/>
          </p:nvPr>
        </p:nvSpPr>
        <p:spPr>
          <a:xfrm>
            <a:off x="396187" y="752858"/>
            <a:ext cx="1753235" cy="696595"/>
          </a:xfrm>
          <a:prstGeom prst="rect">
            <a:avLst/>
          </a:prstGeom>
        </p:spPr>
        <p:txBody>
          <a:bodyPr vert="horz" wrap="square" lIns="0" tIns="13335" rIns="0" bIns="0" rtlCol="0">
            <a:spAutoFit/>
          </a:bodyPr>
          <a:lstStyle/>
          <a:p>
            <a:pPr marL="12700">
              <a:lnSpc>
                <a:spcPct val="100000"/>
              </a:lnSpc>
              <a:spcBef>
                <a:spcPts val="105"/>
              </a:spcBef>
            </a:pPr>
            <a:r>
              <a:rPr sz="4400" spc="-5" dirty="0"/>
              <a:t>Ou</a:t>
            </a:r>
            <a:r>
              <a:rPr sz="4400" spc="-10" dirty="0"/>
              <a:t>t</a:t>
            </a:r>
            <a:r>
              <a:rPr sz="4400" spc="-5" dirty="0"/>
              <a:t>li</a:t>
            </a:r>
            <a:r>
              <a:rPr sz="4400" dirty="0"/>
              <a:t>ne</a:t>
            </a:r>
            <a:endParaRPr sz="4400"/>
          </a:p>
        </p:txBody>
      </p:sp>
      <p:pic>
        <p:nvPicPr>
          <p:cNvPr id="5"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9" name="object 2"/>
          <p:cNvSpPr txBox="1"/>
          <p:nvPr/>
        </p:nvSpPr>
        <p:spPr>
          <a:xfrm>
            <a:off x="1282753" y="1763449"/>
            <a:ext cx="7817484" cy="2880917"/>
          </a:xfrm>
          <a:prstGeom prst="rect">
            <a:avLst/>
          </a:prstGeom>
        </p:spPr>
        <p:txBody>
          <a:bodyPr vert="horz" wrap="square" lIns="0" tIns="109855" rIns="0" bIns="0" rtlCol="0">
            <a:spAutoFit/>
          </a:bodyPr>
          <a:lstStyle/>
          <a:p>
            <a:pPr marL="355600" marR="5080" indent="-343535">
              <a:lnSpc>
                <a:spcPct val="100000"/>
              </a:lnSpc>
              <a:spcBef>
                <a:spcPts val="765"/>
              </a:spcBef>
              <a:buFont typeface="Arial MT"/>
              <a:buChar char="•"/>
              <a:tabLst>
                <a:tab pos="355600" algn="l"/>
                <a:tab pos="356235" algn="l"/>
              </a:tabLst>
            </a:pPr>
            <a:r>
              <a:rPr sz="3200" spc="-5" smtClean="0">
                <a:latin typeface="Calibri"/>
                <a:cs typeface="Calibri"/>
              </a:rPr>
              <a:t>Challenges</a:t>
            </a:r>
            <a:r>
              <a:rPr sz="3200" spc="5" smtClean="0">
                <a:latin typeface="Calibri"/>
                <a:cs typeface="Calibri"/>
              </a:rPr>
              <a:t> </a:t>
            </a:r>
            <a:r>
              <a:rPr sz="3200" spc="-10" dirty="0">
                <a:latin typeface="Calibri"/>
                <a:cs typeface="Calibri"/>
              </a:rPr>
              <a:t>associated</a:t>
            </a:r>
            <a:r>
              <a:rPr sz="3200" spc="-5" dirty="0">
                <a:latin typeface="Calibri"/>
                <a:cs typeface="Calibri"/>
              </a:rPr>
              <a:t> with </a:t>
            </a:r>
            <a:r>
              <a:rPr sz="3200" spc="-10" dirty="0">
                <a:latin typeface="Calibri"/>
                <a:cs typeface="Calibri"/>
              </a:rPr>
              <a:t>Ultrasound</a:t>
            </a:r>
            <a:r>
              <a:rPr sz="3200" spc="20" dirty="0">
                <a:latin typeface="Calibri"/>
                <a:cs typeface="Calibri"/>
              </a:rPr>
              <a:t> </a:t>
            </a:r>
            <a:r>
              <a:rPr sz="3200" spc="-10" dirty="0">
                <a:latin typeface="Calibri"/>
                <a:cs typeface="Calibri"/>
              </a:rPr>
              <a:t>image </a:t>
            </a:r>
            <a:r>
              <a:rPr sz="3200" spc="-710" dirty="0">
                <a:latin typeface="Calibri"/>
                <a:cs typeface="Calibri"/>
              </a:rPr>
              <a:t> </a:t>
            </a:r>
            <a:r>
              <a:rPr sz="3200" spc="-5" dirty="0">
                <a:latin typeface="Calibri"/>
                <a:cs typeface="Calibri"/>
              </a:rPr>
              <a:t>acquisition</a:t>
            </a:r>
            <a:endParaRPr sz="3200">
              <a:latin typeface="Calibri"/>
              <a:cs typeface="Calibri"/>
            </a:endParaRPr>
          </a:p>
          <a:p>
            <a:pPr marL="355600" indent="-343535">
              <a:lnSpc>
                <a:spcPct val="100000"/>
              </a:lnSpc>
              <a:spcBef>
                <a:spcPts val="770"/>
              </a:spcBef>
              <a:buFont typeface="Arial MT"/>
              <a:buChar char="•"/>
              <a:tabLst>
                <a:tab pos="355600" algn="l"/>
                <a:tab pos="356235" algn="l"/>
              </a:tabLst>
            </a:pPr>
            <a:r>
              <a:rPr sz="3200" spc="-5" dirty="0">
                <a:latin typeface="Calibri"/>
                <a:cs typeface="Calibri"/>
              </a:rPr>
              <a:t>How</a:t>
            </a:r>
            <a:r>
              <a:rPr sz="3200" spc="-10" dirty="0">
                <a:latin typeface="Calibri"/>
                <a:cs typeface="Calibri"/>
              </a:rPr>
              <a:t> </a:t>
            </a:r>
            <a:r>
              <a:rPr sz="3200" spc="-5" dirty="0">
                <a:latin typeface="Calibri"/>
                <a:cs typeface="Calibri"/>
              </a:rPr>
              <a:t>AI</a:t>
            </a:r>
            <a:r>
              <a:rPr sz="3200" spc="15" dirty="0">
                <a:latin typeface="Calibri"/>
                <a:cs typeface="Calibri"/>
              </a:rPr>
              <a:t> </a:t>
            </a:r>
            <a:r>
              <a:rPr sz="3200" spc="-10" dirty="0">
                <a:latin typeface="Calibri"/>
                <a:cs typeface="Calibri"/>
              </a:rPr>
              <a:t>can</a:t>
            </a:r>
            <a:r>
              <a:rPr sz="3200" spc="-15" dirty="0">
                <a:latin typeface="Calibri"/>
                <a:cs typeface="Calibri"/>
              </a:rPr>
              <a:t> </a:t>
            </a:r>
            <a:r>
              <a:rPr sz="3200" spc="-10" dirty="0">
                <a:latin typeface="Calibri"/>
                <a:cs typeface="Calibri"/>
              </a:rPr>
              <a:t>assist</a:t>
            </a:r>
            <a:r>
              <a:rPr sz="3200" spc="10" dirty="0">
                <a:latin typeface="Calibri"/>
                <a:cs typeface="Calibri"/>
              </a:rPr>
              <a:t> </a:t>
            </a:r>
            <a:r>
              <a:rPr sz="3200" spc="-5" dirty="0">
                <a:latin typeface="Calibri"/>
                <a:cs typeface="Calibri"/>
              </a:rPr>
              <a:t>with</a:t>
            </a:r>
            <a:r>
              <a:rPr sz="3200" spc="10" dirty="0">
                <a:latin typeface="Calibri"/>
                <a:cs typeface="Calibri"/>
              </a:rPr>
              <a:t> </a:t>
            </a:r>
            <a:r>
              <a:rPr sz="3200" spc="-10">
                <a:latin typeface="Calibri"/>
                <a:cs typeface="Calibri"/>
              </a:rPr>
              <a:t>image</a:t>
            </a:r>
            <a:r>
              <a:rPr sz="3200" spc="5">
                <a:latin typeface="Calibri"/>
                <a:cs typeface="Calibri"/>
              </a:rPr>
              <a:t> </a:t>
            </a:r>
            <a:r>
              <a:rPr sz="3200" spc="-5" smtClean="0">
                <a:latin typeface="Calibri"/>
                <a:cs typeface="Calibri"/>
              </a:rPr>
              <a:t>acquisition</a:t>
            </a:r>
            <a:endParaRPr lang="en-US" sz="3200" spc="-5" dirty="0" smtClean="0">
              <a:latin typeface="Calibri"/>
              <a:cs typeface="Calibri"/>
            </a:endParaRPr>
          </a:p>
          <a:p>
            <a:pPr marL="355600" indent="-343535">
              <a:lnSpc>
                <a:spcPct val="100000"/>
              </a:lnSpc>
              <a:spcBef>
                <a:spcPts val="770"/>
              </a:spcBef>
              <a:buFont typeface="Arial MT"/>
              <a:buChar char="•"/>
              <a:tabLst>
                <a:tab pos="355600" algn="l"/>
                <a:tab pos="356235" algn="l"/>
              </a:tabLst>
            </a:pPr>
            <a:r>
              <a:rPr lang="en-US" sz="3200" spc="-5" dirty="0" smtClean="0">
                <a:latin typeface="Calibri"/>
                <a:cs typeface="Calibri"/>
              </a:rPr>
              <a:t>Problem Statement 1 </a:t>
            </a:r>
          </a:p>
          <a:p>
            <a:pPr marL="355600" indent="-343535">
              <a:spcBef>
                <a:spcPts val="770"/>
              </a:spcBef>
              <a:buFont typeface="Arial MT"/>
              <a:buChar char="•"/>
              <a:tabLst>
                <a:tab pos="355600" algn="l"/>
                <a:tab pos="356235" algn="l"/>
              </a:tabLst>
            </a:pPr>
            <a:r>
              <a:rPr lang="en-US" sz="3200" spc="-5" dirty="0" smtClean="0">
                <a:cs typeface="Calibri"/>
              </a:rPr>
              <a:t>Problem Statement 2</a:t>
            </a:r>
          </a:p>
        </p:txBody>
      </p:sp>
      <p:sp>
        <p:nvSpPr>
          <p:cNvPr id="10" name="object 4"/>
          <p:cNvSpPr txBox="1">
            <a:spLocks noGrp="1"/>
          </p:cNvSpPr>
          <p:nvPr>
            <p:ph type="sldNum" sz="quarter" idx="4294967295"/>
          </p:nvPr>
        </p:nvSpPr>
        <p:spPr>
          <a:xfrm>
            <a:off x="9451763" y="6309398"/>
            <a:ext cx="161290" cy="196215"/>
          </a:xfrm>
          <a:prstGeom prst="rect">
            <a:avLst/>
          </a:prstGeom>
        </p:spPr>
        <p:txBody>
          <a:bodyPr vert="horz" wrap="square" lIns="0" tIns="0" rIns="0" bIns="0" rtlCol="0">
            <a:spAutoFit/>
          </a:bodyPr>
          <a:lstStyle/>
          <a:p>
            <a:pPr marL="38100">
              <a:lnSpc>
                <a:spcPts val="1425"/>
              </a:lnSpc>
            </a:pPr>
            <a:fld id="{81D60167-4931-47E6-BA6A-407CBD079E47}" type="slidenum">
              <a:rPr spc="-5" dirty="0"/>
              <a:pPr marL="38100">
                <a:lnSpc>
                  <a:spcPts val="1425"/>
                </a:lnSpc>
              </a:pPr>
              <a:t>2</a:t>
            </a:fld>
            <a:endParaRPr spc="-5" dirty="0"/>
          </a:p>
        </p:txBody>
      </p:sp>
      <p:sp>
        <p:nvSpPr>
          <p:cNvPr id="11" name="object 3"/>
          <p:cNvSpPr txBox="1">
            <a:spLocks/>
          </p:cNvSpPr>
          <p:nvPr/>
        </p:nvSpPr>
        <p:spPr>
          <a:xfrm>
            <a:off x="1143000" y="609600"/>
            <a:ext cx="1753235" cy="696595"/>
          </a:xfrm>
          <a:prstGeom prst="rect">
            <a:avLst/>
          </a:prstGeom>
        </p:spPr>
        <p:txBody>
          <a:bodyPr vert="horz" wrap="square" lIns="0" tIns="13335" rIns="0" bIns="0" rtlCol="0" anchor="ctr">
            <a:spAutoFit/>
          </a:bodyPr>
          <a:lstStyle/>
          <a:p>
            <a:pPr marL="12700" marR="0" lvl="0" indent="0" algn="ctr" defTabSz="914400" rtl="0" eaLnBrk="1" fontAlgn="auto" latinLnBrk="0" hangingPunct="1">
              <a:lnSpc>
                <a:spcPct val="100000"/>
              </a:lnSpc>
              <a:spcBef>
                <a:spcPts val="105"/>
              </a:spcBef>
              <a:spcAft>
                <a:spcPts val="0"/>
              </a:spcAft>
              <a:buClrTx/>
              <a:buSzTx/>
              <a:buFontTx/>
              <a:buNone/>
              <a:tabLst/>
              <a:defRPr/>
            </a:pPr>
            <a:r>
              <a:rPr kumimoji="0" lang="en-US" sz="4400" b="0" i="0" u="none" strike="noStrike" kern="1200" cap="none" spc="-5" normalizeH="0" baseline="0" noProof="0" smtClean="0">
                <a:ln>
                  <a:noFill/>
                </a:ln>
                <a:solidFill>
                  <a:schemeClr val="tx1"/>
                </a:solidFill>
                <a:effectLst/>
                <a:uLnTx/>
                <a:uFillTx/>
                <a:latin typeface="+mj-lt"/>
                <a:ea typeface="+mj-ea"/>
                <a:cs typeface="+mj-cs"/>
              </a:rPr>
              <a:t>Ou</a:t>
            </a:r>
            <a:r>
              <a:rPr kumimoji="0" lang="en-US" sz="4400" b="0" i="0" u="none" strike="noStrike" kern="1200" cap="none" spc="-10" normalizeH="0" baseline="0" noProof="0" smtClean="0">
                <a:ln>
                  <a:noFill/>
                </a:ln>
                <a:solidFill>
                  <a:schemeClr val="tx1"/>
                </a:solidFill>
                <a:effectLst/>
                <a:uLnTx/>
                <a:uFillTx/>
                <a:latin typeface="+mj-lt"/>
                <a:ea typeface="+mj-ea"/>
                <a:cs typeface="+mj-cs"/>
              </a:rPr>
              <a:t>t</a:t>
            </a:r>
            <a:r>
              <a:rPr kumimoji="0" lang="en-US" sz="4400" b="0" i="0" u="none" strike="noStrike" kern="1200" cap="none" spc="-5" normalizeH="0" baseline="0" noProof="0" smtClean="0">
                <a:ln>
                  <a:noFill/>
                </a:ln>
                <a:solidFill>
                  <a:schemeClr val="tx1"/>
                </a:solidFill>
                <a:effectLst/>
                <a:uLnTx/>
                <a:uFillTx/>
                <a:latin typeface="+mj-lt"/>
                <a:ea typeface="+mj-ea"/>
                <a:cs typeface="+mj-cs"/>
              </a:rPr>
              <a:t>li</a:t>
            </a:r>
            <a:r>
              <a:rPr kumimoji="0" lang="en-US" sz="4400" b="0" i="0" u="none" strike="noStrike" kern="1200" cap="none" spc="0" normalizeH="0" baseline="0" noProof="0" smtClean="0">
                <a:ln>
                  <a:noFill/>
                </a:ln>
                <a:solidFill>
                  <a:schemeClr val="tx1"/>
                </a:solidFill>
                <a:effectLst/>
                <a:uLnTx/>
                <a:uFillTx/>
                <a:latin typeface="+mj-lt"/>
                <a:ea typeface="+mj-ea"/>
                <a:cs typeface="+mj-cs"/>
              </a:rPr>
              <a:t>ne</a:t>
            </a:r>
            <a:endParaRPr kumimoji="0" lang="en-US" sz="4400" b="0" i="0" u="none" strike="noStrike" kern="1200" cap="none" spc="0" normalizeH="0" baseline="0" noProof="0">
              <a:ln>
                <a:noFill/>
              </a:ln>
              <a:solidFill>
                <a:schemeClr val="tx1"/>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a:t>
            </a:r>
            <a:endParaRPr lang="en-US" dirty="0"/>
          </a:p>
        </p:txBody>
      </p:sp>
      <p:sp>
        <p:nvSpPr>
          <p:cNvPr id="5" name="Content Placeholder 4"/>
          <p:cNvSpPr>
            <a:spLocks noGrp="1"/>
          </p:cNvSpPr>
          <p:nvPr>
            <p:ph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graphicFrame>
        <p:nvGraphicFramePr>
          <p:cNvPr id="6" name="object 2"/>
          <p:cNvGraphicFramePr>
            <a:graphicFrameLocks noGrp="1"/>
          </p:cNvGraphicFramePr>
          <p:nvPr/>
        </p:nvGraphicFramePr>
        <p:xfrm>
          <a:off x="1371600" y="1828800"/>
          <a:ext cx="4343400" cy="2586790"/>
        </p:xfrm>
        <a:graphic>
          <a:graphicData uri="http://schemas.openxmlformats.org/drawingml/2006/table">
            <a:tbl>
              <a:tblPr firstRow="1" bandRow="1">
                <a:tableStyleId>{2D5ABB26-0587-4C30-8999-92F81FD0307C}</a:tableStyleId>
              </a:tblPr>
              <a:tblGrid>
                <a:gridCol w="4343400">
                  <a:extLst>
                    <a:ext uri="{9D8B030D-6E8A-4147-A177-3AD203B41FA5}">
                      <a16:colId xmlns:a16="http://schemas.microsoft.com/office/drawing/2014/main" val="20000"/>
                    </a:ext>
                  </a:extLst>
                </a:gridCol>
              </a:tblGrid>
              <a:tr h="702110">
                <a:tc>
                  <a:txBody>
                    <a:bodyPr/>
                    <a:lstStyle/>
                    <a:p>
                      <a:pPr marL="34290">
                        <a:lnSpc>
                          <a:spcPct val="100000"/>
                        </a:lnSpc>
                        <a:spcBef>
                          <a:spcPts val="1215"/>
                        </a:spcBef>
                      </a:pPr>
                      <a:r>
                        <a:rPr sz="2800" spc="-10" dirty="0">
                          <a:latin typeface="Calibri"/>
                          <a:cs typeface="Calibri"/>
                        </a:rPr>
                        <a:t>Low</a:t>
                      </a:r>
                      <a:r>
                        <a:rPr sz="2800" dirty="0">
                          <a:latin typeface="Calibri"/>
                          <a:cs typeface="Calibri"/>
                        </a:rPr>
                        <a:t> </a:t>
                      </a:r>
                      <a:r>
                        <a:rPr sz="2800" spc="-20" dirty="0">
                          <a:latin typeface="Calibri"/>
                          <a:cs typeface="Calibri"/>
                        </a:rPr>
                        <a:t>cost</a:t>
                      </a:r>
                      <a:r>
                        <a:rPr sz="2800" spc="15" dirty="0">
                          <a:latin typeface="Calibri"/>
                          <a:cs typeface="Calibri"/>
                        </a:rPr>
                        <a:t> </a:t>
                      </a:r>
                      <a:r>
                        <a:rPr sz="2800" spc="-5" dirty="0">
                          <a:latin typeface="Calibri"/>
                          <a:cs typeface="Calibri"/>
                        </a:rPr>
                        <a:t>and</a:t>
                      </a:r>
                      <a:r>
                        <a:rPr sz="2800" spc="10" dirty="0">
                          <a:latin typeface="Calibri"/>
                          <a:cs typeface="Calibri"/>
                        </a:rPr>
                        <a:t> </a:t>
                      </a:r>
                      <a:r>
                        <a:rPr sz="2800" spc="-10" dirty="0">
                          <a:latin typeface="Calibri"/>
                          <a:cs typeface="Calibri"/>
                        </a:rPr>
                        <a:t>widely</a:t>
                      </a:r>
                      <a:r>
                        <a:rPr sz="2800" spc="5" dirty="0">
                          <a:latin typeface="Calibri"/>
                          <a:cs typeface="Calibri"/>
                        </a:rPr>
                        <a:t> </a:t>
                      </a:r>
                      <a:r>
                        <a:rPr sz="2800" spc="-10" dirty="0">
                          <a:latin typeface="Calibri"/>
                          <a:cs typeface="Calibri"/>
                        </a:rPr>
                        <a:t>accessible</a:t>
                      </a:r>
                      <a:endParaRPr sz="2800">
                        <a:latin typeface="Calibri"/>
                        <a:cs typeface="Calibri"/>
                      </a:endParaRPr>
                    </a:p>
                  </a:txBody>
                  <a:tcPr marL="0" marR="0" marT="154305" marB="0">
                    <a:lnT w="6350">
                      <a:solidFill>
                        <a:srgbClr val="DADADA"/>
                      </a:solidFill>
                      <a:prstDash val="solid"/>
                    </a:lnT>
                    <a:lnB w="6350">
                      <a:solidFill>
                        <a:srgbClr val="DADADA"/>
                      </a:solidFill>
                      <a:prstDash val="solid"/>
                    </a:lnB>
                  </a:tcPr>
                </a:tc>
                <a:extLst>
                  <a:ext uri="{0D108BD9-81ED-4DB2-BD59-A6C34878D82A}">
                    <a16:rowId xmlns:a16="http://schemas.microsoft.com/office/drawing/2014/main" val="10000"/>
                  </a:ext>
                </a:extLst>
              </a:tr>
              <a:tr h="702110">
                <a:tc>
                  <a:txBody>
                    <a:bodyPr/>
                    <a:lstStyle/>
                    <a:p>
                      <a:pPr marL="34290">
                        <a:lnSpc>
                          <a:spcPct val="100000"/>
                        </a:lnSpc>
                        <a:spcBef>
                          <a:spcPts val="1210"/>
                        </a:spcBef>
                      </a:pPr>
                      <a:r>
                        <a:rPr sz="2800" spc="-20" dirty="0">
                          <a:latin typeface="Calibri"/>
                          <a:cs typeface="Calibri"/>
                        </a:rPr>
                        <a:t>Portability</a:t>
                      </a:r>
                      <a:endParaRPr sz="2800">
                        <a:latin typeface="Calibri"/>
                        <a:cs typeface="Calibri"/>
                      </a:endParaRPr>
                    </a:p>
                  </a:txBody>
                  <a:tcPr marL="0" marR="0" marT="153670" marB="0">
                    <a:lnT w="6350">
                      <a:solidFill>
                        <a:srgbClr val="DADADA"/>
                      </a:solidFill>
                      <a:prstDash val="solid"/>
                    </a:lnT>
                    <a:lnB w="6350">
                      <a:solidFill>
                        <a:srgbClr val="DADADA"/>
                      </a:solidFill>
                      <a:prstDash val="solid"/>
                    </a:lnB>
                  </a:tcPr>
                </a:tc>
                <a:extLst>
                  <a:ext uri="{0D108BD9-81ED-4DB2-BD59-A6C34878D82A}">
                    <a16:rowId xmlns:a16="http://schemas.microsoft.com/office/drawing/2014/main" val="10001"/>
                  </a:ext>
                </a:extLst>
              </a:tr>
              <a:tr h="408676">
                <a:tc>
                  <a:txBody>
                    <a:bodyPr/>
                    <a:lstStyle/>
                    <a:p>
                      <a:pPr marL="34290">
                        <a:lnSpc>
                          <a:spcPct val="100000"/>
                        </a:lnSpc>
                        <a:spcBef>
                          <a:spcPts val="85"/>
                        </a:spcBef>
                      </a:pPr>
                      <a:r>
                        <a:rPr sz="2800" spc="-30" dirty="0">
                          <a:latin typeface="Calibri"/>
                          <a:cs typeface="Calibri"/>
                        </a:rPr>
                        <a:t>Variety</a:t>
                      </a:r>
                      <a:r>
                        <a:rPr sz="2800" spc="-25" dirty="0">
                          <a:latin typeface="Calibri"/>
                          <a:cs typeface="Calibri"/>
                        </a:rPr>
                        <a:t> </a:t>
                      </a:r>
                      <a:r>
                        <a:rPr sz="2800" spc="-5" dirty="0">
                          <a:latin typeface="Calibri"/>
                          <a:cs typeface="Calibri"/>
                        </a:rPr>
                        <a:t>of</a:t>
                      </a:r>
                      <a:r>
                        <a:rPr sz="2800" spc="-15" dirty="0">
                          <a:latin typeface="Calibri"/>
                          <a:cs typeface="Calibri"/>
                        </a:rPr>
                        <a:t> </a:t>
                      </a:r>
                      <a:r>
                        <a:rPr sz="2800" spc="-10">
                          <a:latin typeface="Calibri"/>
                          <a:cs typeface="Calibri"/>
                        </a:rPr>
                        <a:t>clinical </a:t>
                      </a:r>
                      <a:endParaRPr lang="en-US" sz="2800" spc="-10" dirty="0" smtClean="0">
                        <a:latin typeface="Calibri"/>
                        <a:cs typeface="Calibri"/>
                      </a:endParaRPr>
                    </a:p>
                    <a:p>
                      <a:pPr marL="34290">
                        <a:lnSpc>
                          <a:spcPct val="100000"/>
                        </a:lnSpc>
                        <a:spcBef>
                          <a:spcPts val="85"/>
                        </a:spcBef>
                      </a:pPr>
                      <a:r>
                        <a:rPr sz="2800" spc="-10" smtClean="0">
                          <a:latin typeface="Calibri"/>
                          <a:cs typeface="Calibri"/>
                        </a:rPr>
                        <a:t>applications</a:t>
                      </a:r>
                      <a:endParaRPr sz="2800">
                        <a:latin typeface="Calibri"/>
                        <a:cs typeface="Calibri"/>
                      </a:endParaRPr>
                    </a:p>
                  </a:txBody>
                  <a:tcPr marL="0" marR="0" marT="10795" marB="0">
                    <a:lnT w="6350" cap="flat" cmpd="sng" algn="ctr">
                      <a:solidFill>
                        <a:srgbClr val="DADADA"/>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sp>
        <p:nvSpPr>
          <p:cNvPr id="7" name="object 3"/>
          <p:cNvSpPr/>
          <p:nvPr/>
        </p:nvSpPr>
        <p:spPr>
          <a:xfrm>
            <a:off x="5181600" y="1371600"/>
            <a:ext cx="609600" cy="3218815"/>
          </a:xfrm>
          <a:custGeom>
            <a:avLst/>
            <a:gdLst/>
            <a:ahLst/>
            <a:cxnLst/>
            <a:rect l="l" t="t" r="r" b="b"/>
            <a:pathLst>
              <a:path w="271779" h="3218815">
                <a:moveTo>
                  <a:pt x="0" y="0"/>
                </a:moveTo>
                <a:lnTo>
                  <a:pt x="0" y="3218688"/>
                </a:lnTo>
                <a:lnTo>
                  <a:pt x="271272" y="1609344"/>
                </a:lnTo>
                <a:lnTo>
                  <a:pt x="0" y="0"/>
                </a:lnTo>
                <a:close/>
              </a:path>
            </a:pathLst>
          </a:custGeom>
          <a:solidFill>
            <a:srgbClr val="DADADA"/>
          </a:solidFill>
        </p:spPr>
        <p:txBody>
          <a:bodyPr wrap="square" lIns="0" tIns="0" rIns="0" bIns="0" rtlCol="0"/>
          <a:lstStyle/>
          <a:p>
            <a:endParaRPr/>
          </a:p>
        </p:txBody>
      </p:sp>
      <p:sp>
        <p:nvSpPr>
          <p:cNvPr id="8" name="object 4"/>
          <p:cNvSpPr txBox="1">
            <a:spLocks/>
          </p:cNvSpPr>
          <p:nvPr/>
        </p:nvSpPr>
        <p:spPr>
          <a:xfrm>
            <a:off x="1136650" y="533400"/>
            <a:ext cx="8007350" cy="696595"/>
          </a:xfrm>
          <a:prstGeom prst="rect">
            <a:avLst/>
          </a:prstGeom>
        </p:spPr>
        <p:txBody>
          <a:bodyPr vert="horz" wrap="square" lIns="0" tIns="13335" rIns="0" bIns="0" rtlCol="0" anchor="ctr">
            <a:spAutoFit/>
          </a:bodyPr>
          <a:lstStyle/>
          <a:p>
            <a:pPr marL="12700" marR="0" lvl="0" indent="0" algn="ctr" defTabSz="914400" rtl="0" eaLnBrk="1" fontAlgn="auto" latinLnBrk="0" hangingPunct="1">
              <a:lnSpc>
                <a:spcPct val="100000"/>
              </a:lnSpc>
              <a:spcBef>
                <a:spcPts val="105"/>
              </a:spcBef>
              <a:spcAft>
                <a:spcPts val="0"/>
              </a:spcAft>
              <a:buClrTx/>
              <a:buSzTx/>
              <a:buFontTx/>
              <a:buNone/>
              <a:tabLst/>
              <a:defRPr/>
            </a:pPr>
            <a:r>
              <a:rPr kumimoji="0" lang="en-US" sz="4400" b="0" i="0" u="none" strike="noStrike" kern="1200" cap="none" spc="-20" normalizeH="0" baseline="0" noProof="0" dirty="0" smtClean="0">
                <a:ln>
                  <a:noFill/>
                </a:ln>
                <a:solidFill>
                  <a:schemeClr val="tx1"/>
                </a:solidFill>
                <a:effectLst/>
                <a:uLnTx/>
                <a:uFillTx/>
                <a:latin typeface="+mj-lt"/>
                <a:ea typeface="+mj-ea"/>
                <a:cs typeface="+mj-cs"/>
              </a:rPr>
              <a:t>Advantages</a:t>
            </a:r>
            <a:r>
              <a:rPr kumimoji="0" lang="en-US" sz="4400" b="0" i="0" u="none" strike="noStrike" kern="1200" cap="none" spc="-35" normalizeH="0" baseline="0" noProof="0" dirty="0" smtClean="0">
                <a:ln>
                  <a:noFill/>
                </a:ln>
                <a:solidFill>
                  <a:schemeClr val="tx1"/>
                </a:solidFill>
                <a:effectLst/>
                <a:uLnTx/>
                <a:uFillTx/>
                <a:latin typeface="+mj-lt"/>
                <a:ea typeface="+mj-ea"/>
                <a:cs typeface="+mj-cs"/>
              </a:rPr>
              <a:t> </a:t>
            </a:r>
            <a:r>
              <a:rPr kumimoji="0" lang="en-US" sz="4400" b="0" i="0" u="none" strike="noStrike" kern="1200" cap="none" spc="-5" normalizeH="0" baseline="0" noProof="0" dirty="0" smtClean="0">
                <a:ln>
                  <a:noFill/>
                </a:ln>
                <a:solidFill>
                  <a:schemeClr val="tx1"/>
                </a:solidFill>
                <a:effectLst/>
                <a:uLnTx/>
                <a:uFillTx/>
                <a:latin typeface="+mj-lt"/>
                <a:ea typeface="+mj-ea"/>
                <a:cs typeface="+mj-cs"/>
              </a:rPr>
              <a:t>of</a:t>
            </a:r>
            <a:r>
              <a:rPr kumimoji="0" lang="en-US" sz="4400" b="0" i="0" u="none" strike="noStrike" kern="1200" cap="none" spc="-20" normalizeH="0" baseline="0" noProof="0" dirty="0" smtClean="0">
                <a:ln>
                  <a:noFill/>
                </a:ln>
                <a:solidFill>
                  <a:schemeClr val="tx1"/>
                </a:solidFill>
                <a:effectLst/>
                <a:uLnTx/>
                <a:uFillTx/>
                <a:latin typeface="+mj-lt"/>
                <a:ea typeface="+mj-ea"/>
                <a:cs typeface="+mj-cs"/>
              </a:rPr>
              <a:t> </a:t>
            </a:r>
            <a:r>
              <a:rPr kumimoji="0" lang="en-US" sz="4400" b="0" i="0" u="none" strike="noStrike" kern="1200" cap="none" spc="-15" normalizeH="0" baseline="0" noProof="0" dirty="0" smtClean="0">
                <a:ln>
                  <a:noFill/>
                </a:ln>
                <a:solidFill>
                  <a:schemeClr val="tx1"/>
                </a:solidFill>
                <a:effectLst/>
                <a:uLnTx/>
                <a:uFillTx/>
                <a:latin typeface="+mj-lt"/>
                <a:ea typeface="+mj-ea"/>
                <a:cs typeface="+mj-cs"/>
              </a:rPr>
              <a:t>Ultrasound </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Imaging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object 6"/>
          <p:cNvSpPr txBox="1">
            <a:spLocks noGrp="1"/>
          </p:cNvSpPr>
          <p:nvPr>
            <p:ph type="sldNum" sz="quarter" idx="4294967295"/>
          </p:nvPr>
        </p:nvSpPr>
        <p:spPr>
          <a:xfrm>
            <a:off x="8704950" y="6452656"/>
            <a:ext cx="161290" cy="196215"/>
          </a:xfrm>
          <a:prstGeom prst="rect">
            <a:avLst/>
          </a:prstGeom>
        </p:spPr>
        <p:txBody>
          <a:bodyPr vert="horz" wrap="square" lIns="0" tIns="0" rIns="0" bIns="0" rtlCol="0">
            <a:spAutoFit/>
          </a:bodyPr>
          <a:lstStyle/>
          <a:p>
            <a:pPr marL="38100">
              <a:lnSpc>
                <a:spcPts val="1425"/>
              </a:lnSpc>
            </a:pPr>
            <a:fld id="{81D60167-4931-47E6-BA6A-407CBD079E47}" type="slidenum">
              <a:rPr spc="-5" dirty="0"/>
              <a:pPr marL="38100">
                <a:lnSpc>
                  <a:spcPts val="1425"/>
                </a:lnSpc>
              </a:pPr>
              <a:t>3</a:t>
            </a:fld>
            <a:endParaRPr spc="-5" dirty="0"/>
          </a:p>
        </p:txBody>
      </p:sp>
      <p:sp>
        <p:nvSpPr>
          <p:cNvPr id="10" name="object 5"/>
          <p:cNvSpPr txBox="1"/>
          <p:nvPr/>
        </p:nvSpPr>
        <p:spPr>
          <a:xfrm>
            <a:off x="5943600" y="2362200"/>
            <a:ext cx="2899410" cy="1854200"/>
          </a:xfrm>
          <a:prstGeom prst="rect">
            <a:avLst/>
          </a:prstGeom>
        </p:spPr>
        <p:txBody>
          <a:bodyPr vert="horz" wrap="square" lIns="0" tIns="12700" rIns="0" bIns="0" rtlCol="0">
            <a:spAutoFit/>
          </a:bodyPr>
          <a:lstStyle/>
          <a:p>
            <a:pPr marL="12700" marR="5080">
              <a:lnSpc>
                <a:spcPct val="100000"/>
              </a:lnSpc>
              <a:spcBef>
                <a:spcPts val="100"/>
              </a:spcBef>
            </a:pPr>
            <a:r>
              <a:rPr sz="2400" spc="-10" dirty="0">
                <a:latin typeface="Calibri"/>
                <a:cs typeface="Calibri"/>
              </a:rPr>
              <a:t>Ultrasound could </a:t>
            </a:r>
            <a:r>
              <a:rPr sz="2400" spc="-5" dirty="0">
                <a:latin typeface="Calibri"/>
                <a:cs typeface="Calibri"/>
              </a:rPr>
              <a:t>be </a:t>
            </a:r>
            <a:r>
              <a:rPr sz="2400" dirty="0">
                <a:latin typeface="Calibri"/>
                <a:cs typeface="Calibri"/>
              </a:rPr>
              <a:t>an </a:t>
            </a:r>
            <a:r>
              <a:rPr sz="2400" spc="-535" dirty="0">
                <a:latin typeface="Calibri"/>
                <a:cs typeface="Calibri"/>
              </a:rPr>
              <a:t> </a:t>
            </a:r>
            <a:r>
              <a:rPr sz="2400" spc="-15" dirty="0">
                <a:latin typeface="Calibri"/>
                <a:cs typeface="Calibri"/>
              </a:rPr>
              <a:t>attractive </a:t>
            </a:r>
            <a:r>
              <a:rPr sz="2400" spc="-5" dirty="0">
                <a:latin typeface="Calibri"/>
                <a:cs typeface="Calibri"/>
              </a:rPr>
              <a:t>modality </a:t>
            </a:r>
            <a:r>
              <a:rPr sz="2400" spc="-20" dirty="0">
                <a:latin typeface="Calibri"/>
                <a:cs typeface="Calibri"/>
              </a:rPr>
              <a:t>for </a:t>
            </a:r>
            <a:r>
              <a:rPr sz="2400" spc="-15" dirty="0">
                <a:latin typeface="Calibri"/>
                <a:cs typeface="Calibri"/>
              </a:rPr>
              <a:t> </a:t>
            </a:r>
            <a:r>
              <a:rPr sz="2400" spc="-5" dirty="0">
                <a:latin typeface="Calibri"/>
                <a:cs typeface="Calibri"/>
              </a:rPr>
              <a:t>AI/ML space both </a:t>
            </a:r>
            <a:r>
              <a:rPr sz="2400" spc="-20" dirty="0">
                <a:latin typeface="Calibri"/>
                <a:cs typeface="Calibri"/>
              </a:rPr>
              <a:t>for </a:t>
            </a:r>
            <a:r>
              <a:rPr sz="2400" spc="-15" dirty="0">
                <a:latin typeface="Calibri"/>
                <a:cs typeface="Calibri"/>
              </a:rPr>
              <a:t> </a:t>
            </a:r>
            <a:r>
              <a:rPr sz="2400" spc="-10" dirty="0">
                <a:latin typeface="Calibri"/>
                <a:cs typeface="Calibri"/>
              </a:rPr>
              <a:t>image </a:t>
            </a:r>
            <a:r>
              <a:rPr sz="2400" spc="-5" dirty="0">
                <a:latin typeface="Calibri"/>
                <a:cs typeface="Calibri"/>
              </a:rPr>
              <a:t>acquisition </a:t>
            </a:r>
            <a:r>
              <a:rPr sz="2400" dirty="0">
                <a:latin typeface="Calibri"/>
                <a:cs typeface="Calibri"/>
              </a:rPr>
              <a:t>and </a:t>
            </a:r>
            <a:r>
              <a:rPr sz="2400" spc="5" dirty="0">
                <a:latin typeface="Calibri"/>
                <a:cs typeface="Calibri"/>
              </a:rPr>
              <a:t> </a:t>
            </a:r>
            <a:r>
              <a:rPr sz="2400" spc="-15" dirty="0">
                <a:latin typeface="Calibri"/>
                <a:cs typeface="Calibri"/>
              </a:rPr>
              <a:t>post</a:t>
            </a:r>
            <a:r>
              <a:rPr sz="2400" spc="-10" dirty="0">
                <a:latin typeface="Calibri"/>
                <a:cs typeface="Calibri"/>
              </a:rPr>
              <a:t> processing.</a:t>
            </a:r>
            <a:endParaRPr sz="2400">
              <a:latin typeface="Calibri"/>
              <a:cs typeface="Calibri"/>
            </a:endParaRPr>
          </a:p>
        </p:txBody>
      </p:sp>
    </p:spTree>
    <p:extLst>
      <p:ext uri="{BB962C8B-B14F-4D97-AF65-F5344CB8AC3E}">
        <p14:creationId xmlns:p14="http://schemas.microsoft.com/office/powerpoint/2010/main" val="3763581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a:t>
            </a:r>
            <a:endParaRPr lang="en-US" dirty="0"/>
          </a:p>
        </p:txBody>
      </p:sp>
      <p:sp>
        <p:nvSpPr>
          <p:cNvPr id="5" name="Content Placeholder 4"/>
          <p:cNvSpPr>
            <a:spLocks noGrp="1"/>
          </p:cNvSpPr>
          <p:nvPr>
            <p:ph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6" name="object 2"/>
          <p:cNvSpPr txBox="1">
            <a:spLocks/>
          </p:cNvSpPr>
          <p:nvPr/>
        </p:nvSpPr>
        <p:spPr>
          <a:xfrm>
            <a:off x="1219201" y="152400"/>
            <a:ext cx="7162800" cy="997068"/>
          </a:xfrm>
          <a:prstGeom prst="rect">
            <a:avLst/>
          </a:prstGeom>
        </p:spPr>
        <p:txBody>
          <a:bodyPr vert="horz" wrap="square" lIns="0" tIns="12065" rIns="0" bIns="0" rtlCol="0" anchor="ctr">
            <a:spAutoFit/>
          </a:bodyPr>
          <a:lstStyle/>
          <a:p>
            <a:pPr marL="12700" marR="5080" lvl="0" indent="0" defTabSz="914400" rtl="0" eaLnBrk="1" fontAlgn="auto" latinLnBrk="0" hangingPunct="1">
              <a:lnSpc>
                <a:spcPct val="100000"/>
              </a:lnSpc>
              <a:spcBef>
                <a:spcPts val="95"/>
              </a:spcBef>
              <a:spcAft>
                <a:spcPts val="0"/>
              </a:spcAft>
              <a:buClrTx/>
              <a:buSzTx/>
              <a:buFontTx/>
              <a:buNone/>
              <a:tabLst/>
              <a:defRPr/>
            </a:pPr>
            <a:r>
              <a:rPr kumimoji="0" lang="en-US" sz="3200" b="0" i="0" u="none" strike="noStrike" kern="1200" cap="none" spc="-10" normalizeH="0" baseline="0" noProof="0" dirty="0" smtClean="0">
                <a:ln>
                  <a:noFill/>
                </a:ln>
                <a:solidFill>
                  <a:schemeClr val="tx1"/>
                </a:solidFill>
                <a:effectLst/>
                <a:uLnTx/>
                <a:uFillTx/>
                <a:latin typeface="+mj-lt"/>
                <a:ea typeface="+mj-ea"/>
                <a:cs typeface="+mj-cs"/>
              </a:rPr>
              <a:t>Challenges</a:t>
            </a:r>
            <a:r>
              <a:rPr kumimoji="0" lang="en-US" sz="3200" b="0" i="0" u="none" strike="noStrike" kern="1200" cap="none" spc="5" normalizeH="0" baseline="0" noProof="0" dirty="0" smtClean="0">
                <a:ln>
                  <a:noFill/>
                </a:ln>
                <a:solidFill>
                  <a:schemeClr val="tx1"/>
                </a:solidFill>
                <a:effectLst/>
                <a:uLnTx/>
                <a:uFillTx/>
                <a:latin typeface="+mj-lt"/>
                <a:ea typeface="+mj-ea"/>
                <a:cs typeface="+mj-cs"/>
              </a:rPr>
              <a:t> </a:t>
            </a:r>
            <a:r>
              <a:rPr kumimoji="0" lang="en-US" sz="3200" b="0" i="0" u="none" strike="noStrike" kern="1200" cap="none" spc="-20" normalizeH="0" baseline="0" noProof="0" dirty="0" smtClean="0">
                <a:ln>
                  <a:noFill/>
                </a:ln>
                <a:solidFill>
                  <a:schemeClr val="tx1"/>
                </a:solidFill>
                <a:effectLst/>
                <a:uLnTx/>
                <a:uFillTx/>
                <a:latin typeface="+mj-lt"/>
                <a:ea typeface="+mj-ea"/>
                <a:cs typeface="+mj-cs"/>
              </a:rPr>
              <a:t>linked</a:t>
            </a:r>
            <a:r>
              <a:rPr kumimoji="0" lang="en-US" sz="3200" b="0" i="0" u="none" strike="noStrike" kern="1200" cap="none" spc="-5" normalizeH="0" baseline="0" noProof="0" dirty="0" smtClean="0">
                <a:ln>
                  <a:noFill/>
                </a:ln>
                <a:solidFill>
                  <a:schemeClr val="tx1"/>
                </a:solidFill>
                <a:effectLst/>
                <a:uLnTx/>
                <a:uFillTx/>
                <a:latin typeface="+mj-lt"/>
                <a:ea typeface="+mj-ea"/>
                <a:cs typeface="+mj-cs"/>
              </a:rPr>
              <a:t> </a:t>
            </a:r>
            <a:r>
              <a:rPr kumimoji="0" lang="en-US" sz="3200" b="0" i="0" u="none" strike="noStrike" kern="1200" cap="none" spc="-10" normalizeH="0" baseline="0" noProof="0" dirty="0" smtClean="0">
                <a:ln>
                  <a:noFill/>
                </a:ln>
                <a:solidFill>
                  <a:schemeClr val="tx1"/>
                </a:solidFill>
                <a:effectLst/>
                <a:uLnTx/>
                <a:uFillTx/>
                <a:latin typeface="+mj-lt"/>
                <a:ea typeface="+mj-ea"/>
                <a:cs typeface="+mj-cs"/>
              </a:rPr>
              <a:t>with</a:t>
            </a:r>
            <a:r>
              <a:rPr kumimoji="0" lang="en-US" sz="3200" b="0" i="0" u="none" strike="noStrike" kern="1200" cap="none" spc="5" normalizeH="0" baseline="0" noProof="0" dirty="0" smtClean="0">
                <a:ln>
                  <a:noFill/>
                </a:ln>
                <a:solidFill>
                  <a:schemeClr val="tx1"/>
                </a:solidFill>
                <a:effectLst/>
                <a:uLnTx/>
                <a:uFillTx/>
                <a:latin typeface="+mj-lt"/>
                <a:ea typeface="+mj-ea"/>
                <a:cs typeface="+mj-cs"/>
              </a:rPr>
              <a:t> </a:t>
            </a:r>
            <a:r>
              <a:rPr kumimoji="0" lang="en-US" sz="3200" b="0" i="0" u="none" strike="noStrike" kern="1200" cap="none" spc="-15" normalizeH="0" baseline="0" noProof="0" dirty="0" smtClean="0">
                <a:ln>
                  <a:noFill/>
                </a:ln>
                <a:solidFill>
                  <a:schemeClr val="tx1"/>
                </a:solidFill>
                <a:effectLst/>
                <a:uLnTx/>
                <a:uFillTx/>
                <a:latin typeface="+mj-lt"/>
                <a:ea typeface="+mj-ea"/>
                <a:cs typeface="+mj-cs"/>
              </a:rPr>
              <a:t>ultrasound </a:t>
            </a:r>
            <a:r>
              <a:rPr kumimoji="0" lang="en-US" sz="3200" b="0" i="0" u="none" strike="noStrike" kern="1200" cap="none" spc="-890" normalizeH="0" baseline="0" noProof="0" dirty="0" smtClean="0">
                <a:ln>
                  <a:noFill/>
                </a:ln>
                <a:solidFill>
                  <a:schemeClr val="tx1"/>
                </a:solidFill>
                <a:effectLst/>
                <a:uLnTx/>
                <a:uFillTx/>
                <a:latin typeface="+mj-lt"/>
                <a:ea typeface="+mj-ea"/>
                <a:cs typeface="+mj-cs"/>
              </a:rPr>
              <a:t> </a:t>
            </a:r>
            <a:r>
              <a:rPr kumimoji="0" lang="en-US" sz="3200" b="0" i="0" u="none" strike="noStrike" kern="1200" cap="none" spc="-15" normalizeH="0" baseline="0" noProof="0" dirty="0" smtClean="0">
                <a:ln>
                  <a:noFill/>
                </a:ln>
                <a:solidFill>
                  <a:schemeClr val="tx1"/>
                </a:solidFill>
                <a:effectLst/>
                <a:uLnTx/>
                <a:uFillTx/>
                <a:latin typeface="+mj-lt"/>
                <a:ea typeface="+mj-ea"/>
                <a:cs typeface="+mj-cs"/>
              </a:rPr>
              <a:t>image</a:t>
            </a:r>
            <a:r>
              <a:rPr kumimoji="0" lang="en-US" sz="32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3200" b="0" i="0" u="none" strike="noStrike" kern="1200" cap="none" spc="-5" normalizeH="0" baseline="0" noProof="0" dirty="0" smtClean="0">
                <a:ln>
                  <a:noFill/>
                </a:ln>
                <a:solidFill>
                  <a:schemeClr val="tx1"/>
                </a:solidFill>
                <a:effectLst/>
                <a:uLnTx/>
                <a:uFillTx/>
                <a:latin typeface="+mj-lt"/>
                <a:ea typeface="+mj-ea"/>
                <a:cs typeface="+mj-cs"/>
              </a:rPr>
              <a:t>acquisition</a:t>
            </a:r>
            <a:endParaRPr kumimoji="0" lang="en-US" sz="3200" b="0" i="0" u="none" strike="noStrike" kern="1200" cap="none" spc="-5" normalizeH="0" baseline="0" noProof="0" dirty="0">
              <a:ln>
                <a:noFill/>
              </a:ln>
              <a:solidFill>
                <a:schemeClr val="tx1"/>
              </a:solidFill>
              <a:effectLst/>
              <a:uLnTx/>
              <a:uFillTx/>
              <a:latin typeface="+mj-lt"/>
              <a:ea typeface="+mj-ea"/>
              <a:cs typeface="+mj-cs"/>
            </a:endParaRPr>
          </a:p>
        </p:txBody>
      </p:sp>
      <p:sp>
        <p:nvSpPr>
          <p:cNvPr id="7" name="object 3"/>
          <p:cNvSpPr/>
          <p:nvPr/>
        </p:nvSpPr>
        <p:spPr>
          <a:xfrm>
            <a:off x="4293870" y="3234689"/>
            <a:ext cx="1193800" cy="1195070"/>
          </a:xfrm>
          <a:custGeom>
            <a:avLst/>
            <a:gdLst/>
            <a:ahLst/>
            <a:cxnLst/>
            <a:rect l="l" t="t" r="r" b="b"/>
            <a:pathLst>
              <a:path w="1193800" h="1195070">
                <a:moveTo>
                  <a:pt x="0" y="597408"/>
                </a:moveTo>
                <a:lnTo>
                  <a:pt x="1977" y="548412"/>
                </a:lnTo>
                <a:lnTo>
                  <a:pt x="7809" y="500506"/>
                </a:lnTo>
                <a:lnTo>
                  <a:pt x="17340" y="453845"/>
                </a:lnTo>
                <a:lnTo>
                  <a:pt x="30417" y="408583"/>
                </a:lnTo>
                <a:lnTo>
                  <a:pt x="46888" y="364872"/>
                </a:lnTo>
                <a:lnTo>
                  <a:pt x="66597" y="322867"/>
                </a:lnTo>
                <a:lnTo>
                  <a:pt x="89392" y="282721"/>
                </a:lnTo>
                <a:lnTo>
                  <a:pt x="115119" y="244589"/>
                </a:lnTo>
                <a:lnTo>
                  <a:pt x="143624" y="208623"/>
                </a:lnTo>
                <a:lnTo>
                  <a:pt x="174755" y="174979"/>
                </a:lnTo>
                <a:lnTo>
                  <a:pt x="208356" y="143808"/>
                </a:lnTo>
                <a:lnTo>
                  <a:pt x="244276" y="115266"/>
                </a:lnTo>
                <a:lnTo>
                  <a:pt x="282360" y="89506"/>
                </a:lnTo>
                <a:lnTo>
                  <a:pt x="322454" y="66682"/>
                </a:lnTo>
                <a:lnTo>
                  <a:pt x="364406" y="46948"/>
                </a:lnTo>
                <a:lnTo>
                  <a:pt x="408061" y="30456"/>
                </a:lnTo>
                <a:lnTo>
                  <a:pt x="453266" y="17362"/>
                </a:lnTo>
                <a:lnTo>
                  <a:pt x="499867" y="7819"/>
                </a:lnTo>
                <a:lnTo>
                  <a:pt x="547712" y="1980"/>
                </a:lnTo>
                <a:lnTo>
                  <a:pt x="596646" y="0"/>
                </a:lnTo>
                <a:lnTo>
                  <a:pt x="645579" y="1980"/>
                </a:lnTo>
                <a:lnTo>
                  <a:pt x="693424" y="7819"/>
                </a:lnTo>
                <a:lnTo>
                  <a:pt x="740025" y="17362"/>
                </a:lnTo>
                <a:lnTo>
                  <a:pt x="785230" y="30456"/>
                </a:lnTo>
                <a:lnTo>
                  <a:pt x="828885" y="46948"/>
                </a:lnTo>
                <a:lnTo>
                  <a:pt x="870837" y="66682"/>
                </a:lnTo>
                <a:lnTo>
                  <a:pt x="910931" y="89506"/>
                </a:lnTo>
                <a:lnTo>
                  <a:pt x="949015" y="115266"/>
                </a:lnTo>
                <a:lnTo>
                  <a:pt x="984935" y="143808"/>
                </a:lnTo>
                <a:lnTo>
                  <a:pt x="1018536" y="174979"/>
                </a:lnTo>
                <a:lnTo>
                  <a:pt x="1049667" y="208623"/>
                </a:lnTo>
                <a:lnTo>
                  <a:pt x="1078172" y="244589"/>
                </a:lnTo>
                <a:lnTo>
                  <a:pt x="1103899" y="282721"/>
                </a:lnTo>
                <a:lnTo>
                  <a:pt x="1126694" y="322867"/>
                </a:lnTo>
                <a:lnTo>
                  <a:pt x="1146403" y="364872"/>
                </a:lnTo>
                <a:lnTo>
                  <a:pt x="1162874" y="408583"/>
                </a:lnTo>
                <a:lnTo>
                  <a:pt x="1175951" y="453845"/>
                </a:lnTo>
                <a:lnTo>
                  <a:pt x="1185482" y="500506"/>
                </a:lnTo>
                <a:lnTo>
                  <a:pt x="1191314" y="548412"/>
                </a:lnTo>
                <a:lnTo>
                  <a:pt x="1193292" y="597408"/>
                </a:lnTo>
                <a:lnTo>
                  <a:pt x="1191314" y="646403"/>
                </a:lnTo>
                <a:lnTo>
                  <a:pt x="1185482" y="694309"/>
                </a:lnTo>
                <a:lnTo>
                  <a:pt x="1175951" y="740970"/>
                </a:lnTo>
                <a:lnTo>
                  <a:pt x="1162874" y="786232"/>
                </a:lnTo>
                <a:lnTo>
                  <a:pt x="1146403" y="829943"/>
                </a:lnTo>
                <a:lnTo>
                  <a:pt x="1126694" y="871948"/>
                </a:lnTo>
                <a:lnTo>
                  <a:pt x="1103899" y="912094"/>
                </a:lnTo>
                <a:lnTo>
                  <a:pt x="1078172" y="950226"/>
                </a:lnTo>
                <a:lnTo>
                  <a:pt x="1049667" y="986192"/>
                </a:lnTo>
                <a:lnTo>
                  <a:pt x="1018536" y="1019836"/>
                </a:lnTo>
                <a:lnTo>
                  <a:pt x="984935" y="1051007"/>
                </a:lnTo>
                <a:lnTo>
                  <a:pt x="949015" y="1079549"/>
                </a:lnTo>
                <a:lnTo>
                  <a:pt x="910931" y="1105309"/>
                </a:lnTo>
                <a:lnTo>
                  <a:pt x="870837" y="1128133"/>
                </a:lnTo>
                <a:lnTo>
                  <a:pt x="828885" y="1147867"/>
                </a:lnTo>
                <a:lnTo>
                  <a:pt x="785230" y="1164359"/>
                </a:lnTo>
                <a:lnTo>
                  <a:pt x="740025" y="1177453"/>
                </a:lnTo>
                <a:lnTo>
                  <a:pt x="693424" y="1186996"/>
                </a:lnTo>
                <a:lnTo>
                  <a:pt x="645579" y="1192835"/>
                </a:lnTo>
                <a:lnTo>
                  <a:pt x="596646" y="1194816"/>
                </a:lnTo>
                <a:lnTo>
                  <a:pt x="547712" y="1192835"/>
                </a:lnTo>
                <a:lnTo>
                  <a:pt x="499867" y="1186996"/>
                </a:lnTo>
                <a:lnTo>
                  <a:pt x="453266" y="1177453"/>
                </a:lnTo>
                <a:lnTo>
                  <a:pt x="408061" y="1164359"/>
                </a:lnTo>
                <a:lnTo>
                  <a:pt x="364406" y="1147867"/>
                </a:lnTo>
                <a:lnTo>
                  <a:pt x="322454" y="1128133"/>
                </a:lnTo>
                <a:lnTo>
                  <a:pt x="282360" y="1105309"/>
                </a:lnTo>
                <a:lnTo>
                  <a:pt x="244276" y="1079549"/>
                </a:lnTo>
                <a:lnTo>
                  <a:pt x="208356" y="1051007"/>
                </a:lnTo>
                <a:lnTo>
                  <a:pt x="174755" y="1019836"/>
                </a:lnTo>
                <a:lnTo>
                  <a:pt x="143624" y="986192"/>
                </a:lnTo>
                <a:lnTo>
                  <a:pt x="115119" y="950226"/>
                </a:lnTo>
                <a:lnTo>
                  <a:pt x="89392" y="912094"/>
                </a:lnTo>
                <a:lnTo>
                  <a:pt x="66597" y="871948"/>
                </a:lnTo>
                <a:lnTo>
                  <a:pt x="46888" y="829943"/>
                </a:lnTo>
                <a:lnTo>
                  <a:pt x="30417" y="786232"/>
                </a:lnTo>
                <a:lnTo>
                  <a:pt x="17340" y="740970"/>
                </a:lnTo>
                <a:lnTo>
                  <a:pt x="7809" y="694309"/>
                </a:lnTo>
                <a:lnTo>
                  <a:pt x="1977" y="646403"/>
                </a:lnTo>
                <a:lnTo>
                  <a:pt x="0" y="597408"/>
                </a:lnTo>
                <a:close/>
              </a:path>
            </a:pathLst>
          </a:custGeom>
          <a:ln w="25907">
            <a:solidFill>
              <a:srgbClr val="000000"/>
            </a:solidFill>
          </a:ln>
        </p:spPr>
        <p:txBody>
          <a:bodyPr wrap="square" lIns="0" tIns="0" rIns="0" bIns="0" rtlCol="0"/>
          <a:lstStyle/>
          <a:p>
            <a:endParaRPr/>
          </a:p>
        </p:txBody>
      </p:sp>
      <p:sp>
        <p:nvSpPr>
          <p:cNvPr id="8" name="object 4"/>
          <p:cNvSpPr txBox="1"/>
          <p:nvPr/>
        </p:nvSpPr>
        <p:spPr>
          <a:xfrm>
            <a:off x="4478770" y="3690294"/>
            <a:ext cx="82232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libri"/>
                <a:cs typeface="Calibri"/>
              </a:rPr>
              <a:t>Challenges</a:t>
            </a:r>
            <a:endParaRPr sz="1400">
              <a:latin typeface="Calibri"/>
              <a:cs typeface="Calibri"/>
            </a:endParaRPr>
          </a:p>
        </p:txBody>
      </p:sp>
      <p:sp>
        <p:nvSpPr>
          <p:cNvPr id="9" name="object 5"/>
          <p:cNvSpPr/>
          <p:nvPr/>
        </p:nvSpPr>
        <p:spPr>
          <a:xfrm>
            <a:off x="4686300" y="2872739"/>
            <a:ext cx="407034" cy="256540"/>
          </a:xfrm>
          <a:custGeom>
            <a:avLst/>
            <a:gdLst/>
            <a:ahLst/>
            <a:cxnLst/>
            <a:rect l="l" t="t" r="r" b="b"/>
            <a:pathLst>
              <a:path w="407035" h="256539">
                <a:moveTo>
                  <a:pt x="203454" y="0"/>
                </a:moveTo>
                <a:lnTo>
                  <a:pt x="0" y="128016"/>
                </a:lnTo>
                <a:lnTo>
                  <a:pt x="81381" y="128016"/>
                </a:lnTo>
                <a:lnTo>
                  <a:pt x="81381" y="256032"/>
                </a:lnTo>
                <a:lnTo>
                  <a:pt x="325526" y="256032"/>
                </a:lnTo>
                <a:lnTo>
                  <a:pt x="325526" y="128016"/>
                </a:lnTo>
                <a:lnTo>
                  <a:pt x="406908" y="128016"/>
                </a:lnTo>
                <a:lnTo>
                  <a:pt x="203454" y="0"/>
                </a:lnTo>
                <a:close/>
              </a:path>
            </a:pathLst>
          </a:custGeom>
          <a:solidFill>
            <a:srgbClr val="B2C1DB"/>
          </a:solidFill>
        </p:spPr>
        <p:txBody>
          <a:bodyPr wrap="square" lIns="0" tIns="0" rIns="0" bIns="0" rtlCol="0"/>
          <a:lstStyle/>
          <a:p>
            <a:endParaRPr/>
          </a:p>
        </p:txBody>
      </p:sp>
      <p:sp>
        <p:nvSpPr>
          <p:cNvPr id="10" name="object 6"/>
          <p:cNvSpPr/>
          <p:nvPr/>
        </p:nvSpPr>
        <p:spPr>
          <a:xfrm>
            <a:off x="4149090" y="1270253"/>
            <a:ext cx="1483360" cy="1483360"/>
          </a:xfrm>
          <a:custGeom>
            <a:avLst/>
            <a:gdLst/>
            <a:ahLst/>
            <a:cxnLst/>
            <a:rect l="l" t="t" r="r" b="b"/>
            <a:pathLst>
              <a:path w="1483360" h="1483360">
                <a:moveTo>
                  <a:pt x="0" y="741426"/>
                </a:moveTo>
                <a:lnTo>
                  <a:pt x="1577" y="692677"/>
                </a:lnTo>
                <a:lnTo>
                  <a:pt x="6243" y="644771"/>
                </a:lnTo>
                <a:lnTo>
                  <a:pt x="13900" y="597804"/>
                </a:lnTo>
                <a:lnTo>
                  <a:pt x="24451" y="551874"/>
                </a:lnTo>
                <a:lnTo>
                  <a:pt x="37798" y="507079"/>
                </a:lnTo>
                <a:lnTo>
                  <a:pt x="53844" y="463518"/>
                </a:lnTo>
                <a:lnTo>
                  <a:pt x="72489" y="421286"/>
                </a:lnTo>
                <a:lnTo>
                  <a:pt x="93638" y="380483"/>
                </a:lnTo>
                <a:lnTo>
                  <a:pt x="117192" y="341205"/>
                </a:lnTo>
                <a:lnTo>
                  <a:pt x="143053" y="303551"/>
                </a:lnTo>
                <a:lnTo>
                  <a:pt x="171124" y="267618"/>
                </a:lnTo>
                <a:lnTo>
                  <a:pt x="201307" y="233504"/>
                </a:lnTo>
                <a:lnTo>
                  <a:pt x="233504" y="201307"/>
                </a:lnTo>
                <a:lnTo>
                  <a:pt x="267618" y="171124"/>
                </a:lnTo>
                <a:lnTo>
                  <a:pt x="303551" y="143053"/>
                </a:lnTo>
                <a:lnTo>
                  <a:pt x="341205" y="117192"/>
                </a:lnTo>
                <a:lnTo>
                  <a:pt x="380483" y="93638"/>
                </a:lnTo>
                <a:lnTo>
                  <a:pt x="421286" y="72489"/>
                </a:lnTo>
                <a:lnTo>
                  <a:pt x="463518" y="53844"/>
                </a:lnTo>
                <a:lnTo>
                  <a:pt x="507079" y="37798"/>
                </a:lnTo>
                <a:lnTo>
                  <a:pt x="551874" y="24451"/>
                </a:lnTo>
                <a:lnTo>
                  <a:pt x="597804" y="13900"/>
                </a:lnTo>
                <a:lnTo>
                  <a:pt x="644771" y="6243"/>
                </a:lnTo>
                <a:lnTo>
                  <a:pt x="692677" y="1577"/>
                </a:lnTo>
                <a:lnTo>
                  <a:pt x="741426" y="0"/>
                </a:lnTo>
                <a:lnTo>
                  <a:pt x="790174" y="1577"/>
                </a:lnTo>
                <a:lnTo>
                  <a:pt x="838080" y="6243"/>
                </a:lnTo>
                <a:lnTo>
                  <a:pt x="885047" y="13900"/>
                </a:lnTo>
                <a:lnTo>
                  <a:pt x="930977" y="24451"/>
                </a:lnTo>
                <a:lnTo>
                  <a:pt x="975772" y="37798"/>
                </a:lnTo>
                <a:lnTo>
                  <a:pt x="1019333" y="53844"/>
                </a:lnTo>
                <a:lnTo>
                  <a:pt x="1061565" y="72489"/>
                </a:lnTo>
                <a:lnTo>
                  <a:pt x="1102368" y="93638"/>
                </a:lnTo>
                <a:lnTo>
                  <a:pt x="1141646" y="117192"/>
                </a:lnTo>
                <a:lnTo>
                  <a:pt x="1179300" y="143053"/>
                </a:lnTo>
                <a:lnTo>
                  <a:pt x="1215233" y="171124"/>
                </a:lnTo>
                <a:lnTo>
                  <a:pt x="1249347" y="201307"/>
                </a:lnTo>
                <a:lnTo>
                  <a:pt x="1281544" y="233504"/>
                </a:lnTo>
                <a:lnTo>
                  <a:pt x="1311727" y="267618"/>
                </a:lnTo>
                <a:lnTo>
                  <a:pt x="1339798" y="303551"/>
                </a:lnTo>
                <a:lnTo>
                  <a:pt x="1365659" y="341205"/>
                </a:lnTo>
                <a:lnTo>
                  <a:pt x="1389213" y="380483"/>
                </a:lnTo>
                <a:lnTo>
                  <a:pt x="1410362" y="421286"/>
                </a:lnTo>
                <a:lnTo>
                  <a:pt x="1429007" y="463518"/>
                </a:lnTo>
                <a:lnTo>
                  <a:pt x="1445053" y="507079"/>
                </a:lnTo>
                <a:lnTo>
                  <a:pt x="1458400" y="551874"/>
                </a:lnTo>
                <a:lnTo>
                  <a:pt x="1468951" y="597804"/>
                </a:lnTo>
                <a:lnTo>
                  <a:pt x="1476608" y="644771"/>
                </a:lnTo>
                <a:lnTo>
                  <a:pt x="1481274" y="692677"/>
                </a:lnTo>
                <a:lnTo>
                  <a:pt x="1482852" y="741426"/>
                </a:lnTo>
                <a:lnTo>
                  <a:pt x="1481274" y="790174"/>
                </a:lnTo>
                <a:lnTo>
                  <a:pt x="1476608" y="838080"/>
                </a:lnTo>
                <a:lnTo>
                  <a:pt x="1468951" y="885047"/>
                </a:lnTo>
                <a:lnTo>
                  <a:pt x="1458400" y="930977"/>
                </a:lnTo>
                <a:lnTo>
                  <a:pt x="1445053" y="975772"/>
                </a:lnTo>
                <a:lnTo>
                  <a:pt x="1429007" y="1019333"/>
                </a:lnTo>
                <a:lnTo>
                  <a:pt x="1410362" y="1061565"/>
                </a:lnTo>
                <a:lnTo>
                  <a:pt x="1389213" y="1102368"/>
                </a:lnTo>
                <a:lnTo>
                  <a:pt x="1365659" y="1141646"/>
                </a:lnTo>
                <a:lnTo>
                  <a:pt x="1339798" y="1179300"/>
                </a:lnTo>
                <a:lnTo>
                  <a:pt x="1311727" y="1215233"/>
                </a:lnTo>
                <a:lnTo>
                  <a:pt x="1281544" y="1249347"/>
                </a:lnTo>
                <a:lnTo>
                  <a:pt x="1249347" y="1281544"/>
                </a:lnTo>
                <a:lnTo>
                  <a:pt x="1215233" y="1311727"/>
                </a:lnTo>
                <a:lnTo>
                  <a:pt x="1179300" y="1339798"/>
                </a:lnTo>
                <a:lnTo>
                  <a:pt x="1141646" y="1365659"/>
                </a:lnTo>
                <a:lnTo>
                  <a:pt x="1102368" y="1389213"/>
                </a:lnTo>
                <a:lnTo>
                  <a:pt x="1061565" y="1410362"/>
                </a:lnTo>
                <a:lnTo>
                  <a:pt x="1019333" y="1429007"/>
                </a:lnTo>
                <a:lnTo>
                  <a:pt x="975772" y="1445053"/>
                </a:lnTo>
                <a:lnTo>
                  <a:pt x="930977" y="1458400"/>
                </a:lnTo>
                <a:lnTo>
                  <a:pt x="885047" y="1468951"/>
                </a:lnTo>
                <a:lnTo>
                  <a:pt x="838080" y="1476608"/>
                </a:lnTo>
                <a:lnTo>
                  <a:pt x="790174" y="1481274"/>
                </a:lnTo>
                <a:lnTo>
                  <a:pt x="741426" y="1482852"/>
                </a:lnTo>
                <a:lnTo>
                  <a:pt x="692677" y="1481274"/>
                </a:lnTo>
                <a:lnTo>
                  <a:pt x="644771" y="1476608"/>
                </a:lnTo>
                <a:lnTo>
                  <a:pt x="597804" y="1468951"/>
                </a:lnTo>
                <a:lnTo>
                  <a:pt x="551874" y="1458400"/>
                </a:lnTo>
                <a:lnTo>
                  <a:pt x="507079" y="1445053"/>
                </a:lnTo>
                <a:lnTo>
                  <a:pt x="463518" y="1429007"/>
                </a:lnTo>
                <a:lnTo>
                  <a:pt x="421286" y="1410362"/>
                </a:lnTo>
                <a:lnTo>
                  <a:pt x="380483" y="1389213"/>
                </a:lnTo>
                <a:lnTo>
                  <a:pt x="341205" y="1365659"/>
                </a:lnTo>
                <a:lnTo>
                  <a:pt x="303551" y="1339798"/>
                </a:lnTo>
                <a:lnTo>
                  <a:pt x="267618" y="1311727"/>
                </a:lnTo>
                <a:lnTo>
                  <a:pt x="233504" y="1281544"/>
                </a:lnTo>
                <a:lnTo>
                  <a:pt x="201307" y="1249347"/>
                </a:lnTo>
                <a:lnTo>
                  <a:pt x="171124" y="1215233"/>
                </a:lnTo>
                <a:lnTo>
                  <a:pt x="143053" y="1179300"/>
                </a:lnTo>
                <a:lnTo>
                  <a:pt x="117192" y="1141646"/>
                </a:lnTo>
                <a:lnTo>
                  <a:pt x="93638" y="1102368"/>
                </a:lnTo>
                <a:lnTo>
                  <a:pt x="72489" y="1061565"/>
                </a:lnTo>
                <a:lnTo>
                  <a:pt x="53844" y="1019333"/>
                </a:lnTo>
                <a:lnTo>
                  <a:pt x="37798" y="975772"/>
                </a:lnTo>
                <a:lnTo>
                  <a:pt x="24451" y="930977"/>
                </a:lnTo>
                <a:lnTo>
                  <a:pt x="13900" y="885047"/>
                </a:lnTo>
                <a:lnTo>
                  <a:pt x="6243" y="838080"/>
                </a:lnTo>
                <a:lnTo>
                  <a:pt x="1577" y="790174"/>
                </a:lnTo>
                <a:lnTo>
                  <a:pt x="0" y="741426"/>
                </a:lnTo>
                <a:close/>
              </a:path>
            </a:pathLst>
          </a:custGeom>
          <a:ln w="25908">
            <a:solidFill>
              <a:srgbClr val="000000"/>
            </a:solidFill>
          </a:ln>
        </p:spPr>
        <p:txBody>
          <a:bodyPr wrap="square" lIns="0" tIns="0" rIns="0" bIns="0" rtlCol="0"/>
          <a:lstStyle/>
          <a:p>
            <a:endParaRPr/>
          </a:p>
        </p:txBody>
      </p:sp>
      <p:sp>
        <p:nvSpPr>
          <p:cNvPr id="11" name="object 7"/>
          <p:cNvSpPr txBox="1"/>
          <p:nvPr/>
        </p:nvSpPr>
        <p:spPr>
          <a:xfrm>
            <a:off x="4385901" y="1789295"/>
            <a:ext cx="1007744" cy="404495"/>
          </a:xfrm>
          <a:prstGeom prst="rect">
            <a:avLst/>
          </a:prstGeom>
        </p:spPr>
        <p:txBody>
          <a:bodyPr vert="horz" wrap="square" lIns="0" tIns="31750" rIns="0" bIns="0" rtlCol="0">
            <a:spAutoFit/>
          </a:bodyPr>
          <a:lstStyle/>
          <a:p>
            <a:pPr marL="131445" marR="5080" indent="-119380">
              <a:lnSpc>
                <a:spcPts val="1430"/>
              </a:lnSpc>
              <a:spcBef>
                <a:spcPts val="250"/>
              </a:spcBef>
            </a:pPr>
            <a:r>
              <a:rPr sz="1300" b="1" spc="-10" dirty="0">
                <a:latin typeface="Calibri"/>
                <a:cs typeface="Calibri"/>
              </a:rPr>
              <a:t>O</a:t>
            </a:r>
            <a:r>
              <a:rPr sz="1300" b="1" spc="-5" dirty="0">
                <a:latin typeface="Calibri"/>
                <a:cs typeface="Calibri"/>
              </a:rPr>
              <a:t>p</a:t>
            </a:r>
            <a:r>
              <a:rPr sz="1300" b="1" spc="-10" dirty="0">
                <a:latin typeface="Calibri"/>
                <a:cs typeface="Calibri"/>
              </a:rPr>
              <a:t>e</a:t>
            </a:r>
            <a:r>
              <a:rPr sz="1300" b="1" spc="-35" dirty="0">
                <a:latin typeface="Calibri"/>
                <a:cs typeface="Calibri"/>
              </a:rPr>
              <a:t>r</a:t>
            </a:r>
            <a:r>
              <a:rPr sz="1300" b="1" spc="-25" dirty="0">
                <a:latin typeface="Calibri"/>
                <a:cs typeface="Calibri"/>
              </a:rPr>
              <a:t>at</a:t>
            </a:r>
            <a:r>
              <a:rPr sz="1300" b="1" spc="-10" dirty="0">
                <a:latin typeface="Calibri"/>
                <a:cs typeface="Calibri"/>
              </a:rPr>
              <a:t>or/</a:t>
            </a:r>
            <a:r>
              <a:rPr sz="1300" b="1" spc="-5" dirty="0">
                <a:latin typeface="Calibri"/>
                <a:cs typeface="Calibri"/>
              </a:rPr>
              <a:t>u</a:t>
            </a:r>
            <a:r>
              <a:rPr sz="1300" b="1" spc="-10" dirty="0">
                <a:latin typeface="Calibri"/>
                <a:cs typeface="Calibri"/>
              </a:rPr>
              <a:t>se</a:t>
            </a:r>
            <a:r>
              <a:rPr sz="1300" b="1" spc="-5" dirty="0">
                <a:latin typeface="Calibri"/>
                <a:cs typeface="Calibri"/>
              </a:rPr>
              <a:t>r  </a:t>
            </a:r>
            <a:r>
              <a:rPr sz="1300" b="1" spc="-10" dirty="0">
                <a:latin typeface="Calibri"/>
                <a:cs typeface="Calibri"/>
              </a:rPr>
              <a:t>dependent</a:t>
            </a:r>
            <a:endParaRPr sz="1300">
              <a:latin typeface="Calibri"/>
              <a:cs typeface="Calibri"/>
            </a:endParaRPr>
          </a:p>
        </p:txBody>
      </p:sp>
      <p:sp>
        <p:nvSpPr>
          <p:cNvPr id="12" name="object 8"/>
          <p:cNvSpPr/>
          <p:nvPr/>
        </p:nvSpPr>
        <p:spPr>
          <a:xfrm>
            <a:off x="5593079" y="3628644"/>
            <a:ext cx="254635" cy="405765"/>
          </a:xfrm>
          <a:custGeom>
            <a:avLst/>
            <a:gdLst/>
            <a:ahLst/>
            <a:cxnLst/>
            <a:rect l="l" t="t" r="r" b="b"/>
            <a:pathLst>
              <a:path w="254635" h="405764">
                <a:moveTo>
                  <a:pt x="127254" y="0"/>
                </a:moveTo>
                <a:lnTo>
                  <a:pt x="127254" y="81076"/>
                </a:lnTo>
                <a:lnTo>
                  <a:pt x="0" y="81076"/>
                </a:lnTo>
                <a:lnTo>
                  <a:pt x="0" y="324307"/>
                </a:lnTo>
                <a:lnTo>
                  <a:pt x="127254" y="324307"/>
                </a:lnTo>
                <a:lnTo>
                  <a:pt x="127254" y="405383"/>
                </a:lnTo>
                <a:lnTo>
                  <a:pt x="254508" y="202691"/>
                </a:lnTo>
                <a:lnTo>
                  <a:pt x="127254" y="0"/>
                </a:lnTo>
                <a:close/>
              </a:path>
            </a:pathLst>
          </a:custGeom>
          <a:solidFill>
            <a:srgbClr val="B2C1DB"/>
          </a:solidFill>
        </p:spPr>
        <p:txBody>
          <a:bodyPr wrap="square" lIns="0" tIns="0" rIns="0" bIns="0" rtlCol="0"/>
          <a:lstStyle/>
          <a:p>
            <a:endParaRPr/>
          </a:p>
        </p:txBody>
      </p:sp>
      <p:sp>
        <p:nvSpPr>
          <p:cNvPr id="13" name="object 9"/>
          <p:cNvSpPr/>
          <p:nvPr/>
        </p:nvSpPr>
        <p:spPr>
          <a:xfrm>
            <a:off x="5968746" y="3089910"/>
            <a:ext cx="1483360" cy="1483360"/>
          </a:xfrm>
          <a:custGeom>
            <a:avLst/>
            <a:gdLst/>
            <a:ahLst/>
            <a:cxnLst/>
            <a:rect l="l" t="t" r="r" b="b"/>
            <a:pathLst>
              <a:path w="1483359" h="1483360">
                <a:moveTo>
                  <a:pt x="0" y="741426"/>
                </a:moveTo>
                <a:lnTo>
                  <a:pt x="1577" y="692677"/>
                </a:lnTo>
                <a:lnTo>
                  <a:pt x="6243" y="644771"/>
                </a:lnTo>
                <a:lnTo>
                  <a:pt x="13900" y="597804"/>
                </a:lnTo>
                <a:lnTo>
                  <a:pt x="24451" y="551874"/>
                </a:lnTo>
                <a:lnTo>
                  <a:pt x="37798" y="507079"/>
                </a:lnTo>
                <a:lnTo>
                  <a:pt x="53844" y="463518"/>
                </a:lnTo>
                <a:lnTo>
                  <a:pt x="72489" y="421286"/>
                </a:lnTo>
                <a:lnTo>
                  <a:pt x="93638" y="380483"/>
                </a:lnTo>
                <a:lnTo>
                  <a:pt x="117192" y="341205"/>
                </a:lnTo>
                <a:lnTo>
                  <a:pt x="143053" y="303551"/>
                </a:lnTo>
                <a:lnTo>
                  <a:pt x="171124" y="267618"/>
                </a:lnTo>
                <a:lnTo>
                  <a:pt x="201307" y="233504"/>
                </a:lnTo>
                <a:lnTo>
                  <a:pt x="233504" y="201307"/>
                </a:lnTo>
                <a:lnTo>
                  <a:pt x="267618" y="171124"/>
                </a:lnTo>
                <a:lnTo>
                  <a:pt x="303551" y="143053"/>
                </a:lnTo>
                <a:lnTo>
                  <a:pt x="341205" y="117192"/>
                </a:lnTo>
                <a:lnTo>
                  <a:pt x="380483" y="93638"/>
                </a:lnTo>
                <a:lnTo>
                  <a:pt x="421286" y="72489"/>
                </a:lnTo>
                <a:lnTo>
                  <a:pt x="463518" y="53844"/>
                </a:lnTo>
                <a:lnTo>
                  <a:pt x="507079" y="37798"/>
                </a:lnTo>
                <a:lnTo>
                  <a:pt x="551874" y="24451"/>
                </a:lnTo>
                <a:lnTo>
                  <a:pt x="597804" y="13900"/>
                </a:lnTo>
                <a:lnTo>
                  <a:pt x="644771" y="6243"/>
                </a:lnTo>
                <a:lnTo>
                  <a:pt x="692677" y="1577"/>
                </a:lnTo>
                <a:lnTo>
                  <a:pt x="741426" y="0"/>
                </a:lnTo>
                <a:lnTo>
                  <a:pt x="790174" y="1577"/>
                </a:lnTo>
                <a:lnTo>
                  <a:pt x="838080" y="6243"/>
                </a:lnTo>
                <a:lnTo>
                  <a:pt x="885047" y="13900"/>
                </a:lnTo>
                <a:lnTo>
                  <a:pt x="930977" y="24451"/>
                </a:lnTo>
                <a:lnTo>
                  <a:pt x="975772" y="37798"/>
                </a:lnTo>
                <a:lnTo>
                  <a:pt x="1019333" y="53844"/>
                </a:lnTo>
                <a:lnTo>
                  <a:pt x="1061565" y="72489"/>
                </a:lnTo>
                <a:lnTo>
                  <a:pt x="1102368" y="93638"/>
                </a:lnTo>
                <a:lnTo>
                  <a:pt x="1141646" y="117192"/>
                </a:lnTo>
                <a:lnTo>
                  <a:pt x="1179300" y="143053"/>
                </a:lnTo>
                <a:lnTo>
                  <a:pt x="1215233" y="171124"/>
                </a:lnTo>
                <a:lnTo>
                  <a:pt x="1249347" y="201307"/>
                </a:lnTo>
                <a:lnTo>
                  <a:pt x="1281544" y="233504"/>
                </a:lnTo>
                <a:lnTo>
                  <a:pt x="1311727" y="267618"/>
                </a:lnTo>
                <a:lnTo>
                  <a:pt x="1339798" y="303551"/>
                </a:lnTo>
                <a:lnTo>
                  <a:pt x="1365659" y="341205"/>
                </a:lnTo>
                <a:lnTo>
                  <a:pt x="1389213" y="380483"/>
                </a:lnTo>
                <a:lnTo>
                  <a:pt x="1410362" y="421286"/>
                </a:lnTo>
                <a:lnTo>
                  <a:pt x="1429007" y="463518"/>
                </a:lnTo>
                <a:lnTo>
                  <a:pt x="1445053" y="507079"/>
                </a:lnTo>
                <a:lnTo>
                  <a:pt x="1458400" y="551874"/>
                </a:lnTo>
                <a:lnTo>
                  <a:pt x="1468951" y="597804"/>
                </a:lnTo>
                <a:lnTo>
                  <a:pt x="1476608" y="644771"/>
                </a:lnTo>
                <a:lnTo>
                  <a:pt x="1481274" y="692677"/>
                </a:lnTo>
                <a:lnTo>
                  <a:pt x="1482852" y="741426"/>
                </a:lnTo>
                <a:lnTo>
                  <a:pt x="1481274" y="790174"/>
                </a:lnTo>
                <a:lnTo>
                  <a:pt x="1476608" y="838080"/>
                </a:lnTo>
                <a:lnTo>
                  <a:pt x="1468951" y="885047"/>
                </a:lnTo>
                <a:lnTo>
                  <a:pt x="1458400" y="930977"/>
                </a:lnTo>
                <a:lnTo>
                  <a:pt x="1445053" y="975772"/>
                </a:lnTo>
                <a:lnTo>
                  <a:pt x="1429007" y="1019333"/>
                </a:lnTo>
                <a:lnTo>
                  <a:pt x="1410362" y="1061565"/>
                </a:lnTo>
                <a:lnTo>
                  <a:pt x="1389213" y="1102368"/>
                </a:lnTo>
                <a:lnTo>
                  <a:pt x="1365659" y="1141646"/>
                </a:lnTo>
                <a:lnTo>
                  <a:pt x="1339798" y="1179300"/>
                </a:lnTo>
                <a:lnTo>
                  <a:pt x="1311727" y="1215233"/>
                </a:lnTo>
                <a:lnTo>
                  <a:pt x="1281544" y="1249347"/>
                </a:lnTo>
                <a:lnTo>
                  <a:pt x="1249347" y="1281544"/>
                </a:lnTo>
                <a:lnTo>
                  <a:pt x="1215233" y="1311727"/>
                </a:lnTo>
                <a:lnTo>
                  <a:pt x="1179300" y="1339798"/>
                </a:lnTo>
                <a:lnTo>
                  <a:pt x="1141646" y="1365659"/>
                </a:lnTo>
                <a:lnTo>
                  <a:pt x="1102368" y="1389213"/>
                </a:lnTo>
                <a:lnTo>
                  <a:pt x="1061565" y="1410362"/>
                </a:lnTo>
                <a:lnTo>
                  <a:pt x="1019333" y="1429007"/>
                </a:lnTo>
                <a:lnTo>
                  <a:pt x="975772" y="1445053"/>
                </a:lnTo>
                <a:lnTo>
                  <a:pt x="930977" y="1458400"/>
                </a:lnTo>
                <a:lnTo>
                  <a:pt x="885047" y="1468951"/>
                </a:lnTo>
                <a:lnTo>
                  <a:pt x="838080" y="1476608"/>
                </a:lnTo>
                <a:lnTo>
                  <a:pt x="790174" y="1481274"/>
                </a:lnTo>
                <a:lnTo>
                  <a:pt x="741426" y="1482852"/>
                </a:lnTo>
                <a:lnTo>
                  <a:pt x="692677" y="1481274"/>
                </a:lnTo>
                <a:lnTo>
                  <a:pt x="644771" y="1476608"/>
                </a:lnTo>
                <a:lnTo>
                  <a:pt x="597804" y="1468951"/>
                </a:lnTo>
                <a:lnTo>
                  <a:pt x="551874" y="1458400"/>
                </a:lnTo>
                <a:lnTo>
                  <a:pt x="507079" y="1445053"/>
                </a:lnTo>
                <a:lnTo>
                  <a:pt x="463518" y="1429007"/>
                </a:lnTo>
                <a:lnTo>
                  <a:pt x="421286" y="1410362"/>
                </a:lnTo>
                <a:lnTo>
                  <a:pt x="380483" y="1389213"/>
                </a:lnTo>
                <a:lnTo>
                  <a:pt x="341205" y="1365659"/>
                </a:lnTo>
                <a:lnTo>
                  <a:pt x="303551" y="1339798"/>
                </a:lnTo>
                <a:lnTo>
                  <a:pt x="267618" y="1311727"/>
                </a:lnTo>
                <a:lnTo>
                  <a:pt x="233504" y="1281544"/>
                </a:lnTo>
                <a:lnTo>
                  <a:pt x="201307" y="1249347"/>
                </a:lnTo>
                <a:lnTo>
                  <a:pt x="171124" y="1215233"/>
                </a:lnTo>
                <a:lnTo>
                  <a:pt x="143053" y="1179300"/>
                </a:lnTo>
                <a:lnTo>
                  <a:pt x="117192" y="1141646"/>
                </a:lnTo>
                <a:lnTo>
                  <a:pt x="93638" y="1102368"/>
                </a:lnTo>
                <a:lnTo>
                  <a:pt x="72489" y="1061565"/>
                </a:lnTo>
                <a:lnTo>
                  <a:pt x="53844" y="1019333"/>
                </a:lnTo>
                <a:lnTo>
                  <a:pt x="37798" y="975772"/>
                </a:lnTo>
                <a:lnTo>
                  <a:pt x="24451" y="930977"/>
                </a:lnTo>
                <a:lnTo>
                  <a:pt x="13900" y="885047"/>
                </a:lnTo>
                <a:lnTo>
                  <a:pt x="6243" y="838080"/>
                </a:lnTo>
                <a:lnTo>
                  <a:pt x="1577" y="790174"/>
                </a:lnTo>
                <a:lnTo>
                  <a:pt x="0" y="741426"/>
                </a:lnTo>
                <a:close/>
              </a:path>
            </a:pathLst>
          </a:custGeom>
          <a:ln w="25908">
            <a:solidFill>
              <a:srgbClr val="000000"/>
            </a:solidFill>
          </a:ln>
        </p:spPr>
        <p:txBody>
          <a:bodyPr wrap="square" lIns="0" tIns="0" rIns="0" bIns="0" rtlCol="0"/>
          <a:lstStyle/>
          <a:p>
            <a:endParaRPr/>
          </a:p>
        </p:txBody>
      </p:sp>
      <p:sp>
        <p:nvSpPr>
          <p:cNvPr id="14" name="object 10"/>
          <p:cNvSpPr txBox="1"/>
          <p:nvPr/>
        </p:nvSpPr>
        <p:spPr>
          <a:xfrm>
            <a:off x="6236705" y="3700296"/>
            <a:ext cx="948055" cy="223520"/>
          </a:xfrm>
          <a:prstGeom prst="rect">
            <a:avLst/>
          </a:prstGeom>
        </p:spPr>
        <p:txBody>
          <a:bodyPr vert="horz" wrap="square" lIns="0" tIns="12065" rIns="0" bIns="0" rtlCol="0">
            <a:spAutoFit/>
          </a:bodyPr>
          <a:lstStyle/>
          <a:p>
            <a:pPr marL="12700">
              <a:lnSpc>
                <a:spcPct val="100000"/>
              </a:lnSpc>
              <a:spcBef>
                <a:spcPts val="95"/>
              </a:spcBef>
            </a:pPr>
            <a:r>
              <a:rPr sz="1300" b="1" spc="-15" dirty="0">
                <a:latin typeface="Calibri"/>
                <a:cs typeface="Calibri"/>
              </a:rPr>
              <a:t>Many</a:t>
            </a:r>
            <a:r>
              <a:rPr sz="1300" b="1" spc="-25" dirty="0">
                <a:latin typeface="Calibri"/>
                <a:cs typeface="Calibri"/>
              </a:rPr>
              <a:t> </a:t>
            </a:r>
            <a:r>
              <a:rPr sz="1300" b="1" spc="-15" dirty="0">
                <a:latin typeface="Calibri"/>
                <a:cs typeface="Calibri"/>
              </a:rPr>
              <a:t>presets</a:t>
            </a:r>
            <a:endParaRPr sz="1300">
              <a:latin typeface="Calibri"/>
              <a:cs typeface="Calibri"/>
            </a:endParaRPr>
          </a:p>
        </p:txBody>
      </p:sp>
      <p:sp>
        <p:nvSpPr>
          <p:cNvPr id="15" name="object 11"/>
          <p:cNvSpPr/>
          <p:nvPr/>
        </p:nvSpPr>
        <p:spPr>
          <a:xfrm>
            <a:off x="4686300" y="4533900"/>
            <a:ext cx="407034" cy="256540"/>
          </a:xfrm>
          <a:custGeom>
            <a:avLst/>
            <a:gdLst/>
            <a:ahLst/>
            <a:cxnLst/>
            <a:rect l="l" t="t" r="r" b="b"/>
            <a:pathLst>
              <a:path w="407035" h="256539">
                <a:moveTo>
                  <a:pt x="325526" y="0"/>
                </a:moveTo>
                <a:lnTo>
                  <a:pt x="81381" y="0"/>
                </a:lnTo>
                <a:lnTo>
                  <a:pt x="81381" y="128016"/>
                </a:lnTo>
                <a:lnTo>
                  <a:pt x="0" y="128016"/>
                </a:lnTo>
                <a:lnTo>
                  <a:pt x="203454" y="256032"/>
                </a:lnTo>
                <a:lnTo>
                  <a:pt x="406908" y="128016"/>
                </a:lnTo>
                <a:lnTo>
                  <a:pt x="325526" y="128016"/>
                </a:lnTo>
                <a:lnTo>
                  <a:pt x="325526" y="0"/>
                </a:lnTo>
                <a:close/>
              </a:path>
            </a:pathLst>
          </a:custGeom>
          <a:solidFill>
            <a:srgbClr val="B2C1DB"/>
          </a:solidFill>
        </p:spPr>
        <p:txBody>
          <a:bodyPr wrap="square" lIns="0" tIns="0" rIns="0" bIns="0" rtlCol="0"/>
          <a:lstStyle/>
          <a:p>
            <a:endParaRPr/>
          </a:p>
        </p:txBody>
      </p:sp>
      <p:sp>
        <p:nvSpPr>
          <p:cNvPr id="16" name="object 12"/>
          <p:cNvSpPr/>
          <p:nvPr/>
        </p:nvSpPr>
        <p:spPr>
          <a:xfrm>
            <a:off x="4267200" y="4834890"/>
            <a:ext cx="1261110" cy="1184910"/>
          </a:xfrm>
          <a:custGeom>
            <a:avLst/>
            <a:gdLst/>
            <a:ahLst/>
            <a:cxnLst/>
            <a:rect l="l" t="t" r="r" b="b"/>
            <a:pathLst>
              <a:path w="1483360" h="1483360">
                <a:moveTo>
                  <a:pt x="0" y="741426"/>
                </a:moveTo>
                <a:lnTo>
                  <a:pt x="1577" y="692677"/>
                </a:lnTo>
                <a:lnTo>
                  <a:pt x="6243" y="644771"/>
                </a:lnTo>
                <a:lnTo>
                  <a:pt x="13900" y="597804"/>
                </a:lnTo>
                <a:lnTo>
                  <a:pt x="24451" y="551874"/>
                </a:lnTo>
                <a:lnTo>
                  <a:pt x="37798" y="507079"/>
                </a:lnTo>
                <a:lnTo>
                  <a:pt x="53844" y="463518"/>
                </a:lnTo>
                <a:lnTo>
                  <a:pt x="72489" y="421286"/>
                </a:lnTo>
                <a:lnTo>
                  <a:pt x="93638" y="380483"/>
                </a:lnTo>
                <a:lnTo>
                  <a:pt x="117192" y="341205"/>
                </a:lnTo>
                <a:lnTo>
                  <a:pt x="143053" y="303551"/>
                </a:lnTo>
                <a:lnTo>
                  <a:pt x="171124" y="267618"/>
                </a:lnTo>
                <a:lnTo>
                  <a:pt x="201307" y="233504"/>
                </a:lnTo>
                <a:lnTo>
                  <a:pt x="233504" y="201307"/>
                </a:lnTo>
                <a:lnTo>
                  <a:pt x="267618" y="171124"/>
                </a:lnTo>
                <a:lnTo>
                  <a:pt x="303551" y="143053"/>
                </a:lnTo>
                <a:lnTo>
                  <a:pt x="341205" y="117192"/>
                </a:lnTo>
                <a:lnTo>
                  <a:pt x="380483" y="93638"/>
                </a:lnTo>
                <a:lnTo>
                  <a:pt x="421286" y="72489"/>
                </a:lnTo>
                <a:lnTo>
                  <a:pt x="463518" y="53844"/>
                </a:lnTo>
                <a:lnTo>
                  <a:pt x="507079" y="37798"/>
                </a:lnTo>
                <a:lnTo>
                  <a:pt x="551874" y="24451"/>
                </a:lnTo>
                <a:lnTo>
                  <a:pt x="597804" y="13900"/>
                </a:lnTo>
                <a:lnTo>
                  <a:pt x="644771" y="6243"/>
                </a:lnTo>
                <a:lnTo>
                  <a:pt x="692677" y="1577"/>
                </a:lnTo>
                <a:lnTo>
                  <a:pt x="741426" y="0"/>
                </a:lnTo>
                <a:lnTo>
                  <a:pt x="790174" y="1577"/>
                </a:lnTo>
                <a:lnTo>
                  <a:pt x="838080" y="6243"/>
                </a:lnTo>
                <a:lnTo>
                  <a:pt x="885047" y="13900"/>
                </a:lnTo>
                <a:lnTo>
                  <a:pt x="930977" y="24451"/>
                </a:lnTo>
                <a:lnTo>
                  <a:pt x="975772" y="37798"/>
                </a:lnTo>
                <a:lnTo>
                  <a:pt x="1019333" y="53844"/>
                </a:lnTo>
                <a:lnTo>
                  <a:pt x="1061565" y="72489"/>
                </a:lnTo>
                <a:lnTo>
                  <a:pt x="1102368" y="93638"/>
                </a:lnTo>
                <a:lnTo>
                  <a:pt x="1141646" y="117192"/>
                </a:lnTo>
                <a:lnTo>
                  <a:pt x="1179300" y="143053"/>
                </a:lnTo>
                <a:lnTo>
                  <a:pt x="1215233" y="171124"/>
                </a:lnTo>
                <a:lnTo>
                  <a:pt x="1249347" y="201307"/>
                </a:lnTo>
                <a:lnTo>
                  <a:pt x="1281544" y="233504"/>
                </a:lnTo>
                <a:lnTo>
                  <a:pt x="1311727" y="267618"/>
                </a:lnTo>
                <a:lnTo>
                  <a:pt x="1339798" y="303551"/>
                </a:lnTo>
                <a:lnTo>
                  <a:pt x="1365659" y="341205"/>
                </a:lnTo>
                <a:lnTo>
                  <a:pt x="1389213" y="380483"/>
                </a:lnTo>
                <a:lnTo>
                  <a:pt x="1410362" y="421286"/>
                </a:lnTo>
                <a:lnTo>
                  <a:pt x="1429007" y="463518"/>
                </a:lnTo>
                <a:lnTo>
                  <a:pt x="1445053" y="507079"/>
                </a:lnTo>
                <a:lnTo>
                  <a:pt x="1458400" y="551874"/>
                </a:lnTo>
                <a:lnTo>
                  <a:pt x="1468951" y="597804"/>
                </a:lnTo>
                <a:lnTo>
                  <a:pt x="1476608" y="644771"/>
                </a:lnTo>
                <a:lnTo>
                  <a:pt x="1481274" y="692677"/>
                </a:lnTo>
                <a:lnTo>
                  <a:pt x="1482852" y="741426"/>
                </a:lnTo>
                <a:lnTo>
                  <a:pt x="1481274" y="790174"/>
                </a:lnTo>
                <a:lnTo>
                  <a:pt x="1476608" y="838080"/>
                </a:lnTo>
                <a:lnTo>
                  <a:pt x="1468951" y="885047"/>
                </a:lnTo>
                <a:lnTo>
                  <a:pt x="1458400" y="930977"/>
                </a:lnTo>
                <a:lnTo>
                  <a:pt x="1445053" y="975772"/>
                </a:lnTo>
                <a:lnTo>
                  <a:pt x="1429007" y="1019333"/>
                </a:lnTo>
                <a:lnTo>
                  <a:pt x="1410362" y="1061565"/>
                </a:lnTo>
                <a:lnTo>
                  <a:pt x="1389213" y="1102368"/>
                </a:lnTo>
                <a:lnTo>
                  <a:pt x="1365659" y="1141646"/>
                </a:lnTo>
                <a:lnTo>
                  <a:pt x="1339798" y="1179300"/>
                </a:lnTo>
                <a:lnTo>
                  <a:pt x="1311727" y="1215233"/>
                </a:lnTo>
                <a:lnTo>
                  <a:pt x="1281544" y="1249347"/>
                </a:lnTo>
                <a:lnTo>
                  <a:pt x="1249347" y="1281544"/>
                </a:lnTo>
                <a:lnTo>
                  <a:pt x="1215233" y="1311727"/>
                </a:lnTo>
                <a:lnTo>
                  <a:pt x="1179300" y="1339798"/>
                </a:lnTo>
                <a:lnTo>
                  <a:pt x="1141646" y="1365659"/>
                </a:lnTo>
                <a:lnTo>
                  <a:pt x="1102368" y="1389213"/>
                </a:lnTo>
                <a:lnTo>
                  <a:pt x="1061565" y="1410362"/>
                </a:lnTo>
                <a:lnTo>
                  <a:pt x="1019333" y="1429007"/>
                </a:lnTo>
                <a:lnTo>
                  <a:pt x="975772" y="1445053"/>
                </a:lnTo>
                <a:lnTo>
                  <a:pt x="930977" y="1458400"/>
                </a:lnTo>
                <a:lnTo>
                  <a:pt x="885047" y="1468951"/>
                </a:lnTo>
                <a:lnTo>
                  <a:pt x="838080" y="1476608"/>
                </a:lnTo>
                <a:lnTo>
                  <a:pt x="790174" y="1481274"/>
                </a:lnTo>
                <a:lnTo>
                  <a:pt x="741426" y="1482852"/>
                </a:lnTo>
                <a:lnTo>
                  <a:pt x="692677" y="1481274"/>
                </a:lnTo>
                <a:lnTo>
                  <a:pt x="644771" y="1476608"/>
                </a:lnTo>
                <a:lnTo>
                  <a:pt x="597804" y="1468951"/>
                </a:lnTo>
                <a:lnTo>
                  <a:pt x="551874" y="1458400"/>
                </a:lnTo>
                <a:lnTo>
                  <a:pt x="507079" y="1445053"/>
                </a:lnTo>
                <a:lnTo>
                  <a:pt x="463518" y="1429007"/>
                </a:lnTo>
                <a:lnTo>
                  <a:pt x="421286" y="1410362"/>
                </a:lnTo>
                <a:lnTo>
                  <a:pt x="380483" y="1389213"/>
                </a:lnTo>
                <a:lnTo>
                  <a:pt x="341205" y="1365659"/>
                </a:lnTo>
                <a:lnTo>
                  <a:pt x="303551" y="1339798"/>
                </a:lnTo>
                <a:lnTo>
                  <a:pt x="267618" y="1311727"/>
                </a:lnTo>
                <a:lnTo>
                  <a:pt x="233504" y="1281544"/>
                </a:lnTo>
                <a:lnTo>
                  <a:pt x="201307" y="1249347"/>
                </a:lnTo>
                <a:lnTo>
                  <a:pt x="171124" y="1215233"/>
                </a:lnTo>
                <a:lnTo>
                  <a:pt x="143053" y="1179300"/>
                </a:lnTo>
                <a:lnTo>
                  <a:pt x="117192" y="1141646"/>
                </a:lnTo>
                <a:lnTo>
                  <a:pt x="93638" y="1102368"/>
                </a:lnTo>
                <a:lnTo>
                  <a:pt x="72489" y="1061565"/>
                </a:lnTo>
                <a:lnTo>
                  <a:pt x="53844" y="1019333"/>
                </a:lnTo>
                <a:lnTo>
                  <a:pt x="37798" y="975772"/>
                </a:lnTo>
                <a:lnTo>
                  <a:pt x="24451" y="930977"/>
                </a:lnTo>
                <a:lnTo>
                  <a:pt x="13900" y="885047"/>
                </a:lnTo>
                <a:lnTo>
                  <a:pt x="6243" y="838080"/>
                </a:lnTo>
                <a:lnTo>
                  <a:pt x="1577" y="790174"/>
                </a:lnTo>
                <a:lnTo>
                  <a:pt x="0" y="741426"/>
                </a:lnTo>
                <a:close/>
              </a:path>
            </a:pathLst>
          </a:custGeom>
          <a:ln w="25908">
            <a:solidFill>
              <a:srgbClr val="000000"/>
            </a:solidFill>
          </a:ln>
        </p:spPr>
        <p:txBody>
          <a:bodyPr wrap="square" lIns="0" tIns="0" rIns="0" bIns="0" rtlCol="0"/>
          <a:lstStyle/>
          <a:p>
            <a:endParaRPr/>
          </a:p>
        </p:txBody>
      </p:sp>
      <p:sp>
        <p:nvSpPr>
          <p:cNvPr id="17" name="object 13"/>
          <p:cNvSpPr txBox="1"/>
          <p:nvPr/>
        </p:nvSpPr>
        <p:spPr>
          <a:xfrm>
            <a:off x="4599940" y="5257800"/>
            <a:ext cx="581660" cy="404495"/>
          </a:xfrm>
          <a:prstGeom prst="rect">
            <a:avLst/>
          </a:prstGeom>
        </p:spPr>
        <p:txBody>
          <a:bodyPr vert="horz" wrap="square" lIns="0" tIns="31750" rIns="0" bIns="0" rtlCol="0">
            <a:spAutoFit/>
          </a:bodyPr>
          <a:lstStyle/>
          <a:p>
            <a:pPr marL="12700" marR="5080" indent="50165">
              <a:lnSpc>
                <a:spcPts val="1430"/>
              </a:lnSpc>
              <a:spcBef>
                <a:spcPts val="250"/>
              </a:spcBef>
            </a:pPr>
            <a:r>
              <a:rPr sz="1300" b="1" spc="-5" dirty="0">
                <a:latin typeface="Calibri"/>
                <a:cs typeface="Calibri"/>
              </a:rPr>
              <a:t>Noise/ </a:t>
            </a:r>
            <a:r>
              <a:rPr sz="1300" b="1" dirty="0">
                <a:latin typeface="Calibri"/>
                <a:cs typeface="Calibri"/>
              </a:rPr>
              <a:t> </a:t>
            </a:r>
            <a:r>
              <a:rPr sz="1300" b="1" spc="-10" dirty="0">
                <a:latin typeface="Calibri"/>
                <a:cs typeface="Calibri"/>
              </a:rPr>
              <a:t>art</a:t>
            </a:r>
            <a:r>
              <a:rPr sz="1300" b="1" dirty="0">
                <a:latin typeface="Calibri"/>
                <a:cs typeface="Calibri"/>
              </a:rPr>
              <a:t>i</a:t>
            </a:r>
            <a:r>
              <a:rPr sz="1300" b="1" spc="-35" dirty="0">
                <a:latin typeface="Calibri"/>
                <a:cs typeface="Calibri"/>
              </a:rPr>
              <a:t>f</a:t>
            </a:r>
            <a:r>
              <a:rPr sz="1300" b="1" spc="-10" dirty="0">
                <a:latin typeface="Calibri"/>
                <a:cs typeface="Calibri"/>
              </a:rPr>
              <a:t>acts</a:t>
            </a:r>
            <a:endParaRPr sz="1300">
              <a:latin typeface="Calibri"/>
              <a:cs typeface="Calibri"/>
            </a:endParaRPr>
          </a:p>
        </p:txBody>
      </p:sp>
      <p:sp>
        <p:nvSpPr>
          <p:cNvPr id="18" name="object 14"/>
          <p:cNvSpPr/>
          <p:nvPr/>
        </p:nvSpPr>
        <p:spPr>
          <a:xfrm>
            <a:off x="3931920" y="3628644"/>
            <a:ext cx="254635" cy="405765"/>
          </a:xfrm>
          <a:custGeom>
            <a:avLst/>
            <a:gdLst/>
            <a:ahLst/>
            <a:cxnLst/>
            <a:rect l="l" t="t" r="r" b="b"/>
            <a:pathLst>
              <a:path w="254635" h="405764">
                <a:moveTo>
                  <a:pt x="127254" y="0"/>
                </a:moveTo>
                <a:lnTo>
                  <a:pt x="0" y="202691"/>
                </a:lnTo>
                <a:lnTo>
                  <a:pt x="127254" y="405383"/>
                </a:lnTo>
                <a:lnTo>
                  <a:pt x="127254" y="324307"/>
                </a:lnTo>
                <a:lnTo>
                  <a:pt x="254508" y="324307"/>
                </a:lnTo>
                <a:lnTo>
                  <a:pt x="254508" y="81076"/>
                </a:lnTo>
                <a:lnTo>
                  <a:pt x="127254" y="81076"/>
                </a:lnTo>
                <a:lnTo>
                  <a:pt x="127254" y="0"/>
                </a:lnTo>
                <a:close/>
              </a:path>
            </a:pathLst>
          </a:custGeom>
          <a:solidFill>
            <a:srgbClr val="B2C1DB"/>
          </a:solidFill>
        </p:spPr>
        <p:txBody>
          <a:bodyPr wrap="square" lIns="0" tIns="0" rIns="0" bIns="0" rtlCol="0"/>
          <a:lstStyle/>
          <a:p>
            <a:endParaRPr/>
          </a:p>
        </p:txBody>
      </p:sp>
      <p:sp>
        <p:nvSpPr>
          <p:cNvPr id="19" name="object 15"/>
          <p:cNvSpPr/>
          <p:nvPr/>
        </p:nvSpPr>
        <p:spPr>
          <a:xfrm>
            <a:off x="2327910" y="3089910"/>
            <a:ext cx="1484630" cy="1483360"/>
          </a:xfrm>
          <a:custGeom>
            <a:avLst/>
            <a:gdLst/>
            <a:ahLst/>
            <a:cxnLst/>
            <a:rect l="l" t="t" r="r" b="b"/>
            <a:pathLst>
              <a:path w="1484629" h="1483360">
                <a:moveTo>
                  <a:pt x="0" y="741426"/>
                </a:moveTo>
                <a:lnTo>
                  <a:pt x="1578" y="692677"/>
                </a:lnTo>
                <a:lnTo>
                  <a:pt x="6249" y="644771"/>
                </a:lnTo>
                <a:lnTo>
                  <a:pt x="13914" y="597804"/>
                </a:lnTo>
                <a:lnTo>
                  <a:pt x="24476" y="551874"/>
                </a:lnTo>
                <a:lnTo>
                  <a:pt x="37836" y="507079"/>
                </a:lnTo>
                <a:lnTo>
                  <a:pt x="53898" y="463518"/>
                </a:lnTo>
                <a:lnTo>
                  <a:pt x="72562" y="421286"/>
                </a:lnTo>
                <a:lnTo>
                  <a:pt x="93732" y="380483"/>
                </a:lnTo>
                <a:lnTo>
                  <a:pt x="117310" y="341205"/>
                </a:lnTo>
                <a:lnTo>
                  <a:pt x="143197" y="303551"/>
                </a:lnTo>
                <a:lnTo>
                  <a:pt x="171296" y="267618"/>
                </a:lnTo>
                <a:lnTo>
                  <a:pt x="201510" y="233504"/>
                </a:lnTo>
                <a:lnTo>
                  <a:pt x="233740" y="201307"/>
                </a:lnTo>
                <a:lnTo>
                  <a:pt x="267889" y="171124"/>
                </a:lnTo>
                <a:lnTo>
                  <a:pt x="303858" y="143053"/>
                </a:lnTo>
                <a:lnTo>
                  <a:pt x="341551" y="117192"/>
                </a:lnTo>
                <a:lnTo>
                  <a:pt x="380869" y="93638"/>
                </a:lnTo>
                <a:lnTo>
                  <a:pt x="421714" y="72489"/>
                </a:lnTo>
                <a:lnTo>
                  <a:pt x="463989" y="53844"/>
                </a:lnTo>
                <a:lnTo>
                  <a:pt x="507596" y="37798"/>
                </a:lnTo>
                <a:lnTo>
                  <a:pt x="552437" y="24451"/>
                </a:lnTo>
                <a:lnTo>
                  <a:pt x="598415" y="13900"/>
                </a:lnTo>
                <a:lnTo>
                  <a:pt x="645431" y="6243"/>
                </a:lnTo>
                <a:lnTo>
                  <a:pt x="693388" y="1577"/>
                </a:lnTo>
                <a:lnTo>
                  <a:pt x="742188" y="0"/>
                </a:lnTo>
                <a:lnTo>
                  <a:pt x="790987" y="1577"/>
                </a:lnTo>
                <a:lnTo>
                  <a:pt x="838944" y="6243"/>
                </a:lnTo>
                <a:lnTo>
                  <a:pt x="885960" y="13900"/>
                </a:lnTo>
                <a:lnTo>
                  <a:pt x="931938" y="24451"/>
                </a:lnTo>
                <a:lnTo>
                  <a:pt x="976779" y="37798"/>
                </a:lnTo>
                <a:lnTo>
                  <a:pt x="1020386" y="53844"/>
                </a:lnTo>
                <a:lnTo>
                  <a:pt x="1062661" y="72489"/>
                </a:lnTo>
                <a:lnTo>
                  <a:pt x="1103506" y="93638"/>
                </a:lnTo>
                <a:lnTo>
                  <a:pt x="1142824" y="117192"/>
                </a:lnTo>
                <a:lnTo>
                  <a:pt x="1180517" y="143053"/>
                </a:lnTo>
                <a:lnTo>
                  <a:pt x="1216486" y="171124"/>
                </a:lnTo>
                <a:lnTo>
                  <a:pt x="1250635" y="201307"/>
                </a:lnTo>
                <a:lnTo>
                  <a:pt x="1282865" y="233504"/>
                </a:lnTo>
                <a:lnTo>
                  <a:pt x="1313079" y="267618"/>
                </a:lnTo>
                <a:lnTo>
                  <a:pt x="1341178" y="303551"/>
                </a:lnTo>
                <a:lnTo>
                  <a:pt x="1367065" y="341205"/>
                </a:lnTo>
                <a:lnTo>
                  <a:pt x="1390643" y="380483"/>
                </a:lnTo>
                <a:lnTo>
                  <a:pt x="1411813" y="421286"/>
                </a:lnTo>
                <a:lnTo>
                  <a:pt x="1430477" y="463518"/>
                </a:lnTo>
                <a:lnTo>
                  <a:pt x="1446539" y="507079"/>
                </a:lnTo>
                <a:lnTo>
                  <a:pt x="1459899" y="551874"/>
                </a:lnTo>
                <a:lnTo>
                  <a:pt x="1470461" y="597804"/>
                </a:lnTo>
                <a:lnTo>
                  <a:pt x="1478126" y="644771"/>
                </a:lnTo>
                <a:lnTo>
                  <a:pt x="1482797" y="692677"/>
                </a:lnTo>
                <a:lnTo>
                  <a:pt x="1484376" y="741426"/>
                </a:lnTo>
                <a:lnTo>
                  <a:pt x="1482797" y="790174"/>
                </a:lnTo>
                <a:lnTo>
                  <a:pt x="1478126" y="838080"/>
                </a:lnTo>
                <a:lnTo>
                  <a:pt x="1470461" y="885047"/>
                </a:lnTo>
                <a:lnTo>
                  <a:pt x="1459899" y="930977"/>
                </a:lnTo>
                <a:lnTo>
                  <a:pt x="1446539" y="975772"/>
                </a:lnTo>
                <a:lnTo>
                  <a:pt x="1430477" y="1019333"/>
                </a:lnTo>
                <a:lnTo>
                  <a:pt x="1411813" y="1061565"/>
                </a:lnTo>
                <a:lnTo>
                  <a:pt x="1390643" y="1102368"/>
                </a:lnTo>
                <a:lnTo>
                  <a:pt x="1367065" y="1141646"/>
                </a:lnTo>
                <a:lnTo>
                  <a:pt x="1341178" y="1179300"/>
                </a:lnTo>
                <a:lnTo>
                  <a:pt x="1313079" y="1215233"/>
                </a:lnTo>
                <a:lnTo>
                  <a:pt x="1282865" y="1249347"/>
                </a:lnTo>
                <a:lnTo>
                  <a:pt x="1250635" y="1281544"/>
                </a:lnTo>
                <a:lnTo>
                  <a:pt x="1216486" y="1311727"/>
                </a:lnTo>
                <a:lnTo>
                  <a:pt x="1180517" y="1339798"/>
                </a:lnTo>
                <a:lnTo>
                  <a:pt x="1142824" y="1365659"/>
                </a:lnTo>
                <a:lnTo>
                  <a:pt x="1103506" y="1389213"/>
                </a:lnTo>
                <a:lnTo>
                  <a:pt x="1062661" y="1410362"/>
                </a:lnTo>
                <a:lnTo>
                  <a:pt x="1020386" y="1429007"/>
                </a:lnTo>
                <a:lnTo>
                  <a:pt x="976779" y="1445053"/>
                </a:lnTo>
                <a:lnTo>
                  <a:pt x="931938" y="1458400"/>
                </a:lnTo>
                <a:lnTo>
                  <a:pt x="885960" y="1468951"/>
                </a:lnTo>
                <a:lnTo>
                  <a:pt x="838944" y="1476608"/>
                </a:lnTo>
                <a:lnTo>
                  <a:pt x="790987" y="1481274"/>
                </a:lnTo>
                <a:lnTo>
                  <a:pt x="742188" y="1482852"/>
                </a:lnTo>
                <a:lnTo>
                  <a:pt x="693388" y="1481274"/>
                </a:lnTo>
                <a:lnTo>
                  <a:pt x="645431" y="1476608"/>
                </a:lnTo>
                <a:lnTo>
                  <a:pt x="598415" y="1468951"/>
                </a:lnTo>
                <a:lnTo>
                  <a:pt x="552437" y="1458400"/>
                </a:lnTo>
                <a:lnTo>
                  <a:pt x="507596" y="1445053"/>
                </a:lnTo>
                <a:lnTo>
                  <a:pt x="463989" y="1429007"/>
                </a:lnTo>
                <a:lnTo>
                  <a:pt x="421714" y="1410362"/>
                </a:lnTo>
                <a:lnTo>
                  <a:pt x="380869" y="1389213"/>
                </a:lnTo>
                <a:lnTo>
                  <a:pt x="341551" y="1365659"/>
                </a:lnTo>
                <a:lnTo>
                  <a:pt x="303858" y="1339798"/>
                </a:lnTo>
                <a:lnTo>
                  <a:pt x="267889" y="1311727"/>
                </a:lnTo>
                <a:lnTo>
                  <a:pt x="233740" y="1281544"/>
                </a:lnTo>
                <a:lnTo>
                  <a:pt x="201510" y="1249347"/>
                </a:lnTo>
                <a:lnTo>
                  <a:pt x="171296" y="1215233"/>
                </a:lnTo>
                <a:lnTo>
                  <a:pt x="143197" y="1179300"/>
                </a:lnTo>
                <a:lnTo>
                  <a:pt x="117310" y="1141646"/>
                </a:lnTo>
                <a:lnTo>
                  <a:pt x="93732" y="1102368"/>
                </a:lnTo>
                <a:lnTo>
                  <a:pt x="72562" y="1061565"/>
                </a:lnTo>
                <a:lnTo>
                  <a:pt x="53898" y="1019333"/>
                </a:lnTo>
                <a:lnTo>
                  <a:pt x="37836" y="975772"/>
                </a:lnTo>
                <a:lnTo>
                  <a:pt x="24476" y="930977"/>
                </a:lnTo>
                <a:lnTo>
                  <a:pt x="13914" y="885047"/>
                </a:lnTo>
                <a:lnTo>
                  <a:pt x="6249" y="838080"/>
                </a:lnTo>
                <a:lnTo>
                  <a:pt x="1578" y="790174"/>
                </a:lnTo>
                <a:lnTo>
                  <a:pt x="0" y="741426"/>
                </a:lnTo>
                <a:close/>
              </a:path>
            </a:pathLst>
          </a:custGeom>
          <a:ln w="25908">
            <a:solidFill>
              <a:srgbClr val="000000"/>
            </a:solidFill>
          </a:ln>
        </p:spPr>
        <p:txBody>
          <a:bodyPr wrap="square" lIns="0" tIns="0" rIns="0" bIns="0" rtlCol="0"/>
          <a:lstStyle/>
          <a:p>
            <a:endParaRPr/>
          </a:p>
        </p:txBody>
      </p:sp>
      <p:sp>
        <p:nvSpPr>
          <p:cNvPr id="20" name="object 16"/>
          <p:cNvSpPr txBox="1"/>
          <p:nvPr/>
        </p:nvSpPr>
        <p:spPr>
          <a:xfrm>
            <a:off x="2591348" y="3428167"/>
            <a:ext cx="956944" cy="767080"/>
          </a:xfrm>
          <a:prstGeom prst="rect">
            <a:avLst/>
          </a:prstGeom>
        </p:spPr>
        <p:txBody>
          <a:bodyPr vert="horz" wrap="square" lIns="0" tIns="31750" rIns="0" bIns="0" rtlCol="0">
            <a:spAutoFit/>
          </a:bodyPr>
          <a:lstStyle/>
          <a:p>
            <a:pPr marL="12700" marR="5080" indent="-1270" algn="ctr">
              <a:lnSpc>
                <a:spcPts val="1430"/>
              </a:lnSpc>
              <a:spcBef>
                <a:spcPts val="250"/>
              </a:spcBef>
            </a:pPr>
            <a:r>
              <a:rPr sz="1300" b="1" spc="-10" dirty="0">
                <a:latin typeface="Calibri"/>
                <a:cs typeface="Calibri"/>
              </a:rPr>
              <a:t>Variability </a:t>
            </a:r>
            <a:r>
              <a:rPr sz="1300" b="1" spc="-5" dirty="0">
                <a:latin typeface="Calibri"/>
                <a:cs typeface="Calibri"/>
              </a:rPr>
              <a:t> </a:t>
            </a:r>
            <a:r>
              <a:rPr sz="1300" b="1" spc="-10" dirty="0">
                <a:latin typeface="Calibri"/>
                <a:cs typeface="Calibri"/>
              </a:rPr>
              <a:t>across </a:t>
            </a:r>
            <a:r>
              <a:rPr sz="1300" b="1" spc="-5" dirty="0">
                <a:latin typeface="Calibri"/>
                <a:cs typeface="Calibri"/>
              </a:rPr>
              <a:t> </a:t>
            </a:r>
            <a:r>
              <a:rPr sz="1300" b="1" spc="-10" dirty="0">
                <a:latin typeface="Calibri"/>
                <a:cs typeface="Calibri"/>
              </a:rPr>
              <a:t>different </a:t>
            </a:r>
            <a:r>
              <a:rPr sz="1300" b="1" spc="-5" dirty="0">
                <a:latin typeface="Calibri"/>
                <a:cs typeface="Calibri"/>
              </a:rPr>
              <a:t> m</a:t>
            </a:r>
            <a:r>
              <a:rPr sz="1300" b="1" spc="-10" dirty="0">
                <a:latin typeface="Calibri"/>
                <a:cs typeface="Calibri"/>
              </a:rPr>
              <a:t>a</a:t>
            </a:r>
            <a:r>
              <a:rPr sz="1300" b="1" spc="-5" dirty="0">
                <a:latin typeface="Calibri"/>
                <a:cs typeface="Calibri"/>
              </a:rPr>
              <a:t>nu</a:t>
            </a:r>
            <a:r>
              <a:rPr sz="1300" b="1" spc="-35" dirty="0">
                <a:latin typeface="Calibri"/>
                <a:cs typeface="Calibri"/>
              </a:rPr>
              <a:t>f</a:t>
            </a:r>
            <a:r>
              <a:rPr sz="1300" b="1" spc="-10" dirty="0">
                <a:latin typeface="Calibri"/>
                <a:cs typeface="Calibri"/>
              </a:rPr>
              <a:t>ac</a:t>
            </a:r>
            <a:r>
              <a:rPr sz="1300" b="1" spc="-15" dirty="0">
                <a:latin typeface="Calibri"/>
                <a:cs typeface="Calibri"/>
              </a:rPr>
              <a:t>t</a:t>
            </a:r>
            <a:r>
              <a:rPr sz="1300" b="1" spc="-5" dirty="0">
                <a:latin typeface="Calibri"/>
                <a:cs typeface="Calibri"/>
              </a:rPr>
              <a:t>u</a:t>
            </a:r>
            <a:r>
              <a:rPr sz="1300" b="1" spc="-25" dirty="0">
                <a:latin typeface="Calibri"/>
                <a:cs typeface="Calibri"/>
              </a:rPr>
              <a:t>r</a:t>
            </a:r>
            <a:r>
              <a:rPr sz="1300" b="1" spc="-10" dirty="0">
                <a:latin typeface="Calibri"/>
                <a:cs typeface="Calibri"/>
              </a:rPr>
              <a:t>er</a:t>
            </a:r>
            <a:endParaRPr sz="1300">
              <a:latin typeface="Calibri"/>
              <a:cs typeface="Calibri"/>
            </a:endParaRPr>
          </a:p>
        </p:txBody>
      </p:sp>
      <p:sp>
        <p:nvSpPr>
          <p:cNvPr id="21" name="object 17"/>
          <p:cNvSpPr txBox="1">
            <a:spLocks noGrp="1"/>
          </p:cNvSpPr>
          <p:nvPr>
            <p:ph type="sldNum" sz="quarter" idx="4294967295"/>
          </p:nvPr>
        </p:nvSpPr>
        <p:spPr>
          <a:xfrm>
            <a:off x="8704950" y="6452656"/>
            <a:ext cx="161290" cy="196215"/>
          </a:xfrm>
          <a:prstGeom prst="rect">
            <a:avLst/>
          </a:prstGeom>
        </p:spPr>
        <p:txBody>
          <a:bodyPr vert="horz" wrap="square" lIns="0" tIns="0" rIns="0" bIns="0" rtlCol="0">
            <a:spAutoFit/>
          </a:bodyPr>
          <a:lstStyle/>
          <a:p>
            <a:pPr marL="38100">
              <a:lnSpc>
                <a:spcPts val="1425"/>
              </a:lnSpc>
            </a:pPr>
            <a:fld id="{81D60167-4931-47E6-BA6A-407CBD079E47}" type="slidenum">
              <a:rPr spc="-5" dirty="0"/>
              <a:pPr marL="38100">
                <a:lnSpc>
                  <a:spcPts val="1425"/>
                </a:lnSpc>
              </a:pPr>
              <a:t>4</a:t>
            </a:fld>
            <a:endParaRPr spc="-5" dirty="0"/>
          </a:p>
        </p:txBody>
      </p:sp>
    </p:spTree>
    <p:extLst>
      <p:ext uri="{BB962C8B-B14F-4D97-AF65-F5344CB8AC3E}">
        <p14:creationId xmlns:p14="http://schemas.microsoft.com/office/powerpoint/2010/main" val="3763581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Heart – its position and chambers</a:t>
            </a:r>
            <a:endParaRPr lang="en-IN" dirty="0"/>
          </a:p>
        </p:txBody>
      </p:sp>
      <p:pic>
        <p:nvPicPr>
          <p:cNvPr id="4" name="Picture 2" descr="Image result for CROSS SECTION OF HEART">
            <a:extLst>
              <a:ext uri="{FF2B5EF4-FFF2-40B4-BE49-F238E27FC236}">
                <a16:creationId xmlns:a16="http://schemas.microsoft.com/office/drawing/2014/main" id="{FEC23FFD-ED18-4EBE-B4F3-BE57FEA5ED95}"/>
              </a:ext>
            </a:extLst>
          </p:cNvPr>
          <p:cNvPicPr>
            <a:picLocks noGrp="1" noChangeAspect="1" noChangeArrowheads="1"/>
          </p:cNvPicPr>
          <p:nvPr>
            <p:ph idx="1"/>
          </p:nvPr>
        </p:nvPicPr>
        <p:blipFill>
          <a:blip r:embed="rId2"/>
          <a:srcRect l="2087" r="2087"/>
          <a:stretch>
            <a:fillRect/>
          </a:stretch>
        </p:blipFill>
        <p:spPr bwMode="auto">
          <a:xfrm>
            <a:off x="4332752" y="2181161"/>
            <a:ext cx="4582647" cy="4219639"/>
          </a:xfrm>
          <a:prstGeom prst="rect">
            <a:avLst/>
          </a:prstGeom>
          <a:noFill/>
        </p:spPr>
      </p:pic>
      <p:pic>
        <p:nvPicPr>
          <p:cNvPr id="9" name="object 6"/>
          <p:cNvPicPr/>
          <p:nvPr/>
        </p:nvPicPr>
        <p:blipFill rotWithShape="1">
          <a:blip r:embed="rId3" cstate="print"/>
          <a:srcRect t="16995" r="46212"/>
          <a:stretch/>
        </p:blipFill>
        <p:spPr>
          <a:xfrm>
            <a:off x="133927" y="2513779"/>
            <a:ext cx="3352800" cy="3963221"/>
          </a:xfrm>
          <a:prstGeom prst="rect">
            <a:avLst/>
          </a:prstGeom>
        </p:spPr>
      </p:pic>
      <p:sp>
        <p:nvSpPr>
          <p:cNvPr id="10" name="Rectangle 9"/>
          <p:cNvSpPr/>
          <p:nvPr/>
        </p:nvSpPr>
        <p:spPr>
          <a:xfrm>
            <a:off x="381000" y="1295400"/>
            <a:ext cx="8153400" cy="646331"/>
          </a:xfrm>
          <a:prstGeom prst="rect">
            <a:avLst/>
          </a:prstGeom>
          <a:solidFill>
            <a:schemeClr val="bg1">
              <a:lumMod val="85000"/>
            </a:schemeClr>
          </a:solidFill>
        </p:spPr>
        <p:txBody>
          <a:bodyPr wrap="square">
            <a:spAutoFit/>
          </a:bodyPr>
          <a:lstStyle/>
          <a:p>
            <a:r>
              <a:rPr lang="en-IN" dirty="0"/>
              <a:t>The heart has four chambers called left ventricle (LV), right ventricle, left atrium and right atrium. The LV is the main chamber that pumps blood into all parts of the body.</a:t>
            </a:r>
          </a:p>
        </p:txBody>
      </p:sp>
    </p:spTree>
    <p:extLst>
      <p:ext uri="{BB962C8B-B14F-4D97-AF65-F5344CB8AC3E}">
        <p14:creationId xmlns:p14="http://schemas.microsoft.com/office/powerpoint/2010/main" val="349377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 1</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sz="2200" b="1" dirty="0" smtClean="0"/>
              <a:t>Detection of blood chambers in all frames of an echo video, given the contour of the chamber in the first frame.</a:t>
            </a:r>
          </a:p>
          <a:p>
            <a:r>
              <a:rPr lang="en-IN" sz="2000" dirty="0" smtClean="0"/>
              <a:t>An echo of heart is a video consisting of multiple frames of a beating heart. The video shows one full cycle of a beating heart from diastole (fully expanded) to systole (fully contracted) to diastole again.</a:t>
            </a:r>
          </a:p>
          <a:p>
            <a:r>
              <a:rPr lang="en-IN" sz="2000" dirty="0" smtClean="0"/>
              <a:t>The heart has four chambers but only 2, 3 or 4 chambers may be visible in one video. We want to identify one of the chambers automatically.</a:t>
            </a:r>
          </a:p>
          <a:p>
            <a:r>
              <a:rPr lang="en-IN" sz="2000" dirty="0" smtClean="0"/>
              <a:t>The boundary (contour) of the chamber in the first frame is given. The boundary lies at the point of maximum intensity change (perpendicular to the boundary) around the chamber.</a:t>
            </a:r>
          </a:p>
          <a:p>
            <a:r>
              <a:rPr lang="en-IN" sz="2000" dirty="0" smtClean="0"/>
              <a:t>As the heart expands and contracts, the boundary also should grow and shrink so that points on the contour lie at the point of maximum intensity change. It should also maintain smoothness of the boundary (it should not be zig-zag.</a:t>
            </a:r>
          </a:p>
          <a:p>
            <a:r>
              <a:rPr lang="en-IN" sz="2000" dirty="0" smtClean="0"/>
              <a:t>The problem is to adjust the boundary, given in the first frame, for all subsequent frames in the video by satisfying the criteria given above.</a:t>
            </a:r>
          </a:p>
          <a:p>
            <a:r>
              <a:rPr lang="en-IN" sz="2000" dirty="0" smtClean="0"/>
              <a:t>The expected result is to show the video with the frames superimposed in all the frames.</a:t>
            </a:r>
            <a:endParaRPr lang="en-IN" sz="2000" dirty="0"/>
          </a:p>
        </p:txBody>
      </p:sp>
    </p:spTree>
    <p:extLst>
      <p:ext uri="{BB962C8B-B14F-4D97-AF65-F5344CB8AC3E}">
        <p14:creationId xmlns:p14="http://schemas.microsoft.com/office/powerpoint/2010/main" val="375429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8" name="TextBox 7"/>
          <p:cNvSpPr txBox="1"/>
          <p:nvPr/>
        </p:nvSpPr>
        <p:spPr>
          <a:xfrm>
            <a:off x="1219200" y="304800"/>
            <a:ext cx="2919774" cy="584775"/>
          </a:xfrm>
          <a:prstGeom prst="rect">
            <a:avLst/>
          </a:prstGeom>
          <a:noFill/>
        </p:spPr>
        <p:txBody>
          <a:bodyPr wrap="none" rtlCol="0">
            <a:spAutoFit/>
          </a:bodyPr>
          <a:lstStyle/>
          <a:p>
            <a:r>
              <a:rPr lang="en-US" sz="3200" b="1" dirty="0" smtClean="0"/>
              <a:t>Example images</a:t>
            </a:r>
            <a:endParaRPr lang="en-US" sz="3200" b="1" dirty="0"/>
          </a:p>
        </p:txBody>
      </p:sp>
      <p:sp>
        <p:nvSpPr>
          <p:cNvPr id="9" name="TextBox 8"/>
          <p:cNvSpPr txBox="1"/>
          <p:nvPr/>
        </p:nvSpPr>
        <p:spPr>
          <a:xfrm>
            <a:off x="1295400" y="1066800"/>
            <a:ext cx="7347268" cy="338554"/>
          </a:xfrm>
          <a:prstGeom prst="rect">
            <a:avLst/>
          </a:prstGeom>
          <a:noFill/>
        </p:spPr>
        <p:txBody>
          <a:bodyPr wrap="none" rtlCol="0">
            <a:spAutoFit/>
          </a:bodyPr>
          <a:lstStyle/>
          <a:p>
            <a:r>
              <a:rPr lang="en-US" sz="1600" b="1" dirty="0" smtClean="0"/>
              <a:t>Automatic tracking and detection contouring of heart in Ultra sound video sequence</a:t>
            </a:r>
            <a:endParaRPr lang="en-US" sz="1600" b="1" dirty="0"/>
          </a:p>
        </p:txBody>
      </p:sp>
      <p:pic>
        <p:nvPicPr>
          <p:cNvPr id="3" name="Picture 2"/>
          <p:cNvPicPr>
            <a:picLocks noChangeAspect="1"/>
          </p:cNvPicPr>
          <p:nvPr/>
        </p:nvPicPr>
        <p:blipFill>
          <a:blip r:embed="rId2"/>
          <a:stretch>
            <a:fillRect/>
          </a:stretch>
        </p:blipFill>
        <p:spPr>
          <a:xfrm>
            <a:off x="952500" y="1536335"/>
            <a:ext cx="3884622" cy="3136650"/>
          </a:xfrm>
          <a:prstGeom prst="rect">
            <a:avLst/>
          </a:prstGeom>
        </p:spPr>
      </p:pic>
      <p:pic>
        <p:nvPicPr>
          <p:cNvPr id="6" name="Picture 5"/>
          <p:cNvPicPr>
            <a:picLocks noChangeAspect="1"/>
          </p:cNvPicPr>
          <p:nvPr/>
        </p:nvPicPr>
        <p:blipFill>
          <a:blip r:embed="rId3"/>
          <a:stretch>
            <a:fillRect/>
          </a:stretch>
        </p:blipFill>
        <p:spPr>
          <a:xfrm>
            <a:off x="4953000" y="1524000"/>
            <a:ext cx="3908751" cy="3168821"/>
          </a:xfrm>
          <a:prstGeom prst="rect">
            <a:avLst/>
          </a:prstGeom>
        </p:spPr>
      </p:pic>
      <p:sp>
        <p:nvSpPr>
          <p:cNvPr id="11" name="Freeform 10"/>
          <p:cNvSpPr/>
          <p:nvPr/>
        </p:nvSpPr>
        <p:spPr>
          <a:xfrm>
            <a:off x="2297430" y="2286000"/>
            <a:ext cx="842010" cy="571500"/>
          </a:xfrm>
          <a:custGeom>
            <a:avLst/>
            <a:gdLst>
              <a:gd name="connsiteX0" fmla="*/ 735330 w 842010"/>
              <a:gd name="connsiteY0" fmla="*/ 461010 h 518160"/>
              <a:gd name="connsiteX1" fmla="*/ 689610 w 842010"/>
              <a:gd name="connsiteY1" fmla="*/ 464820 h 518160"/>
              <a:gd name="connsiteX2" fmla="*/ 670560 w 842010"/>
              <a:gd name="connsiteY2" fmla="*/ 468630 h 518160"/>
              <a:gd name="connsiteX3" fmla="*/ 647700 w 842010"/>
              <a:gd name="connsiteY3" fmla="*/ 483870 h 518160"/>
              <a:gd name="connsiteX4" fmla="*/ 636270 w 842010"/>
              <a:gd name="connsiteY4" fmla="*/ 491490 h 518160"/>
              <a:gd name="connsiteX5" fmla="*/ 613410 w 842010"/>
              <a:gd name="connsiteY5" fmla="*/ 499110 h 518160"/>
              <a:gd name="connsiteX6" fmla="*/ 601980 w 842010"/>
              <a:gd name="connsiteY6" fmla="*/ 506730 h 518160"/>
              <a:gd name="connsiteX7" fmla="*/ 586740 w 842010"/>
              <a:gd name="connsiteY7" fmla="*/ 510540 h 518160"/>
              <a:gd name="connsiteX8" fmla="*/ 575310 w 842010"/>
              <a:gd name="connsiteY8" fmla="*/ 514350 h 518160"/>
              <a:gd name="connsiteX9" fmla="*/ 491490 w 842010"/>
              <a:gd name="connsiteY9" fmla="*/ 518160 h 518160"/>
              <a:gd name="connsiteX10" fmla="*/ 327660 w 842010"/>
              <a:gd name="connsiteY10" fmla="*/ 514350 h 518160"/>
              <a:gd name="connsiteX11" fmla="*/ 312420 w 842010"/>
              <a:gd name="connsiteY11" fmla="*/ 506730 h 518160"/>
              <a:gd name="connsiteX12" fmla="*/ 289560 w 842010"/>
              <a:gd name="connsiteY12" fmla="*/ 495300 h 518160"/>
              <a:gd name="connsiteX13" fmla="*/ 274320 w 842010"/>
              <a:gd name="connsiteY13" fmla="*/ 491490 h 518160"/>
              <a:gd name="connsiteX14" fmla="*/ 240030 w 842010"/>
              <a:gd name="connsiteY14" fmla="*/ 480060 h 518160"/>
              <a:gd name="connsiteX15" fmla="*/ 228600 w 842010"/>
              <a:gd name="connsiteY15" fmla="*/ 476250 h 518160"/>
              <a:gd name="connsiteX16" fmla="*/ 198120 w 842010"/>
              <a:gd name="connsiteY16" fmla="*/ 468630 h 518160"/>
              <a:gd name="connsiteX17" fmla="*/ 163830 w 842010"/>
              <a:gd name="connsiteY17" fmla="*/ 457200 h 518160"/>
              <a:gd name="connsiteX18" fmla="*/ 144780 w 842010"/>
              <a:gd name="connsiteY18" fmla="*/ 441960 h 518160"/>
              <a:gd name="connsiteX19" fmla="*/ 121920 w 842010"/>
              <a:gd name="connsiteY19" fmla="*/ 419100 h 518160"/>
              <a:gd name="connsiteX20" fmla="*/ 118110 w 842010"/>
              <a:gd name="connsiteY20" fmla="*/ 407670 h 518160"/>
              <a:gd name="connsiteX21" fmla="*/ 106680 w 842010"/>
              <a:gd name="connsiteY21" fmla="*/ 400050 h 518160"/>
              <a:gd name="connsiteX22" fmla="*/ 95250 w 842010"/>
              <a:gd name="connsiteY22" fmla="*/ 388620 h 518160"/>
              <a:gd name="connsiteX23" fmla="*/ 87630 w 842010"/>
              <a:gd name="connsiteY23" fmla="*/ 377190 h 518160"/>
              <a:gd name="connsiteX24" fmla="*/ 76200 w 842010"/>
              <a:gd name="connsiteY24" fmla="*/ 365760 h 518160"/>
              <a:gd name="connsiteX25" fmla="*/ 68580 w 842010"/>
              <a:gd name="connsiteY25" fmla="*/ 354330 h 518160"/>
              <a:gd name="connsiteX26" fmla="*/ 53340 w 842010"/>
              <a:gd name="connsiteY26" fmla="*/ 342900 h 518160"/>
              <a:gd name="connsiteX27" fmla="*/ 30480 w 842010"/>
              <a:gd name="connsiteY27" fmla="*/ 316230 h 518160"/>
              <a:gd name="connsiteX28" fmla="*/ 26670 w 842010"/>
              <a:gd name="connsiteY28" fmla="*/ 266700 h 518160"/>
              <a:gd name="connsiteX29" fmla="*/ 19050 w 842010"/>
              <a:gd name="connsiteY29" fmla="*/ 255270 h 518160"/>
              <a:gd name="connsiteX30" fmla="*/ 15240 w 842010"/>
              <a:gd name="connsiteY30" fmla="*/ 243840 h 518160"/>
              <a:gd name="connsiteX31" fmla="*/ 7620 w 842010"/>
              <a:gd name="connsiteY31" fmla="*/ 232410 h 518160"/>
              <a:gd name="connsiteX32" fmla="*/ 0 w 842010"/>
              <a:gd name="connsiteY32" fmla="*/ 209550 h 518160"/>
              <a:gd name="connsiteX33" fmla="*/ 3810 w 842010"/>
              <a:gd name="connsiteY33" fmla="*/ 148590 h 518160"/>
              <a:gd name="connsiteX34" fmla="*/ 11430 w 842010"/>
              <a:gd name="connsiteY34" fmla="*/ 125730 h 518160"/>
              <a:gd name="connsiteX35" fmla="*/ 19050 w 842010"/>
              <a:gd name="connsiteY35" fmla="*/ 102870 h 518160"/>
              <a:gd name="connsiteX36" fmla="*/ 22860 w 842010"/>
              <a:gd name="connsiteY36" fmla="*/ 91440 h 518160"/>
              <a:gd name="connsiteX37" fmla="*/ 53340 w 842010"/>
              <a:gd name="connsiteY37" fmla="*/ 57150 h 518160"/>
              <a:gd name="connsiteX38" fmla="*/ 64770 w 842010"/>
              <a:gd name="connsiteY38" fmla="*/ 45720 h 518160"/>
              <a:gd name="connsiteX39" fmla="*/ 80010 w 842010"/>
              <a:gd name="connsiteY39" fmla="*/ 38100 h 518160"/>
              <a:gd name="connsiteX40" fmla="*/ 87630 w 842010"/>
              <a:gd name="connsiteY40" fmla="*/ 26670 h 518160"/>
              <a:gd name="connsiteX41" fmla="*/ 114300 w 842010"/>
              <a:gd name="connsiteY41" fmla="*/ 15240 h 518160"/>
              <a:gd name="connsiteX42" fmla="*/ 140970 w 842010"/>
              <a:gd name="connsiteY42" fmla="*/ 7620 h 518160"/>
              <a:gd name="connsiteX43" fmla="*/ 213360 w 842010"/>
              <a:gd name="connsiteY43" fmla="*/ 0 h 518160"/>
              <a:gd name="connsiteX44" fmla="*/ 586740 w 842010"/>
              <a:gd name="connsiteY44" fmla="*/ 3810 h 518160"/>
              <a:gd name="connsiteX45" fmla="*/ 598170 w 842010"/>
              <a:gd name="connsiteY45" fmla="*/ 7620 h 518160"/>
              <a:gd name="connsiteX46" fmla="*/ 621030 w 842010"/>
              <a:gd name="connsiteY46" fmla="*/ 22860 h 518160"/>
              <a:gd name="connsiteX47" fmla="*/ 643890 w 842010"/>
              <a:gd name="connsiteY47" fmla="*/ 45720 h 518160"/>
              <a:gd name="connsiteX48" fmla="*/ 666750 w 842010"/>
              <a:gd name="connsiteY48" fmla="*/ 57150 h 518160"/>
              <a:gd name="connsiteX49" fmla="*/ 678180 w 842010"/>
              <a:gd name="connsiteY49" fmla="*/ 60960 h 518160"/>
              <a:gd name="connsiteX50" fmla="*/ 689610 w 842010"/>
              <a:gd name="connsiteY50" fmla="*/ 68580 h 518160"/>
              <a:gd name="connsiteX51" fmla="*/ 704850 w 842010"/>
              <a:gd name="connsiteY51" fmla="*/ 80010 h 518160"/>
              <a:gd name="connsiteX52" fmla="*/ 727710 w 842010"/>
              <a:gd name="connsiteY52" fmla="*/ 87630 h 518160"/>
              <a:gd name="connsiteX53" fmla="*/ 750570 w 842010"/>
              <a:gd name="connsiteY53" fmla="*/ 102870 h 518160"/>
              <a:gd name="connsiteX54" fmla="*/ 773430 w 842010"/>
              <a:gd name="connsiteY54" fmla="*/ 125730 h 518160"/>
              <a:gd name="connsiteX55" fmla="*/ 796290 w 842010"/>
              <a:gd name="connsiteY55" fmla="*/ 140970 h 518160"/>
              <a:gd name="connsiteX56" fmla="*/ 815340 w 842010"/>
              <a:gd name="connsiteY56" fmla="*/ 160020 h 518160"/>
              <a:gd name="connsiteX57" fmla="*/ 822960 w 842010"/>
              <a:gd name="connsiteY57" fmla="*/ 171450 h 518160"/>
              <a:gd name="connsiteX58" fmla="*/ 834390 w 842010"/>
              <a:gd name="connsiteY58" fmla="*/ 209550 h 518160"/>
              <a:gd name="connsiteX59" fmla="*/ 838200 w 842010"/>
              <a:gd name="connsiteY59" fmla="*/ 243840 h 518160"/>
              <a:gd name="connsiteX60" fmla="*/ 842010 w 842010"/>
              <a:gd name="connsiteY60" fmla="*/ 255270 h 518160"/>
              <a:gd name="connsiteX61" fmla="*/ 838200 w 842010"/>
              <a:gd name="connsiteY61" fmla="*/ 354330 h 518160"/>
              <a:gd name="connsiteX62" fmla="*/ 830580 w 842010"/>
              <a:gd name="connsiteY62" fmla="*/ 365760 h 518160"/>
              <a:gd name="connsiteX63" fmla="*/ 807720 w 842010"/>
              <a:gd name="connsiteY63" fmla="*/ 384810 h 518160"/>
              <a:gd name="connsiteX64" fmla="*/ 796290 w 842010"/>
              <a:gd name="connsiteY64" fmla="*/ 396240 h 518160"/>
              <a:gd name="connsiteX65" fmla="*/ 781050 w 842010"/>
              <a:gd name="connsiteY65" fmla="*/ 419100 h 518160"/>
              <a:gd name="connsiteX66" fmla="*/ 773430 w 842010"/>
              <a:gd name="connsiteY66" fmla="*/ 430530 h 518160"/>
              <a:gd name="connsiteX67" fmla="*/ 750570 w 842010"/>
              <a:gd name="connsiteY67" fmla="*/ 449580 h 518160"/>
              <a:gd name="connsiteX68" fmla="*/ 735330 w 842010"/>
              <a:gd name="connsiteY68" fmla="*/ 461010 h 5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42010" h="518160">
                <a:moveTo>
                  <a:pt x="735330" y="461010"/>
                </a:moveTo>
                <a:cubicBezTo>
                  <a:pt x="720090" y="462280"/>
                  <a:pt x="704798" y="463033"/>
                  <a:pt x="689610" y="464820"/>
                </a:cubicBezTo>
                <a:cubicBezTo>
                  <a:pt x="683179" y="465577"/>
                  <a:pt x="676455" y="465950"/>
                  <a:pt x="670560" y="468630"/>
                </a:cubicBezTo>
                <a:cubicBezTo>
                  <a:pt x="662223" y="472420"/>
                  <a:pt x="655320" y="478790"/>
                  <a:pt x="647700" y="483870"/>
                </a:cubicBezTo>
                <a:cubicBezTo>
                  <a:pt x="643890" y="486410"/>
                  <a:pt x="640614" y="490042"/>
                  <a:pt x="636270" y="491490"/>
                </a:cubicBezTo>
                <a:cubicBezTo>
                  <a:pt x="628650" y="494030"/>
                  <a:pt x="620093" y="494655"/>
                  <a:pt x="613410" y="499110"/>
                </a:cubicBezTo>
                <a:cubicBezTo>
                  <a:pt x="609600" y="501650"/>
                  <a:pt x="606189" y="504926"/>
                  <a:pt x="601980" y="506730"/>
                </a:cubicBezTo>
                <a:cubicBezTo>
                  <a:pt x="597167" y="508793"/>
                  <a:pt x="591775" y="509101"/>
                  <a:pt x="586740" y="510540"/>
                </a:cubicBezTo>
                <a:cubicBezTo>
                  <a:pt x="582878" y="511643"/>
                  <a:pt x="579313" y="514030"/>
                  <a:pt x="575310" y="514350"/>
                </a:cubicBezTo>
                <a:cubicBezTo>
                  <a:pt x="547430" y="516580"/>
                  <a:pt x="519430" y="516890"/>
                  <a:pt x="491490" y="518160"/>
                </a:cubicBezTo>
                <a:cubicBezTo>
                  <a:pt x="436880" y="516890"/>
                  <a:pt x="382174" y="517830"/>
                  <a:pt x="327660" y="514350"/>
                </a:cubicBezTo>
                <a:cubicBezTo>
                  <a:pt x="321992" y="513988"/>
                  <a:pt x="317351" y="509548"/>
                  <a:pt x="312420" y="506730"/>
                </a:cubicBezTo>
                <a:cubicBezTo>
                  <a:pt x="295722" y="497188"/>
                  <a:pt x="307024" y="500290"/>
                  <a:pt x="289560" y="495300"/>
                </a:cubicBezTo>
                <a:cubicBezTo>
                  <a:pt x="284525" y="493861"/>
                  <a:pt x="279336" y="492995"/>
                  <a:pt x="274320" y="491490"/>
                </a:cubicBezTo>
                <a:cubicBezTo>
                  <a:pt x="262780" y="488028"/>
                  <a:pt x="251460" y="483870"/>
                  <a:pt x="240030" y="480060"/>
                </a:cubicBezTo>
                <a:cubicBezTo>
                  <a:pt x="236220" y="478790"/>
                  <a:pt x="232496" y="477224"/>
                  <a:pt x="228600" y="476250"/>
                </a:cubicBezTo>
                <a:cubicBezTo>
                  <a:pt x="218440" y="473710"/>
                  <a:pt x="207844" y="472519"/>
                  <a:pt x="198120" y="468630"/>
                </a:cubicBezTo>
                <a:cubicBezTo>
                  <a:pt x="174208" y="459065"/>
                  <a:pt x="185705" y="462669"/>
                  <a:pt x="163830" y="457200"/>
                </a:cubicBezTo>
                <a:cubicBezTo>
                  <a:pt x="142914" y="425827"/>
                  <a:pt x="170261" y="461779"/>
                  <a:pt x="144780" y="441960"/>
                </a:cubicBezTo>
                <a:cubicBezTo>
                  <a:pt x="136274" y="435344"/>
                  <a:pt x="121920" y="419100"/>
                  <a:pt x="121920" y="419100"/>
                </a:cubicBezTo>
                <a:cubicBezTo>
                  <a:pt x="120650" y="415290"/>
                  <a:pt x="120619" y="410806"/>
                  <a:pt x="118110" y="407670"/>
                </a:cubicBezTo>
                <a:cubicBezTo>
                  <a:pt x="115249" y="404094"/>
                  <a:pt x="110198" y="402981"/>
                  <a:pt x="106680" y="400050"/>
                </a:cubicBezTo>
                <a:cubicBezTo>
                  <a:pt x="102541" y="396601"/>
                  <a:pt x="98699" y="392759"/>
                  <a:pt x="95250" y="388620"/>
                </a:cubicBezTo>
                <a:cubicBezTo>
                  <a:pt x="92319" y="385102"/>
                  <a:pt x="90561" y="380708"/>
                  <a:pt x="87630" y="377190"/>
                </a:cubicBezTo>
                <a:cubicBezTo>
                  <a:pt x="84181" y="373051"/>
                  <a:pt x="79649" y="369899"/>
                  <a:pt x="76200" y="365760"/>
                </a:cubicBezTo>
                <a:cubicBezTo>
                  <a:pt x="73269" y="362242"/>
                  <a:pt x="71818" y="357568"/>
                  <a:pt x="68580" y="354330"/>
                </a:cubicBezTo>
                <a:cubicBezTo>
                  <a:pt x="64090" y="349840"/>
                  <a:pt x="58161" y="347033"/>
                  <a:pt x="53340" y="342900"/>
                </a:cubicBezTo>
                <a:cubicBezTo>
                  <a:pt x="42196" y="333348"/>
                  <a:pt x="39514" y="328276"/>
                  <a:pt x="30480" y="316230"/>
                </a:cubicBezTo>
                <a:cubicBezTo>
                  <a:pt x="29210" y="299720"/>
                  <a:pt x="29722" y="282975"/>
                  <a:pt x="26670" y="266700"/>
                </a:cubicBezTo>
                <a:cubicBezTo>
                  <a:pt x="25826" y="262199"/>
                  <a:pt x="21098" y="259366"/>
                  <a:pt x="19050" y="255270"/>
                </a:cubicBezTo>
                <a:cubicBezTo>
                  <a:pt x="17254" y="251678"/>
                  <a:pt x="17036" y="247432"/>
                  <a:pt x="15240" y="243840"/>
                </a:cubicBezTo>
                <a:cubicBezTo>
                  <a:pt x="13192" y="239744"/>
                  <a:pt x="9480" y="236594"/>
                  <a:pt x="7620" y="232410"/>
                </a:cubicBezTo>
                <a:cubicBezTo>
                  <a:pt x="4358" y="225070"/>
                  <a:pt x="0" y="209550"/>
                  <a:pt x="0" y="209550"/>
                </a:cubicBezTo>
                <a:cubicBezTo>
                  <a:pt x="1270" y="189230"/>
                  <a:pt x="1059" y="168763"/>
                  <a:pt x="3810" y="148590"/>
                </a:cubicBezTo>
                <a:cubicBezTo>
                  <a:pt x="4895" y="140631"/>
                  <a:pt x="8890" y="133350"/>
                  <a:pt x="11430" y="125730"/>
                </a:cubicBezTo>
                <a:lnTo>
                  <a:pt x="19050" y="102870"/>
                </a:lnTo>
                <a:cubicBezTo>
                  <a:pt x="20320" y="99060"/>
                  <a:pt x="20632" y="94782"/>
                  <a:pt x="22860" y="91440"/>
                </a:cubicBezTo>
                <a:cubicBezTo>
                  <a:pt x="36458" y="71044"/>
                  <a:pt x="27242" y="83248"/>
                  <a:pt x="53340" y="57150"/>
                </a:cubicBezTo>
                <a:cubicBezTo>
                  <a:pt x="57150" y="53340"/>
                  <a:pt x="59951" y="48130"/>
                  <a:pt x="64770" y="45720"/>
                </a:cubicBezTo>
                <a:lnTo>
                  <a:pt x="80010" y="38100"/>
                </a:lnTo>
                <a:cubicBezTo>
                  <a:pt x="82550" y="34290"/>
                  <a:pt x="84392" y="29908"/>
                  <a:pt x="87630" y="26670"/>
                </a:cubicBezTo>
                <a:cubicBezTo>
                  <a:pt x="96910" y="17390"/>
                  <a:pt x="102058" y="18738"/>
                  <a:pt x="114300" y="15240"/>
                </a:cubicBezTo>
                <a:cubicBezTo>
                  <a:pt x="124425" y="12347"/>
                  <a:pt x="130012" y="9049"/>
                  <a:pt x="140970" y="7620"/>
                </a:cubicBezTo>
                <a:cubicBezTo>
                  <a:pt x="165030" y="4482"/>
                  <a:pt x="213360" y="0"/>
                  <a:pt x="213360" y="0"/>
                </a:cubicBezTo>
                <a:lnTo>
                  <a:pt x="586740" y="3810"/>
                </a:lnTo>
                <a:cubicBezTo>
                  <a:pt x="590755" y="3890"/>
                  <a:pt x="594659" y="5670"/>
                  <a:pt x="598170" y="7620"/>
                </a:cubicBezTo>
                <a:cubicBezTo>
                  <a:pt x="606176" y="12068"/>
                  <a:pt x="614554" y="16384"/>
                  <a:pt x="621030" y="22860"/>
                </a:cubicBezTo>
                <a:cubicBezTo>
                  <a:pt x="628650" y="30480"/>
                  <a:pt x="633667" y="42312"/>
                  <a:pt x="643890" y="45720"/>
                </a:cubicBezTo>
                <a:cubicBezTo>
                  <a:pt x="672620" y="55297"/>
                  <a:pt x="637207" y="42378"/>
                  <a:pt x="666750" y="57150"/>
                </a:cubicBezTo>
                <a:cubicBezTo>
                  <a:pt x="670342" y="58946"/>
                  <a:pt x="674588" y="59164"/>
                  <a:pt x="678180" y="60960"/>
                </a:cubicBezTo>
                <a:cubicBezTo>
                  <a:pt x="682276" y="63008"/>
                  <a:pt x="685884" y="65918"/>
                  <a:pt x="689610" y="68580"/>
                </a:cubicBezTo>
                <a:cubicBezTo>
                  <a:pt x="694777" y="72271"/>
                  <a:pt x="699170" y="77170"/>
                  <a:pt x="704850" y="80010"/>
                </a:cubicBezTo>
                <a:cubicBezTo>
                  <a:pt x="712034" y="83602"/>
                  <a:pt x="721027" y="83175"/>
                  <a:pt x="727710" y="87630"/>
                </a:cubicBezTo>
                <a:cubicBezTo>
                  <a:pt x="735330" y="92710"/>
                  <a:pt x="744094" y="96394"/>
                  <a:pt x="750570" y="102870"/>
                </a:cubicBezTo>
                <a:cubicBezTo>
                  <a:pt x="758190" y="110490"/>
                  <a:pt x="764464" y="119752"/>
                  <a:pt x="773430" y="125730"/>
                </a:cubicBezTo>
                <a:lnTo>
                  <a:pt x="796290" y="140970"/>
                </a:lnTo>
                <a:cubicBezTo>
                  <a:pt x="816610" y="171450"/>
                  <a:pt x="789940" y="134620"/>
                  <a:pt x="815340" y="160020"/>
                </a:cubicBezTo>
                <a:cubicBezTo>
                  <a:pt x="818578" y="163258"/>
                  <a:pt x="821100" y="167266"/>
                  <a:pt x="822960" y="171450"/>
                </a:cubicBezTo>
                <a:cubicBezTo>
                  <a:pt x="828261" y="183376"/>
                  <a:pt x="831224" y="196884"/>
                  <a:pt x="834390" y="209550"/>
                </a:cubicBezTo>
                <a:cubicBezTo>
                  <a:pt x="835660" y="220980"/>
                  <a:pt x="836309" y="232496"/>
                  <a:pt x="838200" y="243840"/>
                </a:cubicBezTo>
                <a:cubicBezTo>
                  <a:pt x="838860" y="247801"/>
                  <a:pt x="842010" y="251254"/>
                  <a:pt x="842010" y="255270"/>
                </a:cubicBezTo>
                <a:cubicBezTo>
                  <a:pt x="842010" y="288314"/>
                  <a:pt x="841600" y="321461"/>
                  <a:pt x="838200" y="354330"/>
                </a:cubicBezTo>
                <a:cubicBezTo>
                  <a:pt x="837729" y="358885"/>
                  <a:pt x="833511" y="362242"/>
                  <a:pt x="830580" y="365760"/>
                </a:cubicBezTo>
                <a:cubicBezTo>
                  <a:pt x="815401" y="383974"/>
                  <a:pt x="824067" y="371187"/>
                  <a:pt x="807720" y="384810"/>
                </a:cubicBezTo>
                <a:cubicBezTo>
                  <a:pt x="803581" y="388259"/>
                  <a:pt x="800100" y="392430"/>
                  <a:pt x="796290" y="396240"/>
                </a:cubicBezTo>
                <a:cubicBezTo>
                  <a:pt x="789594" y="416327"/>
                  <a:pt x="796905" y="400074"/>
                  <a:pt x="781050" y="419100"/>
                </a:cubicBezTo>
                <a:cubicBezTo>
                  <a:pt x="778119" y="422618"/>
                  <a:pt x="776361" y="427012"/>
                  <a:pt x="773430" y="430530"/>
                </a:cubicBezTo>
                <a:cubicBezTo>
                  <a:pt x="758251" y="448744"/>
                  <a:pt x="766917" y="435957"/>
                  <a:pt x="750570" y="449580"/>
                </a:cubicBezTo>
                <a:lnTo>
                  <a:pt x="735330" y="461010"/>
                </a:lnTo>
                <a:close/>
              </a:path>
            </a:pathLst>
          </a:custGeom>
          <a:solidFill>
            <a:schemeClr val="tx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6358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429164" y="2609272"/>
            <a:ext cx="1600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p:cNvPicPr>
            <a:picLocks noChangeAspect="1"/>
          </p:cNvPicPr>
          <p:nvPr/>
        </p:nvPicPr>
        <p:blipFill>
          <a:blip r:embed="rId2"/>
          <a:stretch>
            <a:fillRect/>
          </a:stretch>
        </p:blipFill>
        <p:spPr>
          <a:xfrm>
            <a:off x="4551218" y="1380693"/>
            <a:ext cx="4275914" cy="3556955"/>
          </a:xfrm>
          <a:prstGeom prst="rect">
            <a:avLst/>
          </a:prstGeom>
        </p:spPr>
      </p:pic>
      <p:sp>
        <p:nvSpPr>
          <p:cNvPr id="2" name="Title 1"/>
          <p:cNvSpPr>
            <a:spLocks noGrp="1"/>
          </p:cNvSpPr>
          <p:nvPr>
            <p:ph type="title"/>
          </p:nvPr>
        </p:nvSpPr>
        <p:spPr/>
        <p:txBody>
          <a:bodyPr/>
          <a:lstStyle/>
          <a:p>
            <a:pPr algn="l"/>
            <a:r>
              <a:rPr lang="en-IN" dirty="0" smtClean="0"/>
              <a:t>The Imaging planes and axes</a:t>
            </a:r>
            <a:endParaRPr lang="en-IN" dirty="0"/>
          </a:p>
        </p:txBody>
      </p:sp>
      <p:sp>
        <p:nvSpPr>
          <p:cNvPr id="16" name="TextBox 15"/>
          <p:cNvSpPr txBox="1"/>
          <p:nvPr/>
        </p:nvSpPr>
        <p:spPr>
          <a:xfrm>
            <a:off x="762000" y="4953000"/>
            <a:ext cx="7924800" cy="923330"/>
          </a:xfrm>
          <a:prstGeom prst="rect">
            <a:avLst/>
          </a:prstGeom>
          <a:noFill/>
        </p:spPr>
        <p:txBody>
          <a:bodyPr wrap="square" rtlCol="0">
            <a:spAutoFit/>
          </a:bodyPr>
          <a:lstStyle/>
          <a:p>
            <a:r>
              <a:rPr lang="en-IN" dirty="0" smtClean="0"/>
              <a:t>The red plane called A4C (Apical 4 chamber), is in the X-Z plane </a:t>
            </a:r>
          </a:p>
          <a:p>
            <a:r>
              <a:rPr lang="en-IN" dirty="0" smtClean="0"/>
              <a:t>The blue plane called A2C </a:t>
            </a:r>
            <a:r>
              <a:rPr lang="en-IN" dirty="0"/>
              <a:t>(Apical </a:t>
            </a:r>
            <a:r>
              <a:rPr lang="en-IN" dirty="0" smtClean="0"/>
              <a:t>2 </a:t>
            </a:r>
            <a:r>
              <a:rPr lang="en-IN" dirty="0"/>
              <a:t>chamber</a:t>
            </a:r>
            <a:r>
              <a:rPr lang="en-IN" dirty="0" smtClean="0"/>
              <a:t>), is in the Y-Z plane</a:t>
            </a:r>
          </a:p>
          <a:p>
            <a:r>
              <a:rPr lang="en-IN" dirty="0" smtClean="0"/>
              <a:t>The brown (basal), green (mid-cavity) and purple (apical) planes called SAX</a:t>
            </a:r>
            <a:endParaRPr lang="en-IN" dirty="0"/>
          </a:p>
        </p:txBody>
      </p:sp>
      <p:pic>
        <p:nvPicPr>
          <p:cNvPr id="21" name="Picture 20"/>
          <p:cNvPicPr>
            <a:picLocks noChangeAspect="1"/>
          </p:cNvPicPr>
          <p:nvPr/>
        </p:nvPicPr>
        <p:blipFill>
          <a:blip r:embed="rId3"/>
          <a:stretch>
            <a:fillRect/>
          </a:stretch>
        </p:blipFill>
        <p:spPr>
          <a:xfrm>
            <a:off x="577995" y="1600199"/>
            <a:ext cx="3536805" cy="3269675"/>
          </a:xfrm>
          <a:prstGeom prst="rect">
            <a:avLst/>
          </a:prstGeom>
        </p:spPr>
      </p:pic>
      <p:sp>
        <p:nvSpPr>
          <p:cNvPr id="22" name="TextBox 21"/>
          <p:cNvSpPr txBox="1"/>
          <p:nvPr/>
        </p:nvSpPr>
        <p:spPr>
          <a:xfrm>
            <a:off x="2962564" y="2085108"/>
            <a:ext cx="852128" cy="369332"/>
          </a:xfrm>
          <a:prstGeom prst="rect">
            <a:avLst/>
          </a:prstGeom>
          <a:noFill/>
        </p:spPr>
        <p:txBody>
          <a:bodyPr wrap="square" rtlCol="0">
            <a:spAutoFit/>
          </a:bodyPr>
          <a:lstStyle/>
          <a:p>
            <a:r>
              <a:rPr lang="en-IN" dirty="0" smtClean="0"/>
              <a:t>X-axis</a:t>
            </a:r>
            <a:endParaRPr lang="en-IN" dirty="0"/>
          </a:p>
        </p:txBody>
      </p:sp>
      <p:sp>
        <p:nvSpPr>
          <p:cNvPr id="23" name="TextBox 22"/>
          <p:cNvSpPr txBox="1"/>
          <p:nvPr/>
        </p:nvSpPr>
        <p:spPr>
          <a:xfrm>
            <a:off x="2803200" y="3784601"/>
            <a:ext cx="852128" cy="369332"/>
          </a:xfrm>
          <a:prstGeom prst="rect">
            <a:avLst/>
          </a:prstGeom>
          <a:noFill/>
        </p:spPr>
        <p:txBody>
          <a:bodyPr wrap="square" rtlCol="0">
            <a:spAutoFit/>
          </a:bodyPr>
          <a:lstStyle/>
          <a:p>
            <a:r>
              <a:rPr lang="en-IN" dirty="0" smtClean="0"/>
              <a:t>Z-axis</a:t>
            </a:r>
            <a:endParaRPr lang="en-IN" dirty="0"/>
          </a:p>
        </p:txBody>
      </p:sp>
      <p:sp>
        <p:nvSpPr>
          <p:cNvPr id="24" name="TextBox 23"/>
          <p:cNvSpPr txBox="1"/>
          <p:nvPr/>
        </p:nvSpPr>
        <p:spPr>
          <a:xfrm>
            <a:off x="1371600" y="1380693"/>
            <a:ext cx="852128" cy="369332"/>
          </a:xfrm>
          <a:prstGeom prst="rect">
            <a:avLst/>
          </a:prstGeom>
          <a:noFill/>
        </p:spPr>
        <p:txBody>
          <a:bodyPr wrap="square" rtlCol="0">
            <a:spAutoFit/>
          </a:bodyPr>
          <a:lstStyle/>
          <a:p>
            <a:r>
              <a:rPr lang="en-IN" dirty="0" smtClean="0"/>
              <a:t>Y-axis</a:t>
            </a:r>
            <a:endParaRPr lang="en-IN" dirty="0"/>
          </a:p>
        </p:txBody>
      </p:sp>
    </p:spTree>
    <p:extLst>
      <p:ext uri="{BB962C8B-B14F-4D97-AF65-F5344CB8AC3E}">
        <p14:creationId xmlns:p14="http://schemas.microsoft.com/office/powerpoint/2010/main" val="185665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a:t>
            </a:r>
            <a:endParaRPr lang="en-US" dirty="0"/>
          </a:p>
        </p:txBody>
      </p:sp>
      <p:sp>
        <p:nvSpPr>
          <p:cNvPr id="5" name="Content Placeholder 4"/>
          <p:cNvSpPr>
            <a:spLocks noGrp="1"/>
          </p:cNvSpPr>
          <p:nvPr>
            <p:ph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6" name="TextBox 5"/>
          <p:cNvSpPr txBox="1"/>
          <p:nvPr/>
        </p:nvSpPr>
        <p:spPr>
          <a:xfrm>
            <a:off x="1219200" y="304800"/>
            <a:ext cx="3793859" cy="584775"/>
          </a:xfrm>
          <a:prstGeom prst="rect">
            <a:avLst/>
          </a:prstGeom>
          <a:noFill/>
        </p:spPr>
        <p:txBody>
          <a:bodyPr wrap="none" rtlCol="0">
            <a:spAutoFit/>
          </a:bodyPr>
          <a:lstStyle/>
          <a:p>
            <a:r>
              <a:rPr lang="en-US" sz="3200" b="1" dirty="0" smtClean="0"/>
              <a:t>Problem Statement 2</a:t>
            </a:r>
            <a:endParaRPr lang="en-US" sz="3200" b="1" dirty="0"/>
          </a:p>
        </p:txBody>
      </p:sp>
      <p:sp>
        <p:nvSpPr>
          <p:cNvPr id="7" name="TextBox 6"/>
          <p:cNvSpPr txBox="1"/>
          <p:nvPr/>
        </p:nvSpPr>
        <p:spPr>
          <a:xfrm>
            <a:off x="990599" y="914400"/>
            <a:ext cx="5160133" cy="5211763"/>
          </a:xfrm>
          <a:prstGeom prst="rect">
            <a:avLst/>
          </a:prstGeom>
          <a:noFill/>
        </p:spPr>
        <p:txBody>
          <a:bodyPr wrap="square" rtlCol="0">
            <a:noAutofit/>
          </a:bodyPr>
          <a:lstStyle/>
          <a:p>
            <a:r>
              <a:rPr lang="en-US" sz="2000" b="1" dirty="0" smtClean="0"/>
              <a:t>Construction of 3D model of heart using the 2D images given in different </a:t>
            </a:r>
            <a:r>
              <a:rPr lang="en-US" sz="2000" b="1" dirty="0" smtClean="0"/>
              <a:t>planes</a:t>
            </a:r>
          </a:p>
          <a:p>
            <a:pPr marL="285750" indent="-285750">
              <a:buFont typeface="Wingdings" panose="05000000000000000000" pitchFamily="2" charset="2"/>
              <a:buChar char="q"/>
            </a:pPr>
            <a:r>
              <a:rPr lang="en-US" dirty="0" smtClean="0"/>
              <a:t>The heart is like a hollow cone made of muscles (called myocardium) and filled with blood inside, as shown on th</a:t>
            </a:r>
            <a:r>
              <a:rPr lang="en-US" dirty="0" smtClean="0"/>
              <a:t>e RHS.</a:t>
            </a:r>
          </a:p>
          <a:p>
            <a:pPr marL="285750" indent="-285750">
              <a:buFont typeface="Wingdings" panose="05000000000000000000" pitchFamily="2" charset="2"/>
              <a:buChar char="q"/>
            </a:pPr>
            <a:r>
              <a:rPr lang="en-US" dirty="0" smtClean="0"/>
              <a:t>An echo image of the heart is available on three different planes, as defined below –</a:t>
            </a:r>
          </a:p>
          <a:p>
            <a:pPr marL="742950" lvl="1" indent="-285750">
              <a:buFont typeface="Wingdings" panose="05000000000000000000" pitchFamily="2" charset="2"/>
              <a:buChar char="q"/>
            </a:pPr>
            <a:r>
              <a:rPr lang="en-US" dirty="0"/>
              <a:t>Three SAX images (basal, mid-cavity and apical) in the X-Y plane</a:t>
            </a:r>
          </a:p>
          <a:p>
            <a:pPr marL="742950" lvl="1" indent="-285750">
              <a:buFont typeface="Wingdings" panose="05000000000000000000" pitchFamily="2" charset="2"/>
              <a:buChar char="q"/>
            </a:pPr>
            <a:r>
              <a:rPr lang="en-US" dirty="0" smtClean="0"/>
              <a:t>A4C </a:t>
            </a:r>
            <a:r>
              <a:rPr lang="en-US" dirty="0"/>
              <a:t>in the X-Z plane</a:t>
            </a:r>
          </a:p>
          <a:p>
            <a:pPr marL="742950" lvl="1" indent="-285750">
              <a:buFont typeface="Wingdings" panose="05000000000000000000" pitchFamily="2" charset="2"/>
              <a:buChar char="q"/>
            </a:pPr>
            <a:r>
              <a:rPr lang="en-US" dirty="0" smtClean="0"/>
              <a:t>A2C in the Y-Z plane</a:t>
            </a:r>
          </a:p>
          <a:p>
            <a:pPr marL="285750" indent="-285750">
              <a:buFont typeface="Wingdings" panose="05000000000000000000" pitchFamily="2" charset="2"/>
              <a:buChar char="q"/>
            </a:pPr>
            <a:r>
              <a:rPr lang="en-US" dirty="0" smtClean="0"/>
              <a:t>An example of a real image on the three planes are  shown in the next slide.</a:t>
            </a:r>
          </a:p>
          <a:p>
            <a:pPr marL="285750" indent="-285750">
              <a:buFont typeface="Wingdings" panose="05000000000000000000" pitchFamily="2" charset="2"/>
              <a:buChar char="q"/>
            </a:pPr>
            <a:r>
              <a:rPr lang="en-US" dirty="0" smtClean="0"/>
              <a:t>Their contours are given in all the images and they are like projections of an object in the front, top and side view.</a:t>
            </a:r>
          </a:p>
          <a:p>
            <a:pPr marL="285750" indent="-285750">
              <a:buFont typeface="Wingdings" panose="05000000000000000000" pitchFamily="2" charset="2"/>
              <a:buChar char="q"/>
            </a:pPr>
            <a:r>
              <a:rPr lang="en-US" b="1" dirty="0" smtClean="0"/>
              <a:t>The problem is to combine the 5 contours in the five images (3 SAX and 2 LAX) to create a 3D model of the heart, as shown on RHS.</a:t>
            </a:r>
            <a:endParaRPr lang="en-US" b="1" dirty="0"/>
          </a:p>
        </p:txBody>
      </p:sp>
      <p:pic>
        <p:nvPicPr>
          <p:cNvPr id="10" name="Picture 9"/>
          <p:cNvPicPr>
            <a:picLocks noChangeAspect="1"/>
          </p:cNvPicPr>
          <p:nvPr/>
        </p:nvPicPr>
        <p:blipFill>
          <a:blip r:embed="rId3"/>
          <a:stretch>
            <a:fillRect/>
          </a:stretch>
        </p:blipFill>
        <p:spPr>
          <a:xfrm rot="17552138">
            <a:off x="6676012" y="3518817"/>
            <a:ext cx="1958349" cy="2246190"/>
          </a:xfrm>
          <a:prstGeom prst="rect">
            <a:avLst/>
          </a:prstGeom>
        </p:spPr>
      </p:pic>
      <p:pic>
        <p:nvPicPr>
          <p:cNvPr id="14" name="Picture 13"/>
          <p:cNvPicPr>
            <a:picLocks noChangeAspect="1"/>
          </p:cNvPicPr>
          <p:nvPr/>
        </p:nvPicPr>
        <p:blipFill>
          <a:blip r:embed="rId4"/>
          <a:stretch>
            <a:fillRect/>
          </a:stretch>
        </p:blipFill>
        <p:spPr>
          <a:xfrm rot="17579873">
            <a:off x="6679145" y="808515"/>
            <a:ext cx="1936443" cy="2429827"/>
          </a:xfrm>
          <a:prstGeom prst="rect">
            <a:avLst/>
          </a:prstGeom>
        </p:spPr>
      </p:pic>
      <p:sp>
        <p:nvSpPr>
          <p:cNvPr id="3" name="Right Brace 2"/>
          <p:cNvSpPr/>
          <p:nvPr/>
        </p:nvSpPr>
        <p:spPr>
          <a:xfrm>
            <a:off x="3810000" y="3581400"/>
            <a:ext cx="152400" cy="4572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TextBox 14"/>
          <p:cNvSpPr txBox="1"/>
          <p:nvPr/>
        </p:nvSpPr>
        <p:spPr>
          <a:xfrm>
            <a:off x="4114800" y="3429000"/>
            <a:ext cx="1662545" cy="646331"/>
          </a:xfrm>
          <a:prstGeom prst="rect">
            <a:avLst/>
          </a:prstGeom>
          <a:solidFill>
            <a:schemeClr val="bg1">
              <a:lumMod val="85000"/>
            </a:schemeClr>
          </a:solidFill>
        </p:spPr>
        <p:txBody>
          <a:bodyPr wrap="square" rtlCol="0">
            <a:spAutoFit/>
          </a:bodyPr>
          <a:lstStyle/>
          <a:p>
            <a:r>
              <a:rPr lang="en-IN" dirty="0" smtClean="0"/>
              <a:t>also called long axis or LAX</a:t>
            </a:r>
            <a:endParaRPr lang="en-IN" dirty="0"/>
          </a:p>
        </p:txBody>
      </p:sp>
    </p:spTree>
    <p:extLst>
      <p:ext uri="{BB962C8B-B14F-4D97-AF65-F5344CB8AC3E}">
        <p14:creationId xmlns:p14="http://schemas.microsoft.com/office/powerpoint/2010/main" val="3763581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TotalTime>
  <Words>678</Words>
  <Application>Microsoft Office PowerPoint</Application>
  <PresentationFormat>On-screen Show (4:3)</PresentationFormat>
  <Paragraphs>82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Arial Black</vt:lpstr>
      <vt:lpstr>Arial MT</vt:lpstr>
      <vt:lpstr>Bookman Old Style</vt:lpstr>
      <vt:lpstr>Calibri</vt:lpstr>
      <vt:lpstr>Times New Roman</vt:lpstr>
      <vt:lpstr>Wingdings</vt:lpstr>
      <vt:lpstr>Office Theme</vt:lpstr>
      <vt:lpstr>cv</vt:lpstr>
      <vt:lpstr>Outline</vt:lpstr>
      <vt:lpstr>cv</vt:lpstr>
      <vt:lpstr>cv</vt:lpstr>
      <vt:lpstr>Heart – its position and chambers</vt:lpstr>
      <vt:lpstr>Problem statement 1</vt:lpstr>
      <vt:lpstr>PowerPoint Presentation</vt:lpstr>
      <vt:lpstr>The Imaging planes and axes</vt:lpstr>
      <vt:lpstr>cv</vt:lpstr>
      <vt:lpstr>Example images</vt:lpstr>
      <vt:lpstr>cv</vt:lpstr>
    </vt:vector>
  </TitlesOfParts>
  <Company>DSCE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Arbind Kumar Gupta</cp:lastModifiedBy>
  <cp:revision>44</cp:revision>
  <dcterms:created xsi:type="dcterms:W3CDTF">2013-03-22T06:20:01Z</dcterms:created>
  <dcterms:modified xsi:type="dcterms:W3CDTF">2021-11-28T05:08:13Z</dcterms:modified>
</cp:coreProperties>
</file>