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5" r:id="rId5"/>
    <p:sldId id="260" r:id="rId6"/>
    <p:sldId id="261" r:id="rId7"/>
    <p:sldId id="259" r:id="rId8"/>
    <p:sldId id="266" r:id="rId9"/>
    <p:sldId id="264" r:id="rId10"/>
    <p:sldId id="263"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A14157-3570-4A48-AFE1-03A16DA55C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340D05-DE97-4437-95CD-45CBC0FFDCBA}" type="datetimeFigureOut">
              <a:rPr lang="en-US" smtClean="0"/>
              <a:pPr/>
              <a:t>6/14/2021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A14157-3570-4A48-AFE1-03A16DA55CF5}"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E340D05-DE97-4437-95CD-45CBC0FFDCBA}" type="datetimeFigureOut">
              <a:rPr lang="en-US" smtClean="0"/>
              <a:pPr/>
              <a:t>6/14/2021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4A14157-3570-4A48-AFE1-03A16DA55C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tx1"/>
                </a:solidFill>
              </a:rPr>
              <a:t>Recommender System                </a:t>
            </a:r>
            <a:br>
              <a:rPr lang="en-US" dirty="0" smtClean="0">
                <a:solidFill>
                  <a:schemeClr val="tx1"/>
                </a:solidFill>
              </a:rPr>
            </a:br>
            <a:r>
              <a:rPr lang="en-US" dirty="0" smtClean="0"/>
              <a:t/>
            </a:r>
            <a:br>
              <a:rPr lang="en-US" dirty="0" smtClean="0"/>
            </a:br>
            <a:endParaRPr lang="en-US" dirty="0"/>
          </a:p>
        </p:txBody>
      </p:sp>
      <p:sp>
        <p:nvSpPr>
          <p:cNvPr id="3" name="Subtitle 2"/>
          <p:cNvSpPr>
            <a:spLocks noGrp="1"/>
          </p:cNvSpPr>
          <p:nvPr>
            <p:ph type="subTitle" idx="1"/>
          </p:nvPr>
        </p:nvSpPr>
        <p:spPr>
          <a:xfrm>
            <a:off x="6019800" y="3685032"/>
            <a:ext cx="2895600" cy="2410968"/>
          </a:xfrm>
        </p:spPr>
        <p:txBody>
          <a:bodyPr>
            <a:normAutofit lnSpcReduction="10000"/>
          </a:bodyPr>
          <a:lstStyle/>
          <a:p>
            <a:pPr algn="l"/>
            <a:endParaRPr lang="en-US" dirty="0" smtClean="0">
              <a:solidFill>
                <a:schemeClr val="tx1"/>
              </a:solidFill>
            </a:endParaRPr>
          </a:p>
          <a:p>
            <a:pPr algn="l"/>
            <a:endParaRPr lang="en-US" dirty="0" smtClean="0">
              <a:solidFill>
                <a:schemeClr val="tx1"/>
              </a:solidFill>
            </a:endParaRPr>
          </a:p>
          <a:p>
            <a:pPr algn="l"/>
            <a:r>
              <a:rPr lang="en-US" dirty="0" smtClean="0">
                <a:solidFill>
                  <a:schemeClr val="tx1"/>
                </a:solidFill>
              </a:rPr>
              <a:t>Team Members:</a:t>
            </a:r>
          </a:p>
          <a:p>
            <a:pPr algn="l"/>
            <a:r>
              <a:rPr lang="en-US" dirty="0" err="1" smtClean="0">
                <a:solidFill>
                  <a:schemeClr val="tx1"/>
                </a:solidFill>
              </a:rPr>
              <a:t>Kunde</a:t>
            </a:r>
            <a:r>
              <a:rPr lang="en-US" dirty="0" smtClean="0">
                <a:solidFill>
                  <a:schemeClr val="tx1"/>
                </a:solidFill>
              </a:rPr>
              <a:t> </a:t>
            </a:r>
            <a:r>
              <a:rPr lang="en-US" dirty="0" err="1" smtClean="0">
                <a:solidFill>
                  <a:schemeClr val="tx1"/>
                </a:solidFill>
              </a:rPr>
              <a:t>Vidya</a:t>
            </a:r>
            <a:r>
              <a:rPr lang="en-US" dirty="0" smtClean="0">
                <a:solidFill>
                  <a:schemeClr val="tx1"/>
                </a:solidFill>
              </a:rPr>
              <a:t> </a:t>
            </a:r>
            <a:r>
              <a:rPr lang="en-US" dirty="0" err="1" smtClean="0">
                <a:solidFill>
                  <a:schemeClr val="tx1"/>
                </a:solidFill>
              </a:rPr>
              <a:t>Sagar</a:t>
            </a:r>
            <a:endParaRPr lang="en-US" dirty="0" smtClean="0">
              <a:solidFill>
                <a:schemeClr val="tx1"/>
              </a:solidFill>
            </a:endParaRPr>
          </a:p>
          <a:p>
            <a:pPr algn="l"/>
            <a:r>
              <a:rPr lang="en-US" dirty="0" err="1" smtClean="0">
                <a:solidFill>
                  <a:schemeClr val="tx1"/>
                </a:solidFill>
              </a:rPr>
              <a:t>Pravin</a:t>
            </a:r>
            <a:r>
              <a:rPr lang="en-US" dirty="0" smtClean="0">
                <a:solidFill>
                  <a:schemeClr val="tx1"/>
                </a:solidFill>
              </a:rPr>
              <a:t> </a:t>
            </a:r>
            <a:r>
              <a:rPr lang="en-US" dirty="0" err="1" smtClean="0">
                <a:solidFill>
                  <a:schemeClr val="tx1"/>
                </a:solidFill>
              </a:rPr>
              <a:t>Kundan</a:t>
            </a:r>
            <a:endParaRPr lang="en-US" dirty="0" smtClean="0">
              <a:solidFill>
                <a:schemeClr val="tx1"/>
              </a:solidFill>
            </a:endParaRPr>
          </a:p>
          <a:p>
            <a:pPr algn="l"/>
            <a:r>
              <a:rPr lang="en-US" dirty="0" smtClean="0">
                <a:solidFill>
                  <a:schemeClr val="tx1"/>
                </a:solidFill>
              </a:rPr>
              <a:t>P </a:t>
            </a:r>
            <a:r>
              <a:rPr lang="en-US" dirty="0" err="1" smtClean="0">
                <a:solidFill>
                  <a:schemeClr val="tx1"/>
                </a:solidFill>
              </a:rPr>
              <a:t>Charith</a:t>
            </a:r>
            <a:endParaRPr lang="en-US" dirty="0" smtClean="0">
              <a:solidFill>
                <a:schemeClr val="tx1"/>
              </a:solidFill>
            </a:endParaRPr>
          </a:p>
          <a:p>
            <a:pPr algn="l"/>
            <a:r>
              <a:rPr lang="en-US" dirty="0" smtClean="0">
                <a:solidFill>
                  <a:schemeClr val="tx1"/>
                </a:solidFill>
              </a:rPr>
              <a:t>G M </a:t>
            </a:r>
            <a:r>
              <a:rPr lang="en-US" dirty="0" err="1" smtClean="0">
                <a:solidFill>
                  <a:schemeClr val="tx1"/>
                </a:solidFill>
              </a:rPr>
              <a:t>Nithin</a:t>
            </a:r>
            <a:r>
              <a:rPr lang="en-US" dirty="0" smtClean="0">
                <a:solidFill>
                  <a:schemeClr val="tx1"/>
                </a:solidFill>
              </a:rPr>
              <a:t> </a:t>
            </a:r>
            <a:r>
              <a:rPr lang="en-US" dirty="0" err="1" smtClean="0">
                <a:solidFill>
                  <a:schemeClr val="tx1"/>
                </a:solidFill>
              </a:rPr>
              <a:t>Sai</a:t>
            </a:r>
            <a:endParaRPr lang="en-US" dirty="0" smtClean="0">
              <a:solidFill>
                <a:schemeClr val="tx1"/>
              </a:solidFill>
            </a:endParaRPr>
          </a:p>
          <a:p>
            <a:pPr algn="l"/>
            <a:r>
              <a:rPr lang="en-US" dirty="0" smtClean="0">
                <a:solidFill>
                  <a:schemeClr val="tx1"/>
                </a:solidFill>
              </a:rPr>
              <a:t>Ravi </a:t>
            </a:r>
            <a:r>
              <a:rPr lang="en-US" dirty="0" err="1" smtClean="0">
                <a:solidFill>
                  <a:schemeClr val="tx1"/>
                </a:solidFill>
              </a:rPr>
              <a:t>Kiran</a:t>
            </a:r>
            <a:r>
              <a:rPr lang="en-US" dirty="0" smtClean="0">
                <a:solidFill>
                  <a:schemeClr val="tx1"/>
                </a:solidFill>
              </a:rPr>
              <a:t> </a:t>
            </a:r>
            <a:endParaRPr lang="en-US" dirty="0">
              <a:solidFill>
                <a:schemeClr val="tx1"/>
              </a:solidFill>
            </a:endParaRPr>
          </a:p>
        </p:txBody>
      </p:sp>
      <p:sp>
        <p:nvSpPr>
          <p:cNvPr id="4" name="TextBox 3"/>
          <p:cNvSpPr txBox="1"/>
          <p:nvPr/>
        </p:nvSpPr>
        <p:spPr>
          <a:xfrm>
            <a:off x="685800" y="4114800"/>
            <a:ext cx="4038600" cy="1569660"/>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Innomatics</a:t>
            </a:r>
            <a:r>
              <a:rPr lang="en-US" sz="2400" dirty="0" smtClean="0">
                <a:latin typeface="Times New Roman" pitchFamily="18" charset="0"/>
                <a:cs typeface="Times New Roman" pitchFamily="18" charset="0"/>
              </a:rPr>
              <a:t> Research Labs</a:t>
            </a:r>
          </a:p>
          <a:p>
            <a:r>
              <a:rPr lang="en-US" sz="2400" dirty="0" smtClean="0">
                <a:latin typeface="Times New Roman" pitchFamily="18" charset="0"/>
                <a:cs typeface="Times New Roman" pitchFamily="18" charset="0"/>
              </a:rPr>
              <a:t>Guide: </a:t>
            </a:r>
            <a:r>
              <a:rPr lang="en-US" sz="2400" dirty="0" err="1" smtClean="0">
                <a:latin typeface="Times New Roman" pitchFamily="18" charset="0"/>
                <a:cs typeface="Times New Roman" pitchFamily="18" charset="0"/>
              </a:rPr>
              <a:t>Kanav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Bansal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Mentor: </a:t>
            </a:r>
            <a:r>
              <a:rPr lang="en-US" sz="2400" dirty="0" err="1" smtClean="0">
                <a:latin typeface="Times New Roman" pitchFamily="18" charset="0"/>
                <a:cs typeface="Times New Roman" pitchFamily="18" charset="0"/>
              </a:rPr>
              <a:t>Akhila</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Batch No: 3</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pularity.PNG"/>
          <p:cNvPicPr>
            <a:picLocks noChangeAspect="1"/>
          </p:cNvPicPr>
          <p:nvPr/>
        </p:nvPicPr>
        <p:blipFill>
          <a:blip r:embed="rId2"/>
          <a:stretch>
            <a:fillRect/>
          </a:stretch>
        </p:blipFill>
        <p:spPr>
          <a:xfrm>
            <a:off x="762000" y="609600"/>
            <a:ext cx="6347862" cy="4191000"/>
          </a:xfrm>
          <a:prstGeom prst="rect">
            <a:avLst/>
          </a:prstGeom>
        </p:spPr>
      </p:pic>
      <p:sp>
        <p:nvSpPr>
          <p:cNvPr id="3" name="TextBox 2"/>
          <p:cNvSpPr txBox="1"/>
          <p:nvPr/>
        </p:nvSpPr>
        <p:spPr>
          <a:xfrm>
            <a:off x="990600" y="5029200"/>
            <a:ext cx="7086600" cy="1015663"/>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Here is the data of songs released and its frequency and also percentage of popularity of songs, so with this data we can recommend a popular based recommender system</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971800"/>
            <a:ext cx="4288353"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6" name="Rounded Rectangle 5"/>
          <p:cNvSpPr/>
          <p:nvPr/>
        </p:nvSpPr>
        <p:spPr>
          <a:xfrm>
            <a:off x="762000" y="762000"/>
            <a:ext cx="76200" cy="5486400"/>
          </a:xfrm>
          <a:prstGeom prst="round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90600" y="990600"/>
            <a:ext cx="76200" cy="5410200"/>
          </a:xfrm>
          <a:prstGeom prst="round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57200" y="5334000"/>
            <a:ext cx="8077200" cy="76200"/>
          </a:xfrm>
          <a:prstGeom prst="round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9600" y="5562600"/>
            <a:ext cx="8001000" cy="76200"/>
          </a:xfrm>
          <a:prstGeom prst="round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33400" y="1143000"/>
            <a:ext cx="7924800" cy="76200"/>
          </a:xfrm>
          <a:prstGeom prst="round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001000" y="838200"/>
            <a:ext cx="76200" cy="5334000"/>
          </a:xfrm>
          <a:prstGeom prst="round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sicstats.PNG"/>
          <p:cNvPicPr>
            <a:picLocks noChangeAspect="1"/>
          </p:cNvPicPr>
          <p:nvPr/>
        </p:nvPicPr>
        <p:blipFill>
          <a:blip r:embed="rId2"/>
          <a:stretch>
            <a:fillRect/>
          </a:stretch>
        </p:blipFill>
        <p:spPr>
          <a:xfrm>
            <a:off x="1524000" y="1981200"/>
            <a:ext cx="6906589" cy="3972480"/>
          </a:xfrm>
          <a:prstGeom prst="rect">
            <a:avLst/>
          </a:prstGeom>
        </p:spPr>
      </p:pic>
      <p:sp>
        <p:nvSpPr>
          <p:cNvPr id="3" name="TextBox 2"/>
          <p:cNvSpPr txBox="1"/>
          <p:nvPr/>
        </p:nvSpPr>
        <p:spPr>
          <a:xfrm>
            <a:off x="762000" y="762000"/>
            <a:ext cx="7747634" cy="646331"/>
          </a:xfrm>
          <a:prstGeom prst="rect">
            <a:avLst/>
          </a:prstGeom>
          <a:noFill/>
        </p:spPr>
        <p:txBody>
          <a:bodyPr wrap="none" rtlCol="0">
            <a:spAutoFit/>
          </a:bodyPr>
          <a:lstStyle/>
          <a:p>
            <a:r>
              <a:rPr lang="en-US" dirty="0" smtClean="0"/>
              <a:t>With the data we are knowing about each column present in the </a:t>
            </a:r>
          </a:p>
          <a:p>
            <a:r>
              <a:rPr lang="en-US" dirty="0" smtClean="0"/>
              <a:t>Data and what it infers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req.PNG"/>
          <p:cNvPicPr>
            <a:picLocks noChangeAspect="1"/>
          </p:cNvPicPr>
          <p:nvPr/>
        </p:nvPicPr>
        <p:blipFill>
          <a:blip r:embed="rId2"/>
          <a:stretch>
            <a:fillRect/>
          </a:stretch>
        </p:blipFill>
        <p:spPr>
          <a:xfrm>
            <a:off x="3276600" y="1600200"/>
            <a:ext cx="5525272" cy="4772691"/>
          </a:xfrm>
          <a:prstGeom prst="rect">
            <a:avLst/>
          </a:prstGeom>
        </p:spPr>
      </p:pic>
      <p:sp>
        <p:nvSpPr>
          <p:cNvPr id="3" name="TextBox 2"/>
          <p:cNvSpPr txBox="1"/>
          <p:nvPr/>
        </p:nvSpPr>
        <p:spPr>
          <a:xfrm>
            <a:off x="533400" y="838200"/>
            <a:ext cx="7567469" cy="369332"/>
          </a:xfrm>
          <a:prstGeom prst="rect">
            <a:avLst/>
          </a:prstGeom>
          <a:noFill/>
        </p:spPr>
        <p:txBody>
          <a:bodyPr wrap="square" rtlCol="0">
            <a:spAutoFit/>
          </a:bodyPr>
          <a:lstStyle/>
          <a:p>
            <a:r>
              <a:rPr lang="en-US" dirty="0" smtClean="0"/>
              <a:t>Freq column in the data tells about the frequency of the song</a:t>
            </a:r>
            <a:endParaRPr lang="en-US" dirty="0"/>
          </a:p>
        </p:txBody>
      </p:sp>
      <p:sp>
        <p:nvSpPr>
          <p:cNvPr id="4" name="TextBox 3"/>
          <p:cNvSpPr txBox="1"/>
          <p:nvPr/>
        </p:nvSpPr>
        <p:spPr>
          <a:xfrm>
            <a:off x="609600" y="1676400"/>
            <a:ext cx="2438400" cy="4708981"/>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Frequency of The song tells About how many times does the song repeated by the user</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plot shows how the frequency was distributed mostly users listen few songs at regular interval of times this will helpful to know about frequency of each song</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ngslistendbyuser.PNG"/>
          <p:cNvPicPr>
            <a:picLocks noChangeAspect="1"/>
          </p:cNvPicPr>
          <p:nvPr/>
        </p:nvPicPr>
        <p:blipFill>
          <a:blip r:embed="rId2"/>
          <a:stretch>
            <a:fillRect/>
          </a:stretch>
        </p:blipFill>
        <p:spPr>
          <a:xfrm>
            <a:off x="381000" y="685800"/>
            <a:ext cx="8345065" cy="3467584"/>
          </a:xfrm>
          <a:prstGeom prst="rect">
            <a:avLst/>
          </a:prstGeom>
        </p:spPr>
      </p:pic>
      <p:sp>
        <p:nvSpPr>
          <p:cNvPr id="3" name="TextBox 2"/>
          <p:cNvSpPr txBox="1"/>
          <p:nvPr/>
        </p:nvSpPr>
        <p:spPr>
          <a:xfrm>
            <a:off x="609600" y="4419600"/>
            <a:ext cx="7848599" cy="1631216"/>
          </a:xfrm>
          <a:prstGeom prst="rect">
            <a:avLst/>
          </a:prstGeom>
          <a:noFill/>
        </p:spPr>
        <p:txBody>
          <a:bodyPr wrap="square" rtlCol="0">
            <a:spAutoFit/>
          </a:bodyPr>
          <a:lstStyle/>
          <a:p>
            <a:pPr algn="just"/>
            <a:r>
              <a:rPr lang="en-US" sz="2000" dirty="0" err="1" smtClean="0">
                <a:latin typeface="Times New Roman" pitchFamily="18" charset="0"/>
                <a:cs typeface="Times New Roman" pitchFamily="18" charset="0"/>
              </a:rPr>
              <a:t>User_id</a:t>
            </a:r>
            <a:r>
              <a:rPr lang="en-US" sz="2000" dirty="0" smtClean="0">
                <a:latin typeface="Times New Roman" pitchFamily="18" charset="0"/>
                <a:cs typeface="Times New Roman" pitchFamily="18" charset="0"/>
              </a:rPr>
              <a:t> is the column which contains id of each user and with this user id we can know how many songs are listened by each user and we can recommend the songs according to it and we can also give benefits to the user who listens the songs more and we can improve his recommendations too.</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ofsongsperuser.PNG"/>
          <p:cNvPicPr>
            <a:picLocks noChangeAspect="1"/>
          </p:cNvPicPr>
          <p:nvPr/>
        </p:nvPicPr>
        <p:blipFill>
          <a:blip r:embed="rId2"/>
          <a:stretch>
            <a:fillRect/>
          </a:stretch>
        </p:blipFill>
        <p:spPr>
          <a:xfrm>
            <a:off x="381000" y="457200"/>
            <a:ext cx="5001323" cy="4096322"/>
          </a:xfrm>
          <a:prstGeom prst="rect">
            <a:avLst/>
          </a:prstGeom>
        </p:spPr>
      </p:pic>
      <p:sp>
        <p:nvSpPr>
          <p:cNvPr id="3" name="TextBox 2"/>
          <p:cNvSpPr txBox="1"/>
          <p:nvPr/>
        </p:nvSpPr>
        <p:spPr>
          <a:xfrm>
            <a:off x="381000" y="4876800"/>
            <a:ext cx="8305800"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This graph shows us that most of the users listen to 10 songs </a:t>
            </a:r>
          </a:p>
          <a:p>
            <a:r>
              <a:rPr lang="en-US" sz="2000" dirty="0" smtClean="0">
                <a:latin typeface="Times New Roman" pitchFamily="18" charset="0"/>
                <a:cs typeface="Times New Roman" pitchFamily="18" charset="0"/>
              </a:rPr>
              <a:t>And few people listen 30+ songs in the songs listed in the </a:t>
            </a:r>
            <a:r>
              <a:rPr lang="en-US" sz="2000" dirty="0" err="1" smtClean="0">
                <a:latin typeface="Times New Roman" pitchFamily="18" charset="0"/>
                <a:cs typeface="Times New Roman" pitchFamily="18" charset="0"/>
              </a:rPr>
              <a:t>song_id</a:t>
            </a:r>
            <a:r>
              <a:rPr lang="en-US" sz="2000" dirty="0" smtClean="0">
                <a:latin typeface="Times New Roman" pitchFamily="18" charset="0"/>
                <a:cs typeface="Times New Roman" pitchFamily="18" charset="0"/>
              </a:rPr>
              <a:t> column</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pularartist.PNG"/>
          <p:cNvPicPr>
            <a:picLocks noChangeAspect="1"/>
          </p:cNvPicPr>
          <p:nvPr/>
        </p:nvPicPr>
        <p:blipFill>
          <a:blip r:embed="rId2"/>
          <a:stretch>
            <a:fillRect/>
          </a:stretch>
        </p:blipFill>
        <p:spPr>
          <a:xfrm>
            <a:off x="2895600" y="533400"/>
            <a:ext cx="5844116" cy="4172331"/>
          </a:xfrm>
          <a:prstGeom prst="rect">
            <a:avLst/>
          </a:prstGeom>
        </p:spPr>
      </p:pic>
      <p:sp>
        <p:nvSpPr>
          <p:cNvPr id="3" name="TextBox 2"/>
          <p:cNvSpPr txBox="1"/>
          <p:nvPr/>
        </p:nvSpPr>
        <p:spPr>
          <a:xfrm>
            <a:off x="533400" y="762000"/>
            <a:ext cx="511679" cy="369332"/>
          </a:xfrm>
          <a:prstGeom prst="rect">
            <a:avLst/>
          </a:prstGeom>
          <a:noFill/>
        </p:spPr>
        <p:txBody>
          <a:bodyPr wrap="none" rtlCol="0">
            <a:spAutoFit/>
          </a:bodyPr>
          <a:lstStyle/>
          <a:p>
            <a:r>
              <a:rPr lang="en-US" dirty="0" smtClean="0"/>
              <a:t>    </a:t>
            </a:r>
            <a:endParaRPr lang="en-US" dirty="0"/>
          </a:p>
        </p:txBody>
      </p:sp>
      <p:sp>
        <p:nvSpPr>
          <p:cNvPr id="4" name="TextBox 3"/>
          <p:cNvSpPr txBox="1"/>
          <p:nvPr/>
        </p:nvSpPr>
        <p:spPr>
          <a:xfrm>
            <a:off x="609600" y="914400"/>
            <a:ext cx="2209799" cy="409342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We can know about popular artist by knowing how many users are listening the songs of those artists from this we can recommend popular artist playlist to a new user and also future recommendations from the particular user</a:t>
            </a:r>
            <a:endParaRPr lang="en-US" sz="2000" dirty="0">
              <a:latin typeface="Times New Roman" pitchFamily="18" charset="0"/>
              <a:cs typeface="Times New Roman" pitchFamily="18" charset="0"/>
            </a:endParaRPr>
          </a:p>
        </p:txBody>
      </p:sp>
      <p:sp>
        <p:nvSpPr>
          <p:cNvPr id="5" name="TextBox 4"/>
          <p:cNvSpPr txBox="1"/>
          <p:nvPr/>
        </p:nvSpPr>
        <p:spPr>
          <a:xfrm>
            <a:off x="762000" y="5334000"/>
            <a:ext cx="7696200" cy="707886"/>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In the above code we can see that </a:t>
            </a:r>
            <a:r>
              <a:rPr lang="en-US" sz="2000" dirty="0" err="1" smtClean="0">
                <a:latin typeface="Times New Roman" pitchFamily="18" charset="0"/>
                <a:cs typeface="Times New Roman" pitchFamily="18" charset="0"/>
              </a:rPr>
              <a:t>coldplay</a:t>
            </a:r>
            <a:r>
              <a:rPr lang="en-US" sz="2000" dirty="0" smtClean="0">
                <a:latin typeface="Times New Roman" pitchFamily="18" charset="0"/>
                <a:cs typeface="Times New Roman" pitchFamily="18" charset="0"/>
              </a:rPr>
              <a:t> is most popular artist and we can recommend those artist to new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sutinrelease.PNG"/>
          <p:cNvPicPr>
            <a:picLocks noChangeAspect="1"/>
          </p:cNvPicPr>
          <p:nvPr/>
        </p:nvPicPr>
        <p:blipFill>
          <a:blip r:embed="rId2"/>
          <a:stretch>
            <a:fillRect/>
          </a:stretch>
        </p:blipFill>
        <p:spPr>
          <a:xfrm>
            <a:off x="533400" y="609600"/>
            <a:ext cx="6668431" cy="1876687"/>
          </a:xfrm>
          <a:prstGeom prst="rect">
            <a:avLst/>
          </a:prstGeom>
        </p:spPr>
      </p:pic>
      <p:pic>
        <p:nvPicPr>
          <p:cNvPr id="3" name="Picture 2" descr="plotpopartis.PNG"/>
          <p:cNvPicPr>
            <a:picLocks noChangeAspect="1"/>
          </p:cNvPicPr>
          <p:nvPr/>
        </p:nvPicPr>
        <p:blipFill>
          <a:blip r:embed="rId3"/>
          <a:srcRect t="24197" b="22839"/>
          <a:stretch>
            <a:fillRect/>
          </a:stretch>
        </p:blipFill>
        <p:spPr>
          <a:xfrm>
            <a:off x="3657600" y="3276600"/>
            <a:ext cx="5048955" cy="2971800"/>
          </a:xfrm>
          <a:prstGeom prst="rect">
            <a:avLst/>
          </a:prstGeom>
        </p:spPr>
      </p:pic>
      <p:sp>
        <p:nvSpPr>
          <p:cNvPr id="4" name="TextBox 3"/>
          <p:cNvSpPr txBox="1"/>
          <p:nvPr/>
        </p:nvSpPr>
        <p:spPr>
          <a:xfrm>
            <a:off x="762000" y="2667000"/>
            <a:ext cx="7569701" cy="707886"/>
          </a:xfrm>
          <a:prstGeom prst="rect">
            <a:avLst/>
          </a:prstGeom>
          <a:noFill/>
        </p:spPr>
        <p:txBody>
          <a:bodyPr wrap="none" rtlCol="0">
            <a:spAutoFit/>
          </a:bodyPr>
          <a:lstStyle/>
          <a:p>
            <a:r>
              <a:rPr lang="en-US" sz="2000" dirty="0" smtClean="0">
                <a:latin typeface="Times New Roman" pitchFamily="18" charset="0"/>
                <a:cs typeface="Times New Roman" pitchFamily="18" charset="0"/>
              </a:rPr>
              <a:t>The above code shows the all songs of Justin </a:t>
            </a:r>
            <a:r>
              <a:rPr lang="en-US" sz="2000" dirty="0" err="1" smtClean="0">
                <a:latin typeface="Times New Roman" pitchFamily="18" charset="0"/>
                <a:cs typeface="Times New Roman" pitchFamily="18" charset="0"/>
              </a:rPr>
              <a:t>beiber</a:t>
            </a:r>
            <a:r>
              <a:rPr lang="en-US" sz="2000" dirty="0" smtClean="0">
                <a:latin typeface="Times New Roman" pitchFamily="18" charset="0"/>
                <a:cs typeface="Times New Roman" pitchFamily="18" charset="0"/>
              </a:rPr>
              <a:t> and we can create a</a:t>
            </a:r>
          </a:p>
          <a:p>
            <a:r>
              <a:rPr lang="en-US" sz="2000" dirty="0" smtClean="0">
                <a:latin typeface="Times New Roman" pitchFamily="18" charset="0"/>
                <a:cs typeface="Times New Roman" pitchFamily="18" charset="0"/>
              </a:rPr>
              <a:t>Playlist with the data.</a:t>
            </a:r>
            <a:endParaRPr lang="en-US" sz="2000" dirty="0">
              <a:latin typeface="Times New Roman" pitchFamily="18" charset="0"/>
              <a:cs typeface="Times New Roman" pitchFamily="18" charset="0"/>
            </a:endParaRPr>
          </a:p>
        </p:txBody>
      </p:sp>
      <p:sp>
        <p:nvSpPr>
          <p:cNvPr id="5" name="TextBox 4"/>
          <p:cNvSpPr txBox="1"/>
          <p:nvPr/>
        </p:nvSpPr>
        <p:spPr>
          <a:xfrm>
            <a:off x="914400" y="3657600"/>
            <a:ext cx="2590800" cy="2554545"/>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The graph shows popularity of artist and most of the people likes to listen to the most popular album so we can recommend that to the users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ngpop.PNG"/>
          <p:cNvPicPr>
            <a:picLocks noChangeAspect="1"/>
          </p:cNvPicPr>
          <p:nvPr/>
        </p:nvPicPr>
        <p:blipFill>
          <a:blip r:embed="rId2"/>
          <a:stretch>
            <a:fillRect/>
          </a:stretch>
        </p:blipFill>
        <p:spPr>
          <a:xfrm>
            <a:off x="381000" y="457200"/>
            <a:ext cx="5257800" cy="2590800"/>
          </a:xfrm>
          <a:prstGeom prst="rect">
            <a:avLst/>
          </a:prstGeom>
        </p:spPr>
      </p:pic>
      <p:pic>
        <p:nvPicPr>
          <p:cNvPr id="3" name="Picture 2" descr="songplotpop.PNG"/>
          <p:cNvPicPr>
            <a:picLocks noChangeAspect="1"/>
          </p:cNvPicPr>
          <p:nvPr/>
        </p:nvPicPr>
        <p:blipFill>
          <a:blip r:embed="rId3"/>
          <a:stretch>
            <a:fillRect/>
          </a:stretch>
        </p:blipFill>
        <p:spPr>
          <a:xfrm>
            <a:off x="4800600" y="3886200"/>
            <a:ext cx="3962400" cy="2438400"/>
          </a:xfrm>
          <a:prstGeom prst="rect">
            <a:avLst/>
          </a:prstGeom>
        </p:spPr>
      </p:pic>
      <p:sp>
        <p:nvSpPr>
          <p:cNvPr id="4" name="TextBox 3"/>
          <p:cNvSpPr txBox="1"/>
          <p:nvPr/>
        </p:nvSpPr>
        <p:spPr>
          <a:xfrm>
            <a:off x="6096000" y="762000"/>
            <a:ext cx="2514600" cy="2723823"/>
          </a:xfrm>
          <a:prstGeom prst="rect">
            <a:avLst/>
          </a:prstGeom>
          <a:noFill/>
        </p:spPr>
        <p:txBody>
          <a:bodyPr wrap="square" rtlCol="0">
            <a:spAutoFit/>
          </a:bodyPr>
          <a:lstStyle/>
          <a:p>
            <a:pPr algn="just"/>
            <a:r>
              <a:rPr lang="en-US" sz="1900" dirty="0" smtClean="0">
                <a:latin typeface="Times New Roman" pitchFamily="18" charset="0"/>
                <a:cs typeface="Times New Roman" pitchFamily="18" charset="0"/>
              </a:rPr>
              <a:t>This code shows they most popular song irrespective of the artist and from this we can recommend a playlist with the most popular song and this also can be recommended to new user </a:t>
            </a:r>
            <a:endParaRPr lang="en-US" sz="1900" dirty="0">
              <a:latin typeface="Times New Roman" pitchFamily="18" charset="0"/>
              <a:cs typeface="Times New Roman" pitchFamily="18" charset="0"/>
            </a:endParaRPr>
          </a:p>
        </p:txBody>
      </p:sp>
      <p:sp>
        <p:nvSpPr>
          <p:cNvPr id="6" name="TextBox 5"/>
          <p:cNvSpPr txBox="1"/>
          <p:nvPr/>
        </p:nvSpPr>
        <p:spPr>
          <a:xfrm>
            <a:off x="685800" y="4191000"/>
            <a:ext cx="3581400" cy="1938992"/>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graph shows popularity of </a:t>
            </a:r>
            <a:r>
              <a:rPr lang="en-US" sz="2000" dirty="0" smtClean="0">
                <a:latin typeface="Times New Roman" pitchFamily="18" charset="0"/>
                <a:cs typeface="Times New Roman" pitchFamily="18" charset="0"/>
              </a:rPr>
              <a:t>song </a:t>
            </a:r>
            <a:r>
              <a:rPr lang="en-US" sz="2000" dirty="0" smtClean="0">
                <a:latin typeface="Times New Roman" pitchFamily="18" charset="0"/>
                <a:cs typeface="Times New Roman" pitchFamily="18" charset="0"/>
              </a:rPr>
              <a:t>and most of the people likes to listen to the most popular </a:t>
            </a:r>
            <a:r>
              <a:rPr lang="en-US" sz="2000" dirty="0" smtClean="0">
                <a:latin typeface="Times New Roman" pitchFamily="18" charset="0"/>
                <a:cs typeface="Times New Roman" pitchFamily="18" charset="0"/>
              </a:rPr>
              <a:t>song </a:t>
            </a:r>
            <a:r>
              <a:rPr lang="en-US" sz="2000" dirty="0" smtClean="0">
                <a:latin typeface="Times New Roman" pitchFamily="18" charset="0"/>
                <a:cs typeface="Times New Roman" pitchFamily="18" charset="0"/>
              </a:rPr>
              <a:t>so we can recommend that to </a:t>
            </a:r>
            <a:r>
              <a:rPr lang="en-US" sz="2000" dirty="0" smtClean="0">
                <a:latin typeface="Times New Roman" pitchFamily="18" charset="0"/>
                <a:cs typeface="Times New Roman" pitchFamily="18" charset="0"/>
              </a:rPr>
              <a:t>the new </a:t>
            </a:r>
            <a:r>
              <a:rPr lang="en-US" sz="2000" dirty="0" smtClean="0">
                <a:latin typeface="Times New Roman" pitchFamily="18" charset="0"/>
                <a:cs typeface="Times New Roman" pitchFamily="18" charset="0"/>
              </a:rPr>
              <a:t>users </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eated.PNG"/>
          <p:cNvPicPr>
            <a:picLocks noChangeAspect="1"/>
          </p:cNvPicPr>
          <p:nvPr/>
        </p:nvPicPr>
        <p:blipFill>
          <a:blip r:embed="rId2"/>
          <a:stretch>
            <a:fillRect/>
          </a:stretch>
        </p:blipFill>
        <p:spPr>
          <a:xfrm>
            <a:off x="533400" y="457200"/>
            <a:ext cx="5153872" cy="3048000"/>
          </a:xfrm>
          <a:prstGeom prst="rect">
            <a:avLst/>
          </a:prstGeom>
        </p:spPr>
      </p:pic>
      <p:pic>
        <p:nvPicPr>
          <p:cNvPr id="3" name="Picture 2" descr="repeplot.PNG"/>
          <p:cNvPicPr>
            <a:picLocks noChangeAspect="1"/>
          </p:cNvPicPr>
          <p:nvPr/>
        </p:nvPicPr>
        <p:blipFill>
          <a:blip r:embed="rId3"/>
          <a:stretch>
            <a:fillRect/>
          </a:stretch>
        </p:blipFill>
        <p:spPr>
          <a:xfrm>
            <a:off x="685800" y="4038600"/>
            <a:ext cx="5791200" cy="2286000"/>
          </a:xfrm>
          <a:prstGeom prst="rect">
            <a:avLst/>
          </a:prstGeom>
        </p:spPr>
      </p:pic>
      <p:sp>
        <p:nvSpPr>
          <p:cNvPr id="4" name="TextBox 3"/>
          <p:cNvSpPr txBox="1"/>
          <p:nvPr/>
        </p:nvSpPr>
        <p:spPr>
          <a:xfrm>
            <a:off x="6248400" y="685800"/>
            <a:ext cx="2286000" cy="3477875"/>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This code shows that how many times does the song listened by the users and we can see the song id and how many times it is repeated by users and the below graph shows its distribution</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325</TotalTime>
  <Words>428</Words>
  <Application>Microsoft Office PowerPoint</Application>
  <PresentationFormat>On-screen Show (4:3)</PresentationFormat>
  <Paragraphs>33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Aspect</vt:lpstr>
      <vt:lpstr>Recommender System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Admin</dc:creator>
  <cp:lastModifiedBy>Admin</cp:lastModifiedBy>
  <cp:revision>37</cp:revision>
  <dcterms:created xsi:type="dcterms:W3CDTF">2021-06-09T10:45:47Z</dcterms:created>
  <dcterms:modified xsi:type="dcterms:W3CDTF">2021-06-14T09:22:44Z</dcterms:modified>
</cp:coreProperties>
</file>