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5"/>
  </p:notesMasterIdLst>
  <p:sldIdLst>
    <p:sldId id="256" r:id="rId2"/>
    <p:sldId id="260" r:id="rId3"/>
    <p:sldId id="257" r:id="rId4"/>
    <p:sldId id="261" r:id="rId5"/>
    <p:sldId id="264" r:id="rId6"/>
    <p:sldId id="266" r:id="rId7"/>
    <p:sldId id="265" r:id="rId8"/>
    <p:sldId id="274" r:id="rId9"/>
    <p:sldId id="275" r:id="rId10"/>
    <p:sldId id="268" r:id="rId11"/>
    <p:sldId id="270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2CF28-F8B3-4F88-B968-4C905595CF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828CA3-DD25-4C9E-A90C-C3FAAFA7051A}">
      <dgm:prSet/>
      <dgm:spPr/>
      <dgm:t>
        <a:bodyPr/>
        <a:lstStyle/>
        <a:p>
          <a:pPr rtl="0"/>
          <a:r>
            <a:rPr lang="en-US" b="0" i="0" baseline="0" smtClean="0"/>
            <a:t>High computational cost</a:t>
          </a:r>
          <a:endParaRPr lang="en-US"/>
        </a:p>
      </dgm:t>
    </dgm:pt>
    <dgm:pt modelId="{AF0BA8F3-6D46-4056-9EA1-EB0F0AC0B5F1}" type="parTrans" cxnId="{303A4965-CEC9-44E1-B786-4B689B8B3611}">
      <dgm:prSet/>
      <dgm:spPr/>
      <dgm:t>
        <a:bodyPr/>
        <a:lstStyle/>
        <a:p>
          <a:endParaRPr lang="en-US"/>
        </a:p>
      </dgm:t>
    </dgm:pt>
    <dgm:pt modelId="{33186F7D-34F1-465A-A726-3898AA5044B0}" type="sibTrans" cxnId="{303A4965-CEC9-44E1-B786-4B689B8B3611}">
      <dgm:prSet/>
      <dgm:spPr/>
      <dgm:t>
        <a:bodyPr/>
        <a:lstStyle/>
        <a:p>
          <a:endParaRPr lang="en-US"/>
        </a:p>
      </dgm:t>
    </dgm:pt>
    <dgm:pt modelId="{FA7198A5-DA97-4362-933F-314BEBB97AE4}">
      <dgm:prSet/>
      <dgm:spPr/>
      <dgm:t>
        <a:bodyPr/>
        <a:lstStyle/>
        <a:p>
          <a:pPr rtl="0"/>
          <a:r>
            <a:rPr lang="en-US" b="0" i="0" baseline="0" smtClean="0"/>
            <a:t>If you don’t have a good GPU they are quite slow to train(for complex tasks)</a:t>
          </a:r>
          <a:endParaRPr lang="en-US"/>
        </a:p>
      </dgm:t>
    </dgm:pt>
    <dgm:pt modelId="{DBC2589D-CBC4-4790-8561-0261104BAFB3}" type="parTrans" cxnId="{CBCC96B9-55BA-47E0-ACC6-A19C12F90964}">
      <dgm:prSet/>
      <dgm:spPr/>
      <dgm:t>
        <a:bodyPr/>
        <a:lstStyle/>
        <a:p>
          <a:endParaRPr lang="en-US"/>
        </a:p>
      </dgm:t>
    </dgm:pt>
    <dgm:pt modelId="{C506CC81-B914-4811-948C-305DD4FABA7B}" type="sibTrans" cxnId="{CBCC96B9-55BA-47E0-ACC6-A19C12F90964}">
      <dgm:prSet/>
      <dgm:spPr/>
      <dgm:t>
        <a:bodyPr/>
        <a:lstStyle/>
        <a:p>
          <a:endParaRPr lang="en-US"/>
        </a:p>
      </dgm:t>
    </dgm:pt>
    <dgm:pt modelId="{564DBC0B-EAAF-4BD5-AD84-1A8D87F8B184}">
      <dgm:prSet/>
      <dgm:spPr/>
      <dgm:t>
        <a:bodyPr/>
        <a:lstStyle/>
        <a:p>
          <a:pPr rtl="0"/>
          <a:r>
            <a:rPr lang="en-US" b="0" i="0" baseline="0" smtClean="0"/>
            <a:t>They use to need a lot of training data</a:t>
          </a:r>
          <a:endParaRPr lang="en-US"/>
        </a:p>
      </dgm:t>
    </dgm:pt>
    <dgm:pt modelId="{0A84AD81-6F2B-456B-9E5B-4F53EA6B40B0}" type="parTrans" cxnId="{E7FD04AD-62C7-4C65-A9FB-0F02DB3B76FF}">
      <dgm:prSet/>
      <dgm:spPr/>
      <dgm:t>
        <a:bodyPr/>
        <a:lstStyle/>
        <a:p>
          <a:endParaRPr lang="en-US"/>
        </a:p>
      </dgm:t>
    </dgm:pt>
    <dgm:pt modelId="{8CA4D851-06D7-4DE8-8067-679CB4EEADF1}" type="sibTrans" cxnId="{E7FD04AD-62C7-4C65-A9FB-0F02DB3B76FF}">
      <dgm:prSet/>
      <dgm:spPr/>
      <dgm:t>
        <a:bodyPr/>
        <a:lstStyle/>
        <a:p>
          <a:endParaRPr lang="en-US"/>
        </a:p>
      </dgm:t>
    </dgm:pt>
    <dgm:pt modelId="{15DC2BCE-9ADA-4593-84F9-B74F259D0902}" type="pres">
      <dgm:prSet presAssocID="{7882CF28-F8B3-4F88-B968-4C905595CF2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FF538B-C7CB-46C8-A087-CB096FE62B24}" type="pres">
      <dgm:prSet presAssocID="{5E828CA3-DD25-4C9E-A90C-C3FAAFA7051A}" presName="horFlow" presStyleCnt="0"/>
      <dgm:spPr/>
    </dgm:pt>
    <dgm:pt modelId="{DB08E389-8339-41C4-B2DA-E43FFF8BAE2C}" type="pres">
      <dgm:prSet presAssocID="{5E828CA3-DD25-4C9E-A90C-C3FAAFA7051A}" presName="bigChev" presStyleLbl="node1" presStyleIdx="0" presStyleCnt="3"/>
      <dgm:spPr/>
      <dgm:t>
        <a:bodyPr/>
        <a:lstStyle/>
        <a:p>
          <a:endParaRPr lang="en-US"/>
        </a:p>
      </dgm:t>
    </dgm:pt>
    <dgm:pt modelId="{8AA5771A-B6AC-4CB8-B2E5-587F4DD66B5B}" type="pres">
      <dgm:prSet presAssocID="{5E828CA3-DD25-4C9E-A90C-C3FAAFA7051A}" presName="vSp" presStyleCnt="0"/>
      <dgm:spPr/>
    </dgm:pt>
    <dgm:pt modelId="{2CB13DC9-56F6-4E7A-A386-723097EB2998}" type="pres">
      <dgm:prSet presAssocID="{FA7198A5-DA97-4362-933F-314BEBB97AE4}" presName="horFlow" presStyleCnt="0"/>
      <dgm:spPr/>
    </dgm:pt>
    <dgm:pt modelId="{CF6CF6ED-060F-4958-BA7D-76242C628FD1}" type="pres">
      <dgm:prSet presAssocID="{FA7198A5-DA97-4362-933F-314BEBB97AE4}" presName="bigChev" presStyleLbl="node1" presStyleIdx="1" presStyleCnt="3"/>
      <dgm:spPr/>
      <dgm:t>
        <a:bodyPr/>
        <a:lstStyle/>
        <a:p>
          <a:endParaRPr lang="en-US"/>
        </a:p>
      </dgm:t>
    </dgm:pt>
    <dgm:pt modelId="{EF6BFFA4-EFA7-49F5-9272-75ABDD2E40BC}" type="pres">
      <dgm:prSet presAssocID="{FA7198A5-DA97-4362-933F-314BEBB97AE4}" presName="vSp" presStyleCnt="0"/>
      <dgm:spPr/>
    </dgm:pt>
    <dgm:pt modelId="{29C5CF2B-DF22-4294-A7F3-CD632BCD6EBB}" type="pres">
      <dgm:prSet presAssocID="{564DBC0B-EAAF-4BD5-AD84-1A8D87F8B184}" presName="horFlow" presStyleCnt="0"/>
      <dgm:spPr/>
    </dgm:pt>
    <dgm:pt modelId="{5EAA1FD8-F541-41E8-8344-36B33715D43C}" type="pres">
      <dgm:prSet presAssocID="{564DBC0B-EAAF-4BD5-AD84-1A8D87F8B184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E7FD04AD-62C7-4C65-A9FB-0F02DB3B76FF}" srcId="{7882CF28-F8B3-4F88-B968-4C905595CF28}" destId="{564DBC0B-EAAF-4BD5-AD84-1A8D87F8B184}" srcOrd="2" destOrd="0" parTransId="{0A84AD81-6F2B-456B-9E5B-4F53EA6B40B0}" sibTransId="{8CA4D851-06D7-4DE8-8067-679CB4EEADF1}"/>
    <dgm:cxn modelId="{303A4965-CEC9-44E1-B786-4B689B8B3611}" srcId="{7882CF28-F8B3-4F88-B968-4C905595CF28}" destId="{5E828CA3-DD25-4C9E-A90C-C3FAAFA7051A}" srcOrd="0" destOrd="0" parTransId="{AF0BA8F3-6D46-4056-9EA1-EB0F0AC0B5F1}" sibTransId="{33186F7D-34F1-465A-A726-3898AA5044B0}"/>
    <dgm:cxn modelId="{CBCC96B9-55BA-47E0-ACC6-A19C12F90964}" srcId="{7882CF28-F8B3-4F88-B968-4C905595CF28}" destId="{FA7198A5-DA97-4362-933F-314BEBB97AE4}" srcOrd="1" destOrd="0" parTransId="{DBC2589D-CBC4-4790-8561-0261104BAFB3}" sibTransId="{C506CC81-B914-4811-948C-305DD4FABA7B}"/>
    <dgm:cxn modelId="{6FF32133-D8FB-476A-A532-C58BBBC71018}" type="presOf" srcId="{FA7198A5-DA97-4362-933F-314BEBB97AE4}" destId="{CF6CF6ED-060F-4958-BA7D-76242C628FD1}" srcOrd="0" destOrd="0" presId="urn:microsoft.com/office/officeart/2005/8/layout/lProcess3"/>
    <dgm:cxn modelId="{A7C0E61E-F01D-4DA3-9681-4447B0C23D94}" type="presOf" srcId="{5E828CA3-DD25-4C9E-A90C-C3FAAFA7051A}" destId="{DB08E389-8339-41C4-B2DA-E43FFF8BAE2C}" srcOrd="0" destOrd="0" presId="urn:microsoft.com/office/officeart/2005/8/layout/lProcess3"/>
    <dgm:cxn modelId="{98EB4DA4-B1C0-4AD7-8636-62E95B5EA7DB}" type="presOf" srcId="{7882CF28-F8B3-4F88-B968-4C905595CF28}" destId="{15DC2BCE-9ADA-4593-84F9-B74F259D0902}" srcOrd="0" destOrd="0" presId="urn:microsoft.com/office/officeart/2005/8/layout/lProcess3"/>
    <dgm:cxn modelId="{E37532EC-5C74-43BD-84FE-2FFE791B5CD1}" type="presOf" srcId="{564DBC0B-EAAF-4BD5-AD84-1A8D87F8B184}" destId="{5EAA1FD8-F541-41E8-8344-36B33715D43C}" srcOrd="0" destOrd="0" presId="urn:microsoft.com/office/officeart/2005/8/layout/lProcess3"/>
    <dgm:cxn modelId="{289A7E48-189C-45F2-AC8D-781D74A571F6}" type="presParOf" srcId="{15DC2BCE-9ADA-4593-84F9-B74F259D0902}" destId="{2EFF538B-C7CB-46C8-A087-CB096FE62B24}" srcOrd="0" destOrd="0" presId="urn:microsoft.com/office/officeart/2005/8/layout/lProcess3"/>
    <dgm:cxn modelId="{1FF17832-FA98-414F-B39E-6FB7876FCBEE}" type="presParOf" srcId="{2EFF538B-C7CB-46C8-A087-CB096FE62B24}" destId="{DB08E389-8339-41C4-B2DA-E43FFF8BAE2C}" srcOrd="0" destOrd="0" presId="urn:microsoft.com/office/officeart/2005/8/layout/lProcess3"/>
    <dgm:cxn modelId="{FE7A622B-ED96-461C-B49B-7FB79FAFE5F6}" type="presParOf" srcId="{15DC2BCE-9ADA-4593-84F9-B74F259D0902}" destId="{8AA5771A-B6AC-4CB8-B2E5-587F4DD66B5B}" srcOrd="1" destOrd="0" presId="urn:microsoft.com/office/officeart/2005/8/layout/lProcess3"/>
    <dgm:cxn modelId="{6C34065F-8124-4253-A9C3-4E5B5587F36F}" type="presParOf" srcId="{15DC2BCE-9ADA-4593-84F9-B74F259D0902}" destId="{2CB13DC9-56F6-4E7A-A386-723097EB2998}" srcOrd="2" destOrd="0" presId="urn:microsoft.com/office/officeart/2005/8/layout/lProcess3"/>
    <dgm:cxn modelId="{B64AA766-9FDD-409B-B669-13E4CB103BB8}" type="presParOf" srcId="{2CB13DC9-56F6-4E7A-A386-723097EB2998}" destId="{CF6CF6ED-060F-4958-BA7D-76242C628FD1}" srcOrd="0" destOrd="0" presId="urn:microsoft.com/office/officeart/2005/8/layout/lProcess3"/>
    <dgm:cxn modelId="{994F77D9-0F9B-4E75-9BD5-0E0DB7AE1366}" type="presParOf" srcId="{15DC2BCE-9ADA-4593-84F9-B74F259D0902}" destId="{EF6BFFA4-EFA7-49F5-9272-75ABDD2E40BC}" srcOrd="3" destOrd="0" presId="urn:microsoft.com/office/officeart/2005/8/layout/lProcess3"/>
    <dgm:cxn modelId="{545E3F85-14A8-427A-9E53-C529A678C4BB}" type="presParOf" srcId="{15DC2BCE-9ADA-4593-84F9-B74F259D0902}" destId="{29C5CF2B-DF22-4294-A7F3-CD632BCD6EBB}" srcOrd="4" destOrd="0" presId="urn:microsoft.com/office/officeart/2005/8/layout/lProcess3"/>
    <dgm:cxn modelId="{F0896BC8-6F5D-4A1E-ADE4-67F0AC7F4D3E}" type="presParOf" srcId="{29C5CF2B-DF22-4294-A7F3-CD632BCD6EBB}" destId="{5EAA1FD8-F541-41E8-8344-36B33715D43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8E389-8339-41C4-B2DA-E43FFF8BAE2C}">
      <dsp:nvSpPr>
        <dsp:cNvPr id="0" name=""/>
        <dsp:cNvSpPr/>
      </dsp:nvSpPr>
      <dsp:spPr>
        <a:xfrm>
          <a:off x="2389430" y="331"/>
          <a:ext cx="2630001" cy="105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/>
            <a:t>High computational cost</a:t>
          </a:r>
          <a:endParaRPr lang="en-US" sz="1400" kern="1200"/>
        </a:p>
      </dsp:txBody>
      <dsp:txXfrm>
        <a:off x="2915430" y="331"/>
        <a:ext cx="1578001" cy="1052000"/>
      </dsp:txXfrm>
    </dsp:sp>
    <dsp:sp modelId="{CF6CF6ED-060F-4958-BA7D-76242C628FD1}">
      <dsp:nvSpPr>
        <dsp:cNvPr id="0" name=""/>
        <dsp:cNvSpPr/>
      </dsp:nvSpPr>
      <dsp:spPr>
        <a:xfrm>
          <a:off x="2389430" y="1199612"/>
          <a:ext cx="2630001" cy="105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/>
            <a:t>If you don’t have a good GPU they are quite slow to train(for complex tasks)</a:t>
          </a:r>
          <a:endParaRPr lang="en-US" sz="1400" kern="1200"/>
        </a:p>
      </dsp:txBody>
      <dsp:txXfrm>
        <a:off x="2915430" y="1199612"/>
        <a:ext cx="1578001" cy="1052000"/>
      </dsp:txXfrm>
    </dsp:sp>
    <dsp:sp modelId="{5EAA1FD8-F541-41E8-8344-36B33715D43C}">
      <dsp:nvSpPr>
        <dsp:cNvPr id="0" name=""/>
        <dsp:cNvSpPr/>
      </dsp:nvSpPr>
      <dsp:spPr>
        <a:xfrm>
          <a:off x="2389430" y="2398892"/>
          <a:ext cx="2630001" cy="105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/>
            <a:t>They use to need a lot of training data</a:t>
          </a:r>
          <a:endParaRPr lang="en-US" sz="1400" kern="1200"/>
        </a:p>
      </dsp:txBody>
      <dsp:txXfrm>
        <a:off x="2915430" y="2398892"/>
        <a:ext cx="1578001" cy="105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AD5E1-D20F-4F6E-A541-455517B7814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E103D-60B3-4E29-BAEA-B969847A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103D-60B3-4E29-BAEA-B969847A3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3A94761-4172-4B16-922C-2E23B67999F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1B6182E-D075-43B7-B984-4F6857750B0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PLANT SEEDLINGS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91457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During the work in this doctoral thesis, several experiments were performed using image processing and machine learning algorithms for the purpose of plant species recognition and weed detection.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architecture resolves two major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challenges: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need for larger datasets for obtaining models with higher level of generalization ∙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need for high-end hardware processing configurations to train the weed detection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models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isometricOffAxis1Right"/>
            <a:lightRig rig="threePt" dir="t"/>
          </a:scene3d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ANY QUERIES???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isometricOffAxis1Right"/>
            <a:lightRig rig="threePt" dir="t"/>
          </a:scene3d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Team Members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1.     K. Shiva 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2.     G. Vinay Kumar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3.      P. Charithesh</a:t>
            </a:r>
          </a:p>
          <a:p>
            <a:pPr marL="0" indent="0">
              <a:buNone/>
            </a:pPr>
            <a:r>
              <a:rPr lang="en-US" dirty="0" smtClean="0"/>
              <a:t>           4.      D.N.S.V.Sreeja.T</a:t>
            </a:r>
          </a:p>
          <a:p>
            <a:pPr marL="0" indent="0">
              <a:buNone/>
            </a:pPr>
            <a:r>
              <a:rPr lang="en-US" dirty="0" smtClean="0"/>
              <a:t>           5.      P. Rahul Sai</a:t>
            </a:r>
          </a:p>
          <a:p>
            <a:pPr marL="0" indent="0">
              <a:buNone/>
            </a:pPr>
            <a:r>
              <a:rPr lang="en-US" dirty="0" smtClean="0"/>
              <a:t>           6.      T. Shiva Sai</a:t>
            </a:r>
          </a:p>
          <a:p>
            <a:pPr marL="0" indent="0">
              <a:buNone/>
            </a:pPr>
            <a:r>
              <a:rPr lang="en-US" dirty="0" smtClean="0"/>
              <a:t>            7.      K. Preethi</a:t>
            </a:r>
          </a:p>
          <a:p>
            <a:pPr marL="0" indent="0">
              <a:buNone/>
            </a:pPr>
            <a:r>
              <a:rPr lang="en-US" dirty="0" smtClean="0"/>
              <a:t>            8.      A. Spandana</a:t>
            </a:r>
          </a:p>
          <a:p>
            <a:pPr marL="0" indent="0">
              <a:buNone/>
            </a:pPr>
            <a:r>
              <a:rPr lang="en-US" dirty="0" smtClean="0"/>
              <a:t>            9.      S.P.Shanmukhi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1600201"/>
            <a:ext cx="4114800" cy="434339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Roles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         ML/AI Manager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 </a:t>
            </a:r>
            <a:r>
              <a:rPr lang="en-US" dirty="0" smtClean="0"/>
              <a:t>  Business development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manager                  </a:t>
            </a:r>
          </a:p>
          <a:p>
            <a:pPr marL="0" indent="0">
              <a:buNone/>
            </a:pPr>
            <a:r>
              <a:rPr lang="en-US" dirty="0" smtClean="0"/>
              <a:t>             ML/AI Manager</a:t>
            </a:r>
          </a:p>
          <a:p>
            <a:pPr marL="0" indent="0">
              <a:buNone/>
            </a:pPr>
            <a:r>
              <a:rPr lang="en-US" dirty="0" smtClean="0"/>
              <a:t>             Sales specialist</a:t>
            </a:r>
          </a:p>
          <a:p>
            <a:pPr marL="0" indent="0">
              <a:buNone/>
            </a:pPr>
            <a:r>
              <a:rPr lang="en-US" dirty="0" smtClean="0"/>
              <a:t>            Application Architect</a:t>
            </a:r>
          </a:p>
          <a:p>
            <a:pPr marL="0" indent="0">
              <a:buNone/>
            </a:pPr>
            <a:r>
              <a:rPr lang="en-US" dirty="0" smtClean="0"/>
              <a:t>            Solution Specialist</a:t>
            </a:r>
          </a:p>
          <a:p>
            <a:pPr marL="0" indent="0">
              <a:buNone/>
            </a:pPr>
            <a:r>
              <a:rPr lang="en-US" dirty="0" smtClean="0"/>
              <a:t>            Research Member</a:t>
            </a:r>
          </a:p>
          <a:p>
            <a:pPr marL="0" indent="0">
              <a:buNone/>
            </a:pPr>
            <a:r>
              <a:rPr lang="en-US" dirty="0" smtClean="0"/>
              <a:t>            Research Member</a:t>
            </a:r>
          </a:p>
          <a:p>
            <a:pPr marL="0" indent="0">
              <a:buNone/>
            </a:pPr>
            <a:r>
              <a:rPr lang="en-US" dirty="0" smtClean="0"/>
              <a:t>            Research Member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37160" indent="0">
              <a:buNone/>
            </a:pPr>
            <a:r>
              <a:rPr lang="en-US" sz="5100" b="1" dirty="0" smtClean="0"/>
              <a:t>Identification </a:t>
            </a:r>
            <a:r>
              <a:rPr lang="en-US" sz="5100" b="1" dirty="0" smtClean="0"/>
              <a:t>of </a:t>
            </a:r>
            <a:r>
              <a:rPr lang="en-US" sz="5100" b="1" dirty="0" smtClean="0"/>
              <a:t>Species</a:t>
            </a:r>
            <a:r>
              <a:rPr lang="en-US" sz="4000" dirty="0"/>
              <a:t>:</a:t>
            </a:r>
            <a:r>
              <a:rPr lang="en-US" sz="4000" dirty="0" smtClean="0"/>
              <a:t> </a:t>
            </a:r>
            <a:r>
              <a:rPr lang="en-US" sz="4200" dirty="0" smtClean="0"/>
              <a:t>In </a:t>
            </a:r>
            <a:r>
              <a:rPr lang="en-US" sz="4200" dirty="0"/>
              <a:t>seed identification the particular </a:t>
            </a:r>
            <a:r>
              <a:rPr lang="en-US" sz="4200" dirty="0" smtClean="0"/>
              <a:t>         seed </a:t>
            </a:r>
            <a:r>
              <a:rPr lang="en-US" sz="4200" dirty="0"/>
              <a:t>in question must be identified up to the species level.</a:t>
            </a:r>
          </a:p>
          <a:p>
            <a:pPr marL="0" indent="0">
              <a:buNone/>
            </a:pPr>
            <a:r>
              <a:rPr lang="en-US" sz="4200" dirty="0"/>
              <a:t> </a:t>
            </a:r>
            <a:r>
              <a:rPr lang="en-US" sz="4200" dirty="0" smtClean="0"/>
              <a:t> </a:t>
            </a:r>
            <a:r>
              <a:rPr lang="en-US" sz="4200" dirty="0" smtClean="0">
                <a:sym typeface="Wingdings" pitchFamily="2" charset="2"/>
              </a:rPr>
              <a:t></a:t>
            </a:r>
            <a:r>
              <a:rPr lang="en-US" sz="4200" dirty="0" smtClean="0"/>
              <a:t> </a:t>
            </a:r>
            <a:r>
              <a:rPr lang="en-US" sz="4200" dirty="0"/>
              <a:t>The size, shape and color of seeds</a:t>
            </a:r>
          </a:p>
          <a:p>
            <a:pPr marL="0" indent="0">
              <a:buNone/>
            </a:pPr>
            <a:r>
              <a:rPr lang="en-US" sz="4200" dirty="0"/>
              <a:t> </a:t>
            </a:r>
            <a:r>
              <a:rPr lang="en-US" sz="4200" dirty="0" smtClean="0"/>
              <a:t> </a:t>
            </a:r>
            <a:r>
              <a:rPr lang="en-US" sz="4200" dirty="0" smtClean="0">
                <a:sym typeface="Wingdings" pitchFamily="2" charset="2"/>
              </a:rPr>
              <a:t> </a:t>
            </a:r>
            <a:r>
              <a:rPr lang="en-US" sz="4200" dirty="0" smtClean="0"/>
              <a:t>The </a:t>
            </a:r>
            <a:r>
              <a:rPr lang="en-US" sz="4200" dirty="0"/>
              <a:t>nature, arrangement and pattern of markings that </a:t>
            </a:r>
            <a:r>
              <a:rPr lang="en-US" sz="4200" dirty="0" smtClean="0"/>
              <a:t>is                                                                                                 lines</a:t>
            </a:r>
            <a:r>
              <a:rPr lang="en-US" sz="4200" dirty="0"/>
              <a:t>, </a:t>
            </a:r>
            <a:r>
              <a:rPr lang="en-US" sz="4200" dirty="0" smtClean="0"/>
              <a:t>  ridges</a:t>
            </a:r>
            <a:r>
              <a:rPr lang="en-US" sz="4200" dirty="0"/>
              <a:t>, pits, projection on the seed </a:t>
            </a:r>
            <a:r>
              <a:rPr lang="en-US" sz="4200" dirty="0" smtClean="0"/>
              <a:t>surface</a:t>
            </a:r>
            <a:r>
              <a:rPr lang="en-US" sz="4200" dirty="0"/>
              <a:t> </a:t>
            </a:r>
          </a:p>
          <a:p>
            <a:pPr marL="0" indent="0">
              <a:buNone/>
            </a:pPr>
            <a:r>
              <a:rPr lang="en-US" sz="4200" dirty="0" smtClean="0">
                <a:sym typeface="Wingdings" pitchFamily="2" charset="2"/>
              </a:rPr>
              <a:t></a:t>
            </a:r>
            <a:r>
              <a:rPr lang="en-US" sz="4200" dirty="0" smtClean="0"/>
              <a:t>   The </a:t>
            </a:r>
            <a:r>
              <a:rPr lang="en-US" sz="4200" dirty="0"/>
              <a:t>shape and position of the attachment scar</a:t>
            </a:r>
          </a:p>
          <a:p>
            <a:pPr marL="0" indent="0">
              <a:buNone/>
            </a:pPr>
            <a:r>
              <a:rPr lang="en-US" sz="4200" dirty="0"/>
              <a:t> </a:t>
            </a:r>
            <a:r>
              <a:rPr lang="en-US" sz="4200" dirty="0" smtClean="0">
                <a:sym typeface="Wingdings" pitchFamily="2" charset="2"/>
              </a:rPr>
              <a:t></a:t>
            </a:r>
            <a:r>
              <a:rPr lang="en-US" sz="4200" dirty="0"/>
              <a:t>  The presence of wings, hair or scale, spines etc</a:t>
            </a:r>
          </a:p>
          <a:p>
            <a:pPr marL="0" indent="0">
              <a:buNone/>
            </a:pPr>
            <a:r>
              <a:rPr lang="en-US" sz="4200" dirty="0"/>
              <a:t> </a:t>
            </a:r>
            <a:r>
              <a:rPr lang="en-US" sz="4200" dirty="0" smtClean="0">
                <a:sym typeface="Wingdings" pitchFamily="2" charset="2"/>
              </a:rPr>
              <a:t></a:t>
            </a:r>
            <a:r>
              <a:rPr lang="en-US" sz="4200" dirty="0"/>
              <a:t>  </a:t>
            </a:r>
            <a:r>
              <a:rPr lang="en-US" sz="4200" dirty="0" smtClean="0"/>
              <a:t>The </a:t>
            </a:r>
            <a:r>
              <a:rPr lang="en-US" sz="4200" dirty="0"/>
              <a:t>internal structure, position and size of the embryo, presence </a:t>
            </a:r>
            <a:r>
              <a:rPr lang="en-US" sz="4200" dirty="0" smtClean="0"/>
              <a:t> or </a:t>
            </a:r>
            <a:r>
              <a:rPr lang="en-US" sz="4200" dirty="0"/>
              <a:t>absence of the </a:t>
            </a:r>
            <a:r>
              <a:rPr lang="en-US" sz="4200" dirty="0" smtClean="0"/>
              <a:t>endosperm</a:t>
            </a:r>
            <a:endParaRPr lang="en-US" sz="4200" dirty="0"/>
          </a:p>
          <a:p>
            <a:pPr marL="0" indent="0">
              <a:buNone/>
            </a:pPr>
            <a:r>
              <a:rPr lang="en-US" sz="4000" dirty="0"/>
              <a:t> 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 by the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Keras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Keras is an open-source neural-network library written in Python . Keras contains numerous implementations of commonly used neural-network building blocks such as layers, objectives, activation functions, optimizers, and a host of tools to make working with image and text data easier.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Tensor Flow: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Tensor Flow is an end-to-end open source platform for machine learning. It has a comprehensive, flexible ecosystem of tools, libraries and community resources that lets researchers push the state-of-the-art in ML and developers easily build and deploy ML powered 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Technology 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Python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Python </a:t>
            </a:r>
            <a:r>
              <a:rPr lang="en-US" dirty="0"/>
              <a:t>is a high-level programming language designed to be easy to read and simple to implement. It is open source, which means it is free to use, even for commercial applications.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dirty="0" smtClean="0"/>
              <a:t>12000 </a:t>
            </a:r>
            <a:r>
              <a:rPr lang="en-US" dirty="0"/>
              <a:t>images of training data and testing </a:t>
            </a:r>
            <a:r>
              <a:rPr lang="en-US" dirty="0" smtClean="0"/>
              <a:t>data consists  </a:t>
            </a:r>
            <a:r>
              <a:rPr lang="en-US" dirty="0"/>
              <a:t>12 kinds of </a:t>
            </a:r>
            <a:r>
              <a:rPr lang="en-US" dirty="0" smtClean="0"/>
              <a:t>different </a:t>
            </a:r>
            <a:r>
              <a:rPr lang="en-US" dirty="0"/>
              <a:t>species in </a:t>
            </a:r>
            <a:r>
              <a:rPr lang="en-US" dirty="0" smtClean="0"/>
              <a:t>it.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7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CONVOLUTIONAL NEURAL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Convolutional neural networks have been one of the most influential innovations in the field of computer vision. They have performed a lot better than traditional computer vision and have produced state-of-the-art results. These neural networks have proven to be successful in many different real-life case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studies.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TECHNIQUE 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is more efficient in terms of memory and complexity</a:t>
            </a:r>
          </a:p>
          <a:p>
            <a:r>
              <a:rPr lang="en-US" sz="2800" dirty="0" smtClean="0"/>
              <a:t>It automatically detects the important features without any human supervision</a:t>
            </a:r>
          </a:p>
          <a:p>
            <a:r>
              <a:rPr lang="en-US" sz="2800" dirty="0" smtClean="0"/>
              <a:t>It is computationally efficient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ADVANTAGES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169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Used to detect weeds in a farm</a:t>
            </a:r>
          </a:p>
          <a:p>
            <a:r>
              <a:rPr lang="en-US" sz="2800" dirty="0" smtClean="0"/>
              <a:t>Specific extinting species of plants can be detected and can be preserved</a:t>
            </a:r>
          </a:p>
          <a:p>
            <a:r>
              <a:rPr lang="en-US" sz="2800" dirty="0" smtClean="0"/>
              <a:t>Can be used for scientific research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519</Words>
  <Application>Microsoft Office PowerPoint</Application>
  <PresentationFormat>On-screen Show (4:3)</PresentationFormat>
  <Paragraphs>75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CLASSIFICATION OF PLANT SEEDLINGS</vt:lpstr>
      <vt:lpstr>Team 8</vt:lpstr>
      <vt:lpstr>Problems faced by the clients</vt:lpstr>
      <vt:lpstr>                 Technology used</vt:lpstr>
      <vt:lpstr>Language used</vt:lpstr>
      <vt:lpstr>Data set used</vt:lpstr>
      <vt:lpstr>TECHNIQUE USED</vt:lpstr>
      <vt:lpstr>ADVANTAGES</vt:lpstr>
      <vt:lpstr>APPLICATIONS</vt:lpstr>
      <vt:lpstr>Drawbacks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PLANT SEEDLINGS</dc:title>
  <dc:creator>Windows User</dc:creator>
  <cp:lastModifiedBy>Windows User</cp:lastModifiedBy>
  <cp:revision>27</cp:revision>
  <dcterms:created xsi:type="dcterms:W3CDTF">2019-06-09T08:43:01Z</dcterms:created>
  <dcterms:modified xsi:type="dcterms:W3CDTF">2019-06-10T05:56:18Z</dcterms:modified>
</cp:coreProperties>
</file>