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58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ctrTitle"/>
          </p:nvPr>
        </p:nvSpPr>
        <p:spPr>
          <a:xfrm>
            <a:off x="6372225" y="1238251"/>
            <a:ext cx="5181600" cy="2466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4000" b="1" i="0" u="none" strike="noStrike" cap="none">
                <a:solidFill>
                  <a:srgbClr val="002060"/>
                </a:solidFill>
                <a:latin typeface="Poppins" panose="00000500000000000000" pitchFamily="2" charset="0"/>
                <a:ea typeface="Poppins" panose="00000500000000000000" pitchFamily="2" charset="0"/>
                <a:cs typeface="Poppins" panose="00000500000000000000" pitchFamily="2" charset="0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s-ES" dirty="0"/>
              <a:t>Haga clic para modificar el estilo de título del patrón</a:t>
            </a:r>
            <a:endParaRPr dirty="0"/>
          </a:p>
        </p:txBody>
      </p:sp>
      <p:sp>
        <p:nvSpPr>
          <p:cNvPr id="11" name="Google Shape;11;p5"/>
          <p:cNvSpPr txBox="1">
            <a:spLocks noGrp="1"/>
          </p:cNvSpPr>
          <p:nvPr>
            <p:ph type="subTitle" idx="1"/>
          </p:nvPr>
        </p:nvSpPr>
        <p:spPr>
          <a:xfrm>
            <a:off x="6372225" y="3879690"/>
            <a:ext cx="5181600" cy="12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rgbClr val="002060"/>
                </a:solidFill>
                <a:latin typeface="Poppins regular" panose="00000500000000000000" pitchFamily="2" charset="0"/>
                <a:ea typeface="Poppins regular" panose="00000500000000000000" pitchFamily="2" charset="0"/>
                <a:cs typeface="Poppins regular" panose="00000500000000000000" pitchFamily="2" charset="0"/>
                <a:sym typeface="Trebuchet M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dirty="0"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6372224" y="6293893"/>
            <a:ext cx="3514726" cy="34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CO"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10210799" y="6281903"/>
            <a:ext cx="1343025" cy="35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2EF93A8-AEAF-4948-BAB7-22FDCCD980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234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ítulo y objetos">
  <p:cSld name="2_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 txBox="1">
            <a:spLocks noGrp="1"/>
          </p:cNvSpPr>
          <p:nvPr>
            <p:ph type="body" idx="1"/>
          </p:nvPr>
        </p:nvSpPr>
        <p:spPr>
          <a:xfrm>
            <a:off x="600075" y="1666875"/>
            <a:ext cx="10868025" cy="423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0">
                <a:solidFill>
                  <a:schemeClr val="tx2">
                    <a:lumMod val="25000"/>
                  </a:schemeClr>
                </a:solidFill>
                <a:latin typeface="Poppins regular" panose="00000500000000000000" pitchFamily="2" charset="0"/>
                <a:cs typeface="Poppins regular" panose="00000500000000000000" pitchFamily="2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6" name="Google Shape;16;p6"/>
          <p:cNvSpPr txBox="1">
            <a:spLocks noGrp="1"/>
          </p:cNvSpPr>
          <p:nvPr>
            <p:ph type="ftr" idx="11"/>
          </p:nvPr>
        </p:nvSpPr>
        <p:spPr>
          <a:xfrm>
            <a:off x="4256784" y="6328371"/>
            <a:ext cx="2528888" cy="29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CO"/>
          </a:p>
        </p:txBody>
      </p: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6972300" y="6312198"/>
            <a:ext cx="1685925" cy="29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2EF93A8-AEAF-4948-BAB7-22FDCCD980CD}" type="slidenum">
              <a:rPr lang="es-CO" smtClean="0"/>
              <a:t>‹Nº›</a:t>
            </a:fld>
            <a:endParaRPr lang="es-CO"/>
          </a:p>
        </p:txBody>
      </p:sp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600075" y="153706"/>
            <a:ext cx="9629775" cy="81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  <a:defRPr sz="3200" b="1" i="0" u="none" strike="noStrike" cap="none" dirty="0">
                <a:solidFill>
                  <a:srgbClr val="002060"/>
                </a:solidFill>
                <a:latin typeface="Poppins" panose="00000500000000000000" pitchFamily="2" charset="0"/>
                <a:ea typeface="Poppins" panose="00000500000000000000" pitchFamily="2" charset="0"/>
                <a:cs typeface="Poppins" panose="00000500000000000000" pitchFamily="2" charset="0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s-ES" dirty="0"/>
              <a:t>Haga clic para modificar el estilo de 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096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46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619123" y="1762125"/>
            <a:ext cx="10782301" cy="428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0">
                <a:solidFill>
                  <a:schemeClr val="tx2">
                    <a:lumMod val="25000"/>
                  </a:schemeClr>
                </a:solidFill>
                <a:latin typeface="Poppins regular" panose="00000500000000000000" pitchFamily="2" charset="0"/>
                <a:cs typeface="Poppins regular" panose="00000500000000000000" pitchFamily="2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22" name="Google Shape;22;p8"/>
          <p:cNvSpPr txBox="1">
            <a:spLocks noGrp="1"/>
          </p:cNvSpPr>
          <p:nvPr>
            <p:ph type="ftr" idx="11"/>
          </p:nvPr>
        </p:nvSpPr>
        <p:spPr>
          <a:xfrm>
            <a:off x="3828902" y="6251577"/>
            <a:ext cx="2856609" cy="24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CO"/>
          </a:p>
        </p:txBody>
      </p:sp>
      <p:sp>
        <p:nvSpPr>
          <p:cNvPr id="23" name="Google Shape;23;p8"/>
          <p:cNvSpPr txBox="1">
            <a:spLocks noGrp="1"/>
          </p:cNvSpPr>
          <p:nvPr>
            <p:ph type="sldNum" idx="12"/>
          </p:nvPr>
        </p:nvSpPr>
        <p:spPr>
          <a:xfrm>
            <a:off x="6934794" y="6251577"/>
            <a:ext cx="1904406" cy="24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2EF93A8-AEAF-4948-BAB7-22FDCCD980CD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619124" y="153706"/>
            <a:ext cx="9715501" cy="81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349"/>
              </a:buClr>
              <a:buSzPts val="2800"/>
              <a:buFont typeface="Trebuchet MS"/>
              <a:buNone/>
              <a:defRPr sz="3200" b="1" i="0" u="none" strike="noStrike" cap="none">
                <a:solidFill>
                  <a:srgbClr val="000349"/>
                </a:solidFill>
                <a:latin typeface="Poppins" panose="00000500000000000000" pitchFamily="2" charset="0"/>
                <a:ea typeface="Poppins" panose="00000500000000000000" pitchFamily="2" charset="0"/>
                <a:cs typeface="Poppins" panose="00000500000000000000" pitchFamily="2" charset="0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s-ES" dirty="0"/>
              <a:t>Haga clic para modificar el estilo de 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572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5029200" cy="445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0">
                <a:solidFill>
                  <a:schemeClr val="tx2">
                    <a:lumMod val="25000"/>
                  </a:schemeClr>
                </a:solidFill>
                <a:latin typeface="Poppins regular" panose="00000500000000000000" pitchFamily="2" charset="0"/>
                <a:cs typeface="Poppins regular" panose="00000500000000000000" pitchFamily="2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00499" y="6270627"/>
            <a:ext cx="2685159" cy="301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CO"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6953844" y="6270627"/>
            <a:ext cx="1790106" cy="301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2EF93A8-AEAF-4948-BAB7-22FDCCD980CD}" type="slidenum">
              <a:rPr lang="es-CO" smtClean="0"/>
              <a:t>‹Nº›</a:t>
            </a:fld>
            <a:endParaRPr lang="es-CO"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2"/>
          </p:nvPr>
        </p:nvSpPr>
        <p:spPr>
          <a:xfrm>
            <a:off x="5924550" y="1676400"/>
            <a:ext cx="5391150" cy="445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400" b="0">
                <a:solidFill>
                  <a:schemeClr val="tx2">
                    <a:lumMod val="25000"/>
                  </a:schemeClr>
                </a:solidFill>
                <a:latin typeface="Poppins regular" panose="00000500000000000000" pitchFamily="2" charset="0"/>
                <a:cs typeface="Poppins regular" panose="00000500000000000000" pitchFamily="2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609600" y="153706"/>
            <a:ext cx="9610726" cy="81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349"/>
              </a:buClr>
              <a:buSzPts val="2800"/>
              <a:buFont typeface="Trebuchet MS"/>
              <a:buNone/>
              <a:defRPr sz="3200" b="1" i="0" u="none" strike="noStrike" cap="none">
                <a:solidFill>
                  <a:srgbClr val="000349"/>
                </a:solidFill>
                <a:latin typeface="Poppins" panose="00000500000000000000" pitchFamily="2" charset="0"/>
                <a:ea typeface="Poppins" panose="00000500000000000000" pitchFamily="2" charset="0"/>
                <a:cs typeface="Poppins" panose="00000500000000000000" pitchFamily="2" charset="0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794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ftr" idx="11"/>
          </p:nvPr>
        </p:nvSpPr>
        <p:spPr>
          <a:xfrm>
            <a:off x="4197052" y="6232527"/>
            <a:ext cx="2589909" cy="28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CO"/>
          </a:p>
        </p:txBody>
      </p:sp>
      <p:sp>
        <p:nvSpPr>
          <p:cNvPr id="33" name="Google Shape;33;p10"/>
          <p:cNvSpPr txBox="1">
            <a:spLocks noGrp="1"/>
          </p:cNvSpPr>
          <p:nvPr>
            <p:ph type="sldNum" idx="12"/>
          </p:nvPr>
        </p:nvSpPr>
        <p:spPr>
          <a:xfrm>
            <a:off x="7112594" y="6232527"/>
            <a:ext cx="1726606" cy="28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2EF93A8-AEAF-4948-BAB7-22FDCCD980CD}" type="slidenum">
              <a:rPr lang="es-CO" smtClean="0"/>
              <a:t>‹Nº›</a:t>
            </a:fld>
            <a:endParaRPr lang="es-CO"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695325" y="153706"/>
            <a:ext cx="9334500" cy="81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349"/>
              </a:buClr>
              <a:buSzPts val="2800"/>
              <a:buFont typeface="Trebuchet MS"/>
              <a:buNone/>
              <a:defRPr sz="3200" b="1" i="0" u="none" strike="noStrike" cap="none">
                <a:solidFill>
                  <a:srgbClr val="000349"/>
                </a:solidFill>
                <a:latin typeface="Poppins" panose="00000500000000000000" pitchFamily="2" charset="0"/>
                <a:ea typeface="Poppins" panose="00000500000000000000" pitchFamily="2" charset="0"/>
                <a:cs typeface="Poppins" panose="00000500000000000000" pitchFamily="2" charset="0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882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4"/>
          <p:cNvSpPr txBox="1">
            <a:spLocks noGrp="1"/>
          </p:cNvSpPr>
          <p:nvPr>
            <p:ph type="ftr" idx="11"/>
          </p:nvPr>
        </p:nvSpPr>
        <p:spPr>
          <a:xfrm>
            <a:off x="4714874" y="6261102"/>
            <a:ext cx="2304159" cy="301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s-CO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7303094" y="6261102"/>
            <a:ext cx="1536106" cy="301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22EF93A8-AEAF-4948-BAB7-22FDCCD980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30813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1" i="0" u="none" strike="noStrike" cap="none" dirty="0">
          <a:solidFill>
            <a:srgbClr val="00206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068D5-7CCD-1E1C-79DD-964126ED0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4800" dirty="0"/>
              <a:t>Gestor de obra de materiales de</a:t>
            </a:r>
            <a:endParaRPr lang="es-CO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E9FAD2-F860-5586-E15A-1353FC8880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Tx/>
              <a:buChar char="-"/>
            </a:pPr>
            <a:r>
              <a:rPr lang="es-MX" dirty="0"/>
              <a:t>- Santiago Fandiño</a:t>
            </a:r>
          </a:p>
          <a:p>
            <a:pPr marL="342900" indent="-342900" algn="l">
              <a:buFontTx/>
              <a:buChar char="-"/>
            </a:pPr>
            <a:r>
              <a:rPr lang="es-MX" dirty="0"/>
              <a:t>- Charith lopez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9076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B8FA7E7-9C0E-6020-03E5-851B89EE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075" y="2067345"/>
            <a:ext cx="10868025" cy="272331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CO" sz="2800" dirty="0"/>
              <a:t>Este proyecto busca mejorar y agilizar el proceso de cotización de materiales de construcción. Esta dirigido a pequeñas empresas de construcción y contratistas.</a:t>
            </a:r>
          </a:p>
          <a:p>
            <a:pPr marL="114300" indent="0">
              <a:buNone/>
            </a:pP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9B92D23-50F8-4C11-BFCA-E10BA65D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626085"/>
            <a:ext cx="9629775" cy="814194"/>
          </a:xfrm>
        </p:spPr>
        <p:txBody>
          <a:bodyPr/>
          <a:lstStyle/>
          <a:p>
            <a:r>
              <a:rPr lang="es-MX" sz="4000" dirty="0"/>
              <a:t>Contexto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378474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9B8832C-0C78-49D9-8221-B08138E27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123" y="2098302"/>
            <a:ext cx="10782301" cy="3253627"/>
          </a:xfrm>
        </p:spPr>
        <p:txBody>
          <a:bodyPr/>
          <a:lstStyle/>
          <a:p>
            <a:pPr marL="114300" lvl="0" indent="0">
              <a:buNone/>
            </a:pPr>
            <a:r>
              <a:rPr lang="es-MX" dirty="0"/>
              <a:t>- La estructura de datos elegida para este proyecto son las listas enlazadas, debido a que tanto las cotizaciones como los materiales pueden ser almacenadas en listas, en donde cada nodo almacena los precios y cantidades 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B913C21-23AC-4159-9B8F-01387692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3" y="651246"/>
            <a:ext cx="9715501" cy="814194"/>
          </a:xfrm>
        </p:spPr>
        <p:txBody>
          <a:bodyPr/>
          <a:lstStyle/>
          <a:p>
            <a:r>
              <a:rPr lang="es-MX" sz="4000" dirty="0"/>
              <a:t>Estructura de datos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319618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9B8832C-0C78-49D9-8221-B08138E27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123" y="2098302"/>
            <a:ext cx="10782301" cy="3253627"/>
          </a:xfrm>
        </p:spPr>
        <p:txBody>
          <a:bodyPr/>
          <a:lstStyle/>
          <a:p>
            <a:pPr marL="114300" lvl="0" indent="0">
              <a:buNone/>
            </a:pPr>
            <a:r>
              <a:rPr lang="es-MX" dirty="0"/>
              <a:t>- La estructura de datos elegida para este proyecto son las listas enlazadas, debido a que tanto las cotizaciones como los materiales pueden ser almacenadas en listas, en donde cada nodo almacena los precios y cantidades, al mismo tiempo es de fácil acceso, permite ingresar mas datos al final, eliminar o agregar datos en un lugar especifico, y recorre la lista para consultar registros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B913C21-23AC-4159-9B8F-01387692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3" y="651246"/>
            <a:ext cx="9715501" cy="814194"/>
          </a:xfrm>
        </p:spPr>
        <p:txBody>
          <a:bodyPr/>
          <a:lstStyle/>
          <a:p>
            <a:r>
              <a:rPr lang="es-MX" sz="4000" dirty="0"/>
              <a:t>Estructura de datos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96917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9B8832C-0C78-49D9-8221-B08138E27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123" y="2098302"/>
            <a:ext cx="10782301" cy="3253627"/>
          </a:xfrm>
        </p:spPr>
        <p:txBody>
          <a:bodyPr/>
          <a:lstStyle/>
          <a:p>
            <a:pPr lvl="0">
              <a:buFontTx/>
              <a:buChar char="-"/>
            </a:pPr>
            <a:r>
              <a:rPr lang="es-MX" dirty="0"/>
              <a:t>Facilitar las cotizaciones de materiales </a:t>
            </a:r>
          </a:p>
          <a:p>
            <a:pPr lvl="0">
              <a:buFontTx/>
              <a:buChar char="-"/>
            </a:pPr>
            <a:r>
              <a:rPr lang="es-MX" dirty="0"/>
              <a:t>Registrar cotizaciones para llevar control de ingresos</a:t>
            </a:r>
          </a:p>
          <a:p>
            <a:pPr lvl="0">
              <a:buFontTx/>
              <a:buChar char="-"/>
            </a:pPr>
            <a:r>
              <a:rPr lang="es-MX" dirty="0"/>
              <a:t>Mostrar estadísticas de venta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B913C21-23AC-4159-9B8F-01387692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3" y="651246"/>
            <a:ext cx="9715501" cy="814194"/>
          </a:xfrm>
        </p:spPr>
        <p:txBody>
          <a:bodyPr/>
          <a:lstStyle/>
          <a:p>
            <a:r>
              <a:rPr lang="es-MX" sz="4000" dirty="0"/>
              <a:t>Objetivos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307605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B913C21-23AC-4159-9B8F-01387692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3" y="651246"/>
            <a:ext cx="9715501" cy="814194"/>
          </a:xfrm>
        </p:spPr>
        <p:txBody>
          <a:bodyPr/>
          <a:lstStyle/>
          <a:p>
            <a:r>
              <a:rPr lang="es-MX" sz="4000" dirty="0"/>
              <a:t>Desarrollo</a:t>
            </a:r>
            <a:endParaRPr lang="es-CO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FF9D5E-5BEF-4881-B50A-62E2CB4E9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148" y="1627094"/>
            <a:ext cx="3788069" cy="213147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BDDB14D2-3C02-4236-B3B1-6588C6EA2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98" y="1627094"/>
            <a:ext cx="3772773" cy="2131479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8159266D-1E28-453F-AED8-4F2CF685D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953" y="1652252"/>
            <a:ext cx="3788070" cy="2106321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1FC965A1-DF4A-48A0-BA98-AF1D9E8E2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37" y="3955538"/>
            <a:ext cx="3656894" cy="2033382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3E9CDB88-E3FE-4580-8522-83C87C4FB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148" y="3966565"/>
            <a:ext cx="3804635" cy="2131479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86A647E0-CD56-4377-9A14-E714DF1828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300" y="3975859"/>
            <a:ext cx="3772773" cy="21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8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B913C21-23AC-4159-9B8F-01387692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3" y="651246"/>
            <a:ext cx="9715501" cy="814194"/>
          </a:xfrm>
        </p:spPr>
        <p:txBody>
          <a:bodyPr/>
          <a:lstStyle/>
          <a:p>
            <a:r>
              <a:rPr lang="es-MX" sz="4000" dirty="0"/>
              <a:t>Desarrollo</a:t>
            </a:r>
            <a:endParaRPr lang="es-CO" sz="4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EB3818-B468-48C0-88CD-FB9940157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30" y="1667436"/>
            <a:ext cx="4192120" cy="23397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C180519-2C52-47CE-B9F8-E8AB2C209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829" y="1666399"/>
            <a:ext cx="4024312" cy="227359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5EE63B7-88F3-4C2D-B77F-C43DE7171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813" y="4044528"/>
            <a:ext cx="4192120" cy="239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4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9B8832C-0C78-49D9-8221-B08138E27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123" y="2098302"/>
            <a:ext cx="10782301" cy="3253627"/>
          </a:xfrm>
        </p:spPr>
        <p:txBody>
          <a:bodyPr/>
          <a:lstStyle/>
          <a:p>
            <a:pPr lvl="0">
              <a:buFontTx/>
              <a:buChar char="-"/>
            </a:pPr>
            <a:r>
              <a:rPr lang="es-MX" dirty="0"/>
              <a:t>Capacidad de cotizar, registrar y facturar ventas </a:t>
            </a:r>
          </a:p>
          <a:p>
            <a:pPr lvl="0">
              <a:buFontTx/>
              <a:buChar char="-"/>
            </a:pPr>
            <a:r>
              <a:rPr lang="es-MX" dirty="0"/>
              <a:t>Facilidad para el contratista de obra para llevar control de ingresos</a:t>
            </a:r>
          </a:p>
          <a:p>
            <a:pPr lvl="0">
              <a:buFontTx/>
              <a:buChar char="-"/>
            </a:pPr>
            <a:r>
              <a:rPr lang="es-MX" dirty="0"/>
              <a:t>Analizar datos para mostrar estadísticas de venta</a:t>
            </a:r>
          </a:p>
          <a:p>
            <a:pPr lvl="0">
              <a:buFontTx/>
              <a:buChar char="-"/>
            </a:pPr>
            <a:endParaRPr lang="es-MX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B913C21-23AC-4159-9B8F-01387692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3" y="651246"/>
            <a:ext cx="9715501" cy="814194"/>
          </a:xfrm>
        </p:spPr>
        <p:txBody>
          <a:bodyPr/>
          <a:lstStyle/>
          <a:p>
            <a:r>
              <a:rPr lang="es-MX" sz="4000" dirty="0"/>
              <a:t>Resultados esperados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395340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569945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PRESENTACIÓN UNISANGIL 2023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RESENTACIÓN UNISANGIL 2023" id="{E144AEB2-A751-4AE7-A32F-0E7FF91C2CD8}" vid="{C5A59DEB-3825-4541-B399-1F721644B9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PRESENTACIÓN UNISANGIL 2023</Template>
  <TotalTime>219</TotalTime>
  <Words>199</Words>
  <Application>Microsoft Office PowerPoint</Application>
  <PresentationFormat>Panorámica</PresentationFormat>
  <Paragraphs>19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Poppins</vt:lpstr>
      <vt:lpstr>Poppins regular</vt:lpstr>
      <vt:lpstr>Trebuchet MS</vt:lpstr>
      <vt:lpstr>PLANTILLA PRESENTACIÓN UNISANGIL 2023</vt:lpstr>
      <vt:lpstr>Gestor de obra de materiales de</vt:lpstr>
      <vt:lpstr>Contexto</vt:lpstr>
      <vt:lpstr>Estructura de datos</vt:lpstr>
      <vt:lpstr>Estructura de datos</vt:lpstr>
      <vt:lpstr>Objetivos</vt:lpstr>
      <vt:lpstr>Desarrollo</vt:lpstr>
      <vt:lpstr>Desarrollo</vt:lpstr>
      <vt:lpstr>Resultados esperados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DIR MERCADEO Y COMUNICACIONES</dc:creator>
  <cp:lastModifiedBy>yeimi lopez</cp:lastModifiedBy>
  <cp:revision>9</cp:revision>
  <dcterms:created xsi:type="dcterms:W3CDTF">2023-02-21T14:45:31Z</dcterms:created>
  <dcterms:modified xsi:type="dcterms:W3CDTF">2025-04-06T15:30:53Z</dcterms:modified>
</cp:coreProperties>
</file>