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d8c078bb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d8c078bb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bd8c078bb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d8c078bb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d8c078bb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d8c078bb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d8c078bb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d8c078bb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d8c078bb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d8c078bb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571750"/>
            <a:ext cx="8520600" cy="248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700">
                <a:solidFill>
                  <a:srgbClr val="5E5E5E"/>
                </a:solidFill>
                <a:highlight>
                  <a:srgbClr val="FFFFFF"/>
                </a:highlight>
              </a:rPr>
              <a:t>Code Refactoring and Bug Fixing</a:t>
            </a:r>
            <a:endParaRPr b="1" sz="2700">
              <a:solidFill>
                <a:srgbClr val="5E5E5E"/>
              </a:solidFill>
              <a:highlight>
                <a:srgbClr val="FFFFFF"/>
              </a:highlight>
            </a:endParaRPr>
          </a:p>
          <a:p>
            <a:pPr indent="0" lvl="0" marL="0" rtl="0" algn="ctr">
              <a:spcBef>
                <a:spcPts val="0"/>
              </a:spcBef>
              <a:spcAft>
                <a:spcPts val="0"/>
              </a:spcAft>
              <a:buNone/>
            </a:pPr>
            <a:r>
              <a:rPr b="1" lang="en-GB" sz="2700">
                <a:solidFill>
                  <a:srgbClr val="5E5E5E"/>
                </a:solidFill>
                <a:highlight>
                  <a:srgbClr val="FFFFFF"/>
                </a:highlight>
              </a:rPr>
              <a:t>On</a:t>
            </a:r>
            <a:endParaRPr b="1" sz="2700">
              <a:solidFill>
                <a:srgbClr val="5E5E5E"/>
              </a:solidFill>
              <a:highlight>
                <a:srgbClr val="FFFFFF"/>
              </a:highlight>
            </a:endParaRPr>
          </a:p>
          <a:p>
            <a:pPr indent="0" lvl="0" marL="0" rtl="0" algn="ctr">
              <a:spcBef>
                <a:spcPts val="0"/>
              </a:spcBef>
              <a:spcAft>
                <a:spcPts val="0"/>
              </a:spcAft>
              <a:buNone/>
            </a:pPr>
            <a:r>
              <a:rPr b="1" lang="en-GB" sz="2700">
                <a:solidFill>
                  <a:srgbClr val="5E5E5E"/>
                </a:solidFill>
                <a:highlight>
                  <a:srgbClr val="FFFFFF"/>
                </a:highlight>
              </a:rPr>
              <a:t>Note TakingApplication</a:t>
            </a:r>
            <a:endParaRPr b="1" sz="2700">
              <a:solidFill>
                <a:srgbClr val="5E5E5E"/>
              </a:solidFill>
              <a:highlight>
                <a:srgbClr val="FFFFFF"/>
              </a:highlight>
            </a:endParaRPr>
          </a:p>
          <a:p>
            <a:pPr indent="0" lvl="0" marL="0" rtl="0" algn="ctr">
              <a:spcBef>
                <a:spcPts val="0"/>
              </a:spcBef>
              <a:spcAft>
                <a:spcPts val="0"/>
              </a:spcAft>
              <a:buNone/>
            </a:pPr>
            <a:r>
              <a:rPr b="1" lang="en-GB" sz="1500">
                <a:solidFill>
                  <a:srgbClr val="FEAE00"/>
                </a:solidFill>
                <a:highlight>
                  <a:srgbClr val="FFFFFF"/>
                </a:highlight>
              </a:rPr>
              <a:t>  Prepared by -</a:t>
            </a:r>
            <a:r>
              <a:rPr b="1" lang="en-GB" sz="2700">
                <a:solidFill>
                  <a:srgbClr val="5E5E5E"/>
                </a:solidFill>
                <a:highlight>
                  <a:srgbClr val="FFFFFF"/>
                </a:highlight>
              </a:rPr>
              <a:t> </a:t>
            </a:r>
            <a:r>
              <a:rPr lang="en-GB" sz="1500">
                <a:solidFill>
                  <a:srgbClr val="5E5E5E"/>
                </a:solidFill>
                <a:highlight>
                  <a:srgbClr val="FFFFFF"/>
                </a:highlight>
              </a:rPr>
              <a:t>Madamanchi Charith Prabhu</a:t>
            </a:r>
            <a:endParaRPr b="1" sz="2700">
              <a:solidFill>
                <a:srgbClr val="5E5E5E"/>
              </a:solidFill>
              <a:highlight>
                <a:srgbClr val="FFFFFF"/>
              </a:highlight>
            </a:endParaRPr>
          </a:p>
        </p:txBody>
      </p:sp>
      <p:pic>
        <p:nvPicPr>
          <p:cNvPr id="55" name="Google Shape;55;p13"/>
          <p:cNvPicPr preferRelativeResize="0"/>
          <p:nvPr/>
        </p:nvPicPr>
        <p:blipFill>
          <a:blip r:embed="rId3">
            <a:alphaModFix/>
          </a:blip>
          <a:stretch>
            <a:fillRect/>
          </a:stretch>
        </p:blipFill>
        <p:spPr>
          <a:xfrm>
            <a:off x="1359275" y="0"/>
            <a:ext cx="5667624" cy="2620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84900" y="75775"/>
            <a:ext cx="32745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2000">
                <a:solidFill>
                  <a:srgbClr val="FF9300"/>
                </a:solidFill>
                <a:highlight>
                  <a:srgbClr val="FFFFFF"/>
                </a:highlight>
              </a:rPr>
              <a:t>Project Description</a:t>
            </a:r>
            <a:r>
              <a:rPr b="1" lang="en-GB" sz="1500">
                <a:solidFill>
                  <a:srgbClr val="FF9300"/>
                </a:solidFill>
                <a:highlight>
                  <a:srgbClr val="FFFFFF"/>
                </a:highlight>
              </a:rPr>
              <a:t> </a:t>
            </a:r>
            <a:r>
              <a:rPr b="1" lang="en-GB" sz="2000">
                <a:solidFill>
                  <a:srgbClr val="FF9300"/>
                </a:solidFill>
                <a:highlight>
                  <a:srgbClr val="FFFFFF"/>
                </a:highlight>
              </a:rPr>
              <a:t> 	</a:t>
            </a:r>
            <a:endParaRPr b="1" sz="2000">
              <a:solidFill>
                <a:srgbClr val="FF9300"/>
              </a:solidFill>
              <a:highlight>
                <a:srgbClr val="FFFFFF"/>
              </a:highlight>
            </a:endParaRPr>
          </a:p>
          <a:p>
            <a:pPr indent="0" lvl="0" marL="0" rtl="0" algn="l">
              <a:spcBef>
                <a:spcPts val="1200"/>
              </a:spcBef>
              <a:spcAft>
                <a:spcPts val="0"/>
              </a:spcAft>
              <a:buNone/>
            </a:pPr>
            <a:r>
              <a:rPr lang="en-GB" sz="1500">
                <a:solidFill>
                  <a:srgbClr val="000000"/>
                </a:solidFill>
                <a:highlight>
                  <a:srgbClr val="FFFFFF"/>
                </a:highlight>
              </a:rPr>
              <a:t>The Flask Note Taking App is a straightforward web application built using Flask and HTML, designed to provide users with a simple yet effective platform for creating and viewing notes. The application follows a minimalistic approach, focusing on ease of use and quick access to notes.</a:t>
            </a:r>
            <a:endParaRPr sz="1500">
              <a:solidFill>
                <a:srgbClr val="000000"/>
              </a:solidFill>
              <a:highlight>
                <a:srgbClr val="FFFFFF"/>
              </a:highlight>
            </a:endParaRPr>
          </a:p>
          <a:p>
            <a:pPr indent="0" lvl="0" marL="0" rtl="0" algn="l">
              <a:spcBef>
                <a:spcPts val="1200"/>
              </a:spcBef>
              <a:spcAft>
                <a:spcPts val="1200"/>
              </a:spcAft>
              <a:buNone/>
            </a:pPr>
            <a:r>
              <a:t/>
            </a:r>
            <a:endParaRPr/>
          </a:p>
        </p:txBody>
      </p:sp>
      <p:sp>
        <p:nvSpPr>
          <p:cNvPr id="61" name="Google Shape;61;p14"/>
          <p:cNvSpPr txBox="1"/>
          <p:nvPr/>
        </p:nvSpPr>
        <p:spPr>
          <a:xfrm>
            <a:off x="84900" y="2872800"/>
            <a:ext cx="3000000" cy="233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2000">
                <a:solidFill>
                  <a:srgbClr val="FF9300"/>
                </a:solidFill>
                <a:highlight>
                  <a:srgbClr val="FFFFFF"/>
                </a:highlight>
              </a:rPr>
              <a:t>Bug Identification :</a:t>
            </a:r>
            <a:endParaRPr b="1" sz="2000">
              <a:solidFill>
                <a:srgbClr val="FF9300"/>
              </a:solidFill>
              <a:highlight>
                <a:srgbClr val="FFFFFF"/>
              </a:highlight>
            </a:endParaRPr>
          </a:p>
          <a:p>
            <a:pPr indent="0" lvl="0" marL="0" rtl="0" algn="l">
              <a:lnSpc>
                <a:spcPct val="115000"/>
              </a:lnSpc>
              <a:spcBef>
                <a:spcPts val="1200"/>
              </a:spcBef>
              <a:spcAft>
                <a:spcPts val="1200"/>
              </a:spcAft>
              <a:buNone/>
            </a:pPr>
            <a:r>
              <a:rPr lang="en-GB" sz="2000">
                <a:solidFill>
                  <a:srgbClr val="FF9300"/>
                </a:solidFill>
              </a:rPr>
              <a:t>    	</a:t>
            </a:r>
            <a:r>
              <a:rPr lang="en-GB" sz="1500">
                <a:solidFill>
                  <a:schemeClr val="dk1"/>
                </a:solidFill>
              </a:rPr>
              <a:t>The Flask application is only designed to handle post request from the frontend and note variable is trying to retrieve the data using request.args.get(“note”)</a:t>
            </a:r>
            <a:endParaRPr sz="1500">
              <a:solidFill>
                <a:schemeClr val="dk1"/>
              </a:solidFill>
            </a:endParaRPr>
          </a:p>
        </p:txBody>
      </p:sp>
      <p:pic>
        <p:nvPicPr>
          <p:cNvPr id="62" name="Google Shape;62;p14"/>
          <p:cNvPicPr preferRelativeResize="0"/>
          <p:nvPr/>
        </p:nvPicPr>
        <p:blipFill>
          <a:blip r:embed="rId3">
            <a:alphaModFix/>
          </a:blip>
          <a:stretch>
            <a:fillRect/>
          </a:stretch>
        </p:blipFill>
        <p:spPr>
          <a:xfrm>
            <a:off x="3359400" y="1974850"/>
            <a:ext cx="5783400" cy="317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0" y="81650"/>
            <a:ext cx="8832300" cy="448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latin typeface="Times New Roman"/>
                <a:ea typeface="Times New Roman"/>
                <a:cs typeface="Times New Roman"/>
                <a:sym typeface="Times New Roman"/>
              </a:rPr>
              <a:t>Backend :</a:t>
            </a:r>
            <a:endParaRPr/>
          </a:p>
        </p:txBody>
      </p:sp>
      <p:pic>
        <p:nvPicPr>
          <p:cNvPr id="68" name="Google Shape;68;p15"/>
          <p:cNvPicPr preferRelativeResize="0"/>
          <p:nvPr/>
        </p:nvPicPr>
        <p:blipFill>
          <a:blip r:embed="rId3">
            <a:alphaModFix/>
          </a:blip>
          <a:stretch>
            <a:fillRect/>
          </a:stretch>
        </p:blipFill>
        <p:spPr>
          <a:xfrm>
            <a:off x="586100" y="544300"/>
            <a:ext cx="6175150" cy="392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0" y="0"/>
            <a:ext cx="8832300" cy="456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n-GB">
                <a:solidFill>
                  <a:srgbClr val="000000"/>
                </a:solidFill>
              </a:rPr>
              <a:t>Frontend :</a:t>
            </a:r>
            <a:endParaRPr>
              <a:solidFill>
                <a:srgbClr val="000000"/>
              </a:solidFill>
            </a:endParaRPr>
          </a:p>
          <a:p>
            <a:pPr indent="0" lvl="0" marL="0" rtl="0" algn="l">
              <a:spcBef>
                <a:spcPts val="1200"/>
              </a:spcBef>
              <a:spcAft>
                <a:spcPts val="0"/>
              </a:spcAft>
              <a:buNone/>
            </a:pPr>
            <a:r>
              <a:rPr lang="en-GB" sz="1500">
                <a:solidFill>
                  <a:srgbClr val="000000"/>
                </a:solidFill>
              </a:rPr>
              <a:t>Form doesn’t any have methods mentioned, by default form sends a “get” request  and action is redirecting to anywhere. Button doesn’t have any type mentioned with it </a:t>
            </a:r>
            <a:endParaRPr sz="1500">
              <a:solidFill>
                <a:srgbClr val="000000"/>
              </a:solidFill>
            </a:endParaRPr>
          </a:p>
          <a:p>
            <a:pPr indent="0" lvl="0" marL="0" rtl="0" algn="l">
              <a:spcBef>
                <a:spcPts val="1200"/>
              </a:spcBef>
              <a:spcAft>
                <a:spcPts val="0"/>
              </a:spcAft>
              <a:buClr>
                <a:schemeClr val="dk1"/>
              </a:buClr>
              <a:buSzPct val="55000"/>
              <a:buFont typeface="Arial"/>
              <a:buNone/>
            </a:pPr>
            <a:r>
              <a:rPr b="1" lang="en-GB" sz="2000">
                <a:solidFill>
                  <a:srgbClr val="FF9300"/>
                </a:solidFill>
                <a:highlight>
                  <a:srgbClr val="FFFFFF"/>
                </a:highlight>
              </a:rPr>
              <a:t>Bug Fixing :</a:t>
            </a:r>
            <a:endParaRPr b="1" sz="2000">
              <a:solidFill>
                <a:srgbClr val="FF9300"/>
              </a:solidFill>
              <a:highlight>
                <a:srgbClr val="FFFFFF"/>
              </a:highlight>
            </a:endParaRPr>
          </a:p>
          <a:p>
            <a:pPr indent="0" lvl="0" marL="0" rtl="0" algn="l">
              <a:spcBef>
                <a:spcPts val="1200"/>
              </a:spcBef>
              <a:spcAft>
                <a:spcPts val="0"/>
              </a:spcAft>
              <a:buNone/>
            </a:pPr>
            <a:r>
              <a:rPr lang="en-GB">
                <a:solidFill>
                  <a:srgbClr val="000000"/>
                </a:solidFill>
              </a:rPr>
              <a:t>Backend :</a:t>
            </a:r>
            <a:endParaRPr>
              <a:solidFill>
                <a:srgbClr val="000000"/>
              </a:solidFill>
            </a:endParaRPr>
          </a:p>
          <a:p>
            <a:pPr indent="0" lvl="0" marL="0" rtl="0" algn="l">
              <a:spcBef>
                <a:spcPts val="1200"/>
              </a:spcBef>
              <a:spcAft>
                <a:spcPts val="0"/>
              </a:spcAft>
              <a:buNone/>
            </a:pPr>
            <a:r>
              <a:rPr lang="en-GB" sz="1400">
                <a:solidFill>
                  <a:schemeClr val="dk1"/>
                </a:solidFill>
                <a:highlight>
                  <a:srgbClr val="FFFFFF"/>
                </a:highlight>
              </a:rPr>
              <a:t>Added “get” method for handle both</a:t>
            </a:r>
            <a:endParaRPr sz="1400">
              <a:solidFill>
                <a:schemeClr val="dk1"/>
              </a:solidFill>
              <a:highlight>
                <a:srgbClr val="FFFFFF"/>
              </a:highlight>
            </a:endParaRPr>
          </a:p>
          <a:p>
            <a:pPr indent="0" lvl="0" marL="0" rtl="0" algn="l">
              <a:spcBef>
                <a:spcPts val="1200"/>
              </a:spcBef>
              <a:spcAft>
                <a:spcPts val="0"/>
              </a:spcAft>
              <a:buClr>
                <a:schemeClr val="dk1"/>
              </a:buClr>
              <a:buSzPct val="78571"/>
              <a:buFont typeface="Arial"/>
              <a:buNone/>
            </a:pPr>
            <a:r>
              <a:rPr lang="en-GB" sz="1400">
                <a:solidFill>
                  <a:schemeClr val="dk1"/>
                </a:solidFill>
                <a:highlight>
                  <a:srgbClr val="FFFFFF"/>
                </a:highlight>
              </a:rPr>
              <a:t> get method and post method,</a:t>
            </a:r>
            <a:endParaRPr sz="1400">
              <a:solidFill>
                <a:schemeClr val="dk1"/>
              </a:solidFill>
              <a:highlight>
                <a:srgbClr val="FFFFFF"/>
              </a:highlight>
            </a:endParaRPr>
          </a:p>
          <a:p>
            <a:pPr indent="0" lvl="0" marL="0" rtl="0" algn="l">
              <a:spcBef>
                <a:spcPts val="1200"/>
              </a:spcBef>
              <a:spcAft>
                <a:spcPts val="0"/>
              </a:spcAft>
              <a:buNone/>
            </a:pPr>
            <a:r>
              <a:rPr lang="en-GB" sz="1400">
                <a:solidFill>
                  <a:schemeClr val="dk1"/>
                </a:solidFill>
                <a:highlight>
                  <a:srgbClr val="FFFFFF"/>
                </a:highlight>
              </a:rPr>
              <a:t>for read the form data, replace </a:t>
            </a:r>
            <a:endParaRPr sz="1400">
              <a:solidFill>
                <a:schemeClr val="dk1"/>
              </a:solidFill>
              <a:highlight>
                <a:srgbClr val="FFFFFF"/>
              </a:highlight>
            </a:endParaRPr>
          </a:p>
          <a:p>
            <a:pPr indent="0" lvl="0" marL="0" rtl="0" algn="l">
              <a:spcBef>
                <a:spcPts val="1200"/>
              </a:spcBef>
              <a:spcAft>
                <a:spcPts val="0"/>
              </a:spcAft>
              <a:buClr>
                <a:schemeClr val="dk1"/>
              </a:buClr>
              <a:buSzPct val="78571"/>
              <a:buFont typeface="Arial"/>
              <a:buNone/>
            </a:pPr>
            <a:r>
              <a:rPr lang="en-GB" sz="1400">
                <a:solidFill>
                  <a:schemeClr val="dk1"/>
                </a:solidFill>
                <a:highlight>
                  <a:srgbClr val="FFFFFF"/>
                </a:highlight>
              </a:rPr>
              <a:t>‘request.args.get(“note”) to</a:t>
            </a:r>
            <a:endParaRPr sz="1400">
              <a:solidFill>
                <a:schemeClr val="dk1"/>
              </a:solidFill>
              <a:highlight>
                <a:srgbClr val="FFFFFF"/>
              </a:highlight>
            </a:endParaRPr>
          </a:p>
          <a:p>
            <a:pPr indent="0" lvl="0" marL="0" rtl="0" algn="l">
              <a:spcBef>
                <a:spcPts val="1200"/>
              </a:spcBef>
              <a:spcAft>
                <a:spcPts val="0"/>
              </a:spcAft>
              <a:buNone/>
            </a:pPr>
            <a:r>
              <a:rPr lang="en-GB" sz="1400">
                <a:solidFill>
                  <a:schemeClr val="dk1"/>
                </a:solidFill>
                <a:highlight>
                  <a:srgbClr val="FFFFFF"/>
                </a:highlight>
              </a:rPr>
              <a:t>request.form.get(“note”) added </a:t>
            </a:r>
            <a:endParaRPr sz="1400">
              <a:solidFill>
                <a:schemeClr val="dk1"/>
              </a:solidFill>
              <a:highlight>
                <a:srgbClr val="FFFFFF"/>
              </a:highlight>
            </a:endParaRPr>
          </a:p>
          <a:p>
            <a:pPr indent="0" lvl="0" marL="0" rtl="0" algn="l">
              <a:spcBef>
                <a:spcPts val="1200"/>
              </a:spcBef>
              <a:spcAft>
                <a:spcPts val="0"/>
              </a:spcAft>
              <a:buClr>
                <a:schemeClr val="dk1"/>
              </a:buClr>
              <a:buSzPct val="78571"/>
              <a:buFont typeface="Arial"/>
              <a:buNone/>
            </a:pPr>
            <a:r>
              <a:rPr lang="en-GB" sz="1400">
                <a:solidFill>
                  <a:schemeClr val="dk1"/>
                </a:solidFill>
                <a:highlight>
                  <a:srgbClr val="FFFFFF"/>
                </a:highlight>
              </a:rPr>
              <a:t>one more condition to check if the input</a:t>
            </a:r>
            <a:endParaRPr sz="1400">
              <a:solidFill>
                <a:schemeClr val="dk1"/>
              </a:solidFill>
              <a:highlight>
                <a:srgbClr val="FFFFFF"/>
              </a:highlight>
            </a:endParaRPr>
          </a:p>
          <a:p>
            <a:pPr indent="0" lvl="0" marL="0" rtl="0" algn="l">
              <a:spcBef>
                <a:spcPts val="1200"/>
              </a:spcBef>
              <a:spcAft>
                <a:spcPts val="0"/>
              </a:spcAft>
              <a:buClr>
                <a:schemeClr val="dk1"/>
              </a:buClr>
              <a:buSzPct val="78571"/>
              <a:buFont typeface="Arial"/>
              <a:buNone/>
            </a:pPr>
            <a:r>
              <a:rPr lang="en-GB" sz="1400">
                <a:solidFill>
                  <a:schemeClr val="dk1"/>
                </a:solidFill>
                <a:highlight>
                  <a:srgbClr val="FFFFFF"/>
                </a:highlight>
              </a:rPr>
              <a:t>is empty, notes will note be added</a:t>
            </a:r>
            <a:r>
              <a:rPr lang="en-GB" sz="1500">
                <a:solidFill>
                  <a:schemeClr val="dk1"/>
                </a:solidFill>
                <a:highlight>
                  <a:srgbClr val="FFFFFF"/>
                </a:highlight>
              </a:rPr>
              <a:t>.</a:t>
            </a:r>
            <a:endParaRPr sz="1500">
              <a:solidFill>
                <a:schemeClr val="dk1"/>
              </a:solidFill>
              <a:highlight>
                <a:srgbClr val="FFFFFF"/>
              </a:highlight>
            </a:endParaRPr>
          </a:p>
          <a:p>
            <a:pPr indent="0" lvl="0" marL="0" rtl="0" algn="l">
              <a:spcBef>
                <a:spcPts val="1200"/>
              </a:spcBef>
              <a:spcAft>
                <a:spcPts val="1200"/>
              </a:spcAft>
              <a:buNone/>
            </a:pPr>
            <a:r>
              <a:t/>
            </a:r>
            <a:endParaRPr/>
          </a:p>
        </p:txBody>
      </p:sp>
      <p:pic>
        <p:nvPicPr>
          <p:cNvPr id="74" name="Google Shape;74;p16"/>
          <p:cNvPicPr preferRelativeResize="0"/>
          <p:nvPr/>
        </p:nvPicPr>
        <p:blipFill rotWithShape="1">
          <a:blip r:embed="rId3">
            <a:alphaModFix/>
          </a:blip>
          <a:srcRect b="0" l="0" r="0" t="0"/>
          <a:stretch/>
        </p:blipFill>
        <p:spPr>
          <a:xfrm>
            <a:off x="2784950" y="1278700"/>
            <a:ext cx="6359049" cy="329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0" y="0"/>
            <a:ext cx="8832300" cy="5645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solidFill>
                  <a:srgbClr val="000000"/>
                </a:solidFill>
                <a:highlight>
                  <a:srgbClr val="FFFFFF"/>
                </a:highlight>
              </a:rPr>
              <a:t>Frontend :</a:t>
            </a:r>
            <a:endParaRPr>
              <a:solidFill>
                <a:srgbClr val="000000"/>
              </a:solidFill>
              <a:highlight>
                <a:srgbClr val="FFFFFF"/>
              </a:highlight>
            </a:endParaRPr>
          </a:p>
          <a:p>
            <a:pPr indent="0" lvl="0" marL="0" rtl="0" algn="l">
              <a:spcBef>
                <a:spcPts val="1200"/>
              </a:spcBef>
              <a:spcAft>
                <a:spcPts val="0"/>
              </a:spcAft>
              <a:buNone/>
            </a:pPr>
            <a:r>
              <a:rPr lang="en-GB" sz="1500">
                <a:solidFill>
                  <a:srgbClr val="000000"/>
                </a:solidFill>
                <a:highlight>
                  <a:srgbClr val="FFFFFF"/>
                </a:highlight>
              </a:rPr>
              <a:t>Added form method and action will redirect to the home page, and also added button type “submit” to send request for the form.</a:t>
            </a:r>
            <a:endParaRPr sz="1500">
              <a:solidFill>
                <a:srgbClr val="000000"/>
              </a:solidFill>
              <a:highlight>
                <a:srgbClr val="FFFFFF"/>
              </a:highlight>
            </a:endParaRPr>
          </a:p>
          <a:p>
            <a:pPr indent="0" lvl="0" marL="0" rtl="0" algn="l">
              <a:spcBef>
                <a:spcPts val="120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0" y="105850"/>
            <a:ext cx="6959650" cy="3876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108850" y="263075"/>
            <a:ext cx="8723400" cy="430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000">
                <a:solidFill>
                  <a:srgbClr val="FF9300"/>
                </a:solidFill>
                <a:highlight>
                  <a:srgbClr val="FFFFFF"/>
                </a:highlight>
              </a:rPr>
              <a:t>Conclusion :</a:t>
            </a:r>
            <a:endParaRPr b="1" sz="2000">
              <a:solidFill>
                <a:srgbClr val="FF9300"/>
              </a:solidFill>
              <a:highlight>
                <a:srgbClr val="FFFFFF"/>
              </a:highlight>
            </a:endParaRPr>
          </a:p>
          <a:p>
            <a:pPr indent="0" lvl="0" marL="0" rtl="0" algn="l">
              <a:spcBef>
                <a:spcPts val="1200"/>
              </a:spcBef>
              <a:spcAft>
                <a:spcPts val="0"/>
              </a:spcAft>
              <a:buNone/>
            </a:pPr>
            <a:r>
              <a:rPr lang="en-GB" sz="2000">
                <a:solidFill>
                  <a:srgbClr val="FF9300"/>
                </a:solidFill>
              </a:rPr>
              <a:t>    	</a:t>
            </a:r>
            <a:r>
              <a:rPr lang="en-GB" sz="1500">
                <a:solidFill>
                  <a:srgbClr val="000000"/>
                </a:solidFill>
              </a:rPr>
              <a:t>By adding the flask route to handle both the get and post request and  also adjusting the logic to retrieve the post form data for the backend. And for the front end we added form action, http method and button type we were able to solve the identified bugs and the application is working successfully  </a:t>
            </a:r>
            <a:endParaRPr sz="15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