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ity phonziah" initials="cp" lastIdx="1" clrIdx="0">
    <p:extLst>
      <p:ext uri="{19B8F6BF-5375-455C-9EA6-DF929625EA0E}">
        <p15:presenceInfo xmlns:p15="http://schemas.microsoft.com/office/powerpoint/2012/main" userId="charity phonzia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69506A-D036-4180-90FC-2A67CFC4B802}"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5E83B-1B7F-4179-B089-1775E973F4FC}" type="slidenum">
              <a:rPr lang="en-US" smtClean="0"/>
              <a:t>‹#›</a:t>
            </a:fld>
            <a:endParaRPr lang="en-US"/>
          </a:p>
        </p:txBody>
      </p:sp>
    </p:spTree>
    <p:extLst>
      <p:ext uri="{BB962C8B-B14F-4D97-AF65-F5344CB8AC3E}">
        <p14:creationId xmlns:p14="http://schemas.microsoft.com/office/powerpoint/2010/main" val="3659450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9506A-D036-4180-90FC-2A67CFC4B802}"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5E83B-1B7F-4179-B089-1775E973F4FC}" type="slidenum">
              <a:rPr lang="en-US" smtClean="0"/>
              <a:t>‹#›</a:t>
            </a:fld>
            <a:endParaRPr lang="en-US"/>
          </a:p>
        </p:txBody>
      </p:sp>
    </p:spTree>
    <p:extLst>
      <p:ext uri="{BB962C8B-B14F-4D97-AF65-F5344CB8AC3E}">
        <p14:creationId xmlns:p14="http://schemas.microsoft.com/office/powerpoint/2010/main" val="3666983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9506A-D036-4180-90FC-2A67CFC4B802}"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5E83B-1B7F-4179-B089-1775E973F4F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0476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9506A-D036-4180-90FC-2A67CFC4B802}"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5E83B-1B7F-4179-B089-1775E973F4FC}" type="slidenum">
              <a:rPr lang="en-US" smtClean="0"/>
              <a:t>‹#›</a:t>
            </a:fld>
            <a:endParaRPr lang="en-US"/>
          </a:p>
        </p:txBody>
      </p:sp>
    </p:spTree>
    <p:extLst>
      <p:ext uri="{BB962C8B-B14F-4D97-AF65-F5344CB8AC3E}">
        <p14:creationId xmlns:p14="http://schemas.microsoft.com/office/powerpoint/2010/main" val="1970114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9506A-D036-4180-90FC-2A67CFC4B802}"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5E83B-1B7F-4179-B089-1775E973F4F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9036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9506A-D036-4180-90FC-2A67CFC4B802}"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5E83B-1B7F-4179-B089-1775E973F4FC}" type="slidenum">
              <a:rPr lang="en-US" smtClean="0"/>
              <a:t>‹#›</a:t>
            </a:fld>
            <a:endParaRPr lang="en-US"/>
          </a:p>
        </p:txBody>
      </p:sp>
    </p:spTree>
    <p:extLst>
      <p:ext uri="{BB962C8B-B14F-4D97-AF65-F5344CB8AC3E}">
        <p14:creationId xmlns:p14="http://schemas.microsoft.com/office/powerpoint/2010/main" val="850403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69506A-D036-4180-90FC-2A67CFC4B802}"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5E83B-1B7F-4179-B089-1775E973F4FC}" type="slidenum">
              <a:rPr lang="en-US" smtClean="0"/>
              <a:t>‹#›</a:t>
            </a:fld>
            <a:endParaRPr lang="en-US"/>
          </a:p>
        </p:txBody>
      </p:sp>
    </p:spTree>
    <p:extLst>
      <p:ext uri="{BB962C8B-B14F-4D97-AF65-F5344CB8AC3E}">
        <p14:creationId xmlns:p14="http://schemas.microsoft.com/office/powerpoint/2010/main" val="3567974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69506A-D036-4180-90FC-2A67CFC4B802}"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5E83B-1B7F-4179-B089-1775E973F4FC}" type="slidenum">
              <a:rPr lang="en-US" smtClean="0"/>
              <a:t>‹#›</a:t>
            </a:fld>
            <a:endParaRPr lang="en-US"/>
          </a:p>
        </p:txBody>
      </p:sp>
    </p:spTree>
    <p:extLst>
      <p:ext uri="{BB962C8B-B14F-4D97-AF65-F5344CB8AC3E}">
        <p14:creationId xmlns:p14="http://schemas.microsoft.com/office/powerpoint/2010/main" val="87838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69506A-D036-4180-90FC-2A67CFC4B802}"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5E83B-1B7F-4179-B089-1775E973F4FC}" type="slidenum">
              <a:rPr lang="en-US" smtClean="0"/>
              <a:t>‹#›</a:t>
            </a:fld>
            <a:endParaRPr lang="en-US"/>
          </a:p>
        </p:txBody>
      </p:sp>
    </p:spTree>
    <p:extLst>
      <p:ext uri="{BB962C8B-B14F-4D97-AF65-F5344CB8AC3E}">
        <p14:creationId xmlns:p14="http://schemas.microsoft.com/office/powerpoint/2010/main" val="105946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9506A-D036-4180-90FC-2A67CFC4B802}"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65E83B-1B7F-4179-B089-1775E973F4FC}" type="slidenum">
              <a:rPr lang="en-US" smtClean="0"/>
              <a:t>‹#›</a:t>
            </a:fld>
            <a:endParaRPr lang="en-US"/>
          </a:p>
        </p:txBody>
      </p:sp>
    </p:spTree>
    <p:extLst>
      <p:ext uri="{BB962C8B-B14F-4D97-AF65-F5344CB8AC3E}">
        <p14:creationId xmlns:p14="http://schemas.microsoft.com/office/powerpoint/2010/main" val="192496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69506A-D036-4180-90FC-2A67CFC4B802}"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65E83B-1B7F-4179-B089-1775E973F4FC}" type="slidenum">
              <a:rPr lang="en-US" smtClean="0"/>
              <a:t>‹#›</a:t>
            </a:fld>
            <a:endParaRPr lang="en-US"/>
          </a:p>
        </p:txBody>
      </p:sp>
    </p:spTree>
    <p:extLst>
      <p:ext uri="{BB962C8B-B14F-4D97-AF65-F5344CB8AC3E}">
        <p14:creationId xmlns:p14="http://schemas.microsoft.com/office/powerpoint/2010/main" val="1990700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69506A-D036-4180-90FC-2A67CFC4B802}" type="datetimeFigureOut">
              <a:rPr lang="en-US" smtClean="0"/>
              <a:t>10/3/2024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65E83B-1B7F-4179-B089-1775E973F4FC}" type="slidenum">
              <a:rPr lang="en-US" smtClean="0"/>
              <a:t>‹#›</a:t>
            </a:fld>
            <a:endParaRPr lang="en-US"/>
          </a:p>
        </p:txBody>
      </p:sp>
    </p:spTree>
    <p:extLst>
      <p:ext uri="{BB962C8B-B14F-4D97-AF65-F5344CB8AC3E}">
        <p14:creationId xmlns:p14="http://schemas.microsoft.com/office/powerpoint/2010/main" val="2969723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69506A-D036-4180-90FC-2A67CFC4B802}" type="datetimeFigureOut">
              <a:rPr lang="en-US" smtClean="0"/>
              <a:t>10/3/2024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65E83B-1B7F-4179-B089-1775E973F4FC}" type="slidenum">
              <a:rPr lang="en-US" smtClean="0"/>
              <a:t>‹#›</a:t>
            </a:fld>
            <a:endParaRPr lang="en-US"/>
          </a:p>
        </p:txBody>
      </p:sp>
    </p:spTree>
    <p:extLst>
      <p:ext uri="{BB962C8B-B14F-4D97-AF65-F5344CB8AC3E}">
        <p14:creationId xmlns:p14="http://schemas.microsoft.com/office/powerpoint/2010/main" val="3821311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9506A-D036-4180-90FC-2A67CFC4B802}" type="datetimeFigureOut">
              <a:rPr lang="en-US" smtClean="0"/>
              <a:t>10/3/2024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65E83B-1B7F-4179-B089-1775E973F4FC}" type="slidenum">
              <a:rPr lang="en-US" smtClean="0"/>
              <a:t>‹#›</a:t>
            </a:fld>
            <a:endParaRPr lang="en-US"/>
          </a:p>
        </p:txBody>
      </p:sp>
    </p:spTree>
    <p:extLst>
      <p:ext uri="{BB962C8B-B14F-4D97-AF65-F5344CB8AC3E}">
        <p14:creationId xmlns:p14="http://schemas.microsoft.com/office/powerpoint/2010/main" val="30797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69506A-D036-4180-90FC-2A67CFC4B802}"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65E83B-1B7F-4179-B089-1775E973F4FC}" type="slidenum">
              <a:rPr lang="en-US" smtClean="0"/>
              <a:t>‹#›</a:t>
            </a:fld>
            <a:endParaRPr lang="en-US"/>
          </a:p>
        </p:txBody>
      </p:sp>
    </p:spTree>
    <p:extLst>
      <p:ext uri="{BB962C8B-B14F-4D97-AF65-F5344CB8AC3E}">
        <p14:creationId xmlns:p14="http://schemas.microsoft.com/office/powerpoint/2010/main" val="793096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69506A-D036-4180-90FC-2A67CFC4B802}"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65E83B-1B7F-4179-B089-1775E973F4FC}" type="slidenum">
              <a:rPr lang="en-US" smtClean="0"/>
              <a:t>‹#›</a:t>
            </a:fld>
            <a:endParaRPr lang="en-US"/>
          </a:p>
        </p:txBody>
      </p:sp>
    </p:spTree>
    <p:extLst>
      <p:ext uri="{BB962C8B-B14F-4D97-AF65-F5344CB8AC3E}">
        <p14:creationId xmlns:p14="http://schemas.microsoft.com/office/powerpoint/2010/main" val="608044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69506A-D036-4180-90FC-2A67CFC4B802}" type="datetimeFigureOut">
              <a:rPr lang="en-US" smtClean="0"/>
              <a:t>10/3/2024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65E83B-1B7F-4179-B089-1775E973F4FC}" type="slidenum">
              <a:rPr lang="en-US" smtClean="0"/>
              <a:t>‹#›</a:t>
            </a:fld>
            <a:endParaRPr lang="en-US"/>
          </a:p>
        </p:txBody>
      </p:sp>
    </p:spTree>
    <p:extLst>
      <p:ext uri="{BB962C8B-B14F-4D97-AF65-F5344CB8AC3E}">
        <p14:creationId xmlns:p14="http://schemas.microsoft.com/office/powerpoint/2010/main" val="27906178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CD9288-9FD2-6115-372A-8453A24B48A4}"/>
              </a:ext>
            </a:extLst>
          </p:cNvPr>
          <p:cNvSpPr txBox="1"/>
          <p:nvPr/>
        </p:nvSpPr>
        <p:spPr>
          <a:xfrm>
            <a:off x="1635760" y="1150300"/>
            <a:ext cx="8879840" cy="4951227"/>
          </a:xfrm>
          <a:prstGeom prst="rect">
            <a:avLst/>
          </a:prstGeom>
          <a:noFill/>
        </p:spPr>
        <p:txBody>
          <a:bodyPr wrap="square">
            <a:spAutoFit/>
          </a:bodyPr>
          <a:lstStyle/>
          <a:p>
            <a:pPr marL="0" marR="0" algn="ctr">
              <a:lnSpc>
                <a:spcPct val="107000"/>
              </a:lnSpc>
              <a:spcBef>
                <a:spcPts val="0"/>
              </a:spcBef>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PROJECT REPORT ON SMART WASTE MANAGEMENT KISUMU COUNTY</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FABLAB WINAM TECH BOOTCAMP</a:t>
            </a:r>
          </a:p>
          <a:p>
            <a:pPr marL="0" marR="0" algn="ctr">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In Partial Fulfillment of the Requirements for Certification in Data Visualization and Analytics</a:t>
            </a:r>
          </a:p>
          <a:p>
            <a:pPr marL="0" marR="0">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By:</a:t>
            </a:r>
          </a:p>
          <a:p>
            <a:pPr marL="0" marR="0" algn="ctr">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Charity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Akoth</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Jecinter</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Wangara</a:t>
            </a:r>
          </a:p>
          <a:p>
            <a:pPr marL="0" marR="0" algn="ctr">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ctr">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October 20242</a:t>
            </a:r>
          </a:p>
        </p:txBody>
      </p:sp>
    </p:spTree>
    <p:extLst>
      <p:ext uri="{BB962C8B-B14F-4D97-AF65-F5344CB8AC3E}">
        <p14:creationId xmlns:p14="http://schemas.microsoft.com/office/powerpoint/2010/main" val="847232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A737718-D82D-6C89-3ED4-D37FA40427D5}"/>
              </a:ext>
            </a:extLst>
          </p:cNvPr>
          <p:cNvSpPr>
            <a:spLocks noGrp="1"/>
          </p:cNvSpPr>
          <p:nvPr>
            <p:ph idx="1"/>
          </p:nvPr>
        </p:nvSpPr>
        <p:spPr/>
        <p:txBody>
          <a:bodyPr>
            <a:normAutofit fontScale="47500" lnSpcReduction="20000"/>
          </a:bodyPr>
          <a:lstStyle/>
          <a:p>
            <a:pPr marL="0" marR="0">
              <a:lnSpc>
                <a:spcPct val="107000"/>
              </a:lnSpc>
              <a:spcBef>
                <a:spcPts val="0"/>
              </a:spcBef>
              <a:spcAft>
                <a:spcPts val="800"/>
              </a:spcAft>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6.2 Key Findings</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1. Fill Levels:</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   - Average fill level: 73%</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   - Urgent bins often exceed 80% fill levels.</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   - High fill levels predominantly in General waste categories.</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2. Collection Status:</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   - 50% collected on schedule; 30% pending.</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   - Increased urgent collections in densely populated areas.</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3. Waste Types:</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   - Organic waste is the highest percentage collected, primarily from markets and health centers.</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   - Recyclable materials show higher collection efficiency (80%) compared to general waste (35%).</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4.Reported Issues:</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   - Overflowing bins, particularly in organic waste categories, and issues with odors and flies.</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11989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6710A0-BCD0-9705-DCC9-18C8946CC276}"/>
              </a:ext>
            </a:extLst>
          </p:cNvPr>
          <p:cNvSpPr>
            <a:spLocks noGrp="1"/>
          </p:cNvSpPr>
          <p:nvPr>
            <p:ph idx="1"/>
          </p:nvPr>
        </p:nvSpPr>
        <p:spPr/>
        <p:txBody>
          <a:bodyPr>
            <a:normAutofit fontScale="92500" lnSpcReduction="10000"/>
          </a:bodyPr>
          <a:lstStyle/>
          <a:p>
            <a:pPr marL="0" marR="0">
              <a:lnSpc>
                <a:spcPct val="107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6.3 Predictive Insights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Collection Frequency: More frequent collections needed in high organic waste areas.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Operational Efficiency: Current levels may necessitate a 20% increase in operational capacity.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6.4 Recommendations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1. Increase Collection Frequency: Implement schedules for high fill level bins.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2. Focus on Urgent Collections: Prioritize bins with urgent statuses.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3. Enhance Reporting Mechanisms: Develop an integrated system for maintenance issues.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4. Public Awareness Campaigns: Educate on proper waste segregation.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5. Utilize Predictive Maintenance: Implement analytics for trends and optimization.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74170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D5D971-0F44-D462-BAEF-DE5718C63EC8}"/>
              </a:ext>
            </a:extLst>
          </p:cNvPr>
          <p:cNvSpPr txBox="1"/>
          <p:nvPr/>
        </p:nvSpPr>
        <p:spPr>
          <a:xfrm>
            <a:off x="2834640" y="1871099"/>
            <a:ext cx="6664960" cy="2783198"/>
          </a:xfrm>
          <a:prstGeom prst="rect">
            <a:avLst/>
          </a:prstGeom>
          <a:noFill/>
        </p:spPr>
        <p:txBody>
          <a:bodyPr wrap="square">
            <a:spAutoFit/>
          </a:bodyPr>
          <a:lstStyle/>
          <a:p>
            <a:pPr marL="0" marR="0" algn="ctr">
              <a:lnSpc>
                <a:spcPct val="107000"/>
              </a:lnSpc>
              <a:spcBef>
                <a:spcPts val="0"/>
              </a:spcBef>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 Executive Summary</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000" dirty="0">
                <a:effectLst/>
                <a:latin typeface="Times New Roman" panose="02020603050405020304" pitchFamily="18" charset="0"/>
                <a:ea typeface="Calibri" panose="020F0502020204030204" pitchFamily="34" charset="0"/>
              </a:rPr>
              <a:t>This report analyzes waste collection data from Kisumu County over a five-month period (January to May 2024). It examines key metrics such as fill levels, collection status, waste types, and reported issues to identify trends, predict future collection needs, and recommend operational improvements</a:t>
            </a:r>
            <a:endParaRPr lang="en-US" sz="2000" dirty="0"/>
          </a:p>
        </p:txBody>
      </p:sp>
    </p:spTree>
    <p:extLst>
      <p:ext uri="{BB962C8B-B14F-4D97-AF65-F5344CB8AC3E}">
        <p14:creationId xmlns:p14="http://schemas.microsoft.com/office/powerpoint/2010/main" val="3648307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7B77C5-A9F2-0A2F-8DBF-C14484438516}"/>
              </a:ext>
            </a:extLst>
          </p:cNvPr>
          <p:cNvSpPr txBox="1"/>
          <p:nvPr/>
        </p:nvSpPr>
        <p:spPr>
          <a:xfrm>
            <a:off x="2611120" y="1945959"/>
            <a:ext cx="6096000" cy="3244863"/>
          </a:xfrm>
          <a:prstGeom prst="rect">
            <a:avLst/>
          </a:prstGeom>
          <a:noFill/>
        </p:spPr>
        <p:txBody>
          <a:bodyPr wrap="square">
            <a:spAutoFit/>
          </a:bodyPr>
          <a:lstStyle/>
          <a:p>
            <a:pPr marL="0" marR="0" algn="ctr">
              <a:lnSpc>
                <a:spcPct val="107000"/>
              </a:lnSpc>
              <a:spcBef>
                <a:spcPts val="0"/>
              </a:spcBef>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1. Introduction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000" dirty="0">
                <a:effectLst/>
                <a:latin typeface="Times New Roman" panose="02020603050405020304" pitchFamily="18" charset="0"/>
                <a:ea typeface="Calibri" panose="020F0502020204030204" pitchFamily="34" charset="0"/>
              </a:rPr>
              <a:t>This report presents findings from a comprehensive analysis of waste management data aimed at enhancing efficiency and sustainability in waste collection and recycling processes. The project sought to identify inefficiencies, understand waste generation patterns, and develop actionable recommendations for improvement</a:t>
            </a:r>
            <a:endParaRPr lang="en-US" sz="2000" dirty="0"/>
          </a:p>
        </p:txBody>
      </p:sp>
    </p:spTree>
    <p:extLst>
      <p:ext uri="{BB962C8B-B14F-4D97-AF65-F5344CB8AC3E}">
        <p14:creationId xmlns:p14="http://schemas.microsoft.com/office/powerpoint/2010/main" val="302002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1966A1-4ECC-7200-BDB0-A7BF3E7BBBFF}"/>
              </a:ext>
            </a:extLst>
          </p:cNvPr>
          <p:cNvSpPr txBox="1"/>
          <p:nvPr/>
        </p:nvSpPr>
        <p:spPr>
          <a:xfrm>
            <a:off x="3048000" y="984995"/>
            <a:ext cx="6096000" cy="2945550"/>
          </a:xfrm>
          <a:prstGeom prst="rect">
            <a:avLst/>
          </a:prstGeom>
          <a:noFill/>
        </p:spPr>
        <p:txBody>
          <a:bodyPr wrap="square">
            <a:spAutoFit/>
          </a:bodyPr>
          <a:lstStyle/>
          <a:p>
            <a:pPr marL="0" marR="0" algn="ctr">
              <a:lnSpc>
                <a:spcPct val="150000"/>
              </a:lnSpc>
              <a:spcBef>
                <a:spcPts val="0"/>
              </a:spcBef>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1.1 Problems Addressed by Waste Management Data</a:t>
            </a: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Inefficient collection routes and schedules.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Low recycling rates.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Inability to predict future waste volumes.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Inefficient resource allocation.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Over-reliance on landfills.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Lack of public engagement and compliance.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Difficulty in assessing environmental impact.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58616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54133F-3359-18FC-56E8-28E3EDCCF166}"/>
              </a:ext>
            </a:extLst>
          </p:cNvPr>
          <p:cNvSpPr>
            <a:spLocks noGrp="1"/>
          </p:cNvSpPr>
          <p:nvPr>
            <p:ph sz="half" idx="1"/>
          </p:nvPr>
        </p:nvSpPr>
        <p:spPr/>
        <p:txBody>
          <a:bodyPr>
            <a:normAutofit fontScale="25000" lnSpcReduction="20000"/>
          </a:bodyPr>
          <a:lstStyle/>
          <a:p>
            <a:pPr marL="914400" lvl="2">
              <a:lnSpc>
                <a:spcPct val="107000"/>
              </a:lnSpc>
              <a:spcBef>
                <a:spcPts val="0"/>
              </a:spcBef>
              <a:spcAft>
                <a:spcPts val="800"/>
              </a:spcAft>
            </a:pPr>
            <a:r>
              <a:rPr lang="en-US" sz="6200" kern="100" dirty="0">
                <a:effectLst/>
                <a:latin typeface="Times New Roman" panose="02020603050405020304" pitchFamily="18" charset="0"/>
                <a:ea typeface="Calibri" panose="020F0502020204030204" pitchFamily="34" charset="0"/>
                <a:cs typeface="Times New Roman" panose="02020603050405020304" pitchFamily="18" charset="0"/>
              </a:rPr>
              <a:t>Temperature (°C):</a:t>
            </a:r>
            <a:endParaRPr lang="en-US" sz="6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6200" kern="100" dirty="0">
                <a:effectLst/>
                <a:latin typeface="Times New Roman" panose="02020603050405020304" pitchFamily="18" charset="0"/>
                <a:ea typeface="Calibri" panose="020F0502020204030204" pitchFamily="34" charset="0"/>
                <a:cs typeface="Times New Roman" panose="02020603050405020304" pitchFamily="18" charset="0"/>
              </a:rPr>
              <a:t>Below 26°C: 12</a:t>
            </a:r>
            <a:endParaRPr lang="en-US" sz="6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6200" kern="100" dirty="0">
                <a:effectLst/>
                <a:latin typeface="Times New Roman" panose="02020603050405020304" pitchFamily="18" charset="0"/>
                <a:ea typeface="Calibri" panose="020F0502020204030204" pitchFamily="34" charset="0"/>
                <a:cs typeface="Times New Roman" panose="02020603050405020304" pitchFamily="18" charset="0"/>
              </a:rPr>
              <a:t>26°C - 28°C: 86</a:t>
            </a:r>
            <a:endParaRPr lang="en-US" sz="6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6200" kern="100" dirty="0">
                <a:effectLst/>
                <a:latin typeface="Times New Roman" panose="02020603050405020304" pitchFamily="18" charset="0"/>
                <a:ea typeface="Calibri" panose="020F0502020204030204" pitchFamily="34" charset="0"/>
                <a:cs typeface="Times New Roman" panose="02020603050405020304" pitchFamily="18" charset="0"/>
              </a:rPr>
              <a:t>29°C and above: 32</a:t>
            </a:r>
            <a:endParaRPr lang="en-US" sz="6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8000" kern="100" dirty="0">
                <a:effectLst/>
                <a:latin typeface="Times New Roman" panose="02020603050405020304" pitchFamily="18" charset="0"/>
                <a:ea typeface="Calibri" panose="020F0502020204030204" pitchFamily="34" charset="0"/>
                <a:cs typeface="Times New Roman" panose="02020603050405020304" pitchFamily="18" charset="0"/>
              </a:rPr>
              <a:t>Recycling Rate (%):</a:t>
            </a:r>
            <a:endParaRPr lang="en-US" sz="8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8000" kern="100" dirty="0">
                <a:effectLst/>
                <a:latin typeface="Times New Roman" panose="02020603050405020304" pitchFamily="18" charset="0"/>
                <a:ea typeface="Calibri" panose="020F0502020204030204" pitchFamily="34" charset="0"/>
                <a:cs typeface="Times New Roman" panose="02020603050405020304" pitchFamily="18" charset="0"/>
              </a:rPr>
              <a:t>Below 50%: 20</a:t>
            </a:r>
            <a:endParaRPr lang="en-US" sz="8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8000" kern="100" dirty="0">
                <a:effectLst/>
                <a:latin typeface="Times New Roman" panose="02020603050405020304" pitchFamily="18" charset="0"/>
                <a:ea typeface="Calibri" panose="020F0502020204030204" pitchFamily="34" charset="0"/>
                <a:cs typeface="Times New Roman" panose="02020603050405020304" pitchFamily="18" charset="0"/>
              </a:rPr>
              <a:t>50%-69%: 29</a:t>
            </a:r>
            <a:endParaRPr lang="en-US" sz="8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8000" kern="100" dirty="0">
                <a:effectLst/>
                <a:latin typeface="Times New Roman" panose="02020603050405020304" pitchFamily="18" charset="0"/>
                <a:ea typeface="Calibri" panose="020F0502020204030204" pitchFamily="34" charset="0"/>
                <a:cs typeface="Times New Roman" panose="02020603050405020304" pitchFamily="18" charset="0"/>
              </a:rPr>
              <a:t>70%-89%: 32</a:t>
            </a:r>
            <a:endParaRPr lang="en-US" sz="8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8000" kern="100" dirty="0">
                <a:effectLst/>
                <a:latin typeface="Times New Roman" panose="02020603050405020304" pitchFamily="18" charset="0"/>
                <a:ea typeface="Calibri" panose="020F0502020204030204" pitchFamily="34" charset="0"/>
                <a:cs typeface="Times New Roman" panose="02020603050405020304" pitchFamily="18" charset="0"/>
              </a:rPr>
              <a:t>90% and above: 21</a:t>
            </a:r>
            <a:endParaRPr lang="en-US" sz="8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8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8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8000" kern="100" dirty="0">
                <a:effectLst/>
                <a:latin typeface="Times New Roman" panose="02020603050405020304" pitchFamily="18" charset="0"/>
                <a:ea typeface="Calibri" panose="020F0502020204030204" pitchFamily="34" charset="0"/>
                <a:cs typeface="Times New Roman" panose="02020603050405020304" pitchFamily="18" charset="0"/>
              </a:rPr>
              <a:t>Fill Levels (%):</a:t>
            </a:r>
            <a:endParaRPr lang="en-US" sz="8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8000" kern="100" dirty="0">
                <a:effectLst/>
                <a:latin typeface="Times New Roman" panose="02020603050405020304" pitchFamily="18" charset="0"/>
                <a:ea typeface="Calibri" panose="020F0502020204030204" pitchFamily="34" charset="0"/>
                <a:cs typeface="Times New Roman" panose="02020603050405020304" pitchFamily="18" charset="0"/>
              </a:rPr>
              <a:t>Below 60%: 12</a:t>
            </a:r>
            <a:endParaRPr lang="en-US" sz="8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8000" kern="100" dirty="0">
                <a:effectLst/>
                <a:latin typeface="Times New Roman" panose="02020603050405020304" pitchFamily="18" charset="0"/>
                <a:ea typeface="Calibri" panose="020F0502020204030204" pitchFamily="34" charset="0"/>
                <a:cs typeface="Times New Roman" panose="02020603050405020304" pitchFamily="18" charset="0"/>
              </a:rPr>
              <a:t>60%-79%: 37</a:t>
            </a:r>
            <a:endParaRPr lang="en-US" sz="8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8000" kern="100" dirty="0">
                <a:effectLst/>
                <a:latin typeface="Times New Roman" panose="02020603050405020304" pitchFamily="18" charset="0"/>
                <a:ea typeface="Calibri" panose="020F0502020204030204" pitchFamily="34" charset="0"/>
                <a:cs typeface="Times New Roman" panose="02020603050405020304" pitchFamily="18" charset="0"/>
              </a:rPr>
              <a:t>80%-89%: 46</a:t>
            </a:r>
            <a:endParaRPr lang="en-US" sz="8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8000" kern="100" dirty="0">
                <a:effectLst/>
                <a:latin typeface="Times New Roman" panose="02020603050405020304" pitchFamily="18" charset="0"/>
                <a:ea typeface="Calibri" panose="020F0502020204030204" pitchFamily="34" charset="0"/>
                <a:cs typeface="Times New Roman" panose="02020603050405020304" pitchFamily="18" charset="0"/>
              </a:rPr>
              <a:t>90% and above: 26</a:t>
            </a:r>
            <a:endParaRPr lang="en-US" sz="8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8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8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5ABC540E-06D2-332D-0548-5AA08EA8A13F}"/>
              </a:ext>
            </a:extLst>
          </p:cNvPr>
          <p:cNvSpPr>
            <a:spLocks noGrp="1"/>
          </p:cNvSpPr>
          <p:nvPr>
            <p:ph sz="half" idx="2"/>
          </p:nvPr>
        </p:nvSpPr>
        <p:spPr/>
        <p:txBody>
          <a:bodyPr>
            <a:normAutofit fontScale="25000" lnSpcReduction="20000"/>
          </a:bodyPr>
          <a:lstStyle/>
          <a:p>
            <a:pPr marL="0" marR="0">
              <a:lnSpc>
                <a:spcPct val="107000"/>
              </a:lnSpc>
              <a:spcBef>
                <a:spcPts val="0"/>
              </a:spcBef>
              <a:spcAft>
                <a:spcPts val="800"/>
              </a:spcAft>
            </a:pPr>
            <a:r>
              <a:rPr lang="en-US" sz="6200" kern="100" dirty="0">
                <a:effectLst/>
                <a:latin typeface="Times New Roman" panose="02020603050405020304" pitchFamily="18" charset="0"/>
                <a:ea typeface="Calibri" panose="020F0502020204030204" pitchFamily="34" charset="0"/>
                <a:cs typeface="Times New Roman" panose="02020603050405020304" pitchFamily="18" charset="0"/>
              </a:rPr>
              <a:t> 1.2 Summary of Key Data</a:t>
            </a:r>
            <a:endParaRPr lang="en-US" sz="6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6200" kern="100" dirty="0">
                <a:effectLst/>
                <a:latin typeface="Times New Roman" panose="02020603050405020304" pitchFamily="18" charset="0"/>
                <a:ea typeface="Calibri" panose="020F0502020204030204" pitchFamily="34" charset="0"/>
                <a:cs typeface="Times New Roman" panose="02020603050405020304" pitchFamily="18" charset="0"/>
              </a:rPr>
              <a:t>Collection Status:</a:t>
            </a:r>
            <a:endParaRPr lang="en-US" sz="6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6200" kern="100" dirty="0">
                <a:effectLst/>
                <a:latin typeface="Times New Roman" panose="02020603050405020304" pitchFamily="18" charset="0"/>
                <a:ea typeface="Calibri" panose="020F0502020204030204" pitchFamily="34" charset="0"/>
                <a:cs typeface="Times New Roman" panose="02020603050405020304" pitchFamily="18" charset="0"/>
              </a:rPr>
              <a:t>Collected: 59</a:t>
            </a:r>
            <a:endParaRPr lang="en-US" sz="6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6200" kern="100" dirty="0">
                <a:effectLst/>
                <a:latin typeface="Times New Roman" panose="02020603050405020304" pitchFamily="18" charset="0"/>
                <a:ea typeface="Calibri" panose="020F0502020204030204" pitchFamily="34" charset="0"/>
                <a:cs typeface="Times New Roman" panose="02020603050405020304" pitchFamily="18" charset="0"/>
              </a:rPr>
              <a:t>Pending: 47</a:t>
            </a:r>
            <a:endParaRPr lang="en-US" sz="6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6200" kern="100" dirty="0">
                <a:effectLst/>
                <a:latin typeface="Times New Roman" panose="02020603050405020304" pitchFamily="18" charset="0"/>
                <a:ea typeface="Calibri" panose="020F0502020204030204" pitchFamily="34" charset="0"/>
                <a:cs typeface="Times New Roman" panose="02020603050405020304" pitchFamily="18" charset="0"/>
              </a:rPr>
              <a:t>Urgent: 49</a:t>
            </a:r>
            <a:endParaRPr lang="en-US" sz="6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6200" kern="100" dirty="0">
                <a:effectLst/>
                <a:latin typeface="Times New Roman" panose="02020603050405020304" pitchFamily="18" charset="0"/>
                <a:ea typeface="Calibri" panose="020F0502020204030204" pitchFamily="34" charset="0"/>
                <a:cs typeface="Times New Roman" panose="02020603050405020304" pitchFamily="18" charset="0"/>
              </a:rPr>
              <a:t>Scheduled: 42</a:t>
            </a:r>
            <a:endParaRPr lang="en-US" sz="6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6200" kern="100" dirty="0">
                <a:effectLst/>
                <a:latin typeface="Times New Roman" panose="02020603050405020304" pitchFamily="18" charset="0"/>
                <a:ea typeface="Calibri" panose="020F0502020204030204" pitchFamily="34" charset="0"/>
                <a:cs typeface="Times New Roman" panose="02020603050405020304" pitchFamily="18" charset="0"/>
              </a:rPr>
              <a:t>Reported Issues:</a:t>
            </a:r>
            <a:endParaRPr lang="en-US" sz="6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6200" kern="100" dirty="0">
                <a:effectLst/>
                <a:latin typeface="Times New Roman" panose="02020603050405020304" pitchFamily="18" charset="0"/>
                <a:ea typeface="Calibri" panose="020F0502020204030204" pitchFamily="34" charset="0"/>
                <a:cs typeface="Times New Roman" panose="02020603050405020304" pitchFamily="18" charset="0"/>
              </a:rPr>
              <a:t>Overflowing: 38</a:t>
            </a:r>
            <a:endParaRPr lang="en-US" sz="6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6200" kern="100" dirty="0">
                <a:effectLst/>
                <a:latin typeface="Times New Roman" panose="02020603050405020304" pitchFamily="18" charset="0"/>
                <a:ea typeface="Calibri" panose="020F0502020204030204" pitchFamily="34" charset="0"/>
                <a:cs typeface="Times New Roman" panose="02020603050405020304" pitchFamily="18" charset="0"/>
              </a:rPr>
              <a:t>Bad odor: 27</a:t>
            </a:r>
            <a:endParaRPr lang="en-US" sz="6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6200" kern="100" dirty="0">
                <a:effectLst/>
                <a:latin typeface="Times New Roman" panose="02020603050405020304" pitchFamily="18" charset="0"/>
                <a:ea typeface="Calibri" panose="020F0502020204030204" pitchFamily="34" charset="0"/>
                <a:cs typeface="Times New Roman" panose="02020603050405020304" pitchFamily="18" charset="0"/>
              </a:rPr>
              <a:t>Lid missing: 17</a:t>
            </a:r>
            <a:endParaRPr lang="en-US" sz="6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6200" kern="100" dirty="0">
                <a:effectLst/>
                <a:latin typeface="Times New Roman" panose="02020603050405020304" pitchFamily="18" charset="0"/>
                <a:ea typeface="Calibri" panose="020F0502020204030204" pitchFamily="34" charset="0"/>
                <a:cs typeface="Times New Roman" panose="02020603050405020304" pitchFamily="18" charset="0"/>
              </a:rPr>
              <a:t>Lid damaged: 18</a:t>
            </a:r>
            <a:endParaRPr lang="en-US" sz="6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6200" kern="100" dirty="0">
                <a:effectLst/>
                <a:latin typeface="Times New Roman" panose="02020603050405020304" pitchFamily="18" charset="0"/>
                <a:ea typeface="Calibri" panose="020F0502020204030204" pitchFamily="34" charset="0"/>
                <a:cs typeface="Times New Roman" panose="02020603050405020304" pitchFamily="18" charset="0"/>
              </a:rPr>
              <a:t>Graffiti: 21</a:t>
            </a:r>
            <a:endParaRPr lang="en-US" sz="6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6200" kern="100" dirty="0">
                <a:effectLst/>
                <a:latin typeface="Times New Roman" panose="02020603050405020304" pitchFamily="18" charset="0"/>
                <a:ea typeface="Calibri" panose="020F0502020204030204" pitchFamily="34" charset="0"/>
                <a:cs typeface="Times New Roman" panose="02020603050405020304" pitchFamily="18" charset="0"/>
              </a:rPr>
              <a:t>Flies present: 20</a:t>
            </a:r>
            <a:endParaRPr lang="en-US" sz="6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6200" kern="100" dirty="0">
                <a:effectLst/>
                <a:latin typeface="Times New Roman" panose="02020603050405020304" pitchFamily="18" charset="0"/>
                <a:ea typeface="Calibri" panose="020F0502020204030204" pitchFamily="34" charset="0"/>
                <a:cs typeface="Times New Roman" panose="02020603050405020304" pitchFamily="18" charset="0"/>
              </a:rPr>
              <a:t>None: 23</a:t>
            </a:r>
            <a:endParaRPr lang="en-US" sz="6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6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6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6200" kern="100" dirty="0">
                <a:effectLst/>
                <a:latin typeface="Times New Roman" panose="02020603050405020304" pitchFamily="18" charset="0"/>
                <a:ea typeface="Calibri" panose="020F0502020204030204" pitchFamily="34" charset="0"/>
                <a:cs typeface="Times New Roman" panose="02020603050405020304" pitchFamily="18" charset="0"/>
              </a:rPr>
              <a:t>Bin Types:</a:t>
            </a:r>
            <a:endParaRPr lang="en-US" sz="6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6200" kern="100" dirty="0">
                <a:effectLst/>
                <a:latin typeface="Times New Roman" panose="02020603050405020304" pitchFamily="18" charset="0"/>
                <a:ea typeface="Calibri" panose="020F0502020204030204" pitchFamily="34" charset="0"/>
                <a:cs typeface="Times New Roman" panose="02020603050405020304" pitchFamily="18" charset="0"/>
              </a:rPr>
              <a:t>General: 78</a:t>
            </a:r>
            <a:endParaRPr lang="en-US" sz="6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85010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5CA3A-F96E-317F-205A-035D24EA3BFB}"/>
              </a:ext>
            </a:extLst>
          </p:cNvPr>
          <p:cNvSpPr>
            <a:spLocks noGrp="1"/>
          </p:cNvSpPr>
          <p:nvPr>
            <p:ph idx="1"/>
          </p:nvPr>
        </p:nvSpPr>
        <p:spPr>
          <a:xfrm>
            <a:off x="1093894" y="1205549"/>
            <a:ext cx="8596668" cy="3880773"/>
          </a:xfrm>
        </p:spPr>
        <p:txBody>
          <a:bodyPr>
            <a:normAutofit fontScale="25000" lnSpcReduction="20000"/>
          </a:bodyPr>
          <a:lstStyle/>
          <a:p>
            <a:pPr marL="0" marR="0">
              <a:lnSpc>
                <a:spcPct val="107000"/>
              </a:lnSpc>
              <a:spcBef>
                <a:spcPts val="0"/>
              </a:spcBef>
              <a:spcAft>
                <a:spcPts val="800"/>
              </a:spcAft>
            </a:pPr>
            <a:r>
              <a:rPr lang="en-US" sz="4000" b="1" kern="100" dirty="0">
                <a:effectLst/>
                <a:latin typeface="Times New Roman" panose="02020603050405020304" pitchFamily="18" charset="0"/>
                <a:ea typeface="Calibri" panose="020F0502020204030204" pitchFamily="34" charset="0"/>
                <a:cs typeface="Times New Roman" panose="02020603050405020304" pitchFamily="18" charset="0"/>
              </a:rPr>
              <a:t> 2. Objectives</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 2.1 Key Goals</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1. Optimize Collection Routes and Schedules</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   Problem: Inefficient routes increase costs and emissions.</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   Solution: Analyze waste generation data for optimization.</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2. Improve Recycling Rates</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   Problem: Low rates due to ineffective sorting.</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   Solution: Identify materials for targeted educational campaigns.</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3. Predict Waste Generation Trends</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   Problem: Inability to forecast future waste volumes.</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   Solution: Use historical data for planning.</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4. Resource Allocation and Budgeting</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   Problem: Inefficient allocation based on outdated data.</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   Solution: Better understanding of costs for effective resource management.</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5. Reduce Landfill Use</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   Problem: Over-reliance on landfills.</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4000" kern="100" dirty="0">
                <a:effectLst/>
                <a:latin typeface="Times New Roman" panose="02020603050405020304" pitchFamily="18" charset="0"/>
                <a:ea typeface="Calibri" panose="020F0502020204030204" pitchFamily="34" charset="0"/>
                <a:cs typeface="Times New Roman" panose="02020603050405020304" pitchFamily="18" charset="0"/>
              </a:rPr>
              <a:t>   Solution: Identify waste diversion opportunities.</a:t>
            </a:r>
            <a:endParaRPr lang="en-US" sz="4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dirty="0"/>
          </a:p>
        </p:txBody>
      </p:sp>
    </p:spTree>
    <p:extLst>
      <p:ext uri="{BB962C8B-B14F-4D97-AF65-F5344CB8AC3E}">
        <p14:creationId xmlns:p14="http://schemas.microsoft.com/office/powerpoint/2010/main" val="3348643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99EFA4-C2C9-DBE6-26E3-782A0F4DD076}"/>
              </a:ext>
            </a:extLst>
          </p:cNvPr>
          <p:cNvSpPr>
            <a:spLocks noGrp="1"/>
          </p:cNvSpPr>
          <p:nvPr>
            <p:ph idx="1"/>
          </p:nvPr>
        </p:nvSpPr>
        <p:spPr/>
        <p:txBody>
          <a:bodyPr>
            <a:normAutofit fontScale="77500" lnSpcReduction="20000"/>
          </a:bodyPr>
          <a:lstStyle/>
          <a:p>
            <a:pPr marL="0" marR="0">
              <a:lnSpc>
                <a:spcPct val="107000"/>
              </a:lnSpc>
              <a:spcBef>
                <a:spcPts val="0"/>
              </a:spcBef>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Analysis and Findings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3.1 Key Insights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Route Inefficiencies: Suboptimal collection routes lead to increased operational costs.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Recycling Performance: Lower recycling rates in certain neighborhoods suggest engagement issues.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Waste Generation Trends: Variations indicate opportunities for targeted waste reduction initiatives.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3.2 Predictive Insights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Collection Frequency: Increased frequency required in high organic waste areas.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Operational Efficiency: Current fill levels indicate a 20% increase in collection capacity needed to manage pending collections effectively.</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20219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EC05CE-5EA2-5594-E013-89B9CE926AC1}"/>
              </a:ext>
            </a:extLst>
          </p:cNvPr>
          <p:cNvSpPr>
            <a:spLocks noGrp="1"/>
          </p:cNvSpPr>
          <p:nvPr>
            <p:ph idx="1"/>
          </p:nvPr>
        </p:nvSpPr>
        <p:spPr/>
        <p:txBody>
          <a:bodyPr>
            <a:normAutofit fontScale="62500" lnSpcReduction="20000"/>
          </a:bodyPr>
          <a:lstStyle/>
          <a:p>
            <a:pPr marL="2171700" lvl="5">
              <a:lnSpc>
                <a:spcPct val="107000"/>
              </a:lnSpc>
              <a:spcBef>
                <a:spcPts val="0"/>
              </a:spcBef>
              <a:spcAft>
                <a:spcPts val="800"/>
              </a:spcAft>
            </a:pPr>
            <a:r>
              <a:rPr lang="en-US" sz="1300" b="1" kern="100" dirty="0">
                <a:effectLst/>
                <a:latin typeface="Times New Roman" panose="02020603050405020304" pitchFamily="18" charset="0"/>
                <a:ea typeface="Calibri" panose="020F0502020204030204" pitchFamily="34" charset="0"/>
                <a:cs typeface="Times New Roman" panose="02020603050405020304" pitchFamily="18" charset="0"/>
              </a:rPr>
              <a:t> 4.</a:t>
            </a:r>
            <a:r>
              <a:rPr lang="en-US" sz="13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300" b="1" kern="100" dirty="0">
                <a:effectLst/>
                <a:latin typeface="Times New Roman" panose="02020603050405020304" pitchFamily="18" charset="0"/>
                <a:ea typeface="Calibri" panose="020F0502020204030204" pitchFamily="34" charset="0"/>
                <a:cs typeface="Times New Roman" panose="02020603050405020304" pitchFamily="18" charset="0"/>
              </a:rPr>
              <a:t>Recommendations</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4.1 Actionable Steps</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1. Optimize Collection Routes: Implement route optimization algorithms to reduce travel distances and costs.</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2. Enhance Recycling Programs: Develop initiatives in neighborhoods with low recycling rates, including awareness campaigns.</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3.Adjust Collection Schedules: Align schedules with peak waste generation times.</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4.Invest in Technology: Use GPS and smart sensors for real-time waste monitoring.</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5. Promote Waste Reduction: Educate the community on waste reduction strategies.</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6. Regular Data Review: Establish routine data analysis for continuous improvement.</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b="1" kern="100" dirty="0">
                <a:effectLst/>
                <a:latin typeface="Times New Roman" panose="02020603050405020304" pitchFamily="18" charset="0"/>
                <a:ea typeface="Calibri" panose="020F0502020204030204" pitchFamily="34" charset="0"/>
                <a:cs typeface="Times New Roman" panose="02020603050405020304" pitchFamily="18" charset="0"/>
              </a:rPr>
              <a:t> 5. Conclusion</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The analysis of waste management data has revealed critical inefficiencies and opportunities for improvement in the waste collection system. Implementing the recommended strategies will enhance operational efficiency and environmental sustainability, contributing to a cleaner community. This report serves as a foundation for ongoing efforts to improve waste management practices through a data-driven approach.</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63400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75E1B4-EDED-ACF8-63C1-6D6CFA646EC4}"/>
              </a:ext>
            </a:extLst>
          </p:cNvPr>
          <p:cNvSpPr>
            <a:spLocks noGrp="1"/>
          </p:cNvSpPr>
          <p:nvPr>
            <p:ph idx="1"/>
          </p:nvPr>
        </p:nvSpPr>
        <p:spPr/>
        <p:txBody>
          <a:bodyPr>
            <a:normAutofit lnSpcReduction="10000"/>
          </a:bodyPr>
          <a:lstStyle/>
          <a:p>
            <a:pPr marL="0" marR="0">
              <a:lnSpc>
                <a:spcPct val="107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6. Predictive Analysis Report on Waste Collection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6.1 Data Overview</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Total Records:  162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Categories: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Bin Types: General, Recyclable, Organic</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Waste Types: Mixed, Plastic, Paper, Metal, Food waste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Collection Status: Collected, Pending, Scheduled, Urgent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Reported Issues: Overflowing, Bad odor, Flies present, Graffiti, Lid damaged, Lid missing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884793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190</TotalTime>
  <Words>1003</Words>
  <Application>Microsoft Office PowerPoint</Application>
  <PresentationFormat>Widescreen</PresentationFormat>
  <Paragraphs>134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Symbol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charity phonziah</dc:creator>
  <cp:lastModifiedBy>charity phonziah</cp:lastModifiedBy>
  <cp:revision>2</cp:revision>
  <dcterms:created xsi:type="dcterms:W3CDTF">2024-10-01T10:46:35Z</dcterms:created>
  <dcterms:modified xsi:type="dcterms:W3CDTF">2024-10-03T08:32:15Z</dcterms:modified>
</cp:coreProperties>
</file>