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68" r:id="rId3"/>
  </p:sldMasterIdLst>
  <p:notesMasterIdLst>
    <p:notesMasterId r:id="rId19"/>
  </p:notesMasterIdLst>
  <p:sldIdLst>
    <p:sldId id="259" r:id="rId4"/>
    <p:sldId id="261" r:id="rId5"/>
    <p:sldId id="399" r:id="rId6"/>
    <p:sldId id="395" r:id="rId7"/>
    <p:sldId id="401" r:id="rId8"/>
    <p:sldId id="402" r:id="rId9"/>
    <p:sldId id="411" r:id="rId10"/>
    <p:sldId id="404" r:id="rId11"/>
    <p:sldId id="405" r:id="rId12"/>
    <p:sldId id="392" r:id="rId13"/>
    <p:sldId id="406" r:id="rId14"/>
    <p:sldId id="393" r:id="rId15"/>
    <p:sldId id="407" r:id="rId16"/>
    <p:sldId id="394" r:id="rId17"/>
    <p:sldId id="41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8"/>
    <p:restoredTop sz="94702"/>
  </p:normalViewPr>
  <p:slideViewPr>
    <p:cSldViewPr snapToGrid="0" snapToObjects="1">
      <p:cViewPr>
        <p:scale>
          <a:sx n="99" d="100"/>
          <a:sy n="99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879C4-65D3-4331-8215-3E2CD5E1BCE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8C15E5C-1A28-42CC-9782-2D11A88A370B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Data Pre-Processing</a:t>
          </a:r>
        </a:p>
      </dgm:t>
    </dgm:pt>
    <dgm:pt modelId="{B3AFB823-25B0-4852-805C-8A59A785B80F}" type="parTrans" cxnId="{2C1AA07E-F9E0-4BC7-9EB3-8E73E638AC33}">
      <dgm:prSet/>
      <dgm:spPr/>
      <dgm:t>
        <a:bodyPr/>
        <a:lstStyle/>
        <a:p>
          <a:endParaRPr lang="en-US" sz="2000"/>
        </a:p>
      </dgm:t>
    </dgm:pt>
    <dgm:pt modelId="{C2757382-5661-4342-B26E-8618460A4733}" type="sibTrans" cxnId="{2C1AA07E-F9E0-4BC7-9EB3-8E73E638AC33}">
      <dgm:prSet/>
      <dgm:spPr/>
      <dgm:t>
        <a:bodyPr/>
        <a:lstStyle/>
        <a:p>
          <a:endParaRPr lang="en-US" sz="2000"/>
        </a:p>
      </dgm:t>
    </dgm:pt>
    <dgm:pt modelId="{6935E341-7AAB-43C6-A56A-FE78DDF3687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Separate node features, edge features, response</a:t>
          </a:r>
        </a:p>
      </dgm:t>
    </dgm:pt>
    <dgm:pt modelId="{5DB1C252-5D63-4D3F-A7A0-59F51CC48356}" type="parTrans" cxnId="{6A4E4D4A-19BC-4759-AF1C-4CB3CEA8AFB6}">
      <dgm:prSet/>
      <dgm:spPr/>
      <dgm:t>
        <a:bodyPr/>
        <a:lstStyle/>
        <a:p>
          <a:endParaRPr lang="en-US" sz="2000"/>
        </a:p>
      </dgm:t>
    </dgm:pt>
    <dgm:pt modelId="{023E0742-F54E-451E-8E71-C175E7F89DCF}" type="sibTrans" cxnId="{6A4E4D4A-19BC-4759-AF1C-4CB3CEA8AFB6}">
      <dgm:prSet/>
      <dgm:spPr/>
      <dgm:t>
        <a:bodyPr/>
        <a:lstStyle/>
        <a:p>
          <a:endParaRPr lang="en-US" sz="2000"/>
        </a:p>
      </dgm:t>
    </dgm:pt>
    <dgm:pt modelId="{40F03363-FDB4-4BB7-9AF5-FC9FAC141141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Predict data</a:t>
          </a:r>
        </a:p>
      </dgm:t>
    </dgm:pt>
    <dgm:pt modelId="{D02DB57F-3D1C-4DDE-941A-4DE6E82129FA}" type="parTrans" cxnId="{D0240305-4D55-4287-A609-9D41582031FA}">
      <dgm:prSet/>
      <dgm:spPr/>
      <dgm:t>
        <a:bodyPr/>
        <a:lstStyle/>
        <a:p>
          <a:endParaRPr lang="en-US" sz="2000"/>
        </a:p>
      </dgm:t>
    </dgm:pt>
    <dgm:pt modelId="{C397EF55-72FF-411A-A5A2-FB353775DDAC}" type="sibTrans" cxnId="{D0240305-4D55-4287-A609-9D41582031FA}">
      <dgm:prSet/>
      <dgm:spPr/>
      <dgm:t>
        <a:bodyPr/>
        <a:lstStyle/>
        <a:p>
          <a:endParaRPr lang="en-US" sz="2000"/>
        </a:p>
      </dgm:t>
    </dgm:pt>
    <dgm:pt modelId="{1D8EEEB8-533C-405C-812B-D392053F884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600" dirty="0"/>
            <a:t>Evaluate results</a:t>
          </a:r>
        </a:p>
      </dgm:t>
    </dgm:pt>
    <dgm:pt modelId="{423AABEA-7937-4207-8CA4-6FC95471EA6D}" type="parTrans" cxnId="{AD9AF38C-22E5-48E9-96B1-F934A734A2D9}">
      <dgm:prSet/>
      <dgm:spPr/>
      <dgm:t>
        <a:bodyPr/>
        <a:lstStyle/>
        <a:p>
          <a:endParaRPr lang="en-US" sz="2000"/>
        </a:p>
      </dgm:t>
    </dgm:pt>
    <dgm:pt modelId="{B853B0D5-90B6-46CA-80E3-4798AC9118AA}" type="sibTrans" cxnId="{AD9AF38C-22E5-48E9-96B1-F934A734A2D9}">
      <dgm:prSet/>
      <dgm:spPr/>
      <dgm:t>
        <a:bodyPr/>
        <a:lstStyle/>
        <a:p>
          <a:endParaRPr lang="en-US" sz="2000"/>
        </a:p>
      </dgm:t>
    </dgm:pt>
    <dgm:pt modelId="{1CD32FA6-5F28-4305-BB75-851DBF504CCC}">
      <dgm:prSet phldrT="[Text]" custT="1"/>
      <dgm:spPr>
        <a:solidFill>
          <a:schemeClr val="tx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Create </a:t>
          </a:r>
          <a:r>
            <a:rPr lang="en-US" sz="1600" dirty="0" err="1"/>
            <a:t>stellargraph</a:t>
          </a:r>
          <a:endParaRPr lang="en-US" sz="1600" dirty="0"/>
        </a:p>
      </dgm:t>
    </dgm:pt>
    <dgm:pt modelId="{54048ED5-D512-4DC0-A443-357CB58F1B1E}" type="parTrans" cxnId="{E173A424-0EE8-4CCC-ACF3-161195067D5D}">
      <dgm:prSet/>
      <dgm:spPr/>
      <dgm:t>
        <a:bodyPr/>
        <a:lstStyle/>
        <a:p>
          <a:endParaRPr lang="en-GB"/>
        </a:p>
      </dgm:t>
    </dgm:pt>
    <dgm:pt modelId="{A80E4DBA-6B80-4777-95B0-9DEF0B155B10}" type="sibTrans" cxnId="{E173A424-0EE8-4CCC-ACF3-161195067D5D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16D5167-B39F-4617-9344-C59F4DC205D4}">
      <dgm:prSet phldrT="[Text]" custT="1"/>
      <dgm:spPr>
        <a:solidFill>
          <a:schemeClr val="tx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Hyperparameter tuning</a:t>
          </a:r>
        </a:p>
      </dgm:t>
    </dgm:pt>
    <dgm:pt modelId="{88520058-C01C-4286-9CD9-F917A76A2AE6}" type="parTrans" cxnId="{51CD2905-94E0-4716-9E44-3E885721803A}">
      <dgm:prSet/>
      <dgm:spPr/>
      <dgm:t>
        <a:bodyPr/>
        <a:lstStyle/>
        <a:p>
          <a:endParaRPr lang="en-GB"/>
        </a:p>
      </dgm:t>
    </dgm:pt>
    <dgm:pt modelId="{AA7E683E-BAA6-4D07-9EF9-588D7F5D4428}" type="sibTrans" cxnId="{51CD2905-94E0-4716-9E44-3E885721803A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FB97F7D-F07E-4A6A-A652-12E305140B49}" type="pres">
      <dgm:prSet presAssocID="{1E8879C4-65D3-4331-8215-3E2CD5E1BCE2}" presName="CompostProcess" presStyleCnt="0">
        <dgm:presLayoutVars>
          <dgm:dir/>
          <dgm:resizeHandles val="exact"/>
        </dgm:presLayoutVars>
      </dgm:prSet>
      <dgm:spPr/>
    </dgm:pt>
    <dgm:pt modelId="{7BCC3065-CAA2-41BB-899B-0924F8AFBDD5}" type="pres">
      <dgm:prSet presAssocID="{1E8879C4-65D3-4331-8215-3E2CD5E1BCE2}" presName="arrow" presStyleLbl="bgShp" presStyleIdx="0" presStyleCnt="1"/>
      <dgm:spPr/>
    </dgm:pt>
    <dgm:pt modelId="{C82FD281-F12D-4B57-8116-A6A904A02128}" type="pres">
      <dgm:prSet presAssocID="{1E8879C4-65D3-4331-8215-3E2CD5E1BCE2}" presName="linearProcess" presStyleCnt="0"/>
      <dgm:spPr/>
    </dgm:pt>
    <dgm:pt modelId="{8C2C2896-EDD7-486A-AE1E-9C5B4E55241C}" type="pres">
      <dgm:prSet presAssocID="{E8C15E5C-1A28-42CC-9782-2D11A88A370B}" presName="textNode" presStyleLbl="node1" presStyleIdx="0" presStyleCnt="6">
        <dgm:presLayoutVars>
          <dgm:bulletEnabled val="1"/>
        </dgm:presLayoutVars>
      </dgm:prSet>
      <dgm:spPr/>
    </dgm:pt>
    <dgm:pt modelId="{57F3DFF6-618E-4A6D-8CDE-C40F6A7CE3AC}" type="pres">
      <dgm:prSet presAssocID="{C2757382-5661-4342-B26E-8618460A4733}" presName="sibTrans" presStyleCnt="0"/>
      <dgm:spPr/>
    </dgm:pt>
    <dgm:pt modelId="{CC257957-D0A7-4902-B9E8-792F60432B1E}" type="pres">
      <dgm:prSet presAssocID="{6935E341-7AAB-43C6-A56A-FE78DDF36875}" presName="textNode" presStyleLbl="node1" presStyleIdx="1" presStyleCnt="6" custScaleX="144915" custLinFactNeighborX="54007" custLinFactNeighborY="-1947">
        <dgm:presLayoutVars>
          <dgm:bulletEnabled val="1"/>
        </dgm:presLayoutVars>
      </dgm:prSet>
      <dgm:spPr/>
    </dgm:pt>
    <dgm:pt modelId="{9EC59A4D-47A6-4AC1-8FBE-D3AE3A902BC3}" type="pres">
      <dgm:prSet presAssocID="{023E0742-F54E-451E-8E71-C175E7F89DCF}" presName="sibTrans" presStyleCnt="0"/>
      <dgm:spPr/>
    </dgm:pt>
    <dgm:pt modelId="{58BEFAA6-A3BF-4441-BB12-EAFA0F417EE3}" type="pres">
      <dgm:prSet presAssocID="{1CD32FA6-5F28-4305-BB75-851DBF504CCC}" presName="textNode" presStyleLbl="node1" presStyleIdx="2" presStyleCnt="6" custScaleX="144915" custLinFactNeighborX="-33971" custLinFactNeighborY="-588">
        <dgm:presLayoutVars>
          <dgm:bulletEnabled val="1"/>
        </dgm:presLayoutVars>
      </dgm:prSet>
      <dgm:spPr/>
    </dgm:pt>
    <dgm:pt modelId="{F238C6C0-2A0E-4C73-BC90-297AE5698C3A}" type="pres">
      <dgm:prSet presAssocID="{A80E4DBA-6B80-4777-95B0-9DEF0B155B10}" presName="sibTrans" presStyleCnt="0"/>
      <dgm:spPr/>
    </dgm:pt>
    <dgm:pt modelId="{1D0ACA54-4A4A-46A1-A714-B690DD82FEE9}" type="pres">
      <dgm:prSet presAssocID="{D16D5167-B39F-4617-9344-C59F4DC205D4}" presName="textNode" presStyleLbl="node1" presStyleIdx="3" presStyleCnt="6">
        <dgm:presLayoutVars>
          <dgm:bulletEnabled val="1"/>
        </dgm:presLayoutVars>
      </dgm:prSet>
      <dgm:spPr/>
    </dgm:pt>
    <dgm:pt modelId="{569B1B7E-E582-422F-AA3D-99A0FE2560E1}" type="pres">
      <dgm:prSet presAssocID="{AA7E683E-BAA6-4D07-9EF9-588D7F5D4428}" presName="sibTrans" presStyleCnt="0"/>
      <dgm:spPr/>
    </dgm:pt>
    <dgm:pt modelId="{BBCAAECE-A541-4237-8C11-4CAAB8002FC8}" type="pres">
      <dgm:prSet presAssocID="{40F03363-FDB4-4BB7-9AF5-FC9FAC141141}" presName="textNode" presStyleLbl="node1" presStyleIdx="4" presStyleCnt="6">
        <dgm:presLayoutVars>
          <dgm:bulletEnabled val="1"/>
        </dgm:presLayoutVars>
      </dgm:prSet>
      <dgm:spPr/>
    </dgm:pt>
    <dgm:pt modelId="{DCBD49BD-330A-4031-94F9-A4D1BF6D2F14}" type="pres">
      <dgm:prSet presAssocID="{C397EF55-72FF-411A-A5A2-FB353775DDAC}" presName="sibTrans" presStyleCnt="0"/>
      <dgm:spPr/>
    </dgm:pt>
    <dgm:pt modelId="{6F743E3B-40E4-4236-8324-B95FA53B5F5E}" type="pres">
      <dgm:prSet presAssocID="{1D8EEEB8-533C-405C-812B-D392053F884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D0240305-4D55-4287-A609-9D41582031FA}" srcId="{1E8879C4-65D3-4331-8215-3E2CD5E1BCE2}" destId="{40F03363-FDB4-4BB7-9AF5-FC9FAC141141}" srcOrd="4" destOrd="0" parTransId="{D02DB57F-3D1C-4DDE-941A-4DE6E82129FA}" sibTransId="{C397EF55-72FF-411A-A5A2-FB353775DDAC}"/>
    <dgm:cxn modelId="{51CD2905-94E0-4716-9E44-3E885721803A}" srcId="{1E8879C4-65D3-4331-8215-3E2CD5E1BCE2}" destId="{D16D5167-B39F-4617-9344-C59F4DC205D4}" srcOrd="3" destOrd="0" parTransId="{88520058-C01C-4286-9CD9-F917A76A2AE6}" sibTransId="{AA7E683E-BAA6-4D07-9EF9-588D7F5D4428}"/>
    <dgm:cxn modelId="{1D805017-4211-40CB-9CFF-29BEAF60C0C7}" type="presOf" srcId="{1D8EEEB8-533C-405C-812B-D392053F884D}" destId="{6F743E3B-40E4-4236-8324-B95FA53B5F5E}" srcOrd="0" destOrd="0" presId="urn:microsoft.com/office/officeart/2005/8/layout/hProcess9"/>
    <dgm:cxn modelId="{E173A424-0EE8-4CCC-ACF3-161195067D5D}" srcId="{1E8879C4-65D3-4331-8215-3E2CD5E1BCE2}" destId="{1CD32FA6-5F28-4305-BB75-851DBF504CCC}" srcOrd="2" destOrd="0" parTransId="{54048ED5-D512-4DC0-A443-357CB58F1B1E}" sibTransId="{A80E4DBA-6B80-4777-95B0-9DEF0B155B10}"/>
    <dgm:cxn modelId="{EC4BA929-6462-418D-90FB-84A5F9C5B706}" type="presOf" srcId="{D16D5167-B39F-4617-9344-C59F4DC205D4}" destId="{1D0ACA54-4A4A-46A1-A714-B690DD82FEE9}" srcOrd="0" destOrd="0" presId="urn:microsoft.com/office/officeart/2005/8/layout/hProcess9"/>
    <dgm:cxn modelId="{6A4E4D4A-19BC-4759-AF1C-4CB3CEA8AFB6}" srcId="{1E8879C4-65D3-4331-8215-3E2CD5E1BCE2}" destId="{6935E341-7AAB-43C6-A56A-FE78DDF36875}" srcOrd="1" destOrd="0" parTransId="{5DB1C252-5D63-4D3F-A7A0-59F51CC48356}" sibTransId="{023E0742-F54E-451E-8E71-C175E7F89DCF}"/>
    <dgm:cxn modelId="{2C1AA07E-F9E0-4BC7-9EB3-8E73E638AC33}" srcId="{1E8879C4-65D3-4331-8215-3E2CD5E1BCE2}" destId="{E8C15E5C-1A28-42CC-9782-2D11A88A370B}" srcOrd="0" destOrd="0" parTransId="{B3AFB823-25B0-4852-805C-8A59A785B80F}" sibTransId="{C2757382-5661-4342-B26E-8618460A4733}"/>
    <dgm:cxn modelId="{AD9AF38C-22E5-48E9-96B1-F934A734A2D9}" srcId="{1E8879C4-65D3-4331-8215-3E2CD5E1BCE2}" destId="{1D8EEEB8-533C-405C-812B-D392053F884D}" srcOrd="5" destOrd="0" parTransId="{423AABEA-7937-4207-8CA4-6FC95471EA6D}" sibTransId="{B853B0D5-90B6-46CA-80E3-4798AC9118AA}"/>
    <dgm:cxn modelId="{652CC590-8812-4DCD-B50F-EE524795D930}" type="presOf" srcId="{E8C15E5C-1A28-42CC-9782-2D11A88A370B}" destId="{8C2C2896-EDD7-486A-AE1E-9C5B4E55241C}" srcOrd="0" destOrd="0" presId="urn:microsoft.com/office/officeart/2005/8/layout/hProcess9"/>
    <dgm:cxn modelId="{A1FC31A9-FECC-43DC-8234-4B1025B52DBD}" type="presOf" srcId="{6935E341-7AAB-43C6-A56A-FE78DDF36875}" destId="{CC257957-D0A7-4902-B9E8-792F60432B1E}" srcOrd="0" destOrd="0" presId="urn:microsoft.com/office/officeart/2005/8/layout/hProcess9"/>
    <dgm:cxn modelId="{C19AE4AB-0346-4ACC-BE93-87973D0BEC54}" type="presOf" srcId="{1E8879C4-65D3-4331-8215-3E2CD5E1BCE2}" destId="{DFB97F7D-F07E-4A6A-A652-12E305140B49}" srcOrd="0" destOrd="0" presId="urn:microsoft.com/office/officeart/2005/8/layout/hProcess9"/>
    <dgm:cxn modelId="{9D053BD1-E82A-4593-96FD-B27E55C1327A}" type="presOf" srcId="{1CD32FA6-5F28-4305-BB75-851DBF504CCC}" destId="{58BEFAA6-A3BF-4441-BB12-EAFA0F417EE3}" srcOrd="0" destOrd="0" presId="urn:microsoft.com/office/officeart/2005/8/layout/hProcess9"/>
    <dgm:cxn modelId="{82D8FCF8-7E67-473C-8445-CD35C8A1D8B9}" type="presOf" srcId="{40F03363-FDB4-4BB7-9AF5-FC9FAC141141}" destId="{BBCAAECE-A541-4237-8C11-4CAAB8002FC8}" srcOrd="0" destOrd="0" presId="urn:microsoft.com/office/officeart/2005/8/layout/hProcess9"/>
    <dgm:cxn modelId="{FC04BDF7-788A-4628-95F8-1F39026165BC}" type="presParOf" srcId="{DFB97F7D-F07E-4A6A-A652-12E305140B49}" destId="{7BCC3065-CAA2-41BB-899B-0924F8AFBDD5}" srcOrd="0" destOrd="0" presId="urn:microsoft.com/office/officeart/2005/8/layout/hProcess9"/>
    <dgm:cxn modelId="{ED34BF6E-AECD-462D-80F5-00209F35C69B}" type="presParOf" srcId="{DFB97F7D-F07E-4A6A-A652-12E305140B49}" destId="{C82FD281-F12D-4B57-8116-A6A904A02128}" srcOrd="1" destOrd="0" presId="urn:microsoft.com/office/officeart/2005/8/layout/hProcess9"/>
    <dgm:cxn modelId="{37E554D0-1C61-44B7-87DF-2F7C61C3BE7C}" type="presParOf" srcId="{C82FD281-F12D-4B57-8116-A6A904A02128}" destId="{8C2C2896-EDD7-486A-AE1E-9C5B4E55241C}" srcOrd="0" destOrd="0" presId="urn:microsoft.com/office/officeart/2005/8/layout/hProcess9"/>
    <dgm:cxn modelId="{006DD9D1-DAF7-4E60-97A1-061DBC805411}" type="presParOf" srcId="{C82FD281-F12D-4B57-8116-A6A904A02128}" destId="{57F3DFF6-618E-4A6D-8CDE-C40F6A7CE3AC}" srcOrd="1" destOrd="0" presId="urn:microsoft.com/office/officeart/2005/8/layout/hProcess9"/>
    <dgm:cxn modelId="{0162FED7-F321-4B39-BCBC-C59DD7A8A432}" type="presParOf" srcId="{C82FD281-F12D-4B57-8116-A6A904A02128}" destId="{CC257957-D0A7-4902-B9E8-792F60432B1E}" srcOrd="2" destOrd="0" presId="urn:microsoft.com/office/officeart/2005/8/layout/hProcess9"/>
    <dgm:cxn modelId="{B593B652-5880-4769-A3BD-F6000B23C9AB}" type="presParOf" srcId="{C82FD281-F12D-4B57-8116-A6A904A02128}" destId="{9EC59A4D-47A6-4AC1-8FBE-D3AE3A902BC3}" srcOrd="3" destOrd="0" presId="urn:microsoft.com/office/officeart/2005/8/layout/hProcess9"/>
    <dgm:cxn modelId="{148DED33-12C9-4423-8793-94EF720F3DBD}" type="presParOf" srcId="{C82FD281-F12D-4B57-8116-A6A904A02128}" destId="{58BEFAA6-A3BF-4441-BB12-EAFA0F417EE3}" srcOrd="4" destOrd="0" presId="urn:microsoft.com/office/officeart/2005/8/layout/hProcess9"/>
    <dgm:cxn modelId="{8F112D8A-9900-45F2-9FAB-9D1E3F2A489A}" type="presParOf" srcId="{C82FD281-F12D-4B57-8116-A6A904A02128}" destId="{F238C6C0-2A0E-4C73-BC90-297AE5698C3A}" srcOrd="5" destOrd="0" presId="urn:microsoft.com/office/officeart/2005/8/layout/hProcess9"/>
    <dgm:cxn modelId="{EABA45BB-ED00-4F68-BB70-F35865833DBE}" type="presParOf" srcId="{C82FD281-F12D-4B57-8116-A6A904A02128}" destId="{1D0ACA54-4A4A-46A1-A714-B690DD82FEE9}" srcOrd="6" destOrd="0" presId="urn:microsoft.com/office/officeart/2005/8/layout/hProcess9"/>
    <dgm:cxn modelId="{154010A6-9425-432C-B750-63C9C8429096}" type="presParOf" srcId="{C82FD281-F12D-4B57-8116-A6A904A02128}" destId="{569B1B7E-E582-422F-AA3D-99A0FE2560E1}" srcOrd="7" destOrd="0" presId="urn:microsoft.com/office/officeart/2005/8/layout/hProcess9"/>
    <dgm:cxn modelId="{0928570B-5918-420D-9BEC-6297281B6B63}" type="presParOf" srcId="{C82FD281-F12D-4B57-8116-A6A904A02128}" destId="{BBCAAECE-A541-4237-8C11-4CAAB8002FC8}" srcOrd="8" destOrd="0" presId="urn:microsoft.com/office/officeart/2005/8/layout/hProcess9"/>
    <dgm:cxn modelId="{0DBB622B-8954-4FC9-A953-77053F7A7B55}" type="presParOf" srcId="{C82FD281-F12D-4B57-8116-A6A904A02128}" destId="{DCBD49BD-330A-4031-94F9-A4D1BF6D2F14}" srcOrd="9" destOrd="0" presId="urn:microsoft.com/office/officeart/2005/8/layout/hProcess9"/>
    <dgm:cxn modelId="{059DB1A0-2E42-4E2C-89D5-ACE74BA02B7B}" type="presParOf" srcId="{C82FD281-F12D-4B57-8116-A6A904A02128}" destId="{6F743E3B-40E4-4236-8324-B95FA53B5F5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C3065-CAA2-41BB-899B-0924F8AFBDD5}">
      <dsp:nvSpPr>
        <dsp:cNvPr id="0" name=""/>
        <dsp:cNvSpPr/>
      </dsp:nvSpPr>
      <dsp:spPr>
        <a:xfrm>
          <a:off x="600691" y="0"/>
          <a:ext cx="6807835" cy="36645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C2896-EDD7-486A-AE1E-9C5B4E55241C}">
      <dsp:nvSpPr>
        <dsp:cNvPr id="0" name=""/>
        <dsp:cNvSpPr/>
      </dsp:nvSpPr>
      <dsp:spPr>
        <a:xfrm>
          <a:off x="4321" y="1099364"/>
          <a:ext cx="1034784" cy="146581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</a:p>
      </dsp:txBody>
      <dsp:txXfrm>
        <a:off x="54835" y="1149878"/>
        <a:ext cx="933756" cy="1364791"/>
      </dsp:txXfrm>
    </dsp:sp>
    <dsp:sp modelId="{CC257957-D0A7-4902-B9E8-792F60432B1E}">
      <dsp:nvSpPr>
        <dsp:cNvPr id="0" name=""/>
        <dsp:cNvSpPr/>
      </dsp:nvSpPr>
      <dsp:spPr>
        <a:xfrm>
          <a:off x="1304712" y="1070825"/>
          <a:ext cx="1499558" cy="146581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Separate node features, edge features, response</a:t>
          </a:r>
        </a:p>
      </dsp:txBody>
      <dsp:txXfrm>
        <a:off x="1376267" y="1142380"/>
        <a:ext cx="1356448" cy="1322709"/>
      </dsp:txXfrm>
    </dsp:sp>
    <dsp:sp modelId="{58BEFAA6-A3BF-4441-BB12-EAFA0F417EE3}">
      <dsp:nvSpPr>
        <dsp:cNvPr id="0" name=""/>
        <dsp:cNvSpPr/>
      </dsp:nvSpPr>
      <dsp:spPr>
        <a:xfrm>
          <a:off x="2825004" y="1090745"/>
          <a:ext cx="1499558" cy="146581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</a:t>
          </a:r>
          <a:r>
            <a:rPr lang="en-US" sz="1600" kern="1200" dirty="0" err="1"/>
            <a:t>stellargraph</a:t>
          </a:r>
          <a:endParaRPr lang="en-US" sz="1600" kern="1200" dirty="0"/>
        </a:p>
      </dsp:txBody>
      <dsp:txXfrm>
        <a:off x="2896559" y="1162300"/>
        <a:ext cx="1356448" cy="1322709"/>
      </dsp:txXfrm>
    </dsp:sp>
    <dsp:sp modelId="{1D0ACA54-4A4A-46A1-A714-B690DD82FEE9}">
      <dsp:nvSpPr>
        <dsp:cNvPr id="0" name=""/>
        <dsp:cNvSpPr/>
      </dsp:nvSpPr>
      <dsp:spPr>
        <a:xfrm>
          <a:off x="4555614" y="1099364"/>
          <a:ext cx="1034784" cy="146581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Hyperparameter tuning</a:t>
          </a:r>
        </a:p>
      </dsp:txBody>
      <dsp:txXfrm>
        <a:off x="4606128" y="1149878"/>
        <a:ext cx="933756" cy="1364791"/>
      </dsp:txXfrm>
    </dsp:sp>
    <dsp:sp modelId="{BBCAAECE-A541-4237-8C11-4CAAB8002FC8}">
      <dsp:nvSpPr>
        <dsp:cNvPr id="0" name=""/>
        <dsp:cNvSpPr/>
      </dsp:nvSpPr>
      <dsp:spPr>
        <a:xfrm>
          <a:off x="5762863" y="1099364"/>
          <a:ext cx="1034784" cy="146581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 data</a:t>
          </a:r>
        </a:p>
      </dsp:txBody>
      <dsp:txXfrm>
        <a:off x="5813377" y="1149878"/>
        <a:ext cx="933756" cy="1364791"/>
      </dsp:txXfrm>
    </dsp:sp>
    <dsp:sp modelId="{6F743E3B-40E4-4236-8324-B95FA53B5F5E}">
      <dsp:nvSpPr>
        <dsp:cNvPr id="0" name=""/>
        <dsp:cNvSpPr/>
      </dsp:nvSpPr>
      <dsp:spPr>
        <a:xfrm>
          <a:off x="6970112" y="1099364"/>
          <a:ext cx="1034784" cy="146581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results</a:t>
          </a:r>
        </a:p>
      </dsp:txBody>
      <dsp:txXfrm>
        <a:off x="7020626" y="1149878"/>
        <a:ext cx="933756" cy="1364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30CD-36C4-426F-BEA3-7A944963A50A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FD081-ABA5-490F-8941-E0334AB31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0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BF3EC3-C530-014E-8EBA-5C426912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2219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5B51AE6-F361-494F-8740-353822CB9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221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7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C83139-F700-A043-B0A7-4BC39B6D8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2E81-8269-B84C-9BD1-69312EC71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3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94DEE7-0DAC-CD4C-863F-0100AC7D5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1F4F-01CF-3B4D-8A47-53EE18E10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C81A-8C8C-CB4F-B7C6-2EE8F7AB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F8C85-3933-6D4B-8EDD-C4ED4A24D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F0C5763-8B0E-184C-A1C8-57BFF70CF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8"/>
            <a:ext cx="27432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D9FCBF-6B3C-8F45-B842-3E45E5B87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7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9551-DB54-2041-BCE7-8C18C48A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2788-B3F7-5C49-98B9-6D9694F2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15D2003-46E4-2545-8E00-09582D60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8"/>
            <a:ext cx="27432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0BE38D-41EF-474A-B5A5-739E2277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9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DA7A-2964-A545-ADB0-66FA7F1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D071F6-5206-7744-9FC5-F7E7556F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8"/>
            <a:ext cx="27432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B7EA-8E0B-B546-930A-ED9748BF5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190C-29BD-6242-AC69-A87D69FFC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2C735-4677-284B-A08A-AEB9270D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27EDEC-C637-1F45-8059-5E2DC0C3F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DAA31-1331-CC4B-81CD-1A0CA685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33BF-B6EA-D340-BBFB-751DC369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2F6E-4194-B34D-9841-F0FC88F0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C51C778-F0FF-274E-B1D3-0814EF4A8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20E7F3-838C-C94E-AD3C-64A887E81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5930-3CFB-FB43-840F-0F113EC0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D527-9460-8D44-83F2-3AC79F4F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B1F6EE-4B6C-0D49-ACEE-D54940CE2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7D27AD-64AB-3543-831D-50DBEA379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2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2EECE7-D3E5-094A-A918-711DF8859F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5450" y="2794000"/>
            <a:ext cx="3213100" cy="1270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9F9CAE0-0BE4-154E-B90A-A21DA557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8"/>
            <a:ext cx="27432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70F0898-D2D4-FF47-9E71-E6D8B99D2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70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B9CAA95-9561-1C44-B034-C0D86B0D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099048"/>
            <a:ext cx="27432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49DC39C-71FA-154F-AB4A-A8563DC69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39C3-D719-2C42-B78B-B85B3CAE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4B4C-7EA5-4141-8E0F-5C6A0D32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3A2D06-A54B-1D4B-AA97-300B399FEB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56812" y="326639"/>
            <a:ext cx="1830376" cy="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1CE5C3-41F4-984D-97AF-694569C6C9B2}"/>
              </a:ext>
            </a:extLst>
          </p:cNvPr>
          <p:cNvSpPr/>
          <p:nvPr userDrawn="1"/>
        </p:nvSpPr>
        <p:spPr>
          <a:xfrm>
            <a:off x="0" y="6298058"/>
            <a:ext cx="9144000" cy="559942"/>
          </a:xfrm>
          <a:prstGeom prst="rect">
            <a:avLst/>
          </a:prstGeom>
          <a:gradFill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63000">
                <a:srgbClr val="007EB9">
                  <a:lumMod val="10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B73A-8C7A-7A4F-A53E-C617233B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9F10-F1EF-3747-ACFD-EE691A2D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A39BF6D-526B-774F-8704-B4EFC6031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5" y="6099049"/>
            <a:ext cx="2057400" cy="190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B5E0-D4D9-224E-BF8A-64CFEDDBBAF9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40F799-759D-C34C-9E27-B827AD42D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9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C1AEC31-2EB9-1A41-B210-03FCCFF8A8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D1CF2-73A3-C54D-8781-9CE3E34176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52722" y="6438943"/>
            <a:ext cx="2484364" cy="2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am-ammari/Labeled-Transactions-based-Dataset-of-Ethereum-Net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5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6839-6B29-0491-CCC8-05AE175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98E-7A70-55DB-ECA7-051F6102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Applied </a:t>
            </a:r>
            <a:r>
              <a:rPr lang="en-GB" dirty="0" err="1"/>
              <a:t>stellargraphs</a:t>
            </a:r>
            <a:r>
              <a:rPr lang="en-GB" dirty="0"/>
              <a:t> library in this research. </a:t>
            </a:r>
          </a:p>
          <a:p>
            <a:r>
              <a:rPr lang="en-GB" dirty="0"/>
              <a:t>Used undirected graphs to connect between nodes. </a:t>
            </a:r>
          </a:p>
          <a:p>
            <a:r>
              <a:rPr lang="en-GB" dirty="0"/>
              <a:t>Node features</a:t>
            </a:r>
          </a:p>
          <a:p>
            <a:pPr lvl="1"/>
            <a:r>
              <a:rPr lang="en-GB" dirty="0"/>
              <a:t>Number of transactions</a:t>
            </a:r>
          </a:p>
          <a:p>
            <a:pPr lvl="1"/>
            <a:r>
              <a:rPr lang="en-GB" dirty="0"/>
              <a:t>Year of enrolment</a:t>
            </a:r>
          </a:p>
          <a:p>
            <a:pPr lvl="1"/>
            <a:r>
              <a:rPr lang="en-GB" dirty="0"/>
              <a:t>Maximum value of transaction category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63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7B65-D4C8-DE68-FA19-C56DDD36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Graph Neural Networks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E3E9-9A58-086A-DB9E-E714D839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Edge features</a:t>
            </a:r>
          </a:p>
          <a:p>
            <a:pPr lvl="1"/>
            <a:r>
              <a:rPr lang="en-GB" dirty="0"/>
              <a:t>Gas</a:t>
            </a:r>
          </a:p>
          <a:p>
            <a:pPr lvl="1"/>
            <a:r>
              <a:rPr lang="en-GB" dirty="0" err="1"/>
              <a:t>Gas_price</a:t>
            </a:r>
            <a:endParaRPr lang="en-GB" dirty="0"/>
          </a:p>
          <a:p>
            <a:pPr lvl="1"/>
            <a:r>
              <a:rPr lang="en-GB" dirty="0" err="1"/>
              <a:t>Receipt_cumulative_gas_used</a:t>
            </a:r>
            <a:endParaRPr lang="en-GB" dirty="0"/>
          </a:p>
          <a:p>
            <a:pPr lvl="1"/>
            <a:r>
              <a:rPr lang="en-GB" dirty="0" err="1"/>
              <a:t>Receipt_gas_used</a:t>
            </a:r>
            <a:endParaRPr lang="en-GB" dirty="0"/>
          </a:p>
          <a:p>
            <a:pPr lvl="1"/>
            <a:r>
              <a:rPr lang="en-GB" dirty="0" err="1"/>
              <a:t>Block_number</a:t>
            </a:r>
            <a:endParaRPr lang="en-GB" dirty="0"/>
          </a:p>
          <a:p>
            <a:pPr lvl="1"/>
            <a:r>
              <a:rPr lang="en-GB" dirty="0" err="1"/>
              <a:t>Value_cat</a:t>
            </a:r>
            <a:endParaRPr lang="en-GB" dirty="0"/>
          </a:p>
          <a:p>
            <a:pPr lvl="1"/>
            <a:r>
              <a:rPr lang="en-GB" dirty="0"/>
              <a:t>Number of years in operations</a:t>
            </a:r>
          </a:p>
          <a:p>
            <a:r>
              <a:rPr lang="en-GB" dirty="0"/>
              <a:t>Response</a:t>
            </a:r>
          </a:p>
          <a:p>
            <a:pPr lvl="1"/>
            <a:r>
              <a:rPr lang="en-GB" dirty="0" err="1"/>
              <a:t>From_scam</a:t>
            </a:r>
            <a:endParaRPr lang="en-GB" dirty="0"/>
          </a:p>
          <a:p>
            <a:pPr lvl="1"/>
            <a:r>
              <a:rPr lang="en-GB" dirty="0" err="1"/>
              <a:t>To_scam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3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9" name="Rectangle 31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C291-4A87-CFEE-B6A6-6B6D6EB2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4EB37-13A7-7E2C-11CD-B07E417D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77514" cy="4351338"/>
          </a:xfrm>
        </p:spPr>
        <p:txBody>
          <a:bodyPr>
            <a:normAutofit/>
          </a:bodyPr>
          <a:lstStyle/>
          <a:p>
            <a:r>
              <a:rPr lang="en-GB" dirty="0"/>
              <a:t>Recall = </a:t>
            </a:r>
            <a:r>
              <a:rPr lang="en-GB" dirty="0" err="1"/>
              <a:t>tp</a:t>
            </a:r>
            <a:r>
              <a:rPr lang="en-GB" dirty="0"/>
              <a:t>/(</a:t>
            </a:r>
            <a:r>
              <a:rPr lang="en-GB" dirty="0" err="1"/>
              <a:t>tp+fn</a:t>
            </a:r>
            <a:r>
              <a:rPr lang="en-GB" dirty="0"/>
              <a:t>)</a:t>
            </a:r>
          </a:p>
          <a:p>
            <a:r>
              <a:rPr lang="en-GB" dirty="0"/>
              <a:t>Recall is useful in predicting the real ones in past events that have already occurred</a:t>
            </a:r>
          </a:p>
          <a:p>
            <a:r>
              <a:rPr lang="en-GB" dirty="0"/>
              <a:t>It is important in our data to predict fraudulent users as fraudulent</a:t>
            </a:r>
          </a:p>
          <a:p>
            <a:r>
              <a:rPr lang="en-GB" dirty="0"/>
              <a:t>Maximum recall for our data</a:t>
            </a:r>
          </a:p>
          <a:p>
            <a:pPr lvl="1"/>
            <a:r>
              <a:rPr lang="en-GB" dirty="0"/>
              <a:t>Training = 0.7692</a:t>
            </a:r>
          </a:p>
          <a:p>
            <a:pPr lvl="1"/>
            <a:r>
              <a:rPr lang="en-GB" dirty="0" err="1"/>
              <a:t>Validataion</a:t>
            </a:r>
            <a:r>
              <a:rPr lang="en-GB" dirty="0"/>
              <a:t> = 0.8237</a:t>
            </a:r>
          </a:p>
        </p:txBody>
      </p:sp>
      <p:pic>
        <p:nvPicPr>
          <p:cNvPr id="7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A2F9DA2-CF80-2570-6A71-E2D4123C5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r="10075" b="-1"/>
          <a:stretch/>
        </p:blipFill>
        <p:spPr bwMode="auto">
          <a:xfrm>
            <a:off x="5571032" y="2178955"/>
            <a:ext cx="3425637" cy="3346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4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1F3B-919E-4F80-1336-1FEB6414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5876"/>
            <a:ext cx="7886700" cy="1325563"/>
          </a:xfrm>
        </p:spPr>
        <p:txBody>
          <a:bodyPr/>
          <a:lstStyle/>
          <a:p>
            <a:r>
              <a:rPr lang="en-GB" b="1"/>
              <a:t>Results</a:t>
            </a:r>
            <a:endParaRPr lang="en-GB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ACD81-B005-6217-3A52-C86522D7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33" y="2425130"/>
            <a:ext cx="4318590" cy="3143689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95FB620-6732-D746-C9AE-DC8A37BBB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877" y="2425130"/>
            <a:ext cx="4756366" cy="34009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AF54DB-47F2-417C-16F9-CB1789056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103" y="4436586"/>
            <a:ext cx="153373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7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E2D2-9B26-851A-5429-9CABA176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Tuning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0E4AE2-B70E-5850-076B-6CA6FF3A5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626140"/>
              </p:ext>
            </p:extLst>
          </p:nvPr>
        </p:nvGraphicFramePr>
        <p:xfrm>
          <a:off x="933651" y="1449914"/>
          <a:ext cx="7324825" cy="4440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1797">
                  <a:extLst>
                    <a:ext uri="{9D8B030D-6E8A-4147-A177-3AD203B41FA5}">
                      <a16:colId xmlns:a16="http://schemas.microsoft.com/office/drawing/2014/main" val="1789314070"/>
                    </a:ext>
                  </a:extLst>
                </a:gridCol>
                <a:gridCol w="1751583">
                  <a:extLst>
                    <a:ext uri="{9D8B030D-6E8A-4147-A177-3AD203B41FA5}">
                      <a16:colId xmlns:a16="http://schemas.microsoft.com/office/drawing/2014/main" val="3208784575"/>
                    </a:ext>
                  </a:extLst>
                </a:gridCol>
                <a:gridCol w="2131445">
                  <a:extLst>
                    <a:ext uri="{9D8B030D-6E8A-4147-A177-3AD203B41FA5}">
                      <a16:colId xmlns:a16="http://schemas.microsoft.com/office/drawing/2014/main" val="2331215209"/>
                    </a:ext>
                  </a:extLst>
                </a:gridCol>
              </a:tblGrid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Parameter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>
                          <a:effectLst/>
                        </a:rPr>
                        <a:t>Minimum loss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Maximum recall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648679344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Optimizers using GNC method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3730300518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Adam optimizer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123465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3204451889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SGD Optimizer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11234512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154696657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RMSprop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95423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0.21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782862712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Optimizers using SGC method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223222110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Adam optimizer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15263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3842757433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SGD Optimizer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2530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0.13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872119326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RMSprop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8965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1765593595"/>
                  </a:ext>
                </a:extLst>
              </a:tr>
              <a:tr h="3415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Optimizers using self loop method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2236152707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Adam optimizer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  <a:highlight>
                            <a:srgbClr val="00FFFF"/>
                          </a:highlight>
                        </a:rPr>
                        <a:t>0.6612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0.8237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4194433508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SGD Optimizer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15.38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0.36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3652534805"/>
                  </a:ext>
                </a:extLst>
              </a:tr>
              <a:tr h="34159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RMSprop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0.17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23" marR="15223" marT="15223" marB="0" anchor="b"/>
                </a:tc>
                <a:extLst>
                  <a:ext uri="{0D108BD9-81ED-4DB2-BD59-A6C34878D82A}">
                    <a16:rowId xmlns:a16="http://schemas.microsoft.com/office/drawing/2014/main" val="40845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3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C953-7BF8-A263-9556-08CCD020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0852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D007-4EF5-9E18-D002-5018A40CD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366" y="4249487"/>
            <a:ext cx="6193632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cm0260@uah.edu</a:t>
            </a:r>
          </a:p>
        </p:txBody>
      </p:sp>
    </p:spTree>
    <p:extLst>
      <p:ext uri="{BB962C8B-B14F-4D97-AF65-F5344CB8AC3E}">
        <p14:creationId xmlns:p14="http://schemas.microsoft.com/office/powerpoint/2010/main" val="228855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48D3F2-8038-134F-B58B-2999281BC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505" y="1185705"/>
            <a:ext cx="7948245" cy="2707734"/>
          </a:xfrm>
        </p:spPr>
        <p:txBody>
          <a:bodyPr>
            <a:normAutofit/>
          </a:bodyPr>
          <a:lstStyle/>
          <a:p>
            <a:r>
              <a:rPr lang="en-US" sz="4400" dirty="0"/>
              <a:t>Detecting Fraudulent Transactions in the Ethereum Network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C289BA-8BA9-004F-BEC2-F8E5978F8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305" y="4395858"/>
            <a:ext cx="6858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By</a:t>
            </a:r>
          </a:p>
          <a:p>
            <a:r>
              <a:rPr lang="en-US" sz="4000" dirty="0"/>
              <a:t>Charity Mwanza</a:t>
            </a:r>
          </a:p>
        </p:txBody>
      </p:sp>
    </p:spTree>
    <p:extLst>
      <p:ext uri="{BB962C8B-B14F-4D97-AF65-F5344CB8AC3E}">
        <p14:creationId xmlns:p14="http://schemas.microsoft.com/office/powerpoint/2010/main" val="37604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5F34-8A38-7F5F-CE4F-FCE1AF62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D473-7C50-FF5F-B7E7-EE1E394B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5064089" cy="4393982"/>
          </a:xfrm>
        </p:spPr>
        <p:txBody>
          <a:bodyPr>
            <a:noAutofit/>
          </a:bodyPr>
          <a:lstStyle/>
          <a:p>
            <a:r>
              <a:rPr lang="en-GB" sz="2400" dirty="0"/>
              <a:t>Ethereum is a blockchain platform upon which smart contracts are built and deployed.</a:t>
            </a:r>
          </a:p>
          <a:p>
            <a:r>
              <a:rPr lang="en-GB" sz="2400" dirty="0"/>
              <a:t>Ether digital currency is a utility currency that is used by users to pay for use of Ethereum resources. </a:t>
            </a:r>
          </a:p>
          <a:p>
            <a:r>
              <a:rPr lang="en-GB" sz="2400" dirty="0"/>
              <a:t>Ethereum has been subject to numerous attacks such as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Smart-</a:t>
            </a:r>
            <a:r>
              <a:rPr lang="en-GB" dirty="0" err="1"/>
              <a:t>ponzi</a:t>
            </a:r>
            <a:r>
              <a:rPr lang="en-GB" dirty="0"/>
              <a:t> schemes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Phishing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Other fraudulent activities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22B0D7-5FB0-F113-C787-9EA3B295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7851" y="2600025"/>
            <a:ext cx="2873548" cy="246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7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F576-AC21-65AF-1FAB-061DDDC3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6EA9-BBDA-DAB2-2C64-1AB99B30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problem</a:t>
            </a:r>
          </a:p>
          <a:p>
            <a:pPr lvl="1"/>
            <a:r>
              <a:rPr lang="en-GB" dirty="0"/>
              <a:t>Increase in number of fraudulent transactions in the Ethereum platform</a:t>
            </a:r>
          </a:p>
          <a:p>
            <a:r>
              <a:rPr lang="en-GB" b="1" dirty="0"/>
              <a:t>The goal</a:t>
            </a:r>
          </a:p>
          <a:p>
            <a:pPr lvl="1"/>
            <a:r>
              <a:rPr lang="en-GB" dirty="0"/>
              <a:t>Predict if a user is fraudulent</a:t>
            </a:r>
          </a:p>
          <a:p>
            <a:r>
              <a:rPr lang="en-GB" b="1" dirty="0"/>
              <a:t>Value</a:t>
            </a:r>
          </a:p>
          <a:p>
            <a:pPr lvl="1"/>
            <a:r>
              <a:rPr lang="en-GB" dirty="0"/>
              <a:t>Take measures to protect the users from loss associated with 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0907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5F34-8A38-7F5F-CE4F-FCE1AF62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55" y="216486"/>
            <a:ext cx="4389533" cy="1597228"/>
          </a:xfrm>
        </p:spPr>
        <p:txBody>
          <a:bodyPr>
            <a:normAutofit/>
          </a:bodyPr>
          <a:lstStyle/>
          <a:p>
            <a:r>
              <a:rPr lang="en-GB" b="1" dirty="0"/>
              <a:t>Dataset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2CFAED-8819-D68F-7DA5-65CC2FEC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517" y="2182495"/>
            <a:ext cx="2650489" cy="25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D473-7C50-FF5F-B7E7-EE1E394B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407" y="1634179"/>
            <a:ext cx="4787833" cy="4015850"/>
          </a:xfrm>
        </p:spPr>
        <p:txBody>
          <a:bodyPr anchor="t">
            <a:normAutofit/>
          </a:bodyPr>
          <a:lstStyle/>
          <a:p>
            <a:r>
              <a:rPr lang="en-GB" sz="2000" dirty="0"/>
              <a:t>The data was acquired from </a:t>
            </a:r>
          </a:p>
          <a:p>
            <a:pPr marL="457200" lvl="1" indent="0">
              <a:buNone/>
            </a:pPr>
            <a:r>
              <a:rPr lang="en-GB" sz="2000" dirty="0">
                <a:hlinkClick r:id="rId3"/>
              </a:rPr>
              <a:t>https://github.com/salam-ammari/Labeled-Transactions-based-Dataset-of-Ethereum-Network</a:t>
            </a:r>
            <a:r>
              <a:rPr lang="en-GB" sz="2000" dirty="0"/>
              <a:t> </a:t>
            </a:r>
          </a:p>
          <a:p>
            <a:r>
              <a:rPr lang="en-GB" sz="2000" dirty="0"/>
              <a:t>71251 Ethereum transactions</a:t>
            </a:r>
          </a:p>
          <a:p>
            <a:r>
              <a:rPr lang="en-GB" sz="2000" dirty="0"/>
              <a:t>2558 fraudulent transactions</a:t>
            </a:r>
          </a:p>
          <a:p>
            <a:r>
              <a:rPr lang="en-GB" sz="2000" dirty="0"/>
              <a:t>Transactions from 2017 to 2019 with 15 columns</a:t>
            </a:r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8745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65DE-E136-ED94-D6D1-5C263E7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0F15B-6295-6809-FCE1-0A323049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61" y="1825625"/>
            <a:ext cx="2826819" cy="3125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Hash</a:t>
            </a: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Nonce</a:t>
            </a: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Transaction_index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From_address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To_address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Value</a:t>
            </a: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Gas</a:t>
            </a:r>
          </a:p>
          <a:p>
            <a:pPr marL="214313" indent="-214313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Gas_price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0" indent="0">
              <a:spcBef>
                <a:spcPts val="900"/>
              </a:spcBef>
              <a:buClr>
                <a:schemeClr val="tx2"/>
              </a:buClr>
              <a:buNone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7EFD4-C0ED-57B3-C2D3-4D71C3481D30}"/>
              </a:ext>
            </a:extLst>
          </p:cNvPr>
          <p:cNvSpPr/>
          <p:nvPr/>
        </p:nvSpPr>
        <p:spPr>
          <a:xfrm>
            <a:off x="4982753" y="1825625"/>
            <a:ext cx="3532597" cy="26314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Input</a:t>
            </a:r>
          </a:p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Receipt_cumulative_gas_used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From_scam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To_scam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From_category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To_category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57175" indent="-257175">
              <a:spcBef>
                <a:spcPts val="90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1370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CDED-F610-6848-76A4-487C1FB1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 Visualization</a:t>
            </a:r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DFF7C7B-03A2-AB31-7651-A6B2F4C4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696" y="1863801"/>
            <a:ext cx="655460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A32A-97AB-BCFC-30BC-8BF267AA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b="1"/>
              <a:t>Methodology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89C8-7789-A3E4-1F2A-3C302F19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410" y="1301718"/>
            <a:ext cx="3006288" cy="22115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800" b="1" dirty="0"/>
              <a:t>Python libraries used</a:t>
            </a:r>
          </a:p>
          <a:p>
            <a:pPr lvl="2"/>
            <a:r>
              <a:rPr lang="en-GB" sz="1800" dirty="0" err="1"/>
              <a:t>Keras</a:t>
            </a:r>
            <a:endParaRPr lang="en-GB" sz="1800" dirty="0"/>
          </a:p>
          <a:p>
            <a:pPr lvl="2"/>
            <a:r>
              <a:rPr lang="en-GB" sz="1800" dirty="0" err="1"/>
              <a:t>Stellargraphs</a:t>
            </a:r>
            <a:endParaRPr lang="en-GB" sz="1800" dirty="0"/>
          </a:p>
          <a:p>
            <a:pPr lvl="2"/>
            <a:r>
              <a:rPr lang="en-GB" sz="1800" dirty="0" err="1"/>
              <a:t>Numpy</a:t>
            </a:r>
            <a:endParaRPr lang="en-GB" sz="1800" dirty="0"/>
          </a:p>
          <a:p>
            <a:pPr lvl="2"/>
            <a:r>
              <a:rPr lang="en-GB" sz="1800" dirty="0"/>
              <a:t>Pandas</a:t>
            </a:r>
          </a:p>
          <a:p>
            <a:pPr lvl="2"/>
            <a:r>
              <a:rPr lang="en-GB" sz="1800" dirty="0" err="1"/>
              <a:t>Sklearn</a:t>
            </a:r>
            <a:endParaRPr lang="en-GB" sz="1800" dirty="0"/>
          </a:p>
          <a:p>
            <a:pPr marL="0" indent="0">
              <a:buNone/>
            </a:pPr>
            <a:endParaRPr lang="en-GB" sz="1700" dirty="0"/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EE7883CB-A4EB-9BB2-C7F8-996EE9EC0E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252515"/>
              </p:ext>
            </p:extLst>
          </p:nvPr>
        </p:nvGraphicFramePr>
        <p:xfrm>
          <a:off x="923027" y="2524121"/>
          <a:ext cx="8009218" cy="3664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99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4C86-48A6-4FA5-C5CC-91E4A76F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b="1" dirty="0"/>
              <a:t>Data </a:t>
            </a:r>
            <a:r>
              <a:rPr lang="en-GB" b="1" dirty="0" err="1"/>
              <a:t>Preprocessing</a:t>
            </a:r>
            <a:endParaRPr lang="en-GB" b="1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61000DC-C17D-8EBE-52B3-95B5CAED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4752590" cy="43939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Check for null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Split data into nodes and edges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Identify the response variable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Drop unwanted columns (</a:t>
            </a:r>
            <a:r>
              <a:rPr lang="en-GB" sz="2400" dirty="0" err="1"/>
              <a:t>from_category</a:t>
            </a:r>
            <a:r>
              <a:rPr lang="en-GB" sz="2400" dirty="0"/>
              <a:t>, </a:t>
            </a:r>
            <a:r>
              <a:rPr lang="en-GB" sz="2400" dirty="0" err="1"/>
              <a:t>to_category</a:t>
            </a:r>
            <a:r>
              <a:rPr lang="en-GB" sz="24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Feature creation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Bin value column into categories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Separate date column into the year, month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FD8D7E9-A2C3-6C2E-07D5-47400702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0" r="29378"/>
          <a:stretch/>
        </p:blipFill>
        <p:spPr>
          <a:xfrm>
            <a:off x="5655113" y="1479656"/>
            <a:ext cx="3283771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2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414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Custom Design</vt:lpstr>
      <vt:lpstr>1_Custom Design</vt:lpstr>
      <vt:lpstr>PowerPoint Presentation</vt:lpstr>
      <vt:lpstr>Detecting Fraudulent Transactions in the Ethereum Network</vt:lpstr>
      <vt:lpstr>Introduction</vt:lpstr>
      <vt:lpstr>Objectives</vt:lpstr>
      <vt:lpstr>Dataset</vt:lpstr>
      <vt:lpstr>Dataset Columns</vt:lpstr>
      <vt:lpstr>Node Visualization</vt:lpstr>
      <vt:lpstr>Methodology</vt:lpstr>
      <vt:lpstr>Data Preprocessing</vt:lpstr>
      <vt:lpstr>Graph Neural Networks</vt:lpstr>
      <vt:lpstr>Graph Neural Networks</vt:lpstr>
      <vt:lpstr>Results</vt:lpstr>
      <vt:lpstr>Results</vt:lpstr>
      <vt:lpstr>Parameter Tuning Results</vt:lpstr>
      <vt:lpstr>Thank you!</vt:lpstr>
    </vt:vector>
  </TitlesOfParts>
  <Company>UAH OMC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Rodriguez</dc:creator>
  <cp:lastModifiedBy>dennis boro</cp:lastModifiedBy>
  <cp:revision>170</cp:revision>
  <dcterms:created xsi:type="dcterms:W3CDTF">2018-03-01T18:27:37Z</dcterms:created>
  <dcterms:modified xsi:type="dcterms:W3CDTF">2022-09-29T21:17:27Z</dcterms:modified>
</cp:coreProperties>
</file>