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6" r:id="rId4"/>
  </p:sldMasterIdLst>
  <p:notesMasterIdLst>
    <p:notesMasterId r:id="rId28"/>
  </p:notesMasterIdLst>
  <p:handoutMasterIdLst>
    <p:handoutMasterId r:id="rId29"/>
  </p:handoutMasterIdLst>
  <p:sldIdLst>
    <p:sldId id="256" r:id="rId5"/>
    <p:sldId id="289" r:id="rId6"/>
    <p:sldId id="312" r:id="rId7"/>
    <p:sldId id="291" r:id="rId8"/>
    <p:sldId id="276" r:id="rId9"/>
    <p:sldId id="310" r:id="rId10"/>
    <p:sldId id="295" r:id="rId11"/>
    <p:sldId id="282" r:id="rId12"/>
    <p:sldId id="285" r:id="rId13"/>
    <p:sldId id="297" r:id="rId14"/>
    <p:sldId id="298" r:id="rId15"/>
    <p:sldId id="299" r:id="rId16"/>
    <p:sldId id="300" r:id="rId17"/>
    <p:sldId id="301" r:id="rId18"/>
    <p:sldId id="302" r:id="rId19"/>
    <p:sldId id="304" r:id="rId20"/>
    <p:sldId id="306" r:id="rId21"/>
    <p:sldId id="313" r:id="rId22"/>
    <p:sldId id="314" r:id="rId23"/>
    <p:sldId id="315" r:id="rId24"/>
    <p:sldId id="316" r:id="rId25"/>
    <p:sldId id="308" r:id="rId26"/>
    <p:sldId id="31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6" d="100"/>
          <a:sy n="66" d="100"/>
        </p:scale>
        <p:origin x="44" y="22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879C4-65D3-4331-8215-3E2CD5E1BCE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C15E5C-1A28-42CC-9782-2D11A88A370B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2000" dirty="0" smtClean="0"/>
            <a:t>Data Pre-Processing</a:t>
          </a:r>
          <a:endParaRPr lang="en-US" sz="2000" dirty="0"/>
        </a:p>
      </dgm:t>
    </dgm:pt>
    <dgm:pt modelId="{B3AFB823-25B0-4852-805C-8A59A785B80F}" type="parTrans" cxnId="{2C1AA07E-F9E0-4BC7-9EB3-8E73E638AC33}">
      <dgm:prSet/>
      <dgm:spPr/>
      <dgm:t>
        <a:bodyPr/>
        <a:lstStyle/>
        <a:p>
          <a:endParaRPr lang="en-US" sz="2000"/>
        </a:p>
      </dgm:t>
    </dgm:pt>
    <dgm:pt modelId="{C2757382-5661-4342-B26E-8618460A4733}" type="sibTrans" cxnId="{2C1AA07E-F9E0-4BC7-9EB3-8E73E638AC33}">
      <dgm:prSet/>
      <dgm:spPr/>
      <dgm:t>
        <a:bodyPr/>
        <a:lstStyle/>
        <a:p>
          <a:endParaRPr lang="en-US" sz="2000"/>
        </a:p>
      </dgm:t>
    </dgm:pt>
    <dgm:pt modelId="{6935E341-7AAB-43C6-A56A-FE78DDF36875}">
      <dgm:prSet phldrT="[Text]" custT="1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sz="2000" dirty="0" smtClean="0"/>
            <a:t>Select algorithm and evaluation metric</a:t>
          </a:r>
          <a:endParaRPr lang="en-US" sz="2000" dirty="0"/>
        </a:p>
      </dgm:t>
    </dgm:pt>
    <dgm:pt modelId="{5DB1C252-5D63-4D3F-A7A0-59F51CC48356}" type="parTrans" cxnId="{6A4E4D4A-19BC-4759-AF1C-4CB3CEA8AFB6}">
      <dgm:prSet/>
      <dgm:spPr/>
      <dgm:t>
        <a:bodyPr/>
        <a:lstStyle/>
        <a:p>
          <a:endParaRPr lang="en-US" sz="2000"/>
        </a:p>
      </dgm:t>
    </dgm:pt>
    <dgm:pt modelId="{023E0742-F54E-451E-8E71-C175E7F89DCF}" type="sibTrans" cxnId="{6A4E4D4A-19BC-4759-AF1C-4CB3CEA8AFB6}">
      <dgm:prSet/>
      <dgm:spPr/>
      <dgm:t>
        <a:bodyPr/>
        <a:lstStyle/>
        <a:p>
          <a:endParaRPr lang="en-US" sz="2000"/>
        </a:p>
      </dgm:t>
    </dgm:pt>
    <dgm:pt modelId="{40F03363-FDB4-4BB7-9AF5-FC9FAC141141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2000" dirty="0" smtClean="0"/>
            <a:t>Choose the best parameter for the algorithm</a:t>
          </a:r>
        </a:p>
      </dgm:t>
    </dgm:pt>
    <dgm:pt modelId="{D02DB57F-3D1C-4DDE-941A-4DE6E82129FA}" type="parTrans" cxnId="{D0240305-4D55-4287-A609-9D41582031FA}">
      <dgm:prSet/>
      <dgm:spPr/>
      <dgm:t>
        <a:bodyPr/>
        <a:lstStyle/>
        <a:p>
          <a:endParaRPr lang="en-US" sz="2000"/>
        </a:p>
      </dgm:t>
    </dgm:pt>
    <dgm:pt modelId="{C397EF55-72FF-411A-A5A2-FB353775DDAC}" type="sibTrans" cxnId="{D0240305-4D55-4287-A609-9D41582031FA}">
      <dgm:prSet/>
      <dgm:spPr/>
      <dgm:t>
        <a:bodyPr/>
        <a:lstStyle/>
        <a:p>
          <a:endParaRPr lang="en-US" sz="2000"/>
        </a:p>
      </dgm:t>
    </dgm:pt>
    <dgm:pt modelId="{1D8EEEB8-533C-405C-812B-D392053F884D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 smtClean="0"/>
            <a:t>Append the final cluster assignment to the original dataset</a:t>
          </a:r>
        </a:p>
      </dgm:t>
    </dgm:pt>
    <dgm:pt modelId="{423AABEA-7937-4207-8CA4-6FC95471EA6D}" type="parTrans" cxnId="{AD9AF38C-22E5-48E9-96B1-F934A734A2D9}">
      <dgm:prSet/>
      <dgm:spPr/>
      <dgm:t>
        <a:bodyPr/>
        <a:lstStyle/>
        <a:p>
          <a:endParaRPr lang="en-US" sz="2000"/>
        </a:p>
      </dgm:t>
    </dgm:pt>
    <dgm:pt modelId="{B853B0D5-90B6-46CA-80E3-4798AC9118AA}" type="sibTrans" cxnId="{AD9AF38C-22E5-48E9-96B1-F934A734A2D9}">
      <dgm:prSet/>
      <dgm:spPr/>
      <dgm:t>
        <a:bodyPr/>
        <a:lstStyle/>
        <a:p>
          <a:endParaRPr lang="en-US" sz="2000"/>
        </a:p>
      </dgm:t>
    </dgm:pt>
    <dgm:pt modelId="{C5CFAA93-A6BB-4163-ABBD-E9B540E1B06A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2000" dirty="0" smtClean="0"/>
            <a:t>Test</a:t>
          </a:r>
          <a:r>
            <a:rPr lang="en-US" sz="2000" baseline="0" dirty="0" smtClean="0"/>
            <a:t> different parameters of the selected algorithm and evaluation metric</a:t>
          </a:r>
          <a:endParaRPr lang="en-US" sz="2000" dirty="0" smtClean="0"/>
        </a:p>
      </dgm:t>
    </dgm:pt>
    <dgm:pt modelId="{FBF50848-040C-4D01-861C-2A199EA91038}" type="sibTrans" cxnId="{A9DCF85C-6F47-4695-A1B6-01ABED93272D}">
      <dgm:prSet/>
      <dgm:spPr/>
      <dgm:t>
        <a:bodyPr/>
        <a:lstStyle/>
        <a:p>
          <a:endParaRPr lang="en-US" sz="2000"/>
        </a:p>
      </dgm:t>
    </dgm:pt>
    <dgm:pt modelId="{86B4F2F7-B961-4489-8D9F-AF2E0B39B2D5}" type="parTrans" cxnId="{A9DCF85C-6F47-4695-A1B6-01ABED93272D}">
      <dgm:prSet/>
      <dgm:spPr/>
      <dgm:t>
        <a:bodyPr/>
        <a:lstStyle/>
        <a:p>
          <a:endParaRPr lang="en-US" sz="2000"/>
        </a:p>
      </dgm:t>
    </dgm:pt>
    <dgm:pt modelId="{40DF7946-99DA-4212-8314-7B2759F9DC4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smtClean="0"/>
            <a:t>Identify and interpret groupings</a:t>
          </a:r>
          <a:endParaRPr lang="en-US" dirty="0"/>
        </a:p>
      </dgm:t>
    </dgm:pt>
    <dgm:pt modelId="{AFDE16A2-80DA-49B4-B978-B542C76DE7C1}" type="parTrans" cxnId="{C8A6A7AE-8EE1-4504-9ABB-750F8FA30FA9}">
      <dgm:prSet/>
      <dgm:spPr/>
      <dgm:t>
        <a:bodyPr/>
        <a:lstStyle/>
        <a:p>
          <a:endParaRPr lang="en-US"/>
        </a:p>
      </dgm:t>
    </dgm:pt>
    <dgm:pt modelId="{1253BBBA-E061-4D94-B236-2D9025377D80}" type="sibTrans" cxnId="{C8A6A7AE-8EE1-4504-9ABB-750F8FA30FA9}">
      <dgm:prSet/>
      <dgm:spPr/>
      <dgm:t>
        <a:bodyPr/>
        <a:lstStyle/>
        <a:p>
          <a:endParaRPr lang="en-US"/>
        </a:p>
      </dgm:t>
    </dgm:pt>
    <dgm:pt modelId="{DFB97F7D-F07E-4A6A-A652-12E305140B49}" type="pres">
      <dgm:prSet presAssocID="{1E8879C4-65D3-4331-8215-3E2CD5E1BCE2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CC3065-CAA2-41BB-899B-0924F8AFBDD5}" type="pres">
      <dgm:prSet presAssocID="{1E8879C4-65D3-4331-8215-3E2CD5E1BCE2}" presName="arrow" presStyleLbl="bgShp" presStyleIdx="0" presStyleCnt="1"/>
      <dgm:spPr>
        <a:solidFill>
          <a:schemeClr val="tx2">
            <a:lumMod val="40000"/>
            <a:lumOff val="60000"/>
          </a:schemeClr>
        </a:solidFill>
      </dgm:spPr>
    </dgm:pt>
    <dgm:pt modelId="{C82FD281-F12D-4B57-8116-A6A904A02128}" type="pres">
      <dgm:prSet presAssocID="{1E8879C4-65D3-4331-8215-3E2CD5E1BCE2}" presName="linearProcess" presStyleCnt="0"/>
      <dgm:spPr/>
    </dgm:pt>
    <dgm:pt modelId="{8C2C2896-EDD7-486A-AE1E-9C5B4E55241C}" type="pres">
      <dgm:prSet presAssocID="{E8C15E5C-1A28-42CC-9782-2D11A88A370B}" presName="textNode" presStyleLbl="node1" presStyleIdx="0" presStyleCnt="6" custScaleX="72250" custLinFactNeighborX="-9954" custLinFactNeighborY="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3DFF6-618E-4A6D-8CDE-C40F6A7CE3AC}" type="pres">
      <dgm:prSet presAssocID="{C2757382-5661-4342-B26E-8618460A4733}" presName="sibTrans" presStyleCnt="0"/>
      <dgm:spPr/>
    </dgm:pt>
    <dgm:pt modelId="{CC257957-D0A7-4902-B9E8-792F60432B1E}" type="pres">
      <dgm:prSet presAssocID="{6935E341-7AAB-43C6-A56A-FE78DDF36875}" presName="textNode" presStyleLbl="node1" presStyleIdx="1" presStyleCnt="6" custScaleX="79466" custLinFactNeighborX="-71550" custLinFactNeighborY="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59A4D-47A6-4AC1-8FBE-D3AE3A902BC3}" type="pres">
      <dgm:prSet presAssocID="{023E0742-F54E-451E-8E71-C175E7F89DCF}" presName="sibTrans" presStyleCnt="0"/>
      <dgm:spPr/>
    </dgm:pt>
    <dgm:pt modelId="{29487E74-F91A-427F-BABF-42ACFD9138AD}" type="pres">
      <dgm:prSet presAssocID="{C5CFAA93-A6BB-4163-ABBD-E9B540E1B06A}" presName="textNode" presStyleLbl="node1" presStyleIdx="2" presStyleCnt="6" custScaleX="75969" custLinFactX="-1551" custLinFactNeighborX="-100000" custLinFactNeighborY="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2A197-43CB-492B-93FA-04C07E10E9B2}" type="pres">
      <dgm:prSet presAssocID="{FBF50848-040C-4D01-861C-2A199EA91038}" presName="sibTrans" presStyleCnt="0"/>
      <dgm:spPr/>
    </dgm:pt>
    <dgm:pt modelId="{BBCAAECE-A541-4237-8C11-4CAAB8002FC8}" type="pres">
      <dgm:prSet presAssocID="{40F03363-FDB4-4BB7-9AF5-FC9FAC141141}" presName="textNode" presStyleLbl="node1" presStyleIdx="3" presStyleCnt="6" custScaleX="63417" custLinFactX="-3771" custLinFactNeighborX="-100000" custLinFactNeighborY="-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D49BD-330A-4031-94F9-A4D1BF6D2F14}" type="pres">
      <dgm:prSet presAssocID="{C397EF55-72FF-411A-A5A2-FB353775DDAC}" presName="sibTrans" presStyleCnt="0"/>
      <dgm:spPr/>
    </dgm:pt>
    <dgm:pt modelId="{6F743E3B-40E4-4236-8324-B95FA53B5F5E}" type="pres">
      <dgm:prSet presAssocID="{1D8EEEB8-533C-405C-812B-D392053F884D}" presName="textNode" presStyleLbl="node1" presStyleIdx="4" presStyleCnt="6" custScaleX="72996" custLinFactX="-4682" custLinFactNeighborX="-100000" custLinFactNeighborY="14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D29E4-4379-41F5-A4FD-1CE745F7A475}" type="pres">
      <dgm:prSet presAssocID="{B853B0D5-90B6-46CA-80E3-4798AC9118AA}" presName="sibTrans" presStyleCnt="0"/>
      <dgm:spPr/>
    </dgm:pt>
    <dgm:pt modelId="{0574AD67-FA85-40FD-8243-276DE21F6603}" type="pres">
      <dgm:prSet presAssocID="{40DF7946-99DA-4212-8314-7B2759F9DC4C}" presName="textNode" presStyleLbl="node1" presStyleIdx="5" presStyleCnt="6" custScaleX="72250" custLinFactX="-6419" custLinFactNeighborX="-100000" custLinFactNeighborY="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2224F3-8D46-4F4A-97D4-CBE9C2E67B63}" type="presOf" srcId="{E8C15E5C-1A28-42CC-9782-2D11A88A370B}" destId="{8C2C2896-EDD7-486A-AE1E-9C5B4E55241C}" srcOrd="0" destOrd="0" presId="urn:microsoft.com/office/officeart/2005/8/layout/hProcess9"/>
    <dgm:cxn modelId="{169DD2B5-88B5-41C8-BD6C-FE3FD79456FC}" type="presOf" srcId="{1E8879C4-65D3-4331-8215-3E2CD5E1BCE2}" destId="{DFB97F7D-F07E-4A6A-A652-12E305140B49}" srcOrd="0" destOrd="0" presId="urn:microsoft.com/office/officeart/2005/8/layout/hProcess9"/>
    <dgm:cxn modelId="{AD9AF38C-22E5-48E9-96B1-F934A734A2D9}" srcId="{1E8879C4-65D3-4331-8215-3E2CD5E1BCE2}" destId="{1D8EEEB8-533C-405C-812B-D392053F884D}" srcOrd="4" destOrd="0" parTransId="{423AABEA-7937-4207-8CA4-6FC95471EA6D}" sibTransId="{B853B0D5-90B6-46CA-80E3-4798AC9118AA}"/>
    <dgm:cxn modelId="{A9DCF85C-6F47-4695-A1B6-01ABED93272D}" srcId="{1E8879C4-65D3-4331-8215-3E2CD5E1BCE2}" destId="{C5CFAA93-A6BB-4163-ABBD-E9B540E1B06A}" srcOrd="2" destOrd="0" parTransId="{86B4F2F7-B961-4489-8D9F-AF2E0B39B2D5}" sibTransId="{FBF50848-040C-4D01-861C-2A199EA91038}"/>
    <dgm:cxn modelId="{6A4E4D4A-19BC-4759-AF1C-4CB3CEA8AFB6}" srcId="{1E8879C4-65D3-4331-8215-3E2CD5E1BCE2}" destId="{6935E341-7AAB-43C6-A56A-FE78DDF36875}" srcOrd="1" destOrd="0" parTransId="{5DB1C252-5D63-4D3F-A7A0-59F51CC48356}" sibTransId="{023E0742-F54E-451E-8E71-C175E7F89DCF}"/>
    <dgm:cxn modelId="{CCAA0C27-FB1B-4BD6-A558-D85DA33DF6F0}" type="presOf" srcId="{C5CFAA93-A6BB-4163-ABBD-E9B540E1B06A}" destId="{29487E74-F91A-427F-BABF-42ACFD9138AD}" srcOrd="0" destOrd="0" presId="urn:microsoft.com/office/officeart/2005/8/layout/hProcess9"/>
    <dgm:cxn modelId="{D0240305-4D55-4287-A609-9D41582031FA}" srcId="{1E8879C4-65D3-4331-8215-3E2CD5E1BCE2}" destId="{40F03363-FDB4-4BB7-9AF5-FC9FAC141141}" srcOrd="3" destOrd="0" parTransId="{D02DB57F-3D1C-4DDE-941A-4DE6E82129FA}" sibTransId="{C397EF55-72FF-411A-A5A2-FB353775DDAC}"/>
    <dgm:cxn modelId="{CC56DE62-2224-433D-89EE-846F6A1CE241}" type="presOf" srcId="{40DF7946-99DA-4212-8314-7B2759F9DC4C}" destId="{0574AD67-FA85-40FD-8243-276DE21F6603}" srcOrd="0" destOrd="0" presId="urn:microsoft.com/office/officeart/2005/8/layout/hProcess9"/>
    <dgm:cxn modelId="{FFD3F9CE-2B94-4E21-8B28-E3C1C45CE697}" type="presOf" srcId="{40F03363-FDB4-4BB7-9AF5-FC9FAC141141}" destId="{BBCAAECE-A541-4237-8C11-4CAAB8002FC8}" srcOrd="0" destOrd="0" presId="urn:microsoft.com/office/officeart/2005/8/layout/hProcess9"/>
    <dgm:cxn modelId="{C8A6A7AE-8EE1-4504-9ABB-750F8FA30FA9}" srcId="{1E8879C4-65D3-4331-8215-3E2CD5E1BCE2}" destId="{40DF7946-99DA-4212-8314-7B2759F9DC4C}" srcOrd="5" destOrd="0" parTransId="{AFDE16A2-80DA-49B4-B978-B542C76DE7C1}" sibTransId="{1253BBBA-E061-4D94-B236-2D9025377D80}"/>
    <dgm:cxn modelId="{2C1AA07E-F9E0-4BC7-9EB3-8E73E638AC33}" srcId="{1E8879C4-65D3-4331-8215-3E2CD5E1BCE2}" destId="{E8C15E5C-1A28-42CC-9782-2D11A88A370B}" srcOrd="0" destOrd="0" parTransId="{B3AFB823-25B0-4852-805C-8A59A785B80F}" sibTransId="{C2757382-5661-4342-B26E-8618460A4733}"/>
    <dgm:cxn modelId="{F8A89F0A-CA16-46BB-88D6-15075EB62920}" type="presOf" srcId="{6935E341-7AAB-43C6-A56A-FE78DDF36875}" destId="{CC257957-D0A7-4902-B9E8-792F60432B1E}" srcOrd="0" destOrd="0" presId="urn:microsoft.com/office/officeart/2005/8/layout/hProcess9"/>
    <dgm:cxn modelId="{2224AA14-34BC-48EF-97BC-A97D4E6D730D}" type="presOf" srcId="{1D8EEEB8-533C-405C-812B-D392053F884D}" destId="{6F743E3B-40E4-4236-8324-B95FA53B5F5E}" srcOrd="0" destOrd="0" presId="urn:microsoft.com/office/officeart/2005/8/layout/hProcess9"/>
    <dgm:cxn modelId="{A81137DA-349E-4F39-BE8A-4BF51E99F8AB}" type="presParOf" srcId="{DFB97F7D-F07E-4A6A-A652-12E305140B49}" destId="{7BCC3065-CAA2-41BB-899B-0924F8AFBDD5}" srcOrd="0" destOrd="0" presId="urn:microsoft.com/office/officeart/2005/8/layout/hProcess9"/>
    <dgm:cxn modelId="{EE10BA9D-0D4D-4871-954A-BC2FED1644C9}" type="presParOf" srcId="{DFB97F7D-F07E-4A6A-A652-12E305140B49}" destId="{C82FD281-F12D-4B57-8116-A6A904A02128}" srcOrd="1" destOrd="0" presId="urn:microsoft.com/office/officeart/2005/8/layout/hProcess9"/>
    <dgm:cxn modelId="{561714E5-5373-40F4-AB72-C1BAEA0BF5E1}" type="presParOf" srcId="{C82FD281-F12D-4B57-8116-A6A904A02128}" destId="{8C2C2896-EDD7-486A-AE1E-9C5B4E55241C}" srcOrd="0" destOrd="0" presId="urn:microsoft.com/office/officeart/2005/8/layout/hProcess9"/>
    <dgm:cxn modelId="{D0AE8FB7-AA4B-48A8-A368-A926224A4B65}" type="presParOf" srcId="{C82FD281-F12D-4B57-8116-A6A904A02128}" destId="{57F3DFF6-618E-4A6D-8CDE-C40F6A7CE3AC}" srcOrd="1" destOrd="0" presId="urn:microsoft.com/office/officeart/2005/8/layout/hProcess9"/>
    <dgm:cxn modelId="{EE8C1711-B3EB-420E-9AE3-ED816FF0E7A8}" type="presParOf" srcId="{C82FD281-F12D-4B57-8116-A6A904A02128}" destId="{CC257957-D0A7-4902-B9E8-792F60432B1E}" srcOrd="2" destOrd="0" presId="urn:microsoft.com/office/officeart/2005/8/layout/hProcess9"/>
    <dgm:cxn modelId="{D75A0CD2-D53D-438B-B482-E747947A0295}" type="presParOf" srcId="{C82FD281-F12D-4B57-8116-A6A904A02128}" destId="{9EC59A4D-47A6-4AC1-8FBE-D3AE3A902BC3}" srcOrd="3" destOrd="0" presId="urn:microsoft.com/office/officeart/2005/8/layout/hProcess9"/>
    <dgm:cxn modelId="{471B25E5-C544-43E9-A02C-6F1E06E642BC}" type="presParOf" srcId="{C82FD281-F12D-4B57-8116-A6A904A02128}" destId="{29487E74-F91A-427F-BABF-42ACFD9138AD}" srcOrd="4" destOrd="0" presId="urn:microsoft.com/office/officeart/2005/8/layout/hProcess9"/>
    <dgm:cxn modelId="{A1917CBA-B0F8-4289-B69B-D3BD684D2B3D}" type="presParOf" srcId="{C82FD281-F12D-4B57-8116-A6A904A02128}" destId="{9D82A197-43CB-492B-93FA-04C07E10E9B2}" srcOrd="5" destOrd="0" presId="urn:microsoft.com/office/officeart/2005/8/layout/hProcess9"/>
    <dgm:cxn modelId="{85D307E4-BB03-44EB-BAEE-08F563B0163F}" type="presParOf" srcId="{C82FD281-F12D-4B57-8116-A6A904A02128}" destId="{BBCAAECE-A541-4237-8C11-4CAAB8002FC8}" srcOrd="6" destOrd="0" presId="urn:microsoft.com/office/officeart/2005/8/layout/hProcess9"/>
    <dgm:cxn modelId="{D115B8B0-EDF0-470B-A26A-290A8DA4FFAF}" type="presParOf" srcId="{C82FD281-F12D-4B57-8116-A6A904A02128}" destId="{DCBD49BD-330A-4031-94F9-A4D1BF6D2F14}" srcOrd="7" destOrd="0" presId="urn:microsoft.com/office/officeart/2005/8/layout/hProcess9"/>
    <dgm:cxn modelId="{48D1E847-1FFE-4B2C-B3EA-0E1EB7F78B22}" type="presParOf" srcId="{C82FD281-F12D-4B57-8116-A6A904A02128}" destId="{6F743E3B-40E4-4236-8324-B95FA53B5F5E}" srcOrd="8" destOrd="0" presId="urn:microsoft.com/office/officeart/2005/8/layout/hProcess9"/>
    <dgm:cxn modelId="{1E9F636C-219A-433F-9066-15F208908E0C}" type="presParOf" srcId="{C82FD281-F12D-4B57-8116-A6A904A02128}" destId="{01CD29E4-4379-41F5-A4FD-1CE745F7A475}" srcOrd="9" destOrd="0" presId="urn:microsoft.com/office/officeart/2005/8/layout/hProcess9"/>
    <dgm:cxn modelId="{6E8E9734-47CB-4579-A8CA-828641E1B571}" type="presParOf" srcId="{C82FD281-F12D-4B57-8116-A6A904A02128}" destId="{0574AD67-FA85-40FD-8243-276DE21F6603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C3065-CAA2-41BB-899B-0924F8AFBDD5}">
      <dsp:nvSpPr>
        <dsp:cNvPr id="0" name=""/>
        <dsp:cNvSpPr/>
      </dsp:nvSpPr>
      <dsp:spPr>
        <a:xfrm>
          <a:off x="861337" y="0"/>
          <a:ext cx="9761821" cy="5830359"/>
        </a:xfrm>
        <a:prstGeom prst="rightArrow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C2896-EDD7-486A-AE1E-9C5B4E55241C}">
      <dsp:nvSpPr>
        <dsp:cNvPr id="0" name=""/>
        <dsp:cNvSpPr/>
      </dsp:nvSpPr>
      <dsp:spPr>
        <a:xfrm>
          <a:off x="0" y="1751183"/>
          <a:ext cx="1801218" cy="2332143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Pre-Processing</a:t>
          </a:r>
          <a:endParaRPr lang="en-US" sz="2000" kern="1200" dirty="0"/>
        </a:p>
      </dsp:txBody>
      <dsp:txXfrm>
        <a:off x="87928" y="1839111"/>
        <a:ext cx="1625362" cy="2156287"/>
      </dsp:txXfrm>
    </dsp:sp>
    <dsp:sp modelId="{CC257957-D0A7-4902-B9E8-792F60432B1E}">
      <dsp:nvSpPr>
        <dsp:cNvPr id="0" name=""/>
        <dsp:cNvSpPr/>
      </dsp:nvSpPr>
      <dsp:spPr>
        <a:xfrm>
          <a:off x="1839306" y="1757736"/>
          <a:ext cx="1981115" cy="2332143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Select algorithm and evaluation metric</a:t>
          </a:r>
          <a:endParaRPr lang="en-US" sz="2000" kern="1200" dirty="0"/>
        </a:p>
      </dsp:txBody>
      <dsp:txXfrm>
        <a:off x="1936016" y="1854446"/>
        <a:ext cx="1787695" cy="2138723"/>
      </dsp:txXfrm>
    </dsp:sp>
    <dsp:sp modelId="{29487E74-F91A-427F-BABF-42ACFD9138AD}">
      <dsp:nvSpPr>
        <dsp:cNvPr id="0" name=""/>
        <dsp:cNvSpPr/>
      </dsp:nvSpPr>
      <dsp:spPr>
        <a:xfrm>
          <a:off x="3867338" y="1757736"/>
          <a:ext cx="1893934" cy="2332143"/>
        </a:xfrm>
        <a:prstGeom prst="round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</a:t>
          </a:r>
          <a:r>
            <a:rPr lang="en-US" sz="2000" kern="1200" baseline="0" dirty="0" smtClean="0"/>
            <a:t> different parameters of the selected algorithm and evaluation metric</a:t>
          </a:r>
          <a:endParaRPr lang="en-US" sz="2000" kern="1200" dirty="0" smtClean="0"/>
        </a:p>
      </dsp:txBody>
      <dsp:txXfrm>
        <a:off x="3959792" y="1850190"/>
        <a:ext cx="1709026" cy="2147235"/>
      </dsp:txXfrm>
    </dsp:sp>
    <dsp:sp modelId="{BBCAAECE-A541-4237-8C11-4CAAB8002FC8}">
      <dsp:nvSpPr>
        <dsp:cNvPr id="0" name=""/>
        <dsp:cNvSpPr/>
      </dsp:nvSpPr>
      <dsp:spPr>
        <a:xfrm>
          <a:off x="5825541" y="1740478"/>
          <a:ext cx="1581008" cy="2332143"/>
        </a:xfrm>
        <a:prstGeom prst="round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Choose the best parameter for the algorithm</a:t>
          </a:r>
        </a:p>
      </dsp:txBody>
      <dsp:txXfrm>
        <a:off x="5902719" y="1817656"/>
        <a:ext cx="1426652" cy="2177787"/>
      </dsp:txXfrm>
    </dsp:sp>
    <dsp:sp modelId="{6F743E3B-40E4-4236-8324-B95FA53B5F5E}">
      <dsp:nvSpPr>
        <dsp:cNvPr id="0" name=""/>
        <dsp:cNvSpPr/>
      </dsp:nvSpPr>
      <dsp:spPr>
        <a:xfrm>
          <a:off x="7503451" y="1783600"/>
          <a:ext cx="1819816" cy="2332143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Append the final cluster assignment to the original dataset</a:t>
          </a:r>
        </a:p>
      </dsp:txBody>
      <dsp:txXfrm>
        <a:off x="7592287" y="1872436"/>
        <a:ext cx="1642144" cy="2154471"/>
      </dsp:txXfrm>
    </dsp:sp>
    <dsp:sp modelId="{0574AD67-FA85-40FD-8243-276DE21F6603}">
      <dsp:nvSpPr>
        <dsp:cNvPr id="0" name=""/>
        <dsp:cNvSpPr/>
      </dsp:nvSpPr>
      <dsp:spPr>
        <a:xfrm>
          <a:off x="9399578" y="1751183"/>
          <a:ext cx="1801218" cy="2332143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Identify and interpret groupings</a:t>
          </a:r>
          <a:endParaRPr lang="en-US" sz="2500" kern="1200" dirty="0"/>
        </a:p>
      </dsp:txBody>
      <dsp:txXfrm>
        <a:off x="9487506" y="1839111"/>
        <a:ext cx="1625362" cy="2156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5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6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60DC36-8EFA-4378-9855-E019C55AC4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784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6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54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5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5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8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8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7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5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7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16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8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0DA1498-92C7-4E4B-8045-C9195F453964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7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1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664841"/>
            <a:ext cx="9144000" cy="7728269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Car insurance customer segmentations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u="sng" dirty="0" err="1" smtClean="0">
                <a:solidFill>
                  <a:schemeClr val="bg1"/>
                </a:solidFill>
              </a:rPr>
              <a:t>MC</a:t>
            </a:r>
            <a:r>
              <a:rPr lang="en-US" b="1" u="sng" dirty="0" err="1" smtClean="0">
                <a:solidFill>
                  <a:schemeClr val="tx1"/>
                </a:solidFill>
              </a:rPr>
              <a:t>Customer</a:t>
            </a:r>
            <a:r>
              <a:rPr lang="en-US" b="1" u="sng" dirty="0" smtClean="0">
                <a:solidFill>
                  <a:schemeClr val="tx1"/>
                </a:solidFill>
              </a:rPr>
              <a:t> segmentation exercise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i="1" cap="none" dirty="0" smtClean="0">
                <a:solidFill>
                  <a:schemeClr val="tx1"/>
                </a:solidFill>
              </a:rPr>
              <a:t>by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charity </a:t>
            </a:r>
            <a:r>
              <a:rPr lang="en-US" sz="3200" b="1" dirty="0" err="1" smtClean="0">
                <a:solidFill>
                  <a:schemeClr val="tx1"/>
                </a:solidFill>
              </a:rPr>
              <a:t>mwanza</a:t>
            </a:r>
            <a:r>
              <a:rPr lang="en-US" sz="3200" b="1" dirty="0" smtClean="0">
                <a:solidFill>
                  <a:schemeClr val="tx1"/>
                </a:solidFill>
              </a:rPr>
              <a:t/>
            </a:r>
            <a:br>
              <a:rPr lang="en-US" sz="3200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march 8</a:t>
            </a:r>
            <a:r>
              <a:rPr lang="en-US" sz="3200" b="1" baseline="30000" dirty="0" smtClean="0">
                <a:solidFill>
                  <a:schemeClr val="tx1"/>
                </a:solidFill>
              </a:rPr>
              <a:t>th</a:t>
            </a:r>
            <a:r>
              <a:rPr lang="en-US" sz="3200" b="1" dirty="0" smtClean="0">
                <a:solidFill>
                  <a:schemeClr val="tx1"/>
                </a:solidFill>
              </a:rPr>
              <a:t>, 2022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i="1" cap="none" dirty="0" smtClean="0">
                <a:solidFill>
                  <a:schemeClr val="bg1"/>
                </a:solidFill>
              </a:rPr>
              <a:t>by</a:t>
            </a:r>
            <a:br>
              <a:rPr lang="en-US" i="1" cap="none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charity </a:t>
            </a:r>
            <a:r>
              <a:rPr lang="en-US" sz="2800" b="1" dirty="0" err="1" smtClean="0">
                <a:solidFill>
                  <a:schemeClr val="bg1"/>
                </a:solidFill>
              </a:rPr>
              <a:t>mwanza</a:t>
            </a:r>
            <a:r>
              <a:rPr lang="en-US" sz="2800" b="1" dirty="0" smtClean="0">
                <a:solidFill>
                  <a:schemeClr val="bg1"/>
                </a:solidFill>
              </a:rPr>
              <a:t/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march 8</a:t>
            </a:r>
            <a:r>
              <a:rPr lang="en-US" sz="2800" b="1" baseline="30000" dirty="0" smtClean="0">
                <a:solidFill>
                  <a:schemeClr val="bg1"/>
                </a:solidFill>
              </a:rPr>
              <a:t>th</a:t>
            </a:r>
            <a:r>
              <a:rPr lang="en-US" sz="2800" b="1" dirty="0" smtClean="0">
                <a:solidFill>
                  <a:schemeClr val="bg1"/>
                </a:solidFill>
              </a:rPr>
              <a:t>, 2022</a:t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/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/>
            </a:r>
            <a:br>
              <a:rPr lang="en-US" sz="2800" b="1" dirty="0" smtClean="0">
                <a:solidFill>
                  <a:schemeClr val="bg1"/>
                </a:solidFill>
              </a:rPr>
            </a:b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dirty="0" smtClean="0"/>
              <a:t>Part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dirty="0" smtClean="0"/>
              <a:t>Detailed presentation </a:t>
            </a:r>
            <a:endParaRPr lang="en-GB" sz="3200" b="1" i="1" dirty="0"/>
          </a:p>
        </p:txBody>
      </p:sp>
    </p:spTree>
    <p:extLst>
      <p:ext uri="{BB962C8B-B14F-4D97-AF65-F5344CB8AC3E}">
        <p14:creationId xmlns:p14="http://schemas.microsoft.com/office/powerpoint/2010/main" val="8979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717" y="196941"/>
            <a:ext cx="7729728" cy="1188720"/>
          </a:xfrm>
          <a:solidFill>
            <a:srgbClr val="0070C0"/>
          </a:solidFill>
        </p:spPr>
        <p:txBody>
          <a:bodyPr/>
          <a:lstStyle/>
          <a:p>
            <a:r>
              <a:rPr lang="en-US" dirty="0" smtClean="0"/>
              <a:t>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566" y="1587261"/>
            <a:ext cx="9299276" cy="510683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Data Pre-Processing </a:t>
            </a:r>
          </a:p>
          <a:p>
            <a:pPr lvl="1"/>
            <a:r>
              <a:rPr lang="en-US" dirty="0"/>
              <a:t>Remove unwanted </a:t>
            </a:r>
            <a:r>
              <a:rPr lang="en-US" dirty="0" smtClean="0"/>
              <a:t>data </a:t>
            </a:r>
          </a:p>
          <a:p>
            <a:pPr lvl="2"/>
            <a:r>
              <a:rPr lang="en-US" dirty="0" smtClean="0"/>
              <a:t>This includes </a:t>
            </a:r>
            <a:r>
              <a:rPr lang="en-US" dirty="0"/>
              <a:t>columns and rows with null </a:t>
            </a:r>
            <a:r>
              <a:rPr lang="en-US" dirty="0" smtClean="0"/>
              <a:t>values</a:t>
            </a:r>
            <a:endParaRPr lang="en-US" dirty="0"/>
          </a:p>
          <a:p>
            <a:pPr lvl="1"/>
            <a:r>
              <a:rPr lang="en-US" dirty="0"/>
              <a:t>Fit data using </a:t>
            </a:r>
            <a:r>
              <a:rPr lang="en-US" dirty="0" err="1" smtClean="0"/>
              <a:t>MinMaxscaler</a:t>
            </a:r>
            <a:endParaRPr lang="en-US" dirty="0" smtClean="0"/>
          </a:p>
          <a:p>
            <a:pPr lvl="2"/>
            <a:r>
              <a:rPr lang="en-US" dirty="0" smtClean="0"/>
              <a:t>This reduces the all the data in the columns to have values that range between 0 and 1 </a:t>
            </a:r>
            <a:endParaRPr lang="en-US" dirty="0"/>
          </a:p>
          <a:p>
            <a:pPr lvl="1"/>
            <a:r>
              <a:rPr lang="en-US" dirty="0"/>
              <a:t>Scale updated </a:t>
            </a:r>
            <a:r>
              <a:rPr lang="en-US" dirty="0" smtClean="0"/>
              <a:t>data frame </a:t>
            </a:r>
            <a:r>
              <a:rPr lang="en-US" dirty="0"/>
              <a:t>to be clustered</a:t>
            </a:r>
          </a:p>
          <a:p>
            <a:r>
              <a:rPr lang="en-US" sz="2800" dirty="0"/>
              <a:t>Select algorithm and evaluation metric</a:t>
            </a:r>
          </a:p>
          <a:p>
            <a:pPr lvl="1"/>
            <a:r>
              <a:rPr lang="en-US" dirty="0"/>
              <a:t>Algorithm </a:t>
            </a:r>
            <a:endParaRPr lang="en-US" dirty="0" smtClean="0"/>
          </a:p>
          <a:p>
            <a:pPr lvl="2"/>
            <a:r>
              <a:rPr lang="en-US" dirty="0" err="1" smtClean="0"/>
              <a:t>Kmeans</a:t>
            </a:r>
            <a:endParaRPr lang="en-US" dirty="0"/>
          </a:p>
          <a:p>
            <a:pPr lvl="2"/>
            <a:r>
              <a:rPr lang="en-US" dirty="0" smtClean="0"/>
              <a:t>Hierarchical </a:t>
            </a:r>
            <a:r>
              <a:rPr lang="en-US" dirty="0"/>
              <a:t>method)</a:t>
            </a:r>
          </a:p>
          <a:p>
            <a:pPr lvl="1"/>
            <a:r>
              <a:rPr lang="en-US" dirty="0"/>
              <a:t>Evaluation metric </a:t>
            </a:r>
            <a:endParaRPr lang="en-US" dirty="0" smtClean="0"/>
          </a:p>
          <a:p>
            <a:pPr lvl="2"/>
            <a:r>
              <a:rPr lang="en-US" dirty="0" smtClean="0"/>
              <a:t>silhouette score</a:t>
            </a:r>
          </a:p>
          <a:p>
            <a:pPr lvl="2"/>
            <a:r>
              <a:rPr lang="en-US" dirty="0" smtClean="0"/>
              <a:t>Inertia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7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453" y="214195"/>
            <a:ext cx="7729728" cy="1188720"/>
          </a:xfrm>
          <a:solidFill>
            <a:srgbClr val="0070C0"/>
          </a:solidFill>
        </p:spPr>
        <p:txBody>
          <a:bodyPr/>
          <a:lstStyle/>
          <a:p>
            <a:r>
              <a:rPr lang="en-GB" dirty="0" err="1"/>
              <a:t>KMeans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404" y="2300088"/>
            <a:ext cx="5669990" cy="429386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KMeans</a:t>
            </a:r>
            <a:r>
              <a:rPr lang="en-US" dirty="0" smtClean="0"/>
              <a:t> is widely used and known for data clustering. </a:t>
            </a:r>
          </a:p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/>
              <a:t>following are the major advantages of </a:t>
            </a:r>
            <a:r>
              <a:rPr lang="en-US" b="1" dirty="0" err="1" smtClean="0"/>
              <a:t>Kmeans</a:t>
            </a:r>
            <a:r>
              <a:rPr lang="en-US" b="1" dirty="0" smtClean="0"/>
              <a:t>;</a:t>
            </a:r>
            <a:endParaRPr lang="en-US" b="1" dirty="0"/>
          </a:p>
          <a:p>
            <a:pPr lvl="1"/>
            <a:r>
              <a:rPr lang="en-GB" dirty="0" smtClean="0"/>
              <a:t>Its </a:t>
            </a:r>
            <a:r>
              <a:rPr lang="en-GB" dirty="0"/>
              <a:t>simple to implement</a:t>
            </a:r>
          </a:p>
          <a:p>
            <a:pPr lvl="1"/>
            <a:r>
              <a:rPr lang="en-GB" dirty="0"/>
              <a:t>Easily adapts to new examples</a:t>
            </a:r>
          </a:p>
          <a:p>
            <a:pPr lvl="1"/>
            <a:r>
              <a:rPr lang="en-GB" dirty="0"/>
              <a:t>Generalizes to clusters of different shapes</a:t>
            </a:r>
          </a:p>
          <a:p>
            <a:pPr marL="0" indent="0">
              <a:buNone/>
            </a:pPr>
            <a:r>
              <a:rPr lang="en-US" b="1" dirty="0" smtClean="0"/>
              <a:t>Disadvantages of </a:t>
            </a:r>
            <a:r>
              <a:rPr lang="en-US" b="1" dirty="0" err="1" smtClean="0"/>
              <a:t>Kmeans</a:t>
            </a:r>
            <a:endParaRPr lang="en-US" b="1" dirty="0" smtClean="0"/>
          </a:p>
          <a:p>
            <a:pPr lvl="1"/>
            <a:r>
              <a:rPr lang="en-GB" dirty="0" smtClean="0"/>
              <a:t>Requires </a:t>
            </a:r>
            <a:r>
              <a:rPr lang="en-GB" dirty="0"/>
              <a:t>numerical data in columns</a:t>
            </a:r>
          </a:p>
          <a:p>
            <a:pPr lvl="1"/>
            <a:r>
              <a:rPr lang="en-GB" dirty="0"/>
              <a:t>Outliers cause problems to the dataset</a:t>
            </a:r>
          </a:p>
          <a:p>
            <a:endParaRPr lang="en-US" dirty="0" smtClean="0"/>
          </a:p>
          <a:p>
            <a:pPr marL="2286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054" y="2337757"/>
            <a:ext cx="5078530" cy="36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8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585" y="312738"/>
            <a:ext cx="7729728" cy="769217"/>
          </a:xfrm>
          <a:solidFill>
            <a:srgbClr val="0070C0"/>
          </a:solidFill>
        </p:spPr>
        <p:txBody>
          <a:bodyPr/>
          <a:lstStyle/>
          <a:p>
            <a:r>
              <a:rPr lang="en-GB" dirty="0"/>
              <a:t>KMEANS </a:t>
            </a:r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585" y="1417977"/>
            <a:ext cx="7729728" cy="3101983"/>
          </a:xfrm>
        </p:spPr>
        <p:txBody>
          <a:bodyPr/>
          <a:lstStyle/>
          <a:p>
            <a:r>
              <a:rPr lang="en-GB" dirty="0"/>
              <a:t>I tested k in range of 3 to 15 clusters</a:t>
            </a:r>
          </a:p>
          <a:p>
            <a:r>
              <a:rPr lang="en-GB" dirty="0"/>
              <a:t>Elbow method was used to test these clusters where k was plotted against the inertia values</a:t>
            </a:r>
          </a:p>
          <a:p>
            <a:r>
              <a:rPr lang="en-GB" dirty="0"/>
              <a:t>According to the graph below the elbow is between </a:t>
            </a:r>
            <a:r>
              <a:rPr lang="en-GB" dirty="0" smtClean="0"/>
              <a:t>8 </a:t>
            </a:r>
            <a:r>
              <a:rPr lang="en-GB" dirty="0"/>
              <a:t>and </a:t>
            </a:r>
            <a:r>
              <a:rPr lang="en-GB" dirty="0" smtClean="0"/>
              <a:t>12</a:t>
            </a:r>
          </a:p>
          <a:p>
            <a:r>
              <a:rPr lang="en-US" dirty="0" smtClean="0"/>
              <a:t>Below is the elbow method graph</a:t>
            </a:r>
          </a:p>
          <a:p>
            <a:endParaRPr lang="en-GB" dirty="0"/>
          </a:p>
        </p:txBody>
      </p:sp>
      <p:sp>
        <p:nvSpPr>
          <p:cNvPr id="4" name="AutoShape 2" descr="data:image/png;base64,iVBORw0KGgoAAAANSUhEUgAAAYsAAAEWCAYAAACXGLsWAAAAOXRFWHRTb2Z0d2FyZQBNYXRwbG90bGliIHZlcnNpb24zLjQuMywgaHR0cHM6Ly9tYXRwbG90bGliLm9yZy/MnkTPAAAACXBIWXMAAAsTAAALEwEAmpwYAAAr5UlEQVR4nO3deZxU1Zn/8c8XEHABhQiIIIKKIqJBRcQ1JkrEFWeMUdGIiRnUqHFNRp1J8sskMcaJiVHHBTcwUXGPuI6KcUFBgvvGpqKiBDCiEiQg8Pz+OLemqpvurm7o6urq/r5fr3r1vefeW/UUCk/fe855jiICMzOzurQpdwBmZtb8OVmYmVlRThZmZlaUk4WZmRXlZGFmZkU5WZiZWVFOFmZmVpSThdk6ktRH0j8ktS13LACS9pM0rwk+50lJ3y/151jz4GRhTUbS3pKek/SZpE8kPStpt+xYe0mXSpqX/cP7rqTfF1w7V9Ky7FjudWW19x8raYykEyVNLuH3mCvpgNx+RLwfERtFxKpSfaZZuTlZWJOQ1Bl4ALgC6Ar0An4OLM9OuQAYAgwFOgFfB16q9jaHZf8o516nVzs+AnioRF8BSe1K9d5mzZ2ThTWVbQEi4raIWBURyyLi0Yh4NTu+G3BvRHwUydyIuLm+by5pJ+DTiFjj8Ut2J3CepFezu5rbJXUsOH6opJclfZrd+exU7dp/l/QqsFTSbUAf4P7s7ubHkvpKilwykfRdSW9JWiLpHUkn1xJzh+wzBxW0dcvuoLpL2lTSA9k5n0h6RlKD/85K+qGkNyX1buDnd8k+f5Gkxdl27zU/AST9P0l/Ktiv/meysaQbJM2X9KGkXzaXx3ZWP04W1lRmAaskjZd0kKQu1Y5PBc6R9ANJO0pSA9//YODBOo5/m3Tn0Q/YCTgRQNIuwI3AycBXgGuBiZI6FFx7LHAIsElEHAu8T/4u55IaPmshcCjQGfgu8Pvsc6qIiOXAPdn7F8b5VEQsBM4F5gHdgB7AhUCDirlJ+kn2Xb9WPZHW4/PbADcBW5IS5DKgyqO/BhgPrAS2AXYGvgm4v6OCOFlYk4iIz4G9Sf/YXQcskjRRUo/slF8DvwGOA6YDH0oaXe1t/pz9Jpx7/VvBsUOo+xHU5dldyyfA/cDgrP3fgGsj4vnsjmc86dHYsGrXfhARy+r5XR+MiLezO6SngEeBfWo5/Vaq/mM9KmsD+BLoCWwZEV9GxDNR/8qfkvQ74EDg6xGxqKGfHxF/j4i7I+KLiFgC/Ar4Wj0/vzCQHsBBwFkRsTRLRL8Hjmnoe1n5OFlYk4mItyLixIjoDQwCNgcuy46tioj/iYi9gE1I/zDdKGn7grc4IiI2KXhdByBpE2AA8FwdH/+3gu0vgI2y7S2BcwuTELBFFlvOBw35ntmd09Ts0dGnpLueTWs5/QlgfUm7S9qSlMTuzY79NzAHeDR7nHV+A8LYBBgD/DoiPqvjvFo/X9IGkq6V9J6kz4GngU3W4vHRlsB6wPyCP+Nrge4NfB8rIycLK4uImAGMIyWN6seWRcT/AIuBgfV4uwOBSWs5GukD4FfVktAGEXFbYUjVQ6ztzbLHV3cDvwV6RMQmpDueGh+rRcRq4A7Sb/ejgAey3+KJiCURcW5EbAUcRnpMt389v9di0qOwmyTtVdtJdX0+6THYdsDuEdEZ2Df3NWt4q6XABgX7mxVsf0C6W9u04M+4c0TsUM/vYs2Ak4U1CUkDJJ2b6yCVtAXpH6ip2f5ZSvMD1pfULnsE1Yk1R0TVpNgjqLpcB5yS/WYtSRtKOkRSpzquWQBsVcux9kAHYBGwUtJBpOfzdbkVOJr0CC73CCrX8b5N1n/zObAqe9VLRDyZvee9knZv6OeT/vyXAZ9K6gr8rI73eBnYV2nOycak0W25OOaTHsVdKqmzpDaStpbU4EdaVj5OFtZUlgC7A89LWkpKEq+TfnuF9I/SpaTHRR8DpwFHRsQ7Be+RG4GUe92b/UM6HHhkbYKKiOmkfosrSb+NzyHr/K7Dr4H/zB6pnFft/ZYAPyT9tr6Y9Nv6xCIxPE/6zXxz4OGCQ/2Bx4F/AFOAq7IEgKSHJV1Yj+/3GKmTfaKkXRv4+ZcB65P+e0yljj/j7HNuB14FXiANky50AimRvkn6c7mL1B9jFUJeKc8qmaShwJURMbTcsZi1ZL6zsJagrscjZtYIfGdhZmZF+c7CzMyKarG1bjbddNPo27dvucMwM6soL7zwwscR0a16e4tNFn379mX69OnlDsPMrKJIeq+mdj+GMjOzopwszMysKCcLMzMrysnCzMyKcrIwM7OinCzMzKwoJ4tqnn8eLrwQPLHdzCyvxc6zaKjVq+GAA+Avf0n7hxwCe9W6CoCZWetSsjsLSdtJerng9Xm2ZkFXSY9Jmp397FJwzQWS5kiaKenAgvZdJb2WHbt8LdZnLqpNG+jXL7//u9819ieYmVWukiWLiJgZEYMjYjCwK2kpy3uB80mrmvUHJmX7SBpIWpN3B2AEcFXB8o1Xk5aI7J+9RpQi5rPPzm//+c/wzju1nmpm1qo0VZ/F/sDbEfEeMBIYn7WPB47ItkcCEyJieUS8S1qEZqiknkDniJiSLVZ/c8E1jWrQIPhmtqbZ6tVw+eWl+BQzs8rTVMniGCC3pnGPbJnF3HKLuUXbe5HW6s2Zl7X1yrart69B0hhJ0yVNX7Ro0VoFes45+e0bboBPP12rtzEza1FKniwktQcOB+4sdmoNbVFH+5qNEWMjYkhEDOnWbY2iifXyzW/CwIFp+x//gOuvX6u3MTNrUZrizuIg4MWIWJDtL8geLZH9XJi1zwO2KLiuN/BR1t67hvaSkKreXVx+OXz5Zak+zcysMjRFsjiW/CMoSIvXj862RwP3FbQfI6mDpH6kjuxp2aOqJZKGZaOgTii4piSOOw5yNyYffAB3313KTzMza/5KmiwkbQAMB+4paL4YGC5pdnbsYoCIeAO4A3gTeAQ4LSJWZdecClxP6vR+G3i4lHF37AinnZbfv/RST9Izs9atxa7BPWTIkFiXxY8WLoQ+fWD58rT/zDOw996NFJyZWTMl6YWIGFK93eU+atG9Oxx/fH7fk/TMrDVzsqhD9Ul6b79dtlDMzMrKyaIOO+wAB2ZFRyLgD38obzxmZuXiZFFE4TDaG2/0JD0za52cLIoYPjzdYQAsXQrXXVfeeMzMysHJoghP0jMzc7Kol1Gj0ugogHnz4K67yhuPmVlTc7Koh+qT9H73O0/SM7PWxcmink49FTp0SNvTp8PkyeWNx8ysKTlZ1FO3bnDCCfl9T9Izs9bEyaIBzjorv33ffTBnTtlCMTNrUk4WDTBwIIzIFnT1JD0za02cLBqo+iS9xYvLF4uZWVNxsmigAw5Ia3UDfPEFjB1b3njMzJqCk0UD1TRJb8WK8sVjZtYUnCzWwqhR0KNH2v7oI7iz2OriZmYVzsliLXTo4El6Zta6OFmspVNOSTO7AV58Ma2kZ2bWUjlZrCVP0jOz1sTJYh0UTtKbOBFmzy5bKGZmJeVksQ623x4OPjhte5KembVkThbrqHAY7U03wSeflC8WM7NScbJYR9/4Buy0U9r2JD0za6mcLNaRBGefnd+/4gpP0jOzlsfJohEce2zVSXp33FHeeMzMGpuTRSPo0AFOPz2/70l6ZtbSOFk0ksJJei+9BE89Vd54zMwak5NFI9l0Uxg9Or/vSXpm1pI4WTSiwkl6998Ps2aVLRQzs0blZNGIBgyAQw7J73uSnpm1FE4WjcyT9MysJSppspC0iaS7JM2Q9JakPSR1lfSYpNnZzy4F518gaY6kmZIOLGjfVdJr2bHLJamUca+Lr38dvvrVtL1sGVx7bXnjMTNrDKW+s/gD8EhEDAC+CrwFnA9Mioj+wKRsH0kDgWOAHYARwFWS2mbvczUwBuifvUaUOO61Vn0lPU/SM7OWoGTJQlJnYF/gBoCIWBERnwIjgfHZaeOBI7LtkcCEiFgeEe8Cc4ChknoCnSNiSkQEcHPBNc3SMcdAz55pe/58uP328sZjZrauSnlnsRWwCLhJ0kuSrpe0IdAjIuYDZD+7Z+f3Aj4ouH5e1tYr267evgZJYyRNlzR90aJFjfttGqB9e0/SM7OWpZTJoh2wC3B1ROwMLCV75FSLmvohoo72NRsjxkbEkIgY0q1bt4bG26hOPhnWXz9tv/wyPPlkOaMxM1s3pUwW84B5EfF8tn8XKXksyB4tkf1cWHD+FgXX9wY+ytp719DerH3lK56kZ2YtR8mSRUT8DfhA0nZZ0/7Am8BEIPfP6Gjgvmx7InCMpA6S+pE6sqdlj6qWSBqWjYI6oeCaZq1wkt4DD8DMmWULxcxsnZR6NNQZwC2SXgUGAxcBFwPDJc0Ghmf7RMQbwB2khPIIcFpErMre51TgelKn99vAwyWOu1Fstx0cemh+/7LLyhaKmdk6UbTQntchQ4bE9OnTyx0Gf/lLWiAJUh/G+++nOlJmZs2RpBciYkj1ds/gLrH99oPBg9O2J+mZWaVysiix6pP0rrwSli8vXzxmZmvDyaIJHH10fpLe3/7mSXpmVnmcLJpA+/Zwxhn5fU/SM7NK42TRRE4+GTbYIG2/8krq+DYzqxROFk2ka1c48cT8vifpmVklcbJoQmeemTq8AR58EGbMKG88Zmb15WTRhLbdtuokvZ/+1H0XZlYZnCya2Lnn5rfvvBN+8YvyxWJmVl9OFk3sa1+Dk07K7//sZ3DzzeWLx8ysPpwsyuDqq+GAA/L73/++S5ibWfPmZFEG660Hd90Fgwal/S+/hH/5F3jrrfLGZWZWGyeLMtl44zQiKjez+9NP4eCDYcGCsoZlZlYjJ4sy6tMnrXOx4YZpf+5cOOww+OKLsoZlZrYGJ4sy22UXmDAB2mT/Jf76VzjuOFi1qu7rzMyakpNFM3DooXDFFfn9P/8ZzjuvbOGYma3ByaKZ+MEPqs7BuOwyuPzysoVjZlaFk0UzcsklcOSR+f2zzoL7KmK1cTNr6ZwsmpE2beCPf4Rhw9J+BIwaBc1gdVgza+WcLJqZ9ddPdxNbbZX2v/gi9Wm891554zKz1s3Johnq3h0eegi6dEn7CxakORifflrWsMysFXOyaKa22y6NimrfPu2/+Wbqz1ixoqxhmVkr5WTRjO27L9x0U37/iSdgzBiXNTezpudk0cyNGgW//GV+f/x4lzU3s6bnZFEBLrwQvve9/L7LmptZU3OyqAASXHONy5qbWfm0q89JkjoCJwE7AB1z7RHxvVovskaVK2u+997w+uv5subPPQfbb1/u6MyspavvncUfgc2AA4GngN7AklIFZTVzWXMzK5f6JottIuInwNKIGA8cAuxYurCsNi5rbmblUN9k8WX281NJg4CNgb4liciKcllzM2tq9U0WYyV1AX4CTATeBC4pWVRWlMuam1lTqleyiIjrI2JxRDwVEVtFRPeIuKbYdZLmSnpN0suSpmdtXSU9Jml29rNLwfkXSJojaaakAwvad83eZ46kyyVpbb5sS+Oy5mbWVOpMFpKOz36eU9Ornp/x9YgYHBFDsv3zgUkR0R+YlO0jaSBwDGnE1QjgKklts2uuBsYA/bPXiPp/xZatprLmEyeWLRwza6GK3Vlk3ah0quG10Vp+5khgfLY9HjiioH1CRCyPiHeBOcBQST2BzhExJSICuLngmlavprLmxx7rsuZm1rjqnGcREddmm49HxLOFxyTtVY/3D+BRSQFcGxFjgR4RMT97//mSumfn9gKmFlw7L2v7Mtuu3r4GSWNIdyD06dOnHuG1DLmy5nvsAe+8ky9r/vzzsOWW5Y7OzFqC+nZwX1HPtur2iohdgIOA0yTtW8e5NfVDRB3tazZGjI2IIRExpFu3bvUIr+VwWXMzK6U67ywk7QHsCXSr1kfRGWhb81V5EfFR9nOhpHuBocACST2zu4qewMLs9HnAFgWX9wY+ytp719Bu1eTKmg8fnkqZv/kmjByZ2rp0KXa1mVntit1ZtCf1TbSjan/F58C36rpQ0oaSOuW2gW8Cr5OG3o7OThsN5FaZnggcI6mDpH6kjuxp2SOrJZKGZaOgTii4xqqpXtb86adTf8bMmeWLycwqX7E+i6ckTQZ2jIifN/C9ewD3ZqNc2wG3RsQjkv4K3CHpJOB94Kjss96QdAdpDsdK4LSIyE0zOxUYB6wPPJy9rBajRsFHH8GPfpT2Z82C3XeH22+HAw+s+1ozs5oo6rGSjqQnIuIbTRBPoxkyZEhMb+VDgu68E0aPhmXL0n6bNnDppXDmmamSrZlZdZJeKJjq8H/q28H9kqSJkr4j6V9zr0aO0RrZUUfB5MnQO+vxWb0azj47lTdfvry8sZlZZalvsugK/B34BnBY9jq0VEFZ49lll1Q7KjcPA+DGG2H//WHhwtqvMzMrVK/HUJXIj6Gq+uc/4eSTq66w16dPmp8xeHDZwjKzZmadHkNJ2lbSJEmvZ/s7SfrPxg7SSqdjRxg3Dn7723x/xfvvw157wT33lDU0M6sA9X0MdR1wAVmp8oh4lVTHySqIlAoPPvAAdO6c2r74ItWW+q//SqVCzMxqUt9ksUFETKvWtrKxg7GmcfDBMHUqbL11vu1nP4Ojj/YiSmZWs/omi48lbU1WZkPSt4D5JYvKSm777WHatNTRnXPnnWmN7w8+KF9cZtY81TdZnAZcCwyQ9CFwFmminFWwrl3h4Yfh9NPzbS+9BLvtBlOmlC8uM2t+6rv40TsRcQDQDRgQEXtHxNySRmZNYr310op711wD7bL5/AsWwH77wfjxdV5qZq1IneU+ciR1AI4krbvdLrdQXUT8V8kisyZ18smpEOG3vgV//3sqRHjiifDaa/Cb30DbomUjzawlq+9jqPtIixOtBJYWvKwF2W+/1I8xaFC+7dJL4bDD4LPPyhaWmTUD9bqzAHpHhJcybQW22gqeew6OOw7uvz+1PfxwmgE+cSL071/e+MysPOp7Z/GcpB1LGok1G506pTUwLrgg3zZjRqpcO2lS2cIyszKqb7LYG3hB0kxJr0p6TdKrpQzMyqtNG7joIrjlFujQIbUtXpxKnF95pSfwmbU29X0MdVBJo7Bma9Qo2GYbOOIImD8fVq2CM85IHd9XXAHt25c7QjNrCnXeWUjqKqkrsKSWl7UCQ4emyrVDCkqLjR2blm/9+OPyxWVmTafYY6gX6ni5pGsr0qtXWqL12GPzbU8/nSbwvfZa+eIys6ZRLFlsGxH9anlt1SQRWrOx/vqpD+Oii/KVa+fOhT32SENsV6woa3hmVkLFksUUSX+WdIqkvk0RkDVvUhol9ec/w0YbpbalS+G882CnneCRR8oanpmVSJ3JIlsA48xs9zJJf5X0e0nfzGZ1Wyt1+OFpPsaAAfm2mTPhoIPSJL45c8oXm5k1vqJDZyPivYi4JiKOAPYE7gcOAJ6R9GCJ47NmbMcd4ZVX0iOo3PoYkNbL2GEHOP98WOJhEGYtQrHRUJ0L9yPiy4h4IiJ+DBwFjCllcNb8tW8P55wDs2bBSSfl+zJWrEg1pbbbDv70J8/LMKt0xe4snsxtSKo+d/feiPiw0SOyitSjB1x/PTz/fCoNkjN/PnznO2n5Vi+Jbla5iiULFWx3reOYGZCG0j77LNx8M/TsmW+fMiXN1/j+92HhwvLFZ2Zrp1iyiFq2a9o3A1KpkO98J3V4//u/pzUzID2KuuEG2HZbuOwy+PLLsoZpZg1QLFl0l3SOpHMLtnP73ZogPqtgnTrBxRfDG2/AoYfm2z/7DM4+G776VXj00fLFZ2b1VyxZXAd0AjYq2M7tX1/a0Kyl6N8/lTt/6KF0V5Hz1lupMOERR8A775QtPDOrB0ULHaYyZMiQmO4e1WZnxYpUgPDnP686rLZDBzj33DThLzfZz8yanqQXsjl2VRQbOvtvkvpn25J0o6TPsjLlO5cqWGu52rdPSWHWrLRsa87y5amMyIABcOutHmpr1twUewx1JjA32z4W+CqwFXAOcHnpwrKWbrPN4KabYOrUNEoq58MP0yp9++4LL71UvvjMrKpiyWJlROTGrBwK3BwRf4+Ix4ENSxuatQa7756G1Y4bl+Zq5EyeDLvuCiefDIsWlS08M8sUSxarJfWU1BHYH3i84Nj69fkASW0lvSTpgWy/q6THJM3OfnYpOPcCSXOyFfkOLGjfNVudb46kyyV5jkcL0qYNjB6dHk396EdVh9qOHZs6xS+/HFauLG+cZq1ZsWTxU9K6FXOBiRHxBoCkrwH1Hb9yJvBWwf75wKSI6A9MyvaRNBA4BtgBGAFcJaltds3VpNIi/bPXiHp+tlWQzp3hkkvg9dfh4IPz7Z9+CmeemWaBz55dtvDMWrViyWIBsAewfUT8m6QTJN0HHEc96kJJ6g0cQtVhtiOB8dn2eOCIgvYJEbE8It4F5gBDJfUEOkfElEhDt24uuMZaoG23hQcfTAUJ+/fPt0+bBoMHw3XXuQPcrKkVSxbXAv+IiMWS9gUuJv1jvQD4Qz3e/zLgx8DqgrYeETEfIPvZPWvvBXxQcN68rK1Xtl29fQ2SxkiaLmn6Ij/orniHHJJW4bvoovyjqS++gDFj0twM/yc2azrFkkXbiPgk2z4aGBsRd0fET4Bt6rpQ0qHAwoh4oZ6x1NQPEXW0r9kYMTYihkTEkG7dPMG8JejQIc29mDYNBg7Mt0+cmEqkP/xw+WIza02KJgtJ7bLt/YEnCo61q+H8QnsBh0uaC0wAviHpT8CC7NES2c9cWbl5wBYF1/cGPsrae9fQbq3I4MGpau0ZZ+TbFixIfRtnnAHLlpUtNLNWoViyuA14KuunWAY8AyBpG+Czui6MiAsiondE9CV1XD8REccDE4HR2Wmjgfuy7YnAMZI6SOpH6sielj2qWiJpWDYK6oSCa6wVWX/9NCrq4YfTPI2cK69Mw2w9L8OsdIotq/or4FxgHLB35GuDtAHOqO26Ii4GhkuaDQzP9slGWt0BvAk8ApwWEauya04ldZLPAd4G/PChFRsxAl59FUaOzLe99Vaas3HJJbBqVe3XmtnacW0oq1gRcOONaVjt0qX59v32g/HjoU+fsoVmVrHWqjaUWXMmpaVcX3qpasmQJ5+EnXaCCRPKFppZi+NkYRWvf/9UHuSnP02zwSGtmXHssXD88WnbzNaNk4W1COutl8qeT54MW22Vb7/llnSX8fTT5YvNrCVwsrAWZY894OWX4bvfzbe9/37qx7jwwrSehpk1nJOFtTidOqWO7zvvhC5ZmcoI+PWvYc89YcaM8sZnVomcLKzF+ta3UrmQAw7It73wAuyyC1xzjetLmTWEk4W1aL16wf/+L/zud2mVPkizvU89FQ4/HBYurPt6M0ucLKzFa9MGzj47lQsZNCjf/sADqb7UAw+ULzazSuFkYa3GjjvCX/+aEkfOwoVw2GHwgx+kirZmVjMnC2tVOnZMj6QefRQ23zzffvXVqS9j8mT3ZZjVxMnCWqXhw1N9qSOPzLfNnAn77APbbw+//CW8U9+1IM1aAScLa7W+8pU0vPamm2CjjfLtM2fCT34CW2+dlnK96ir4+OPyxWnWHDhZWKsmwYknwiuvwOjRVZMGwHPPwWmnQc+eqW9jwgT3bVjr5GRhRioRMm5cWlDpttvg0EOhXcHyXitXplFTxx4LPXqkxPLYYy6Hbq2HS5Sb1eLjj+GOO+BPf4IpU2o+p2dPOOaYVLBw553TnYpZJautRLmThVk9vP023HprShyzZtV8zoABKWmMGgX9+jVtfGaNxcnCrBFEpJIht9ySHlctWFDzeXvtBccdB9/+dupIN6sUThZmjWzlSpg0KSWOe+6pulpfTrt2cNBB6Y7jsMPSOuJmzZlXyjNrZO3awYEHws03pzuMW2+Fgw+Gtm3z56xcCfffD0cfnTrGTzwxJZgW+juatWBOFmaNYMMN00ipBx+Ejz6CK66AYcOqnrNkSVob/IADUo2q665LRQ3NKoGThVkj694dTj89jaCaPTut4Ne/f9Vz3nwTxoyBPn3ScrB/+1t5YjWrLycLsxLaZpuUDGbOhGnT0gS/wol/H38Mv/gFbLllfnKgWXPkZGHWBCTYbTe48kqYNw9++9t0V5GzYkV6RDV4MOy/f5oAuHp12cI1W4OThVkT23hjOPfcNHfjjjvSuuGFnngijZzafvtUl6qmUVZmTc3JwqxM2rWDo45K9aemTElzMgpHUs2alR5bbbEFXHABfPhh+WI1c7IwawaGDYPbb09l0c87L9195CxeDBdfDH37pol+nj5k5eBkYdaM9OkD//3f8MEH8Ic/pAKHOStXprkcu+2W1t24914XMrSm42Rh1gx16gQ//GF6FHXvvbDvvlWPT54M//qvsO22KaksWVKeOK31cLIwa8batoUjjoCnnkqPn44/vmrp9HfegbPOgt690+Or994rV6TW0jlZmFWIXXeFP/4R5s5NHd5du+aPff45XHppWt3v29+uvaS62dpysjCrML16wUUXpX6Nq6+G7bbLH1u1Ki0Vu+eeqfLtxImer2GNo2TJQlJHSdMkvSLpDUk/z9q7SnpM0uzsZ5eCay6QNEfSTEkHFrTvKum17NjlkpeYMdtgAzjllFQ65IEH0mS+Qs89ByNHwo47pgl/K1aUJ05rGUp5Z7Ec+EZEfBUYDIyQNAw4H5gUEf2BSdk+kgYCxwA7ACOAqyTlRp1fDYwB+mevESWM26yitGkDhxwCjz+eyoV897uw3nr542++mUqJbL01/P738I9/lC1Uq2AlSxaR5P63XC97BTASGJ+1jweOyLZHAhMiYnlEvAvMAYZK6gl0jogpkRbfuLngGjMrsNNOcOON8O67qcO7U6f8sXnz4Jxz8sULFy0qX5xWeUraZyGpraSXgYXAYxHxPNAjIuYDZD+7Z6f3Aj4ouHxe1tYr267eXtPnjZE0XdL0Rf6bYK1Yr15pvsb776f+jR498scWL84XLzz99JRYzIopabKIiFURMRjoTbpLGFTH6TX1Q0Qd7TV93tiIGBIRQ7p169bgeM1amk02SSOn5s6Fa65Jj6Jyli2D//mfVD591ChXvLW6NcloqIj4FHiS1NewIHu0RPZzYXbaPGCLgst6Ax9l7b1raDezeurYEU4+OZVKv/122GWX/LFVq9J64oMHpyVgn3zSK/nZmko5GqqbpE2y7fWBA4AZwERgdHbaaOC+bHsicIykDpL6kTqyp2WPqpZIGpaNgjqh4Boza4C2bdM8jOnT4bHH1hxB9cgj8PWvp1pV99zjYbeWV8o7i57AXyS9CvyV1GfxAHAxMFzSbGB4tk9EvAHcAbwJPAKcFhG5yjenAteTOr3fBh4uYdxmLZ6Ulnd9/PGUOI46Ko2qypk2DY48MpVJv+EGWL68fLFa86BoofebQ4YMiekuz2lWb3PmpEWZxo1bMzlsvnkqK3LyydC5czmis6Yi6YWIGFK93TO4zQxIS8Bec02+nEhhmfSPPoIf/zgNu73gAq8Z3ho5WZhZFZttlobbvv8+XHIJ9OyZP/bZZ/m1NU45JVXFtdbBycLMatS5M/zoR2kexnXXpXLoOcuXw7XXprpU++4LN93kMuktnZOFmdWpQwf4/vdT2ZC774ahQ6sef+YZ+N730h3IiSemcuottCu0VXOyMLN6ads2Lbg0dSr85S9w+OFV1wxfujQVLNxvv9T/8YtfeH2NlsTJwswaREoJ4b774MMP0wiqHXaoes4776T6U/36pSG6t9wCX3xRlnCtkThZmNla69EDzj0XXnstzc049dRUYiQnAiZNSiv89eyZht5OnerHVJXIycLM1pkEu+0GV10F8+fDhAlw4IGpPefzz2HsWNhjDxg4EH7zmzQk1yqDk4WZNaqOHeHoo1PpkPffh1/9KhUrLDRjBpx/PmyxRVqL4667PEu8uXOyMLOS6d0bLrwwFTCcPBlOOgk22ih/fPVqeOihVG5k883hjDPgxRf9mKo5crIws5KT0prg11+fZn+PH58KFhb65BO48krYdddUAfeyy7xAU3Pi2lBmVjbvvpsSx7hxNQ+zbdcODj4Yhg9Pk/8GDapa8NAaX221oZwszKzsVq9O62jcdFOa+LdsWc3ndekCe++dEse++8LOO1ddb9zWnZOFmVWEzz+HO+5IieO55+o+d8MNYc8988lj6NDUwW5rz8nCzCrOrFnw6KPw9NPptWBB3ee3bw+77w777JOSx557QqdOTRNrS+FkYWYVLQJmz84njqefLl5OpG3b9Kgqd+ex997wla80TbyVysnCzFqc995LhQxzyWPmzOLXDBqUTx777JOG7Fqek4WZtXgLFlRNHq++WnzOxjbbpKSRe229ddWZ562Nk4WZtTqLF8Ozz+YTyPTpsHJl3ddstllKGnvvnX7utFPV6rotnZOFmbV6S5emQoa5O4+pU+Gf/6z7ms6dU0d5Lnm09BFXThZmZtUsX57uNp5+Ot19PPtsGrpbl/btU9HEXPLYa6+qlXYrnZOFmVkRq1bB66+nxJF7zZ9f9zUS7LhjPnnssw/06tU08ZaCk4WZWQNFpJIkucQxeXL9Rlz161c1eWy3XeV0mjtZmJk1goULU9KYPDklkJdeSnckddl005Q8hg6F7beHAQPSqKvmWKrEycLMrASWLEkd5bnkMXVq7bWtCrVrlxLGgAH513bbpZ9dupQ+7to4WZiZNYEVK9KaHLnkMXlyKr/eEN27V00iuVefPqUfxutkYWZWBqtXp5UBJ0+GN95I2zNmpFUEG6pjR9h22/wdSO617bZVF5VaF7Uli3aN8/ZmZlaTNm3SmuMDB1ZtX7o0FUrMJY/ca9as2ud+/POfaVb6q6+ueWyLLfLJY+BAOOWUxv0evrMwM2tGVq1Kdx0zZqSRV4WJpFjV3ZyttoK33167z/edhZlZBWjbNg297dcPDjqo6rHFi9dMIDNmwJw5VUdkDRjQ+HE5WZiZVYguXWDYsPQqtGIFvPNO/m5kyy0b/7NLliwkbQHcDGwGrAbGRsQfJHUFbgf6AnOBb0fE4uyaC4CTgFXADyPif7P2XYFxwPrAQ8CZ0VKfn5mZNVD79vn+ilIp5dLnK4FzI2J7YBhwmqSBwPnApIjoD0zK9smOHQPsAIwArpKUGyR2NTAG6J+9RpQwbjMzq6ZkySIi5kfEi9n2EuAtoBcwEhifnTYeOCLbHglMiIjlEfEuMAcYKqkn0DkipmR3EzcXXGNmZk2glHcW/0dSX2Bn4HmgR0TMh5RQgO7Zab2ADwoum5e19cq2q7fX9DljJE2XNH3RokWN+h3MzFqzkicLSRsBdwNnRURdxX9rKrMVdbSv2RgxNiKGRMSQbt26NTxYMzOrUUmThaT1SIniloi4J2tekD1aIvu5MGufB2xRcHlv4KOsvXcN7WZm1kRKliwkCbgBeCsifldwaCIwOtseDdxX0H6MpA6S+pE6sqdlj6qWSBqWvecJBdeYmVkTKOU8i72A7wCvSXo5a7sQuBi4Q9JJwPvAUQAR8YakO4A3SSOpTouI3DSTU8kPnX04e5mZWRNpseU+JC0C3it3HHXYFPi43EE0En+X5qelfA/wd2lqW0bEGp2+LTZZNHeSptdUf6US+bs0Py3le4C/S3PRJENnzcyssjlZmJlZUU4W5TO23AE0In+X5qelfA/wd2kW3GdhZmZF+c7CzMyKcrIwM7OinCzKRFJbSS9JeqDcsawLSZtIukvSDElvSdqj3DGtDUlnS3pD0uuSbpPUsdwx1ZekGyUtlPR6QVtXSY9Jmp397FLOGOurlu/y39n/X69KulfSJmUMsd5q+i4Fx86TFJI2LUdsa8PJonzOJJVtr3R/AB6JiAHAV6nA7ySpF/BDYEhEDALaktZWqRTjWHONlxrXjakA41jzuzwGDIqInYBZwAVNHdRaGkcNa+9kC8MNJ1WwqBhOFmUgqTdwCHB9uWNZF5I6A/uSaoARESsi4tOyBrX22gHrS2oHbEAFFauMiKeBT6o117ZuTLNW03eJiEcjYmW2O5WqhUWbrVr+uwD8HvgxtVTPbq6cLMrjMtL/LKvLHMe62gpYBNyUPVK7XtKG5Q6qoSLiQ+C3pN/05gOfRcSj5Y1qndW2bkyl+x4VXBtO0uHAhxHxSrljaSgniyYm6VBgYUS8UO5YGkE7YBfg6ojYGVhK5Tzu+D/Z8/yRQD9gc2BDSceXNyqrTtJ/kIqM3lLuWNaGpA2A/wB+Wu5Y1oaTRdPbCzhc0lxgAvANSX8qb0hrbR4wLyKez/bvIiWPSnMA8G5ELIqIL4F7gD3LHNO6qm3dmIokaTRwKHBcVO7ksK1Jv5C8kv397w28KGmzskZVT04WTSwiLoiI3hHRl9SJ+kREVORvsRHxN+ADSdtlTfuTSsxXmveBYZI2yNZM2Z8K7KivprZ1YyqOpBHAvwOHR8QX5Y5nbUXEaxHRPSL6Zn//5wG7ZH+Pmj0nC1tXZwC3SHoVGAxcVN5wGi67M7oLeBF4jfT3omLKMki6DZgCbCdpXrZWzMXAcEmzSSNvLi5njPVVy3e5EugEPCbpZUnXlDXIeqrlu1Qsl/swM7OifGdhZmZFOVmYmVlRThZmZlaUk4WZmRXlZGFmZkU5WZjVk6S+NVUQbW7vaVYKThZmZlaUk4XZWpC0VVY8cbdq7bdLOrhgf5ykI7M7iGckvZi91ignIulESVcW7D8gab9s+5uSpmTX3ilpo9J9O7M1OVmYNVBW3uRu4LsR8ddqhycAR2fntSeVDnmIVJtpeETskh2/vAGftynwn8AB2fXTgXPW9XuYNUS7cgdgVmG6keosHRkRb9Rw/GHgckkdSAvfPB0RyyRtDFwpaTCwCti2AZ85DBgIPJtKV9GeVEbCrMk4WZg1zGfAB6TqwWski4j4p6QngQNJdxC3ZYfOBhaQVhNsA/yzhvdeSdW7/dzSrgIei4hjGyF+s7Xix1BmDbOCtOrcCZJG1XLOBOC7wD7A/2ZtGwPzI2I18B3S0q3VzQUGS2qTLb05NGufCuwlaRtI6yJIasididk6c7Iwa6CIWEpaW+FsSSNrOOVR0nKzj0fEiqztKmC0pKmkR1BLa7juWeBdUuXb35Kq4BIRi4ATgduy6r5TgQGN9oXM6sFVZ83MrCjfWZiZWVFOFmZmVpSThZmZFeVkYWZmRTlZmJlZUU4WZmZWlJOFmZkV9f8BpiH8vLAU7TUAAAAASUVORK5CYII="/>
          <p:cNvSpPr>
            <a:spLocks noChangeAspect="1" noChangeArrowheads="1"/>
          </p:cNvSpPr>
          <p:nvPr/>
        </p:nvSpPr>
        <p:spPr bwMode="auto">
          <a:xfrm>
            <a:off x="3824526" y="517803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png;base64,iVBORw0KGgoAAAANSUhEUgAAAYsAAAEWCAYAAACXGLsWAAAAOXRFWHRTb2Z0d2FyZQBNYXRwbG90bGliIHZlcnNpb24zLjQuMywgaHR0cHM6Ly9tYXRwbG90bGliLm9yZy/MnkTPAAAACXBIWXMAAAsTAAALEwEAmpwYAAAr5UlEQVR4nO3deZxU1Zn/8c8XEHABhQiIIIKKIqJBRcQ1JkrEFWeMUdGIiRnUqHFNRp1J8sskMcaJiVHHBTcwUXGPuI6KcUFBgvvGpqKiBDCiEiQg8Pz+OLemqpvurm7o6urq/r5fr3r1vefeW/UUCk/fe855jiICMzOzurQpdwBmZtb8OVmYmVlRThZmZlaUk4WZmRXlZGFmZkU5WZiZWVFOFmZmVpSThdk6ktRH0j8ktS13LACS9pM0rwk+50lJ3y/151jz4GRhTUbS3pKek/SZpE8kPStpt+xYe0mXSpqX/cP7rqTfF1w7V9Ky7FjudWW19x8raYykEyVNLuH3mCvpgNx+RLwfERtFxKpSfaZZuTlZWJOQ1Bl4ALgC6Ar0An4OLM9OuQAYAgwFOgFfB16q9jaHZf8o516nVzs+AnioRF8BSe1K9d5mzZ2ThTWVbQEi4raIWBURyyLi0Yh4NTu+G3BvRHwUydyIuLm+by5pJ+DTiFjj8Ut2J3CepFezu5rbJXUsOH6opJclfZrd+exU7dp/l/QqsFTSbUAf4P7s7ubHkvpKilwykfRdSW9JWiLpHUkn1xJzh+wzBxW0dcvuoLpL2lTSA9k5n0h6RlKD/85K+qGkNyX1buDnd8k+f5Gkxdl27zU/AST9P0l/Ktiv/meysaQbJM2X9KGkXzaXx3ZWP04W1lRmAaskjZd0kKQu1Y5PBc6R9ANJO0pSA9//YODBOo5/m3Tn0Q/YCTgRQNIuwI3AycBXgGuBiZI6FFx7LHAIsElEHAu8T/4u55IaPmshcCjQGfgu8Pvsc6qIiOXAPdn7F8b5VEQsBM4F5gHdgB7AhUCDirlJ+kn2Xb9WPZHW4/PbADcBW5IS5DKgyqO/BhgPrAS2AXYGvgm4v6OCOFlYk4iIz4G9Sf/YXQcskjRRUo/slF8DvwGOA6YDH0oaXe1t/pz9Jpx7/VvBsUOo+xHU5dldyyfA/cDgrP3fgGsj4vnsjmc86dHYsGrXfhARy+r5XR+MiLezO6SngEeBfWo5/Vaq/mM9KmsD+BLoCWwZEV9GxDNR/8qfkvQ74EDg6xGxqKGfHxF/j4i7I+KLiFgC/Ar4Wj0/vzCQHsBBwFkRsTRLRL8Hjmnoe1n5OFlYk4mItyLixIjoDQwCNgcuy46tioj/iYi9gE1I/zDdKGn7grc4IiI2KXhdByBpE2AA8FwdH/+3gu0vgI2y7S2BcwuTELBFFlvOBw35ntmd09Ts0dGnpLueTWs5/QlgfUm7S9qSlMTuzY79NzAHeDR7nHV+A8LYBBgD/DoiPqvjvFo/X9IGkq6V9J6kz4GngU3W4vHRlsB6wPyCP+Nrge4NfB8rIycLK4uImAGMIyWN6seWRcT/AIuBgfV4uwOBSWs5GukD4FfVktAGEXFbYUjVQ6ztzbLHV3cDvwV6RMQmpDueGh+rRcRq4A7Sb/ejgAey3+KJiCURcW5EbAUcRnpMt389v9di0qOwmyTtVdtJdX0+6THYdsDuEdEZ2Df3NWt4q6XABgX7mxVsf0C6W9u04M+4c0TsUM/vYs2Ak4U1CUkDJJ2b6yCVtAXpH6ip2f5ZSvMD1pfULnsE1Yk1R0TVpNgjqLpcB5yS/WYtSRtKOkRSpzquWQBsVcux9kAHYBGwUtJBpOfzdbkVOJr0CC73CCrX8b5N1n/zObAqe9VLRDyZvee9knZv6OeT/vyXAZ9K6gr8rI73eBnYV2nOycak0W25OOaTHsVdKqmzpDaStpbU4EdaVj5OFtZUlgC7A89LWkpKEq+TfnuF9I/SpaTHRR8DpwFHRsQ7Be+RG4GUe92b/UM6HHhkbYKKiOmkfosrSb+NzyHr/K7Dr4H/zB6pnFft/ZYAPyT9tr6Y9Nv6xCIxPE/6zXxz4OGCQ/2Bx4F/AFOAq7IEgKSHJV1Yj+/3GKmTfaKkXRv4+ZcB65P+e0yljj/j7HNuB14FXiANky50AimRvkn6c7mL1B9jFUJeKc8qmaShwJURMbTcsZi1ZL6zsJagrscjZtYIfGdhZmZF+c7CzMyKarG1bjbddNPo27dvucMwM6soL7zwwscR0a16e4tNFn379mX69OnlDsPMrKJIeq+mdj+GMjOzopwszMysKCcLMzMrysnCzMyKcrIwM7OinCzMzKwoJ4tqnn8eLrwQPLHdzCyvxc6zaKjVq+GAA+Avf0n7hxwCe9W6CoCZWetSsjsLSdtJerng9Xm2ZkFXSY9Jmp397FJwzQWS5kiaKenAgvZdJb2WHbt8LdZnLqpNG+jXL7//u9819ieYmVWukiWLiJgZEYMjYjCwK2kpy3uB80mrmvUHJmX7SBpIWpN3B2AEcFXB8o1Xk5aI7J+9RpQi5rPPzm//+c/wzju1nmpm1qo0VZ/F/sDbEfEeMBIYn7WPB47ItkcCEyJieUS8S1qEZqiknkDniJiSLVZ/c8E1jWrQIPhmtqbZ6tVw+eWl+BQzs8rTVMniGCC3pnGPbJnF3HKLuUXbe5HW6s2Zl7X1yrart69B0hhJ0yVNX7Ro0VoFes45+e0bboBPP12rtzEza1FKniwktQcOB+4sdmoNbVFH+5qNEWMjYkhEDOnWbY2iifXyzW/CwIFp+x//gOuvX6u3MTNrUZrizuIg4MWIWJDtL8geLZH9XJi1zwO2KLiuN/BR1t67hvaSkKreXVx+OXz5Zak+zcysMjRFsjiW/CMoSIvXj862RwP3FbQfI6mDpH6kjuxp2aOqJZKGZaOgTii4piSOOw5yNyYffAB3313KTzMza/5KmiwkbQAMB+4paL4YGC5pdnbsYoCIeAO4A3gTeAQ4LSJWZdecClxP6vR+G3i4lHF37AinnZbfv/RST9Izs9atxa7BPWTIkFiXxY8WLoQ+fWD58rT/zDOw996NFJyZWTMl6YWIGFK93eU+atG9Oxx/fH7fk/TMrDVzsqhD9Ul6b79dtlDMzMrKyaIOO+wAB2ZFRyLgD38obzxmZuXiZFFE4TDaG2/0JD0za52cLIoYPjzdYQAsXQrXXVfeeMzMysHJoghP0jMzc7Kol1Gj0ugogHnz4K67yhuPmVlTc7Koh+qT9H73O0/SM7PWxcmink49FTp0SNvTp8PkyeWNx8ysKTlZ1FO3bnDCCfl9T9Izs9bEyaIBzjorv33ffTBnTtlCMTNrUk4WDTBwIIzIFnT1JD0za02cLBqo+iS9xYvLF4uZWVNxsmigAw5Ia3UDfPEFjB1b3njMzJqCk0UD1TRJb8WK8sVjZtYUnCzWwqhR0KNH2v7oI7iz2OriZmYVzsliLXTo4El6Zta6OFmspVNOSTO7AV58Ma2kZ2bWUjlZrCVP0jOz1sTJYh0UTtKbOBFmzy5bKGZmJeVksQ623x4OPjhte5KembVkThbrqHAY7U03wSeflC8WM7NScbJYR9/4Buy0U9r2JD0za6mcLNaRBGefnd+/4gpP0jOzlsfJohEce2zVSXp33FHeeMzMGpuTRSPo0AFOPz2/70l6ZtbSOFk0ksJJei+9BE89Vd54zMwak5NFI9l0Uxg9Or/vSXpm1pI4WTSiwkl6998Ps2aVLRQzs0blZNGIBgyAQw7J73uSnpm1FE4WjcyT9MysJSppspC0iaS7JM2Q9JakPSR1lfSYpNnZzy4F518gaY6kmZIOLGjfVdJr2bHLJamUca+Lr38dvvrVtL1sGVx7bXnjMTNrDKW+s/gD8EhEDAC+CrwFnA9Mioj+wKRsH0kDgWOAHYARwFWS2mbvczUwBuifvUaUOO61Vn0lPU/SM7OWoGTJQlJnYF/gBoCIWBERnwIjgfHZaeOBI7LtkcCEiFgeEe8Cc4ChknoCnSNiSkQEcHPBNc3SMcdAz55pe/58uP328sZjZrauSnlnsRWwCLhJ0kuSrpe0IdAjIuYDZD+7Z+f3Aj4ouH5e1tYr267evgZJYyRNlzR90aJFjfttGqB9e0/SM7OWpZTJoh2wC3B1ROwMLCV75FSLmvohoo72NRsjxkbEkIgY0q1bt4bG26hOPhnWXz9tv/wyPPlkOaMxM1s3pUwW84B5EfF8tn8XKXksyB4tkf1cWHD+FgXX9wY+ytp719DerH3lK56kZ2YtR8mSRUT8DfhA0nZZ0/7Am8BEIPfP6Gjgvmx7InCMpA6S+pE6sqdlj6qWSBqWjYI6oeCaZq1wkt4DD8DMmWULxcxsnZR6NNQZwC2SXgUGAxcBFwPDJc0Ghmf7RMQbwB2khPIIcFpErMre51TgelKn99vAwyWOu1Fstx0cemh+/7LLyhaKmdk6UbTQntchQ4bE9OnTyx0Gf/lLWiAJUh/G+++nOlJmZs2RpBciYkj1ds/gLrH99oPBg9O2J+mZWaVysiix6pP0rrwSli8vXzxmZmvDyaIJHH10fpLe3/7mSXpmVnmcLJpA+/Zwxhn5fU/SM7NK42TRRE4+GTbYIG2/8krq+DYzqxROFk2ka1c48cT8vifpmVklcbJoQmeemTq8AR58EGbMKG88Zmb15WTRhLbdtuokvZ/+1H0XZlYZnCya2Lnn5rfvvBN+8YvyxWJmVl9OFk3sa1+Dk07K7//sZ3DzzeWLx8ysPpwsyuDqq+GAA/L73/++S5ibWfPmZFEG660Hd90Fgwal/S+/hH/5F3jrrfLGZWZWGyeLMtl44zQiKjez+9NP4eCDYcGCsoZlZlYjJ4sy6tMnrXOx4YZpf+5cOOww+OKLsoZlZrYGJ4sy22UXmDAB2mT/Jf76VzjuOFi1qu7rzMyakpNFM3DooXDFFfn9P/8ZzjuvbOGYma3ByaKZ+MEPqs7BuOwyuPzysoVjZlaFk0UzcsklcOSR+f2zzoL7KmK1cTNr6ZwsmpE2beCPf4Rhw9J+BIwaBc1gdVgza+WcLJqZ9ddPdxNbbZX2v/gi9Wm891554zKz1s3Johnq3h0eegi6dEn7CxakORifflrWsMysFXOyaKa22y6NimrfPu2/+Wbqz1ixoqxhmVkr5WTRjO27L9x0U37/iSdgzBiXNTezpudk0cyNGgW//GV+f/x4lzU3s6bnZFEBLrwQvve9/L7LmptZU3OyqAASXHONy5qbWfm0q89JkjoCJwE7AB1z7RHxvVovskaVK2u+997w+uv5subPPQfbb1/u6MyspavvncUfgc2AA4GngN7AklIFZTVzWXMzK5f6JottIuInwNKIGA8cAuxYurCsNi5rbmblUN9k8WX281NJg4CNgb4liciKcllzM2tq9U0WYyV1AX4CTATeBC4pWVRWlMuam1lTqleyiIjrI2JxRDwVEVtFRPeIuKbYdZLmSnpN0suSpmdtXSU9Jml29rNLwfkXSJojaaakAwvad83eZ46kyyVpbb5sS+Oy5mbWVOpMFpKOz36eU9Ornp/x9YgYHBFDsv3zgUkR0R+YlO0jaSBwDGnE1QjgKklts2uuBsYA/bPXiPp/xZatprLmEyeWLRwza6GK3Vlk3ah0quG10Vp+5khgfLY9HjiioH1CRCyPiHeBOcBQST2BzhExJSICuLngmlavprLmxx7rsuZm1rjqnGcREddmm49HxLOFxyTtVY/3D+BRSQFcGxFjgR4RMT97//mSumfn9gKmFlw7L2v7Mtuu3r4GSWNIdyD06dOnHuG1DLmy5nvsAe+8ky9r/vzzsOWW5Y7OzFqC+nZwX1HPtur2iohdgIOA0yTtW8e5NfVDRB3tazZGjI2IIRExpFu3bvUIr+VwWXMzK6U67ywk7QHsCXSr1kfRGWhb81V5EfFR9nOhpHuBocACST2zu4qewMLs9HnAFgWX9wY+ytp719Bu1eTKmg8fnkqZv/kmjByZ2rp0KXa1mVntit1ZtCf1TbSjan/F58C36rpQ0oaSOuW2gW8Cr5OG3o7OThsN5FaZnggcI6mDpH6kjuxp2SOrJZKGZaOgTii4xqqpXtb86adTf8bMmeWLycwqX7E+i6ckTQZ2jIifN/C9ewD3ZqNc2wG3RsQjkv4K3CHpJOB94Kjss96QdAdpDsdK4LSIyE0zOxUYB6wPPJy9rBajRsFHH8GPfpT2Z82C3XeH22+HAw+s+1ozs5oo6rGSjqQnIuIbTRBPoxkyZEhMb+VDgu68E0aPhmXL0n6bNnDppXDmmamSrZlZdZJeKJjq8H/q28H9kqSJkr4j6V9zr0aO0RrZUUfB5MnQO+vxWb0azj47lTdfvry8sZlZZalvsugK/B34BnBY9jq0VEFZ49lll1Q7KjcPA+DGG2H//WHhwtqvMzMrVK/HUJXIj6Gq+uc/4eSTq66w16dPmp8xeHDZwjKzZmadHkNJ2lbSJEmvZ/s7SfrPxg7SSqdjRxg3Dn7723x/xfvvw157wT33lDU0M6sA9X0MdR1wAVmp8oh4lVTHySqIlAoPPvAAdO6c2r74ItWW+q//SqVCzMxqUt9ksUFETKvWtrKxg7GmcfDBMHUqbL11vu1nP4Ojj/YiSmZWs/omi48lbU1WZkPSt4D5JYvKSm777WHatNTRnXPnnWmN7w8+KF9cZtY81TdZnAZcCwyQ9CFwFmminFWwrl3h4Yfh9NPzbS+9BLvtBlOmlC8uM2t+6rv40TsRcQDQDRgQEXtHxNySRmZNYr310op711wD7bL5/AsWwH77wfjxdV5qZq1IneU+ciR1AI4krbvdLrdQXUT8V8kisyZ18smpEOG3vgV//3sqRHjiifDaa/Cb30DbomUjzawlq+9jqPtIixOtBJYWvKwF2W+/1I8xaFC+7dJL4bDD4LPPyhaWmTUD9bqzAHpHhJcybQW22gqeew6OOw7uvz+1PfxwmgE+cSL071/e+MysPOp7Z/GcpB1LGok1G506pTUwLrgg3zZjRqpcO2lS2cIyszKqb7LYG3hB0kxJr0p6TdKrpQzMyqtNG7joIrjlFujQIbUtXpxKnF95pSfwmbU29X0MdVBJo7Bma9Qo2GYbOOIImD8fVq2CM85IHd9XXAHt25c7QjNrCnXeWUjqKqkrsKSWl7UCQ4emyrVDCkqLjR2blm/9+OPyxWVmTafYY6gX6ni5pGsr0qtXWqL12GPzbU8/nSbwvfZa+eIys6ZRLFlsGxH9anlt1SQRWrOx/vqpD+Oii/KVa+fOhT32SENsV6woa3hmVkLFksUUSX+WdIqkvk0RkDVvUhol9ec/w0YbpbalS+G882CnneCRR8oanpmVSJ3JIlsA48xs9zJJf5X0e0nfzGZ1Wyt1+OFpPsaAAfm2mTPhoIPSJL45c8oXm5k1vqJDZyPivYi4JiKOAPYE7gcOAJ6R9GCJ47NmbMcd4ZVX0iOo3PoYkNbL2GEHOP98WOJhEGYtQrHRUJ0L9yPiy4h4IiJ+DBwFjCllcNb8tW8P55wDs2bBSSfl+zJWrEg1pbbbDv70J8/LMKt0xe4snsxtSKo+d/feiPiw0SOyitSjB1x/PTz/fCoNkjN/PnznO2n5Vi+Jbla5iiULFWx3reOYGZCG0j77LNx8M/TsmW+fMiXN1/j+92HhwvLFZ2Zrp1iyiFq2a9o3A1KpkO98J3V4//u/pzUzID2KuuEG2HZbuOwy+PLLsoZpZg1QLFl0l3SOpHMLtnP73ZogPqtgnTrBxRfDG2/AoYfm2z/7DM4+G776VXj00fLFZ2b1VyxZXAd0AjYq2M7tX1/a0Kyl6N8/lTt/6KF0V5Hz1lupMOERR8A775QtPDOrB0ULHaYyZMiQmO4e1WZnxYpUgPDnP686rLZDBzj33DThLzfZz8yanqQXsjl2VRQbOvtvkvpn25J0o6TPsjLlO5cqWGu52rdPSWHWrLRsa87y5amMyIABcOutHmpr1twUewx1JjA32z4W+CqwFXAOcHnpwrKWbrPN4KabYOrUNEoq58MP0yp9++4LL71UvvjMrKpiyWJlROTGrBwK3BwRf4+Ix4ENSxuatQa7756G1Y4bl+Zq5EyeDLvuCiefDIsWlS08M8sUSxarJfWU1BHYH3i84Nj69fkASW0lvSTpgWy/q6THJM3OfnYpOPcCSXOyFfkOLGjfNVudb46kyyV5jkcL0qYNjB6dHk396EdVh9qOHZs6xS+/HFauLG+cZq1ZsWTxU9K6FXOBiRHxBoCkrwH1Hb9yJvBWwf75wKSI6A9MyvaRNBA4BtgBGAFcJaltds3VpNIi/bPXiHp+tlWQzp3hkkvg9dfh4IPz7Z9+CmeemWaBz55dtvDMWrViyWIBsAewfUT8m6QTJN0HHEc96kJJ6g0cQtVhtiOB8dn2eOCIgvYJEbE8It4F5gBDJfUEOkfElEhDt24uuMZaoG23hQcfTAUJ+/fPt0+bBoMHw3XXuQPcrKkVSxbXAv+IiMWS9gUuJv1jvQD4Qz3e/zLgx8DqgrYeETEfIPvZPWvvBXxQcN68rK1Xtl29fQ2SxkiaLmn6Ij/orniHHJJW4bvoovyjqS++gDFj0twM/yc2azrFkkXbiPgk2z4aGBsRd0fET4Bt6rpQ0qHAwoh4oZ6x1NQPEXW0r9kYMTYihkTEkG7dPMG8JejQIc29mDYNBg7Mt0+cmEqkP/xw+WIza02KJgtJ7bLt/YEnCo61q+H8QnsBh0uaC0wAviHpT8CC7NES2c9cWbl5wBYF1/cGPsrae9fQbq3I4MGpau0ZZ+TbFixIfRtnnAHLlpUtNLNWoViyuA14KuunWAY8AyBpG+Czui6MiAsiondE9CV1XD8REccDE4HR2Wmjgfuy7YnAMZI6SOpH6sielj2qWiJpWDYK6oSCa6wVWX/9NCrq4YfTPI2cK69Mw2w9L8OsdIotq/or4FxgHLB35GuDtAHOqO26Ii4GhkuaDQzP9slGWt0BvAk8ApwWEauya04ldZLPAd4G/PChFRsxAl59FUaOzLe99Vaas3HJJbBqVe3XmtnacW0oq1gRcOONaVjt0qX59v32g/HjoU+fsoVmVrHWqjaUWXMmpaVcX3qpasmQJ5+EnXaCCRPKFppZi+NkYRWvf/9UHuSnP02zwSGtmXHssXD88WnbzNaNk4W1COutl8qeT54MW22Vb7/llnSX8fTT5YvNrCVwsrAWZY894OWX4bvfzbe9/37qx7jwwrSehpk1nJOFtTidOqWO7zvvhC5ZmcoI+PWvYc89YcaM8sZnVomcLKzF+ta3UrmQAw7It73wAuyyC1xzjetLmTWEk4W1aL16wf/+L/zud2mVPkizvU89FQ4/HBYurPt6M0ucLKzFa9MGzj47lQsZNCjf/sADqb7UAw+ULzazSuFkYa3GjjvCX/+aEkfOwoVw2GHwgx+kirZmVjMnC2tVOnZMj6QefRQ23zzffvXVqS9j8mT3ZZjVxMnCWqXhw1N9qSOPzLfNnAn77APbbw+//CW8U9+1IM1aAScLa7W+8pU0vPamm2CjjfLtM2fCT34CW2+dlnK96ir4+OPyxWnWHDhZWKsmwYknwiuvwOjRVZMGwHPPwWmnQc+eqW9jwgT3bVjr5GRhRioRMm5cWlDpttvg0EOhXcHyXitXplFTxx4LPXqkxPLYYy6Hbq2HS5Sb1eLjj+GOO+BPf4IpU2o+p2dPOOaYVLBw553TnYpZJautRLmThVk9vP023HprShyzZtV8zoABKWmMGgX9+jVtfGaNxcnCrBFEpJIht9ySHlctWFDzeXvtBccdB9/+dupIN6sUThZmjWzlSpg0KSWOe+6pulpfTrt2cNBB6Y7jsMPSOuJmzZlXyjNrZO3awYEHws03pzuMW2+Fgw+Gtm3z56xcCfffD0cfnTrGTzwxJZgW+juatWBOFmaNYMMN00ipBx+Ejz6CK66AYcOqnrNkSVob/IADUo2q665LRQ3NKoGThVkj694dTj89jaCaPTut4Ne/f9Vz3nwTxoyBPn3ScrB/+1t5YjWrLycLsxLaZpuUDGbOhGnT0gS/wol/H38Mv/gFbLllfnKgWXPkZGHWBCTYbTe48kqYNw9++9t0V5GzYkV6RDV4MOy/f5oAuHp12cI1W4OThVkT23hjOPfcNHfjjjvSuuGFnngijZzafvtUl6qmUVZmTc3JwqxM2rWDo45K9aemTElzMgpHUs2alR5bbbEFXHABfPhh+WI1c7IwawaGDYPbb09l0c87L9195CxeDBdfDH37pol+nj5k5eBkYdaM9OkD//3f8MEH8Ic/pAKHOStXprkcu+2W1t24914XMrSm42Rh1gx16gQ//GF6FHXvvbDvvlWPT54M//qvsO22KaksWVKeOK31cLIwa8batoUjjoCnnkqPn44/vmrp9HfegbPOgt690+Or994rV6TW0jlZmFWIXXeFP/4R5s5NHd5du+aPff45XHppWt3v29+uvaS62dpysjCrML16wUUXpX6Nq6+G7bbLH1u1Ki0Vu+eeqfLtxImer2GNo2TJQlJHSdMkvSLpDUk/z9q7SnpM0uzsZ5eCay6QNEfSTEkHFrTvKum17NjlkpeYMdtgAzjllFQ65IEH0mS+Qs89ByNHwo47pgl/K1aUJ05rGUp5Z7Ec+EZEfBUYDIyQNAw4H5gUEf2BSdk+kgYCxwA7ACOAqyTlRp1fDYwB+mevESWM26yitGkDhxwCjz+eyoV897uw3nr542++mUqJbL01/P738I9/lC1Uq2AlSxaR5P63XC97BTASGJ+1jweOyLZHAhMiYnlEvAvMAYZK6gl0jogpkRbfuLngGjMrsNNOcOON8O67qcO7U6f8sXnz4Jxz8sULFy0qX5xWeUraZyGpraSXgYXAYxHxPNAjIuYDZD+7Z6f3Aj4ouHxe1tYr267eXtPnjZE0XdL0Rf6bYK1Yr15pvsb776f+jR498scWL84XLzz99JRYzIopabKIiFURMRjoTbpLGFTH6TX1Q0Qd7TV93tiIGBIRQ7p169bgeM1amk02SSOn5s6Fa65Jj6Jyli2D//mfVD591ChXvLW6NcloqIj4FHiS1NewIHu0RPZzYXbaPGCLgst6Ax9l7b1raDezeurYEU4+OZVKv/122GWX/LFVq9J64oMHpyVgn3zSK/nZmko5GqqbpE2y7fWBA4AZwERgdHbaaOC+bHsicIykDpL6kTqyp2WPqpZIGpaNgjqh4Boza4C2bdM8jOnT4bHH1hxB9cgj8PWvp1pV99zjYbeWV8o7i57AXyS9CvyV1GfxAHAxMFzSbGB4tk9EvAHcAbwJPAKcFhG5yjenAteTOr3fBh4uYdxmLZ6Ulnd9/PGUOI46Ko2qypk2DY48MpVJv+EGWL68fLFa86BoofebQ4YMiekuz2lWb3PmpEWZxo1bMzlsvnkqK3LyydC5czmis6Yi6YWIGFK93TO4zQxIS8Bec02+nEhhmfSPPoIf/zgNu73gAq8Z3ho5WZhZFZttlobbvv8+XHIJ9OyZP/bZZ/m1NU45JVXFtdbBycLMatS5M/zoR2kexnXXpXLoOcuXw7XXprpU++4LN93kMuktnZOFmdWpQwf4/vdT2ZC774ahQ6sef+YZ+N730h3IiSemcuottCu0VXOyMLN6ads2Lbg0dSr85S9w+OFV1wxfujQVLNxvv9T/8YtfeH2NlsTJwswaREoJ4b774MMP0wiqHXaoes4776T6U/36pSG6t9wCX3xRlnCtkThZmNla69EDzj0XXnstzc049dRUYiQnAiZNSiv89eyZht5OnerHVJXIycLM1pkEu+0GV10F8+fDhAlw4IGpPefzz2HsWNhjDxg4EH7zmzQk1yqDk4WZNaqOHeHoo1PpkPffh1/9KhUrLDRjBpx/PmyxRVqL4667PEu8uXOyMLOS6d0bLrwwFTCcPBlOOgk22ih/fPVqeOihVG5k883hjDPgxRf9mKo5crIws5KT0prg11+fZn+PH58KFhb65BO48krYdddUAfeyy7xAU3Pi2lBmVjbvvpsSx7hxNQ+zbdcODj4Yhg9Pk/8GDapa8NAaX221oZwszKzsVq9O62jcdFOa+LdsWc3ndekCe++dEse++8LOO1ddb9zWnZOFmVWEzz+HO+5IieO55+o+d8MNYc8988lj6NDUwW5rz8nCzCrOrFnw6KPw9NPptWBB3ee3bw+77w777JOSx557QqdOTRNrS+FkYWYVLQJmz84njqefLl5OpG3b9Kgqd+ex997wla80TbyVysnCzFqc995LhQxzyWPmzOLXDBqUTx777JOG7Fqek4WZtXgLFlRNHq++WnzOxjbbpKSRe229ddWZ562Nk4WZtTqLF8Ozz+YTyPTpsHJl3ddstllKGnvvnX7utFPV6rotnZOFmbV6S5emQoa5O4+pU+Gf/6z7ms6dU0d5Lnm09BFXThZmZtUsX57uNp5+Ot19PPtsGrpbl/btU9HEXPLYa6+qlXYrnZOFmVkRq1bB66+nxJF7zZ9f9zUS7LhjPnnssw/06tU08ZaCk4WZWQNFpJIkucQxeXL9Rlz161c1eWy3XeV0mjtZmJk1goULU9KYPDklkJdeSnckddl005Q8hg6F7beHAQPSqKvmWKrEycLMrASWLEkd5bnkMXVq7bWtCrVrlxLGgAH513bbpZ9dupQ+7to4WZiZNYEVK9KaHLnkMXlyKr/eEN27V00iuVefPqUfxutkYWZWBqtXp5UBJ0+GN95I2zNmpFUEG6pjR9h22/wdSO617bZVF5VaF7Uli3aN8/ZmZlaTNm3SmuMDB1ZtX7o0FUrMJY/ca9as2ud+/POfaVb6q6+ueWyLLfLJY+BAOOWUxv0evrMwM2tGVq1Kdx0zZqSRV4WJpFjV3ZyttoK33167z/edhZlZBWjbNg297dcPDjqo6rHFi9dMIDNmwJw5VUdkDRjQ+HE5WZiZVYguXWDYsPQqtGIFvPNO/m5kyy0b/7NLliwkbQHcDGwGrAbGRsQfJHUFbgf6AnOBb0fE4uyaC4CTgFXADyPif7P2XYFxwPrAQ8CZ0VKfn5mZNVD79vn+ilIp5dLnK4FzI2J7YBhwmqSBwPnApIjoD0zK9smOHQPsAIwArpKUGyR2NTAG6J+9RpQwbjMzq6ZkySIi5kfEi9n2EuAtoBcwEhifnTYeOCLbHglMiIjlEfEuMAcYKqkn0DkipmR3EzcXXGNmZk2glHcW/0dSX2Bn4HmgR0TMh5RQgO7Zab2ADwoum5e19cq2q7fX9DljJE2XNH3RokWN+h3MzFqzkicLSRsBdwNnRURdxX9rKrMVdbSv2RgxNiKGRMSQbt26NTxYMzOrUUmThaT1SIniloi4J2tekD1aIvu5MGufB2xRcHlv4KOsvXcN7WZm1kRKliwkCbgBeCsifldwaCIwOtseDdxX0H6MpA6S+pE6sqdlj6qWSBqWvecJBdeYmVkTKOU8i72A7wCvSXo5a7sQuBi4Q9JJwPvAUQAR8YakO4A3SSOpTouI3DSTU8kPnX04e5mZWRNpseU+JC0C3it3HHXYFPi43EE0En+X5qelfA/wd2lqW0bEGp2+LTZZNHeSptdUf6US+bs0Py3le4C/S3PRJENnzcyssjlZmJlZUU4W5TO23AE0In+X5qelfA/wd2kW3GdhZmZF+c7CzMyKcrIwM7OinCzKRFJbSS9JeqDcsawLSZtIukvSDElvSdqj3DGtDUlnS3pD0uuSbpPUsdwx1ZekGyUtlPR6QVtXSY9Jmp397FLOGOurlu/y39n/X69KulfSJmUMsd5q+i4Fx86TFJI2LUdsa8PJonzOJJVtr3R/AB6JiAHAV6nA7ySpF/BDYEhEDALaktZWqRTjWHONlxrXjakA41jzuzwGDIqInYBZwAVNHdRaGkcNa+9kC8MNJ1WwqBhOFmUgqTdwCHB9uWNZF5I6A/uSaoARESsi4tOyBrX22gHrS2oHbEAFFauMiKeBT6o117ZuTLNW03eJiEcjYmW2O5WqhUWbrVr+uwD8HvgxtVTPbq6cLMrjMtL/LKvLHMe62gpYBNyUPVK7XtKG5Q6qoSLiQ+C3pN/05gOfRcSj5Y1qndW2bkyl+x4VXBtO0uHAhxHxSrljaSgniyYm6VBgYUS8UO5YGkE7YBfg6ojYGVhK5Tzu+D/Z8/yRQD9gc2BDSceXNyqrTtJ/kIqM3lLuWNaGpA2A/wB+Wu5Y1oaTRdPbCzhc0lxgAvANSX8qb0hrbR4wLyKez/bvIiWPSnMA8G5ELIqIL4F7gD3LHNO6qm3dmIokaTRwKHBcVO7ksK1Jv5C8kv397w28KGmzskZVT04WTSwiLoiI3hHRl9SJ+kREVORvsRHxN+ADSdtlTfuTSsxXmveBYZI2yNZM2Z8K7KivprZ1YyqOpBHAvwOHR8QX5Y5nbUXEaxHRPSL6Zn//5wG7ZH+Pmj0nC1tXZwC3SHoVGAxcVN5wGi67M7oLeBF4jfT3omLKMki6DZgCbCdpXrZWzMXAcEmzSSNvLi5njPVVy3e5EugEPCbpZUnXlDXIeqrlu1Qsl/swM7OifGdhZmZFOVmYmVlRThZmZlaUk4WZmRXlZGFmZkU5WZjVk6S+NVUQbW7vaVYKThZmZlaUk4XZWpC0VVY8cbdq7bdLOrhgf5ykI7M7iGckvZi91ignIulESVcW7D8gab9s+5uSpmTX3ilpo9J9O7M1OVmYNVBW3uRu4LsR8ddqhycAR2fntSeVDnmIVJtpeETskh2/vAGftynwn8AB2fXTgXPW9XuYNUS7cgdgVmG6keosHRkRb9Rw/GHgckkdSAvfPB0RyyRtDFwpaTCwCti2AZ85DBgIPJtKV9GeVEbCrMk4WZg1zGfAB6TqwWski4j4p6QngQNJdxC3ZYfOBhaQVhNsA/yzhvdeSdW7/dzSrgIei4hjGyF+s7Xix1BmDbOCtOrcCZJG1XLOBOC7wD7A/2ZtGwPzI2I18B3S0q3VzQUGS2qTLb05NGufCuwlaRtI6yJIasididk6c7Iwa6CIWEpaW+FsSSNrOOVR0nKzj0fEiqztKmC0pKmkR1BLa7juWeBdUuXb35Kq4BIRi4ATgduy6r5TgQGN9oXM6sFVZ83MrCjfWZiZWVFOFmZmVpSThZmZFeVkYWZmRTlZmJlZUU4WZmZWlJOFmZkV9f8BpiH8vLAU7TUAAAAASUVORK5CYII="/>
          <p:cNvSpPr>
            <a:spLocks noChangeAspect="1" noChangeArrowheads="1"/>
          </p:cNvSpPr>
          <p:nvPr/>
        </p:nvSpPr>
        <p:spPr bwMode="auto">
          <a:xfrm>
            <a:off x="2723371" y="4855982"/>
            <a:ext cx="2202311" cy="220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data:image/png;base64,iVBORw0KGgoAAAANSUhEUgAAAYsAAAEWCAYAAACXGLsWAAAAOXRFWHRTb2Z0d2FyZQBNYXRwbG90bGliIHZlcnNpb24zLjQuMywgaHR0cHM6Ly9tYXRwbG90bGliLm9yZy/MnkTPAAAACXBIWXMAAAsTAAALEwEAmpwYAAAr5UlEQVR4nO3deZxU1Zn/8c8XEHABhQiIIIKKIqJBRcQ1JkrEFWeMUdGIiRnUqHFNRp1J8sskMcaJiVHHBTcwUXGPuI6KcUFBgvvGpqKiBDCiEiQg8Pz+OLemqpvurm7o6urq/r5fr3r1vefeW/UUCk/fe855jiICMzOzurQpdwBmZtb8OVmYmVlRThZmZlaUk4WZmRXlZGFmZkU5WZiZWVFOFmZmVpSThdk6ktRH0j8ktS13LACS9pM0rwk+50lJ3y/151jz4GRhTUbS3pKek/SZpE8kPStpt+xYe0mXSpqX/cP7rqTfF1w7V9Ky7FjudWW19x8raYykEyVNLuH3mCvpgNx+RLwfERtFxKpSfaZZuTlZWJOQ1Bl4ALgC6Ar0An4OLM9OuQAYAgwFOgFfB16q9jaHZf8o516nVzs+AnioRF8BSe1K9d5mzZ2ThTWVbQEi4raIWBURyyLi0Yh4NTu+G3BvRHwUydyIuLm+by5pJ+DTiFjj8Ut2J3CepFezu5rbJXUsOH6opJclfZrd+exU7dp/l/QqsFTSbUAf4P7s7ubHkvpKilwykfRdSW9JWiLpHUkn1xJzh+wzBxW0dcvuoLpL2lTSA9k5n0h6RlKD/85K+qGkNyX1buDnd8k+f5Gkxdl27zU/AST9P0l/Ktiv/meysaQbJM2X9KGkXzaXx3ZWP04W1lRmAaskjZd0kKQu1Y5PBc6R9ANJO0pSA9//YODBOo5/m3Tn0Q/YCTgRQNIuwI3AycBXgGuBiZI6FFx7LHAIsElEHAu8T/4u55IaPmshcCjQGfgu8Pvsc6qIiOXAPdn7F8b5VEQsBM4F5gHdgB7AhUCDirlJ+kn2Xb9WPZHW4/PbADcBW5IS5DKgyqO/BhgPrAS2AXYGvgm4v6OCOFlYk4iIz4G9Sf/YXQcskjRRUo/slF8DvwGOA6YDH0oaXe1t/pz9Jpx7/VvBsUOo+xHU5dldyyfA/cDgrP3fgGsj4vnsjmc86dHYsGrXfhARy+r5XR+MiLezO6SngEeBfWo5/Vaq/mM9KmsD+BLoCWwZEV9GxDNR/8qfkvQ74EDg6xGxqKGfHxF/j4i7I+KLiFgC/Ar4Wj0/vzCQHsBBwFkRsTRLRL8Hjmnoe1n5OFlYk4mItyLixIjoDQwCNgcuy46tioj/iYi9gE1I/zDdKGn7grc4IiI2KXhdByBpE2AA8FwdH/+3gu0vgI2y7S2BcwuTELBFFlvOBw35ntmd09Ts0dGnpLueTWs5/QlgfUm7S9qSlMTuzY79NzAHeDR7nHV+A8LYBBgD/DoiPqvjvFo/X9IGkq6V9J6kz4GngU3W4vHRlsB6wPyCP+Nrge4NfB8rIycLK4uImAGMIyWN6seWRcT/AIuBgfV4uwOBSWs5GukD4FfVktAGEXFbYUjVQ6ztzbLHV3cDvwV6RMQmpDueGh+rRcRq4A7Sb/ejgAey3+KJiCURcW5EbAUcRnpMt389v9di0qOwmyTtVdtJdX0+6THYdsDuEdEZ2Df3NWt4q6XABgX7mxVsf0C6W9u04M+4c0TsUM/vYs2Ak4U1CUkDJJ2b6yCVtAXpH6ip2f5ZSvMD1pfULnsE1Yk1R0TVpNgjqLpcB5yS/WYtSRtKOkRSpzquWQBsVcux9kAHYBGwUtJBpOfzdbkVOJr0CC73CCrX8b5N1n/zObAqe9VLRDyZvee9knZv6OeT/vyXAZ9K6gr8rI73eBnYV2nOycak0W25OOaTHsVdKqmzpDaStpbU4EdaVj5OFtZUlgC7A89LWkpKEq+TfnuF9I/SpaTHRR8DpwFHRsQ7Be+RG4GUe92b/UM6HHhkbYKKiOmkfosrSb+NzyHr/K7Dr4H/zB6pnFft/ZYAPyT9tr6Y9Nv6xCIxPE/6zXxz4OGCQ/2Bx4F/AFOAq7IEgKSHJV1Yj+/3GKmTfaKkXRv4+ZcB65P+e0yljj/j7HNuB14FXiANky50AimRvkn6c7mL1B9jFUJeKc8qmaShwJURMbTcsZi1ZL6zsJagrscjZtYIfGdhZmZF+c7CzMyKarG1bjbddNPo27dvucMwM6soL7zwwscR0a16e4tNFn379mX69OnlDsPMrKJIeq+mdj+GMjOzopwszMysKCcLMzMrysnCzMyKcrIwM7OinCzMzKwoJ4tqnn8eLrwQPLHdzCyvxc6zaKjVq+GAA+Avf0n7hxwCe9W6CoCZWetSsjsLSdtJerng9Xm2ZkFXSY9Jmp397FJwzQWS5kiaKenAgvZdJb2WHbt8LdZnLqpNG+jXL7//u9819ieYmVWukiWLiJgZEYMjYjCwK2kpy3uB80mrmvUHJmX7SBpIWpN3B2AEcFXB8o1Xk5aI7J+9RpQi5rPPzm//+c/wzju1nmpm1qo0VZ/F/sDbEfEeMBIYn7WPB47ItkcCEyJieUS8S1qEZqiknkDniJiSLVZ/c8E1jWrQIPhmtqbZ6tVw+eWl+BQzs8rTVMniGCC3pnGPbJnF3HKLuUXbe5HW6s2Zl7X1yrart69B0hhJ0yVNX7Ro0VoFes45+e0bboBPP12rtzEza1FKniwktQcOB+4sdmoNbVFH+5qNEWMjYkhEDOnWbY2iifXyzW/CwIFp+x//gOuvX6u3MTNrUZrizuIg4MWIWJDtL8geLZH9XJi1zwO2KLiuN/BR1t67hvaSkKreXVx+OXz5Zak+zcysMjRFsjiW/CMoSIvXj862RwP3FbQfI6mDpH6kjuxp2aOqJZKGZaOgTii4piSOOw5yNyYffAB3313KTzMza/5KmiwkbQAMB+4paL4YGC5pdnbsYoCIeAO4A3gTeAQ4LSJWZdecClxP6vR+G3i4lHF37AinnZbfv/RST9Izs9atxa7BPWTIkFiXxY8WLoQ+fWD58rT/zDOw996NFJyZWTMl6YWIGFK93eU+atG9Oxx/fH7fk/TMrDVzsqhD9Ul6b79dtlDMzMrKyaIOO+wAB2ZFRyLgD38obzxmZuXiZFFE4TDaG2/0JD0za52cLIoYPjzdYQAsXQrXXVfeeMzMysHJoghP0jMzc7Kol1Gj0ugogHnz4K67yhuPmVlTc7Koh+qT9H73O0/SM7PWxcmink49FTp0SNvTp8PkyeWNx8ysKTlZ1FO3bnDCCfl9T9Izs9bEyaIBzjorv33ffTBnTtlCMTNrUk4WDTBwIIzIFnT1JD0za02cLBqo+iS9xYvLF4uZWVNxsmigAw5Ia3UDfPEFjB1b3njMzJqCk0UD1TRJb8WK8sVjZtYUnCzWwqhR0KNH2v7oI7iz2OriZmYVzsliLXTo4El6Zta6OFmspVNOSTO7AV58Ma2kZ2bWUjlZrCVP0jOz1sTJYh0UTtKbOBFmzy5bKGZmJeVksQ623x4OPjhte5KembVkThbrqHAY7U03wSeflC8WM7NScbJYR9/4Buy0U9r2JD0za6mcLNaRBGefnd+/4gpP0jOzlsfJohEce2zVSXp33FHeeMzMGpuTRSPo0AFOPz2/70l6ZtbSOFk0ksJJei+9BE89Vd54zMwak5NFI9l0Uxg9Or/vSXpm1pI4WTSiwkl6998Ps2aVLRQzs0blZNGIBgyAQw7J73uSnpm1FE4WjcyT9MysJSppspC0iaS7JM2Q9JakPSR1lfSYpNnZzy4F518gaY6kmZIOLGjfVdJr2bHLJamUca+Lr38dvvrVtL1sGVx7bXnjMTNrDKW+s/gD8EhEDAC+CrwFnA9Mioj+wKRsH0kDgWOAHYARwFWS2mbvczUwBuifvUaUOO61Vn0lPU/SM7OWoGTJQlJnYF/gBoCIWBERnwIjgfHZaeOBI7LtkcCEiFgeEe8Cc4ChknoCnSNiSkQEcHPBNc3SMcdAz55pe/58uP328sZjZrauSnlnsRWwCLhJ0kuSrpe0IdAjIuYDZD+7Z+f3Aj4ouH5e1tYr267evgZJYyRNlzR90aJFjfttGqB9e0/SM7OWpZTJoh2wC3B1ROwMLCV75FSLmvohoo72NRsjxkbEkIgY0q1bt4bG26hOPhnWXz9tv/wyPPlkOaMxM1s3pUwW84B5EfF8tn8XKXksyB4tkf1cWHD+FgXX9wY+ytp719DerH3lK56kZ2YtR8mSRUT8DfhA0nZZ0/7Am8BEIPfP6Gjgvmx7InCMpA6S+pE6sqdlj6qWSBqWjYI6oeCaZq1wkt4DD8DMmWULxcxsnZR6NNQZwC2SXgUGAxcBFwPDJc0Ghmf7RMQbwB2khPIIcFpErMre51TgelKn99vAwyWOu1Fstx0cemh+/7LLyhaKmdk6UbTQntchQ4bE9OnTyx0Gf/lLWiAJUh/G+++nOlJmZs2RpBciYkj1ds/gLrH99oPBg9O2J+mZWaVysiix6pP0rrwSli8vXzxmZmvDyaIJHH10fpLe3/7mSXpmVnmcLJpA+/Zwxhn5fU/SM7NK42TRRE4+GTbYIG2/8krq+DYzqxROFk2ka1c48cT8vifpmVklcbJoQmeemTq8AR58EGbMKG88Zmb15WTRhLbdtuokvZ/+1H0XZlYZnCya2Lnn5rfvvBN+8YvyxWJmVl9OFk3sa1+Dk07K7//sZ3DzzeWLx8ysPpwsyuDqq+GAA/L73/++S5ibWfPmZFEG660Hd90Fgwal/S+/hH/5F3jrrfLGZWZWGyeLMtl44zQiKjez+9NP4eCDYcGCsoZlZlYjJ4sy6tMnrXOx4YZpf+5cOOww+OKLsoZlZrYGJ4sy22UXmDAB2mT/Jf76VzjuOFi1qu7rzMyakpNFM3DooXDFFfn9P/8ZzjuvbOGYma3ByaKZ+MEPqs7BuOwyuPzysoVjZlaFk0UzcsklcOSR+f2zzoL7KmK1cTNr6ZwsmpE2beCPf4Rhw9J+BIwaBc1gdVgza+WcLJqZ9ddPdxNbbZX2v/gi9Wm891554zKz1s3Johnq3h0eegi6dEn7CxakORifflrWsMysFXOyaKa22y6NimrfPu2/+Wbqz1ixoqxhmVkr5WTRjO27L9x0U37/iSdgzBiXNTezpudk0cyNGgW//GV+f/x4lzU3s6bnZFEBLrwQvve9/L7LmptZU3OyqAASXHONy5qbWfm0q89JkjoCJwE7AB1z7RHxvVovskaVK2u+997w+uv5subPPQfbb1/u6MyspavvncUfgc2AA4GngN7AklIFZTVzWXMzK5f6JottIuInwNKIGA8cAuxYurCsNi5rbmblUN9k8WX281NJg4CNgb4liciKcllzM2tq9U0WYyV1AX4CTATeBC4pWVRWlMuam1lTqleyiIjrI2JxRDwVEVtFRPeIuKbYdZLmSnpN0suSpmdtXSU9Jml29rNLwfkXSJojaaakAwvad83eZ46kyyVpbb5sS+Oy5mbWVOpMFpKOz36eU9Ornp/x9YgYHBFDsv3zgUkR0R+YlO0jaSBwDGnE1QjgKklts2uuBsYA/bPXiPp/xZatprLmEyeWLRwza6GK3Vlk3ah0quG10Vp+5khgfLY9HjiioH1CRCyPiHeBOcBQST2BzhExJSICuLngmlavprLmxx7rsuZm1rjqnGcREddmm49HxLOFxyTtVY/3D+BRSQFcGxFjgR4RMT97//mSumfn9gKmFlw7L2v7Mtuu3r4GSWNIdyD06dOnHuG1DLmy5nvsAe+8ky9r/vzzsOWW5Y7OzFqC+nZwX1HPtur2iohdgIOA0yTtW8e5NfVDRB3tazZGjI2IIRExpFu3bvUIr+VwWXMzK6U67ywk7QHsCXSr1kfRGWhb81V5EfFR9nOhpHuBocACST2zu4qewMLs9HnAFgWX9wY+ytp719Bu1eTKmg8fnkqZv/kmjByZ2rp0KXa1mVntit1ZtCf1TbSjan/F58C36rpQ0oaSOuW2gW8Cr5OG3o7OThsN5FaZnggcI6mDpH6kjuxp2SOrJZKGZaOgTii4xqqpXtb86adTf8bMmeWLycwqX7E+i6ckTQZ2jIifN/C9ewD3ZqNc2wG3RsQjkv4K3CHpJOB94Kjss96QdAdpDsdK4LSIyE0zOxUYB6wPPJy9rBajRsFHH8GPfpT2Z82C3XeH22+HAw+s+1ozs5oo6rGSjqQnIuIbTRBPoxkyZEhMb+VDgu68E0aPhmXL0n6bNnDppXDmmamSrZlZdZJeKJjq8H/q28H9kqSJkr4j6V9zr0aO0RrZUUfB5MnQO+vxWb0azj47lTdfvry8sZlZZalvsugK/B34BnBY9jq0VEFZ49lll1Q7KjcPA+DGG2H//WHhwtqvMzMrVK/HUJXIj6Gq+uc/4eSTq66w16dPmp8xeHDZwjKzZmadHkNJ2lbSJEmvZ/s7SfrPxg7SSqdjRxg3Dn7723x/xfvvw157wT33lDU0M6sA9X0MdR1wAVmp8oh4lVTHySqIlAoPPvAAdO6c2r74ItWW+q//SqVCzMxqUt9ksUFETKvWtrKxg7GmcfDBMHUqbL11vu1nP4Ojj/YiSmZWs/omi48lbU1WZkPSt4D5JYvKSm777WHatNTRnXPnnWmN7w8+KF9cZtY81TdZnAZcCwyQ9CFwFmminFWwrl3h4Yfh9NPzbS+9BLvtBlOmlC8uM2t+6rv40TsRcQDQDRgQEXtHxNySRmZNYr310op711wD7bL5/AsWwH77wfjxdV5qZq1IneU+ciR1AI4krbvdLrdQXUT8V8kisyZ18smpEOG3vgV//3sqRHjiifDaa/Cb30DbomUjzawlq+9jqPtIixOtBJYWvKwF2W+/1I8xaFC+7dJL4bDD4LPPyhaWmTUD9bqzAHpHhJcybQW22gqeew6OOw7uvz+1PfxwmgE+cSL071/e+MysPOp7Z/GcpB1LGok1G506pTUwLrgg3zZjRqpcO2lS2cIyszKqb7LYG3hB0kxJr0p6TdKrpQzMyqtNG7joIrjlFujQIbUtXpxKnF95pSfwmbU29X0MdVBJo7Bma9Qo2GYbOOIImD8fVq2CM85IHd9XXAHt25c7QjNrCnXeWUjqKqkrsKSWl7UCQ4emyrVDCkqLjR2blm/9+OPyxWVmTafYY6gX6ni5pGsr0qtXWqL12GPzbU8/nSbwvfZa+eIys6ZRLFlsGxH9anlt1SQRWrOx/vqpD+Oii/KVa+fOhT32SENsV6woa3hmVkLFksUUSX+WdIqkvk0RkDVvUhol9ec/w0YbpbalS+G882CnneCRR8oanpmVSJ3JIlsA48xs9zJJf5X0e0nfzGZ1Wyt1+OFpPsaAAfm2mTPhoIPSJL45c8oXm5k1vqJDZyPivYi4JiKOAPYE7gcOAJ6R9GCJ47NmbMcd4ZVX0iOo3PoYkNbL2GEHOP98WOJhEGYtQrHRUJ0L9yPiy4h4IiJ+DBwFjCllcNb8tW8P55wDs2bBSSfl+zJWrEg1pbbbDv70J8/LMKt0xe4snsxtSKo+d/feiPiw0SOyitSjB1x/PTz/fCoNkjN/PnznO2n5Vi+Jbla5iiULFWx3reOYGZCG0j77LNx8M/TsmW+fMiXN1/j+92HhwvLFZ2Zrp1iyiFq2a9o3A1KpkO98J3V4//u/pzUzID2KuuEG2HZbuOwy+PLLsoZpZg1QLFl0l3SOpHMLtnP73ZogPqtgnTrBxRfDG2/AoYfm2z/7DM4+G776VXj00fLFZ2b1VyxZXAd0AjYq2M7tX1/a0Kyl6N8/lTt/6KF0V5Hz1lupMOERR8A775QtPDOrB0ULHaYyZMiQmO4e1WZnxYpUgPDnP686rLZDBzj33DThLzfZz8yanqQXsjl2VRQbOvtvkvpn25J0o6TPsjLlO5cqWGu52rdPSWHWrLRsa87y5amMyIABcOutHmpr1twUewx1JjA32z4W+CqwFXAOcHnpwrKWbrPN4KabYOrUNEoq58MP0yp9++4LL71UvvjMrKpiyWJlROTGrBwK3BwRf4+Ix4ENSxuatQa7756G1Y4bl+Zq5EyeDLvuCiefDIsWlS08M8sUSxarJfWU1BHYH3i84Nj69fkASW0lvSTpgWy/q6THJM3OfnYpOPcCSXOyFfkOLGjfNVudb46kyyV5jkcL0qYNjB6dHk396EdVh9qOHZs6xS+/HFauLG+cZq1ZsWTxU9K6FXOBiRHxBoCkrwH1Hb9yJvBWwf75wKSI6A9MyvaRNBA4BtgBGAFcJaltds3VpNIi/bPXiHp+tlWQzp3hkkvg9dfh4IPz7Z9+CmeemWaBz55dtvDMWrViyWIBsAewfUT8m6QTJN0HHEc96kJJ6g0cQtVhtiOB8dn2eOCIgvYJEbE8It4F5gBDJfUEOkfElEhDt24uuMZaoG23hQcfTAUJ+/fPt0+bBoMHw3XXuQPcrKkVSxbXAv+IiMWS9gUuJv1jvQD4Qz3e/zLgx8DqgrYeETEfIPvZPWvvBXxQcN68rK1Xtl29fQ2SxkiaLmn6Ij/orniHHJJW4bvoovyjqS++gDFj0twM/yc2azrFkkXbiPgk2z4aGBsRd0fET4Bt6rpQ0qHAwoh4oZ6x1NQPEXW0r9kYMTYihkTEkG7dPMG8JejQIc29mDYNBg7Mt0+cmEqkP/xw+WIza02KJgtJ7bLt/YEnCo61q+H8QnsBh0uaC0wAviHpT8CC7NES2c9cWbl5wBYF1/cGPsrae9fQbq3I4MGpau0ZZ+TbFixIfRtnnAHLlpUtNLNWoViyuA14KuunWAY8AyBpG+Czui6MiAsiondE9CV1XD8REccDE4HR2Wmjgfuy7YnAMZI6SOpH6sielj2qWiJpWDYK6oSCa6wVWX/9NCrq4YfTPI2cK69Mw2w9L8OsdIotq/or4FxgHLB35GuDtAHOqO26Ii4GhkuaDQzP9slGWt0BvAk8ApwWEauya04ldZLPAd4G/PChFRsxAl59FUaOzLe99Vaas3HJJbBqVe3XmtnacW0oq1gRcOONaVjt0qX59v32g/HjoU+fsoVmVrHWqjaUWXMmpaVcX3qpasmQJ5+EnXaCCRPKFppZi+NkYRWvf/9UHuSnP02zwSGtmXHssXD88WnbzNaNk4W1COutl8qeT54MW22Vb7/llnSX8fTT5YvNrCVwsrAWZY894OWX4bvfzbe9/37qx7jwwrSehpk1nJOFtTidOqWO7zvvhC5ZmcoI+PWvYc89YcaM8sZnVomcLKzF+ta3UrmQAw7It73wAuyyC1xzjetLmTWEk4W1aL16wf/+L/zud2mVPkizvU89FQ4/HBYurPt6M0ucLKzFa9MGzj47lQsZNCjf/sADqb7UAw+ULzazSuFkYa3GjjvCX/+aEkfOwoVw2GHwgx+kirZmVjMnC2tVOnZMj6QefRQ23zzffvXVqS9j8mT3ZZjVxMnCWqXhw1N9qSOPzLfNnAn77APbbw+//CW8U9+1IM1aAScLa7W+8pU0vPamm2CjjfLtM2fCT34CW2+dlnK96ir4+OPyxWnWHDhZWKsmwYknwiuvwOjRVZMGwHPPwWmnQc+eqW9jwgT3bVjr5GRhRioRMm5cWlDpttvg0EOhXcHyXitXplFTxx4LPXqkxPLYYy6Hbq2HS5Sb1eLjj+GOO+BPf4IpU2o+p2dPOOaYVLBw553TnYpZJautRLmThVk9vP023HprShyzZtV8zoABKWmMGgX9+jVtfGaNxcnCrBFEpJIht9ySHlctWFDzeXvtBccdB9/+dupIN6sUThZmjWzlSpg0KSWOe+6pulpfTrt2cNBB6Y7jsMPSOuJmzZlXyjNrZO3awYEHws03pzuMW2+Fgw+Gtm3z56xcCfffD0cfnTrGTzwxJZgW+juatWBOFmaNYMMN00ipBx+Ejz6CK66AYcOqnrNkSVob/IADUo2q665LRQ3NKoGThVkj694dTj89jaCaPTut4Ne/f9Vz3nwTxoyBPn3ScrB/+1t5YjWrLycLsxLaZpuUDGbOhGnT0gS/wol/H38Mv/gFbLllfnKgWXPkZGHWBCTYbTe48kqYNw9++9t0V5GzYkV6RDV4MOy/f5oAuHp12cI1W4OThVkT23hjOPfcNHfjjjvSuuGFnngijZzafvtUl6qmUVZmTc3JwqxM2rWDo45K9aemTElzMgpHUs2alR5bbbEFXHABfPhh+WI1c7IwawaGDYPbb09l0c87L9195CxeDBdfDH37pol+nj5k5eBkYdaM9OkD//3f8MEH8Ic/pAKHOStXprkcu+2W1t24914XMrSm42Rh1gx16gQ//GF6FHXvvbDvvlWPT54M//qvsO22KaksWVKeOK31cLIwa8batoUjjoCnnkqPn44/vmrp9HfegbPOgt690+Or994rV6TW0jlZmFWIXXeFP/4R5s5NHd5du+aPff45XHppWt3v29+uvaS62dpysjCrML16wUUXpX6Nq6+G7bbLH1u1Ki0Vu+eeqfLtxImer2GNo2TJQlJHSdMkvSLpDUk/z9q7SnpM0uzsZ5eCay6QNEfSTEkHFrTvKum17NjlkpeYMdtgAzjllFQ65IEH0mS+Qs89ByNHwo47pgl/K1aUJ05rGUp5Z7Ec+EZEfBUYDIyQNAw4H5gUEf2BSdk+kgYCxwA7ACOAqyTlRp1fDYwB+mevESWM26yitGkDhxwCjz+eyoV897uw3nr542++mUqJbL01/P738I9/lC1Uq2AlSxaR5P63XC97BTASGJ+1jweOyLZHAhMiYnlEvAvMAYZK6gl0jogpkRbfuLngGjMrsNNOcOON8O67qcO7U6f8sXnz4Jxz8sULFy0qX5xWeUraZyGpraSXgYXAYxHxPNAjIuYDZD+7Z6f3Aj4ouHxe1tYr267eXtPnjZE0XdL0Rf6bYK1Yr15pvsb776f+jR498scWL84XLzz99JRYzIopabKIiFURMRjoTbpLGFTH6TX1Q0Qd7TV93tiIGBIRQ7p169bgeM1amk02SSOn5s6Fa65Jj6Jyli2D//mfVD591ChXvLW6NcloqIj4FHiS1NewIHu0RPZzYXbaPGCLgst6Ax9l7b1raDezeurYEU4+OZVKv/122GWX/LFVq9J64oMHpyVgn3zSK/nZmko5GqqbpE2y7fWBA4AZwERgdHbaaOC+bHsicIykDpL6kTqyp2WPqpZIGpaNgjqh4Boza4C2bdM8jOnT4bHH1hxB9cgj8PWvp1pV99zjYbeWV8o7i57AXyS9CvyV1GfxAHAxMFzSbGB4tk9EvAHcAbwJPAKcFhG5yjenAteTOr3fBh4uYdxmLZ6Ulnd9/PGUOI46Ko2qypk2DY48MpVJv+EGWL68fLFa86BoofebQ4YMiekuz2lWb3PmpEWZxo1bMzlsvnkqK3LyydC5czmis6Yi6YWIGFK93TO4zQxIS8Bec02+nEhhmfSPPoIf/zgNu73gAq8Z3ho5WZhZFZttlobbvv8+XHIJ9OyZP/bZZ/m1NU45JVXFtdbBycLMatS5M/zoR2kexnXXpXLoOcuXw7XXprpU++4LN93kMuktnZOFmdWpQwf4/vdT2ZC774ahQ6sef+YZ+N730h3IiSemcuottCu0VXOyMLN6ads2Lbg0dSr85S9w+OFV1wxfujQVLNxvv9T/8YtfeH2NlsTJwswaREoJ4b774MMP0wiqHXaoes4776T6U/36pSG6t9wCX3xRlnCtkThZmNla69EDzj0XXnstzc049dRUYiQnAiZNSiv89eyZht5OnerHVJXIycLM1pkEu+0GV10F8+fDhAlw4IGpPefzz2HsWNhjDxg4EH7zmzQk1yqDk4WZNaqOHeHoo1PpkPffh1/9KhUrLDRjBpx/PmyxRVqL4667PEu8uXOyMLOS6d0bLrwwFTCcPBlOOgk22ih/fPVqeOihVG5k883hjDPgxRf9mKo5crIws5KT0prg11+fZn+PH58KFhb65BO48krYdddUAfeyy7xAU3Pi2lBmVjbvvpsSx7hxNQ+zbdcODj4Yhg9Pk/8GDapa8NAaX221oZwszKzsVq9O62jcdFOa+LdsWc3ndekCe++dEse++8LOO1ddb9zWnZOFmVWEzz+HO+5IieO55+o+d8MNYc8988lj6NDUwW5rz8nCzCrOrFnw6KPw9NPptWBB3ee3bw+77w777JOSx557QqdOTRNrS+FkYWYVLQJmz84njqefLl5OpG3b9Kgqd+ex997wla80TbyVysnCzFqc995LhQxzyWPmzOLXDBqUTx777JOG7Fqek4WZtXgLFlRNHq++WnzOxjbbpKSRe229ddWZ562Nk4WZtTqLF8Ozz+YTyPTpsHJl3ddstllKGnvvnX7utFPV6rotnZOFmbV6S5emQoa5O4+pU+Gf/6z7ms6dU0d5Lnm09BFXThZmZtUsX57uNp5+Ot19PPtsGrpbl/btU9HEXPLYa6+qlXYrnZOFmVkRq1bB66+nxJF7zZ9f9zUS7LhjPnnssw/06tU08ZaCk4WZWQNFpJIkucQxeXL9Rlz161c1eWy3XeV0mjtZmJk1goULU9KYPDklkJdeSnckddl005Q8hg6F7beHAQPSqKvmWKrEycLMrASWLEkd5bnkMXVq7bWtCrVrlxLGgAH513bbpZ9dupQ+7to4WZiZNYEVK9KaHLnkMXlyKr/eEN27V00iuVefPqUfxutkYWZWBqtXp5UBJ0+GN95I2zNmpFUEG6pjR9h22/wdSO617bZVF5VaF7Uli3aN8/ZmZlaTNm3SmuMDB1ZtX7o0FUrMJY/ca9as2ud+/POfaVb6q6+ueWyLLfLJY+BAOOWUxv0evrMwM2tGVq1Kdx0zZqSRV4WJpFjV3ZyttoK33167z/edhZlZBWjbNg297dcPDjqo6rHFi9dMIDNmwJw5VUdkDRjQ+HE5WZiZVYguXWDYsPQqtGIFvPNO/m5kyy0b/7NLliwkbQHcDGwGrAbGRsQfJHUFbgf6AnOBb0fE4uyaC4CTgFXADyPif7P2XYFxwPrAQ8CZ0VKfn5mZNVD79vn+ilIp5dLnK4FzI2J7YBhwmqSBwPnApIjoD0zK9smOHQPsAIwArpKUGyR2NTAG6J+9RpQwbjMzq6ZkySIi5kfEi9n2EuAtoBcwEhifnTYeOCLbHglMiIjlEfEuMAcYKqkn0DkipmR3EzcXXGNmZk2glHcW/0dSX2Bn4HmgR0TMh5RQgO7Zab2ADwoum5e19cq2q7fX9DljJE2XNH3RokWN+h3MzFqzkicLSRsBdwNnRURdxX9rKrMVdbSv2RgxNiKGRMSQbt26NTxYMzOrUUmThaT1SIniloi4J2tekD1aIvu5MGufB2xRcHlv4KOsvXcN7WZm1kRKliwkCbgBeCsifldwaCIwOtseDdxX0H6MpA6S+pE6sqdlj6qWSBqWvecJBdeYmVkTKOU8i72A7wCvSXo5a7sQuBi4Q9JJwPvAUQAR8YakO4A3SSOpTouI3DSTU8kPnX04e5mZWRNpseU+JC0C3it3HHXYFPi43EE0En+X5qelfA/wd2lqW0bEGp2+LTZZNHeSptdUf6US+bs0Py3le4C/S3PRJENnzcyssjlZmJlZUU4W5TO23AE0In+X5qelfA/wd2kW3GdhZmZF+c7CzMyKcrIwM7OinCzKRFJbSS9JeqDcsawLSZtIukvSDElvSdqj3DGtDUlnS3pD0uuSbpPUsdwx1ZekGyUtlPR6QVtXSY9Jmp397FLOGOurlu/y39n/X69KulfSJmUMsd5q+i4Fx86TFJI2LUdsa8PJonzOJJVtr3R/AB6JiAHAV6nA7ySpF/BDYEhEDALaktZWqRTjWHONlxrXjakA41jzuzwGDIqInYBZwAVNHdRaGkcNa+9kC8MNJ1WwqBhOFmUgqTdwCHB9uWNZF5I6A/uSaoARESsi4tOyBrX22gHrS2oHbEAFFauMiKeBT6o117ZuTLNW03eJiEcjYmW2O5WqhUWbrVr+uwD8HvgxtVTPbq6cLMrjMtL/LKvLHMe62gpYBNyUPVK7XtKG5Q6qoSLiQ+C3pN/05gOfRcSj5Y1qndW2bkyl+x4VXBtO0uHAhxHxSrljaSgniyYm6VBgYUS8UO5YGkE7YBfg6ojYGVhK5Tzu+D/Z8/yRQD9gc2BDSceXNyqrTtJ/kIqM3lLuWNaGpA2A/wB+Wu5Y1oaTRdPbCzhc0lxgAvANSX8qb0hrbR4wLyKez/bvIiWPSnMA8G5ELIqIL4F7gD3LHNO6qm3dmIokaTRwKHBcVO7ksK1Jv5C8kv397w28KGmzskZVT04WTSwiLoiI3hHRl9SJ+kREVORvsRHxN+ADSdtlTfuTSsxXmveBYZI2yNZM2Z8K7KivprZ1YyqOpBHAvwOHR8QX5Y5nbUXEaxHRPSL6Zn//5wG7ZH+Pmj0nC1tXZwC3SHoVGAxcVN5wGi67M7oLeBF4jfT3omLKMki6DZgCbCdpXrZWzMXAcEmzSSNvLi5njPVVy3e5EugEPCbpZUnXlDXIeqrlu1Qsl/swM7OifGdhZmZFOVmYmVlRThZmZlaUk4WZmRXlZGFmZkU5WZjVk6S+NVUQbW7vaVYKThZmZlaUk4XZWpC0VVY8cbdq7bdLOrhgf5ykI7M7iGckvZi91ignIulESVcW7D8gab9s+5uSpmTX3ilpo9J9O7M1OVmYNVBW3uRu4LsR8ddqhycAR2fntSeVDnmIVJtpeETskh2/vAGftynwn8AB2fXTgXPW9XuYNUS7cgdgVmG6keosHRkRb9Rw/GHgckkdSAvfPB0RyyRtDFwpaTCwCti2AZ85DBgIPJtKV9GeVEbCrMk4WZg1zGfAB6TqwWski4j4p6QngQNJdxC3ZYfOBhaQVhNsA/yzhvdeSdW7/dzSrgIei4hjGyF+s7Xix1BmDbOCtOrcCZJG1XLOBOC7wD7A/2ZtGwPzI2I18B3S0q3VzQUGS2qTLb05NGufCuwlaRtI6yJIasididk6c7Iwa6CIWEpaW+FsSSNrOOVR0nKzj0fEiqztKmC0pKmkR1BLa7juWeBdUuXb35Kq4BIRi4ATgduy6r5TgQGN9oXM6sFVZ83MrCjfWZiZWVFOFmZmVpSThZmZFeVkYWZmRTlZmJlZUU4WZmZWlJOFmZkV9f8BpiH8vLAU7TU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31" y="3327841"/>
            <a:ext cx="5015873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4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silhouette score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2125" y="2379251"/>
            <a:ext cx="7729728" cy="3101983"/>
          </a:xfrm>
        </p:spPr>
        <p:txBody>
          <a:bodyPr/>
          <a:lstStyle/>
          <a:p>
            <a:r>
              <a:rPr lang="en-US" dirty="0" smtClean="0"/>
              <a:t>This is the second evaluation method that I used for </a:t>
            </a:r>
            <a:r>
              <a:rPr lang="en-US" dirty="0" err="1" smtClean="0"/>
              <a:t>KMeans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According to the silhouette score graph below and the elbow method in the previous slide, it is reasonable to say that 11 clusters are good for this dataset. 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11" y="3509973"/>
            <a:ext cx="4977778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3857" y="172528"/>
            <a:ext cx="7674864" cy="1204506"/>
          </a:xfrm>
          <a:solidFill>
            <a:srgbClr val="0070C0"/>
          </a:solidFill>
        </p:spPr>
        <p:txBody>
          <a:bodyPr/>
          <a:lstStyle/>
          <a:p>
            <a:r>
              <a:rPr lang="en-US" dirty="0" smtClean="0"/>
              <a:t>Plotting the dataset in clusters 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472" y="1587261"/>
            <a:ext cx="8082951" cy="5003320"/>
          </a:xfrm>
        </p:spPr>
      </p:pic>
    </p:spTree>
    <p:extLst>
      <p:ext uri="{BB962C8B-B14F-4D97-AF65-F5344CB8AC3E}">
        <p14:creationId xmlns:p14="http://schemas.microsoft.com/office/powerpoint/2010/main" val="185030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Segmentation according to clusters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11942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High risky customers</a:t>
            </a:r>
            <a:endParaRPr lang="en-US" b="1" dirty="0">
              <a:latin typeface="+mj-l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Low risky drivers</a:t>
            </a:r>
            <a:endParaRPr lang="en-US" b="1" dirty="0"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255658" y="2121826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3234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Low credit score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Most of the divers are young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 cost of claims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 vehicle age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6927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 credit score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All age categories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Lower than average vehicle age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Lowest claim costs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520264" y="5448245"/>
            <a:ext cx="4162870" cy="13234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All age categories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Higher than average vehicle age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Higher than average credit score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Lower than average claim costs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0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4, 6, 11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0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1, 3, 8, 9, 10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0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77" y="4247715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Normal drivers</a:t>
            </a:r>
            <a:endParaRPr lang="en-US" b="1"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448369" y="5012989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2, 5, 7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009290"/>
            <a:ext cx="7729728" cy="1144121"/>
          </a:xfrm>
          <a:solidFill>
            <a:srgbClr val="0070C0"/>
          </a:solidFill>
        </p:spPr>
        <p:txBody>
          <a:bodyPr/>
          <a:lstStyle/>
          <a:p>
            <a:r>
              <a:rPr lang="en-US" dirty="0" smtClean="0"/>
              <a:t>Hierarchical method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502" y="2422384"/>
            <a:ext cx="5644781" cy="4073307"/>
          </a:xfrm>
        </p:spPr>
        <p:txBody>
          <a:bodyPr>
            <a:normAutofit/>
          </a:bodyPr>
          <a:lstStyle/>
          <a:p>
            <a:r>
              <a:rPr lang="en-US" b="1" dirty="0" smtClean="0"/>
              <a:t>Why?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This method seeks to build hierarchies of clusters.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 smtClean="0"/>
              <a:t>Dendrograms</a:t>
            </a:r>
            <a:r>
              <a:rPr lang="en-US" dirty="0" smtClean="0"/>
              <a:t> used in this method provide good data visualization tool for the clusters.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Provide hierarchical relations between clusters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Able to capture concentric clusters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It is easy to understand and build. </a:t>
            </a:r>
          </a:p>
          <a:p>
            <a:r>
              <a:rPr lang="en-US" dirty="0" smtClean="0"/>
              <a:t>However;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Not easy to define levels for clusters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140" y="2422384"/>
            <a:ext cx="5891572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dirty="0" smtClean="0"/>
              <a:t>…continued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438" y="2482769"/>
            <a:ext cx="5575770" cy="4159571"/>
          </a:xfrm>
        </p:spPr>
        <p:txBody>
          <a:bodyPr/>
          <a:lstStyle/>
          <a:p>
            <a:r>
              <a:rPr lang="en-US" dirty="0" smtClean="0"/>
              <a:t>To reduce running time, the data was randomly sampled </a:t>
            </a:r>
            <a:r>
              <a:rPr lang="en-US" dirty="0" err="1" smtClean="0"/>
              <a:t>ie</a:t>
            </a:r>
            <a:r>
              <a:rPr lang="en-US" dirty="0" smtClean="0"/>
              <a:t> only 10% of the data was used in analysis</a:t>
            </a:r>
          </a:p>
          <a:p>
            <a:r>
              <a:rPr lang="en-US" dirty="0" smtClean="0"/>
              <a:t>Silhouette score was used as the evaluation metric and sorted in ascending order</a:t>
            </a:r>
          </a:p>
          <a:p>
            <a:r>
              <a:rPr lang="en-US" dirty="0" smtClean="0"/>
              <a:t>After sorting, it was clear that the data had the highest silhouette score of 0.338 with 2 clusters. 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01419"/>
              </p:ext>
            </p:extLst>
          </p:nvPr>
        </p:nvGraphicFramePr>
        <p:xfrm>
          <a:off x="7203057" y="2620791"/>
          <a:ext cx="4144533" cy="3702370"/>
        </p:xfrm>
        <a:graphic>
          <a:graphicData uri="http://schemas.openxmlformats.org/drawingml/2006/table">
            <a:tbl>
              <a:tblPr/>
              <a:tblGrid>
                <a:gridCol w="1381511">
                  <a:extLst>
                    <a:ext uri="{9D8B030D-6E8A-4147-A177-3AD203B41FA5}">
                      <a16:colId xmlns:a16="http://schemas.microsoft.com/office/drawing/2014/main" val="2558145263"/>
                    </a:ext>
                  </a:extLst>
                </a:gridCol>
                <a:gridCol w="1381511">
                  <a:extLst>
                    <a:ext uri="{9D8B030D-6E8A-4147-A177-3AD203B41FA5}">
                      <a16:colId xmlns:a16="http://schemas.microsoft.com/office/drawing/2014/main" val="3482401912"/>
                    </a:ext>
                  </a:extLst>
                </a:gridCol>
                <a:gridCol w="1381511">
                  <a:extLst>
                    <a:ext uri="{9D8B030D-6E8A-4147-A177-3AD203B41FA5}">
                      <a16:colId xmlns:a16="http://schemas.microsoft.com/office/drawing/2014/main" val="3610435120"/>
                    </a:ext>
                  </a:extLst>
                </a:gridCol>
              </a:tblGrid>
              <a:tr h="665786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 dirty="0">
                          <a:effectLst/>
                        </a:rPr>
                        <a:t/>
                      </a:r>
                      <a:br>
                        <a:rPr lang="en-GB" sz="1600" b="1" dirty="0">
                          <a:effectLst/>
                        </a:rPr>
                      </a:br>
                      <a:r>
                        <a:rPr lang="en-GB" sz="1600" b="1" dirty="0">
                          <a:effectLst/>
                        </a:rPr>
                        <a:t>0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silhouette_score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 marL="79538" marR="79538" marT="39769" marB="39769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89488463"/>
                  </a:ext>
                </a:extLst>
              </a:tr>
              <a:tr h="3795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0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dirty="0">
                          <a:effectLst/>
                        </a:rPr>
                        <a:t>2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0.338776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872618"/>
                  </a:ext>
                </a:extLst>
              </a:tr>
              <a:tr h="3795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 dirty="0">
                          <a:effectLst/>
                        </a:rPr>
                        <a:t>1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3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0.290228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168508"/>
                  </a:ext>
                </a:extLst>
              </a:tr>
              <a:tr h="3795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2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4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0.244736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227429"/>
                  </a:ext>
                </a:extLst>
              </a:tr>
              <a:tr h="3795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6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8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0.237397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555237"/>
                  </a:ext>
                </a:extLst>
              </a:tr>
              <a:tr h="3795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5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7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0.235624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633215"/>
                  </a:ext>
                </a:extLst>
              </a:tr>
              <a:tr h="3795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4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6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0.234547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190524"/>
                  </a:ext>
                </a:extLst>
              </a:tr>
              <a:tr h="3795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7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9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0.234101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671851"/>
                  </a:ext>
                </a:extLst>
              </a:tr>
              <a:tr h="379573"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b="1">
                          <a:effectLst/>
                        </a:rPr>
                        <a:t>17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>
                          <a:effectLst/>
                        </a:rPr>
                        <a:t>19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600" dirty="0">
                          <a:effectLst/>
                        </a:rPr>
                        <a:t>0.23</a:t>
                      </a:r>
                    </a:p>
                  </a:txBody>
                  <a:tcPr marL="79538" marR="79538" marT="39769" marB="39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565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434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3551" y="310552"/>
            <a:ext cx="7729728" cy="888520"/>
          </a:xfrm>
          <a:solidFill>
            <a:srgbClr val="0070C0"/>
          </a:solidFill>
        </p:spPr>
        <p:txBody>
          <a:bodyPr/>
          <a:lstStyle/>
          <a:p>
            <a:r>
              <a:rPr lang="en-US" dirty="0" smtClean="0"/>
              <a:t>…continued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000" y="1318203"/>
            <a:ext cx="7729728" cy="3101983"/>
          </a:xfrm>
        </p:spPr>
        <p:txBody>
          <a:bodyPr/>
          <a:lstStyle/>
          <a:p>
            <a:r>
              <a:rPr lang="en-US" dirty="0" smtClean="0"/>
              <a:t>The original updated dataset was sampled and clustered into two clusters.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10" y="2009956"/>
            <a:ext cx="7081024" cy="472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9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100867" y="2175043"/>
            <a:ext cx="4336142" cy="2937818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4198223" y="2256127"/>
            <a:ext cx="4336142" cy="2794959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7734259" y="2226732"/>
            <a:ext cx="4336142" cy="2853753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415439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The Problem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5680494" y="2487341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The Goal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9333691" y="236423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The Value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912694"/>
            <a:ext cx="13716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All the customers in this company pay the same car insurance amount. 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8686800" y="3006777"/>
            <a:ext cx="2475781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The help the marketing team target marketing towards certain type of customers who are more appropriate to their risk level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5141342" y="3129888"/>
            <a:ext cx="2251495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To segment customers according to their levels of risk </a:t>
            </a:r>
            <a:r>
              <a:rPr lang="en-US" sz="1600" b="1" dirty="0" err="1" smtClean="0">
                <a:solidFill>
                  <a:schemeClr val="bg1"/>
                </a:solidFill>
              </a:rPr>
              <a:t>ie</a:t>
            </a:r>
            <a:r>
              <a:rPr lang="en-US" sz="1600" b="1" dirty="0" smtClean="0">
                <a:solidFill>
                  <a:schemeClr val="bg1"/>
                </a:solidFill>
              </a:rPr>
              <a:t>;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</a:rPr>
              <a:t>High risky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</a:rPr>
              <a:t>Normal drivers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1600" b="1" dirty="0" smtClean="0">
                <a:solidFill>
                  <a:schemeClr val="bg1"/>
                </a:solidFill>
              </a:rPr>
              <a:t>Least risky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2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dirty="0" smtClean="0"/>
              <a:t>Hierarchical clustering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dataset was too large to be clustered into two clusters according to the hierarchical method. </a:t>
            </a:r>
          </a:p>
          <a:p>
            <a:r>
              <a:rPr lang="en-US" dirty="0" smtClean="0"/>
              <a:t>As a result, the two clustered produced by this data had the same characteristics which made it unreasonable to rely on method of clustering for decision making.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926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7374" y="957532"/>
            <a:ext cx="7683490" cy="1195880"/>
          </a:xfrm>
          <a:solidFill>
            <a:srgbClr val="0070C0"/>
          </a:solidFill>
        </p:spPr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method of data clustering provided better insights of this data than the hierarchical method. </a:t>
            </a:r>
          </a:p>
          <a:p>
            <a:r>
              <a:rPr lang="en-US" dirty="0" smtClean="0"/>
              <a:t>It is therefore reasonable to the information provided by the </a:t>
            </a:r>
            <a:r>
              <a:rPr lang="en-US" dirty="0" err="1" smtClean="0"/>
              <a:t>KMeans</a:t>
            </a:r>
            <a:r>
              <a:rPr lang="en-US" dirty="0" smtClean="0"/>
              <a:t> method for decision making.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7184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4588714" y="1899972"/>
            <a:ext cx="4268298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Group 1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 Risky drivers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Highest claim costs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Pay the highest premiums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4795748" y="3320822"/>
            <a:ext cx="4268298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Group 2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Normal drivers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Average claim costs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Average premiums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5118346" y="4879369"/>
            <a:ext cx="4268298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Group 3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Least risky drivers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Least claim costs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Pay low premiums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1776787" y="1629620"/>
            <a:ext cx="4808297" cy="4808297"/>
          </a:xfrm>
          <a:prstGeom prst="triangle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227114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1967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5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Customer demographic summary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211942" y="5886367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373605" y="1516683"/>
            <a:ext cx="7986055" cy="270843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Segoe UI" panose="020B0502040204020203" pitchFamily="34" charset="0"/>
              </a:rPr>
              <a:t>60392 claims were opened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Segoe UI" panose="020B0502040204020203" pitchFamily="34" charset="0"/>
              </a:rPr>
              <a:t>All the customers paid the same amount of annual premiums = $716.53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Segoe UI" panose="020B0502040204020203" pitchFamily="34" charset="0"/>
              </a:rPr>
              <a:t> All the drivers age category ranged from 1 to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Segoe UI" panose="020B0502040204020203" pitchFamily="34" charset="0"/>
              </a:rPr>
              <a:t>The customers were from 6 different regions which are; A, B, C, D, E, F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Segoe UI" panose="020B0502040204020203" pitchFamily="34" charset="0"/>
              </a:rPr>
              <a:t>Over 75% of the customers have no open claims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8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metrics available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399496" y="1350761"/>
            <a:ext cx="4162870" cy="42780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vehicle age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Age category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Number of claims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Cost of claims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Vehicle value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Vehicle body type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Months insured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Claim office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6986536" y="1471532"/>
            <a:ext cx="4162870" cy="39087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credit score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Gender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Policy number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Policy effect date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Drivers’ date of birth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Area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Traffic index</a:t>
            </a:r>
          </a:p>
          <a:p>
            <a:pPr marL="285750" indent="-285750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Annual premiums</a:t>
            </a:r>
          </a:p>
        </p:txBody>
      </p:sp>
    </p:spTree>
    <p:extLst>
      <p:ext uri="{BB962C8B-B14F-4D97-AF65-F5344CB8AC3E}">
        <p14:creationId xmlns:p14="http://schemas.microsoft.com/office/powerpoint/2010/main" val="109782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metrics used in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Metrics</a:t>
            </a:r>
            <a:endParaRPr lang="en-US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Number of claims 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Cost of claims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168051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Age category</a:t>
            </a:r>
            <a:endParaRPr lang="en-US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Vehicle age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7141565" y="5320970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3" name="Group 42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4717582" y="1881012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44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236449" y="370936"/>
          <a:ext cx="11484496" cy="583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Methodology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74452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643004" y="522898"/>
            <a:ext cx="454899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60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Segmentation according to clusters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11942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High risky customers</a:t>
            </a:r>
            <a:endParaRPr lang="en-US" b="1" dirty="0">
              <a:latin typeface="+mj-l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Low risky drivers</a:t>
            </a:r>
            <a:endParaRPr lang="en-US" b="1" dirty="0">
              <a:latin typeface="+mj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255658" y="2121826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13234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Low credit score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Most of the divers are young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 cost of claims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 vehicle age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6927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 credit score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All age categories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Lower than average vehicle age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Lowest claim costs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520264" y="5448245"/>
            <a:ext cx="4162870" cy="13234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All age categories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Higher than average vehicle age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Higher than average credit score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Lower than average claim costs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0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4, 6, 9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0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2, 3, 5, 7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0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77" y="4247715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Normal drivers</a:t>
            </a:r>
            <a:endParaRPr lang="en-US" b="1"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448369" y="5012989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1, 8, 10, 11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92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4588714" y="1899972"/>
            <a:ext cx="4268298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Group 1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 Risky drivers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Highest claim costs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Pay the highest premiums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4795748" y="3320822"/>
            <a:ext cx="4268298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Group 2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Normal drivers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Average claim costs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Average premiums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5118346" y="4879369"/>
            <a:ext cx="4268298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Group 3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Least risky drivers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Least claim costs</a:t>
            </a:r>
          </a:p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Pay low premiums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1776787" y="1629620"/>
            <a:ext cx="4808297" cy="4808297"/>
          </a:xfrm>
          <a:prstGeom prst="triangle">
            <a:avLst/>
          </a:prstGeom>
          <a:solidFill>
            <a:schemeClr val="accent3"/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2506"/>
            <a:ext cx="9144000" cy="2492990"/>
          </a:xfrm>
        </p:spPr>
        <p:txBody>
          <a:bodyPr lIns="0" tIns="0" rIns="0" bIns="0" anchor="ctr">
            <a:sp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Thank </a:t>
            </a:r>
            <a:r>
              <a:rPr lang="en-US" sz="6000" b="1" dirty="0" smtClean="0">
                <a:solidFill>
                  <a:schemeClr val="tx1"/>
                </a:solidFill>
              </a:rPr>
              <a:t>You Questions?</a:t>
            </a:r>
            <a:br>
              <a:rPr lang="en-US" sz="6000" b="1" dirty="0" smtClean="0">
                <a:solidFill>
                  <a:schemeClr val="tx1"/>
                </a:solidFill>
              </a:rPr>
            </a:br>
            <a:r>
              <a:rPr lang="en-US" sz="6000" b="1" dirty="0" smtClean="0">
                <a:solidFill>
                  <a:schemeClr val="tx1"/>
                </a:solidFill>
              </a:rPr>
              <a:t>Charity Mwanza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927</Words>
  <Application>Microsoft Office PowerPoint</Application>
  <PresentationFormat>Widescreen</PresentationFormat>
  <Paragraphs>221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Gill Sans MT</vt:lpstr>
      <vt:lpstr>Segoe UI</vt:lpstr>
      <vt:lpstr>Segoe UI Light</vt:lpstr>
      <vt:lpstr>Wingdings</vt:lpstr>
      <vt:lpstr>Parcel</vt:lpstr>
      <vt:lpstr>Car insurance customer segmentations MCCustomer segmentation exercise  by  charity mwanza march 8th, 2022 by  charity mwanza march 8th, 2022   </vt:lpstr>
      <vt:lpstr>Project analysis slide 3</vt:lpstr>
      <vt:lpstr>Project analysis slide 8</vt:lpstr>
      <vt:lpstr>Project analysis slide 8</vt:lpstr>
      <vt:lpstr>Project analysis slide 2</vt:lpstr>
      <vt:lpstr>PowerPoint Presentation</vt:lpstr>
      <vt:lpstr>Project analysis slide 8</vt:lpstr>
      <vt:lpstr>Project analysis slide 10</vt:lpstr>
      <vt:lpstr>Thank You Questions? Charity Mwanza</vt:lpstr>
      <vt:lpstr>Part 2</vt:lpstr>
      <vt:lpstr>Methodology</vt:lpstr>
      <vt:lpstr>KMeans</vt:lpstr>
      <vt:lpstr>KMEANS Analysis</vt:lpstr>
      <vt:lpstr>Kmeans silhouette score</vt:lpstr>
      <vt:lpstr>Plotting the dataset in clusters </vt:lpstr>
      <vt:lpstr>Project analysis slide 8</vt:lpstr>
      <vt:lpstr>Hierarchical method </vt:lpstr>
      <vt:lpstr>…continued </vt:lpstr>
      <vt:lpstr>…continued</vt:lpstr>
      <vt:lpstr>Hierarchical clustering analysis</vt:lpstr>
      <vt:lpstr>conclusion</vt:lpstr>
      <vt:lpstr>Project analysis slide 10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2022-03-08T22:19:44Z</dcterms:created>
  <dcterms:modified xsi:type="dcterms:W3CDTF">2022-05-02T16:03:41Z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