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4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/>
    <p:restoredTop sz="94690"/>
  </p:normalViewPr>
  <p:slideViewPr>
    <p:cSldViewPr snapToGrid="0">
      <p:cViewPr varScale="1">
        <p:scale>
          <a:sx n="116" d="100"/>
          <a:sy n="116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9878-0942-FBC9-5260-A0AE7715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B200C-2F0C-0691-1B97-5A1B123EB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9418-5288-EE6D-0019-E42BB547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5F16-3FAB-63A3-72B9-5A21D68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D1A-A906-3EDD-ACB0-DB72E39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805D-F278-9395-FA9C-85158024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4125-89BA-CFFC-D857-CD8D76E7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CF56-68B3-15AD-598F-7F5A45D9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CAD2-3854-A31E-C5FF-B8A05296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8C13-BA3E-27F8-16F7-8179D89B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63EBE-BD0F-94E9-2CCC-489AB73E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712A-F393-0C99-6D24-C69995C4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C1A6-D1AC-1D0D-CDAC-0A98AA7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7D20-D0EB-1455-0B7A-568948DC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8A6D-0C9D-A168-EBC5-9FE156CA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BEF4-0338-189C-1FD0-16A5F1C7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A486-5000-835F-30F9-2FA23FF9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99E4-0CF3-0553-3DDA-B46E093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AD3B-4D4B-8622-2A0E-F2072124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E099-DC36-51DB-B15D-6B0A711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323B-8B9C-845A-6C5B-2C3F1E09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E0F9-A1A8-F307-0C91-FA2440D6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4A20-2580-C47A-6C55-C40DAF84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744D-3284-F52A-C98F-6AE1F4FE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440D-94A6-5C84-962E-8917D0FE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5262-F2C7-1B7C-90D9-29A731D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1525-662E-E1AF-ADC6-843912441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E8F9-5C8A-E7C5-8638-CBA31E93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938E-86E5-CEC5-B3AB-DC5B63FC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87D-EB67-FD0D-78D0-3E7F34D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0BE6-DB6A-C4D7-4575-AEA93358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291F-B40F-70D1-CAD0-B141BFBF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3C828-7352-2CF5-0EA8-B02683EC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2F15-001F-8D9C-D454-8A3B2C93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6A06-951C-1659-0357-33B3A7C5E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003D-B135-8EE3-C5FE-8713B6E0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EFEC7-D19F-E9C3-80D3-2EC54CB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37176-6405-D335-BCC4-08BEE639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6DD4C-32C2-51A9-4517-8EA6170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497E-1273-6D90-6533-86177C74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0BA91-A37A-CEBB-4275-CD89C8B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88E5D-DCE7-4920-2700-879105BF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6F4B4-DA08-49DF-D6E3-1781EC4E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A526B-0EDC-F216-86BF-117A545A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36B0-B2AE-56CB-8A9C-1E3A5C4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B5C8-76AC-F8BC-CBA4-A21252EE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1EDF-8551-C18B-0E3F-5C01AB61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4FA6-001A-D365-566D-84D5653E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D022-D3BE-B025-CB56-8976370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995-9B14-D163-8817-0F9F2D39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6CDA-FC37-AC35-8063-CF62FF4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7F61-25A4-2A08-6175-6864E4E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B7F7-A7D6-D6CA-2B20-C160EC8B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84009-4A31-473F-E963-B7DB8F77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9661-1727-27FA-122E-A6CACA5E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7792F-DDED-5722-1CE1-32596827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4891-96CA-0521-7B94-6A6D12F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3035-FE52-B749-28E2-FA2511C4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BB48D-D733-0B62-9D3E-19FF0E25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F022-E1E5-AD97-0055-3E7A491A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AD8F-0B5D-D2F6-FE88-2F9B194A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CE8B6-AB50-B141-B7F4-14B92B693D8E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6179-2BE5-E5DF-983E-A5DFC92B2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F37A-9C57-2D20-815E-9208632B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A993B-23F3-684B-9E29-4DC368F3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/dat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EE3F-3035-3E6B-A2DC-99B230CD6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642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/>
              <a:t>Data </a:t>
            </a:r>
            <a:r>
              <a:rPr lang="en-US" sz="4000" dirty="0"/>
              <a:t>Science Salaries: How Experience, Role, and Location Shape Compensation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429EB-F0A4-92D0-9841-14A62CDFD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Charity Smith</a:t>
            </a:r>
          </a:p>
          <a:p>
            <a:r>
              <a:rPr lang="en-US" dirty="0"/>
              <a:t>09 March 2025</a:t>
            </a:r>
          </a:p>
          <a:p>
            <a:r>
              <a:rPr lang="en-US" dirty="0"/>
              <a:t>MSDS670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8788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530B-30C8-1128-0487-52E5340E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Highest Paying Countries for Data Science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8E9D-F4DA-F707-2F6E-838884C87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7991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Israel, Puerto Rico, and the U.S. lead in data science salaries.</a:t>
            </a:r>
          </a:p>
          <a:p>
            <a:r>
              <a:rPr lang="en-US" sz="2200" dirty="0"/>
              <a:t>Differences likely due to cost of living, demand, and industry hubs.</a:t>
            </a:r>
          </a:p>
          <a:p>
            <a:r>
              <a:rPr lang="en-US" sz="2200" dirty="0"/>
              <a:t>Understanding geography helps professionals and recruiters.</a:t>
            </a:r>
          </a:p>
        </p:txBody>
      </p:sp>
      <p:pic>
        <p:nvPicPr>
          <p:cNvPr id="6" name="Content Placeholder 5" descr="A graph of a number of green bars&#10;&#10;AI-generated content may be incorrect.">
            <a:extLst>
              <a:ext uri="{FF2B5EF4-FFF2-40B4-BE49-F238E27FC236}">
                <a16:creationId xmlns:a16="http://schemas.microsoft.com/office/drawing/2014/main" id="{7404D5E8-2D98-EE34-B0F9-CEDECCE27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1838" y="1623799"/>
            <a:ext cx="7984535" cy="4553164"/>
          </a:xfrm>
        </p:spPr>
      </p:pic>
    </p:spTree>
    <p:extLst>
      <p:ext uri="{BB962C8B-B14F-4D97-AF65-F5344CB8AC3E}">
        <p14:creationId xmlns:p14="http://schemas.microsoft.com/office/powerpoint/2010/main" val="101135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7E95-A4A2-E655-7C61-618AE4A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Global Salary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9639-8D05-17DD-930C-68AFDF959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4384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Salaries vary significantly by region.</a:t>
            </a:r>
          </a:p>
          <a:p>
            <a:r>
              <a:rPr lang="en-US" sz="2200" dirty="0"/>
              <a:t>North America, Europe, and parts of Asia show higher salaries.</a:t>
            </a:r>
          </a:p>
          <a:p>
            <a:r>
              <a:rPr lang="en-US" sz="2200" dirty="0"/>
              <a:t>Developing countries tend to have lower salaries.</a:t>
            </a:r>
          </a:p>
        </p:txBody>
      </p:sp>
      <p:pic>
        <p:nvPicPr>
          <p:cNvPr id="6" name="Content Placeholder 5" descr="A map of the world&#10;&#10;AI-generated content may be incorrect.">
            <a:extLst>
              <a:ext uri="{FF2B5EF4-FFF2-40B4-BE49-F238E27FC236}">
                <a16:creationId xmlns:a16="http://schemas.microsoft.com/office/drawing/2014/main" id="{752C7A9E-571E-DCDF-6245-A5E583D33D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0114" y="1354511"/>
            <a:ext cx="7389337" cy="5278097"/>
          </a:xfrm>
        </p:spPr>
      </p:pic>
    </p:spTree>
    <p:extLst>
      <p:ext uri="{BB962C8B-B14F-4D97-AF65-F5344CB8AC3E}">
        <p14:creationId xmlns:p14="http://schemas.microsoft.com/office/powerpoint/2010/main" val="192902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B1CA-3F04-55E5-2EF1-CF3BBE76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C5DE-1DE5-877E-230C-18AB892D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84255"/>
            <a:ext cx="5338969" cy="3754704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 and job role play a major role in salary differences.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Salary growth is strongest in technical and leadership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remains a key factor, with the U.S. and Israel leading in 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insights can guide salary negotiations and career planning.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AC3FB615-1822-EB78-A339-AB7E25FA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DE54-888B-C127-1789-877C4F8D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Research Question</a:t>
            </a:r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43C513D5-CB09-8234-1806-2908611A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DE5B-663C-2E33-9893-948F2FD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0" y="1793846"/>
            <a:ext cx="4807392" cy="42671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are the salary trends, distributions, and factors affecting compensation in data science roles globally?</a:t>
            </a:r>
          </a:p>
          <a:p>
            <a:r>
              <a:rPr lang="en-US" dirty="0">
                <a:solidFill>
                  <a:schemeClr val="tx2"/>
                </a:solidFill>
              </a:rPr>
              <a:t>Goal: uncover insights for professionals and employers.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5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5EFA6-4782-4E25-6C3A-D21B2B8B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0E45-B3F5-7E7B-31F6-D8A293DD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2" y="2203079"/>
            <a:ext cx="10066122" cy="13142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b="0" i="0" dirty="0">
                <a:effectLst/>
              </a:rPr>
              <a:t>Data Science Job Salaries (from </a:t>
            </a:r>
            <a:r>
              <a:rPr lang="en-US" sz="2400" b="0" i="0" dirty="0">
                <a:effectLst/>
                <a:hlinkClick r:id="rId2"/>
              </a:rPr>
              <a:t>Kaggle</a:t>
            </a:r>
            <a:r>
              <a:rPr lang="en-US" sz="2400" b="0" i="0" dirty="0">
                <a:effectLst/>
              </a:rPr>
              <a:t>)</a:t>
            </a:r>
          </a:p>
          <a:p>
            <a:r>
              <a:rPr lang="en-US" sz="2400" dirty="0"/>
              <a:t>Dataset contains global salary information for data science roles.</a:t>
            </a:r>
          </a:p>
          <a:p>
            <a:r>
              <a:rPr lang="en-US" sz="2400" dirty="0"/>
              <a:t>Includes salary, job title, experience level, company location.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70E14A6-440D-9F18-7736-C480DD36D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155729"/>
              </p:ext>
            </p:extLst>
          </p:nvPr>
        </p:nvGraphicFramePr>
        <p:xfrm>
          <a:off x="808638" y="3997433"/>
          <a:ext cx="10253174" cy="2193505"/>
        </p:xfrm>
        <a:graphic>
          <a:graphicData uri="http://schemas.openxmlformats.org/drawingml/2006/table">
            <a:tbl>
              <a:tblPr firstRow="1" bandRow="1"/>
              <a:tblGrid>
                <a:gridCol w="682392">
                  <a:extLst>
                    <a:ext uri="{9D8B030D-6E8A-4147-A177-3AD203B41FA5}">
                      <a16:colId xmlns:a16="http://schemas.microsoft.com/office/drawing/2014/main" val="480404004"/>
                    </a:ext>
                  </a:extLst>
                </a:gridCol>
                <a:gridCol w="1060067">
                  <a:extLst>
                    <a:ext uri="{9D8B030D-6E8A-4147-A177-3AD203B41FA5}">
                      <a16:colId xmlns:a16="http://schemas.microsoft.com/office/drawing/2014/main" val="1506031905"/>
                    </a:ext>
                  </a:extLst>
                </a:gridCol>
                <a:gridCol w="1114670">
                  <a:extLst>
                    <a:ext uri="{9D8B030D-6E8A-4147-A177-3AD203B41FA5}">
                      <a16:colId xmlns:a16="http://schemas.microsoft.com/office/drawing/2014/main" val="621227948"/>
                    </a:ext>
                  </a:extLst>
                </a:gridCol>
                <a:gridCol w="853786">
                  <a:extLst>
                    <a:ext uri="{9D8B030D-6E8A-4147-A177-3AD203B41FA5}">
                      <a16:colId xmlns:a16="http://schemas.microsoft.com/office/drawing/2014/main" val="1697510696"/>
                    </a:ext>
                  </a:extLst>
                </a:gridCol>
                <a:gridCol w="527681">
                  <a:extLst>
                    <a:ext uri="{9D8B030D-6E8A-4147-A177-3AD203B41FA5}">
                      <a16:colId xmlns:a16="http://schemas.microsoft.com/office/drawing/2014/main" val="1426427792"/>
                    </a:ext>
                  </a:extLst>
                </a:gridCol>
                <a:gridCol w="999397">
                  <a:extLst>
                    <a:ext uri="{9D8B030D-6E8A-4147-A177-3AD203B41FA5}">
                      <a16:colId xmlns:a16="http://schemas.microsoft.com/office/drawing/2014/main" val="2013112020"/>
                    </a:ext>
                  </a:extLst>
                </a:gridCol>
                <a:gridCol w="867437">
                  <a:extLst>
                    <a:ext uri="{9D8B030D-6E8A-4147-A177-3AD203B41FA5}">
                      <a16:colId xmlns:a16="http://schemas.microsoft.com/office/drawing/2014/main" val="2493592116"/>
                    </a:ext>
                  </a:extLst>
                </a:gridCol>
                <a:gridCol w="1273930">
                  <a:extLst>
                    <a:ext uri="{9D8B030D-6E8A-4147-A177-3AD203B41FA5}">
                      <a16:colId xmlns:a16="http://schemas.microsoft.com/office/drawing/2014/main" val="4204762347"/>
                    </a:ext>
                  </a:extLst>
                </a:gridCol>
                <a:gridCol w="832552">
                  <a:extLst>
                    <a:ext uri="{9D8B030D-6E8A-4147-A177-3AD203B41FA5}">
                      <a16:colId xmlns:a16="http://schemas.microsoft.com/office/drawing/2014/main" val="1724861393"/>
                    </a:ext>
                  </a:extLst>
                </a:gridCol>
                <a:gridCol w="1138938">
                  <a:extLst>
                    <a:ext uri="{9D8B030D-6E8A-4147-A177-3AD203B41FA5}">
                      <a16:colId xmlns:a16="http://schemas.microsoft.com/office/drawing/2014/main" val="3472560401"/>
                    </a:ext>
                  </a:extLst>
                </a:gridCol>
                <a:gridCol w="902324">
                  <a:extLst>
                    <a:ext uri="{9D8B030D-6E8A-4147-A177-3AD203B41FA5}">
                      <a16:colId xmlns:a16="http://schemas.microsoft.com/office/drawing/2014/main" val="1395114294"/>
                    </a:ext>
                  </a:extLst>
                </a:gridCol>
              </a:tblGrid>
              <a:tr h="2557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work_year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experience_level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employment_type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job_title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salary_currency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salary_in_usd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employee_residence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remote_ratio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company_location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company_size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10558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Principal Data Scientist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85847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13132"/>
                  </a:ext>
                </a:extLst>
              </a:tr>
              <a:tr h="2557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 Engineer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44609"/>
                  </a:ext>
                </a:extLst>
              </a:tr>
              <a:tr h="2557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 Engineer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25500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15383"/>
                  </a:ext>
                </a:extLst>
              </a:tr>
              <a:tr h="2557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Scientist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1821"/>
                  </a:ext>
                </a:extLst>
              </a:tr>
              <a:tr h="2557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Scientist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120000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59032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FT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Applied Scientist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222200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76" marR="4076" marT="40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42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6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AFB8-3CEA-3BFE-C56B-084900FF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6A20C-5BD0-0917-8332-CD3D8FEA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84255"/>
            <a:ext cx="5302339" cy="375470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dirty="0"/>
              <a:t>Data Aggregation &amp; Processing</a:t>
            </a:r>
            <a:r>
              <a:rPr lang="en-US" sz="2400" dirty="0"/>
              <a:t>: Grouped salary data by job title, experience level, and country to analyze trends.</a:t>
            </a:r>
          </a:p>
          <a:p>
            <a:r>
              <a:rPr lang="en-US" sz="2400" b="1" dirty="0"/>
              <a:t>Visualization Techniques</a:t>
            </a:r>
            <a:r>
              <a:rPr lang="en-US" sz="2400" dirty="0"/>
              <a:t>: Used bar charts, box plots, line charts, and a choropleth map to highlight key salary insights. </a:t>
            </a:r>
          </a:p>
          <a:p>
            <a:r>
              <a:rPr lang="en-US" sz="2400" b="1" dirty="0"/>
              <a:t>Comparison &amp; Insights</a:t>
            </a:r>
            <a:r>
              <a:rPr lang="en-US" sz="2400" dirty="0"/>
              <a:t>: Compared salaries across roles, locations, and experience levels to identify patterns in pay distribution.</a:t>
            </a:r>
          </a:p>
        </p:txBody>
      </p:sp>
      <p:pic>
        <p:nvPicPr>
          <p:cNvPr id="9" name="Graphic 8" descr="Report Add">
            <a:extLst>
              <a:ext uri="{FF2B5EF4-FFF2-40B4-BE49-F238E27FC236}">
                <a16:creationId xmlns:a16="http://schemas.microsoft.com/office/drawing/2014/main" id="{64FDB3FD-C46D-6D63-6D2E-D57D3EE2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9B0E-5EC2-0AD3-7F65-1AB9A171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Common Data Science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F20F-427B-8030-A193-75A433B5A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688771" cy="4351338"/>
          </a:xfrm>
        </p:spPr>
        <p:txBody>
          <a:bodyPr>
            <a:noAutofit/>
          </a:bodyPr>
          <a:lstStyle/>
          <a:p>
            <a:r>
              <a:rPr lang="en-US" sz="2200" dirty="0"/>
              <a:t>Data Engineer, Data Scientist, and Data Analyst dominate.</a:t>
            </a:r>
          </a:p>
          <a:p>
            <a:r>
              <a:rPr lang="en-US" sz="2200" dirty="0"/>
              <a:t>ML Engineer is also a highly common role.</a:t>
            </a:r>
          </a:p>
          <a:p>
            <a:r>
              <a:rPr lang="en-US" sz="2200" dirty="0"/>
              <a:t>Understanding role prevalence helps contextualize job trends.</a:t>
            </a:r>
          </a:p>
        </p:txBody>
      </p:sp>
      <p:pic>
        <p:nvPicPr>
          <p:cNvPr id="6" name="Content Placeholder 5" descr="A graph of many blue rectangular objects&#10;&#10;AI-generated content may be incorrect.">
            <a:extLst>
              <a:ext uri="{FF2B5EF4-FFF2-40B4-BE49-F238E27FC236}">
                <a16:creationId xmlns:a16="http://schemas.microsoft.com/office/drawing/2014/main" id="{1D675AC4-697B-7551-E2DD-7666BDA31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4514" y="1825625"/>
            <a:ext cx="7998453" cy="4262971"/>
          </a:xfrm>
        </p:spPr>
      </p:pic>
    </p:spTree>
    <p:extLst>
      <p:ext uri="{BB962C8B-B14F-4D97-AF65-F5344CB8AC3E}">
        <p14:creationId xmlns:p14="http://schemas.microsoft.com/office/powerpoint/2010/main" val="9977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E540-C547-817C-67DF-E6ED1FD2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Salary Distribution Across All Data Science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82A0-5F8D-F188-331A-11E9FC3C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9762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Most salaries cluster around $100,000 - $150,000.</a:t>
            </a:r>
          </a:p>
          <a:p>
            <a:r>
              <a:rPr lang="en-US" sz="2200" dirty="0"/>
              <a:t>A few high salaries exist, but the median is a better indicator.</a:t>
            </a:r>
          </a:p>
          <a:p>
            <a:r>
              <a:rPr lang="en-US" sz="2200" dirty="0"/>
              <a:t>The distribution is skewed, showing some exceptionally high earners.</a:t>
            </a:r>
          </a:p>
        </p:txBody>
      </p:sp>
      <p:pic>
        <p:nvPicPr>
          <p:cNvPr id="6" name="Content Placeholder 5" descr="A graph of a number of salary distribution&#10;&#10;AI-generated content may be incorrect.">
            <a:extLst>
              <a:ext uri="{FF2B5EF4-FFF2-40B4-BE49-F238E27FC236}">
                <a16:creationId xmlns:a16="http://schemas.microsoft.com/office/drawing/2014/main" id="{ABB00E04-9E75-5D7F-1571-7B89B4D74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6057" y="1688446"/>
            <a:ext cx="7173686" cy="4690043"/>
          </a:xfrm>
        </p:spPr>
      </p:pic>
    </p:spTree>
    <p:extLst>
      <p:ext uri="{BB962C8B-B14F-4D97-AF65-F5344CB8AC3E}">
        <p14:creationId xmlns:p14="http://schemas.microsoft.com/office/powerpoint/2010/main" val="4850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3321-8A01-3F86-EC4A-1B4C1CED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Salary Distribution by Experience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D7CA-2DB4-5D39-25C4-3C0DA9632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7382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pay gap widens significantly with experience.</a:t>
            </a:r>
          </a:p>
          <a:p>
            <a:r>
              <a:rPr lang="en-US" sz="2200" dirty="0"/>
              <a:t>Mid-level and senior roles see steady salary growth.</a:t>
            </a:r>
          </a:p>
          <a:p>
            <a:r>
              <a:rPr lang="en-US" sz="2200" dirty="0"/>
              <a:t>The interquartile range (IQR) expands at higher experience levels.</a:t>
            </a:r>
          </a:p>
        </p:txBody>
      </p:sp>
      <p:pic>
        <p:nvPicPr>
          <p:cNvPr id="6" name="Content Placeholder 5" descr="A graph of a salary ranges&#10;&#10;AI-generated content may be incorrect.">
            <a:extLst>
              <a:ext uri="{FF2B5EF4-FFF2-40B4-BE49-F238E27FC236}">
                <a16:creationId xmlns:a16="http://schemas.microsoft.com/office/drawing/2014/main" id="{D8CC1EBB-8D5F-26C1-241F-BE6297E05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1630" y="1594604"/>
            <a:ext cx="7423166" cy="4841195"/>
          </a:xfrm>
        </p:spPr>
      </p:pic>
    </p:spTree>
    <p:extLst>
      <p:ext uri="{BB962C8B-B14F-4D97-AF65-F5344CB8AC3E}">
        <p14:creationId xmlns:p14="http://schemas.microsoft.com/office/powerpoint/2010/main" val="168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F6BA-5EE2-38FC-2960-86348FDD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Salary Growth Over Time for Top Job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8413-906A-7B27-4A3A-6CAA16CA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9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Machine Learning Engineers have the highest and fastest salary growth.</a:t>
            </a:r>
          </a:p>
          <a:p>
            <a:r>
              <a:rPr lang="en-US" sz="2200" dirty="0"/>
              <a:t>Data Scientists and Data Engineers see strong, consistent increases.</a:t>
            </a:r>
          </a:p>
          <a:p>
            <a:r>
              <a:rPr lang="en-US" sz="2200" dirty="0"/>
              <a:t>Data Analysts remain the lowest-paid but show steady progress.</a:t>
            </a:r>
          </a:p>
        </p:txBody>
      </p:sp>
      <p:pic>
        <p:nvPicPr>
          <p:cNvPr id="6" name="Content Placeholder 5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FFCEF55-5E3E-5ACF-14D7-FEFB7EB87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1641" y="1666747"/>
            <a:ext cx="6982160" cy="4510215"/>
          </a:xfrm>
        </p:spPr>
      </p:pic>
    </p:spTree>
    <p:extLst>
      <p:ext uri="{BB962C8B-B14F-4D97-AF65-F5344CB8AC3E}">
        <p14:creationId xmlns:p14="http://schemas.microsoft.com/office/powerpoint/2010/main" val="352005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ABD-47CA-87C5-C12B-550C9DB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Highest Paying Data Science Job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2CDA-7D78-231A-4A71-184CB09E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7657"/>
            <a:ext cx="2928257" cy="423930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Leadership and specialized technical roles ("Data Science Tech Lead" and "Cloud Data Architect") pay the highest.</a:t>
            </a:r>
          </a:p>
          <a:p>
            <a:r>
              <a:rPr lang="en-US" sz="2200" dirty="0"/>
              <a:t>Engineering and applied science roles also rank highly.</a:t>
            </a:r>
          </a:p>
          <a:p>
            <a:r>
              <a:rPr lang="en-US" sz="2200" dirty="0"/>
              <a:t>Advanced technical skills yield premium compensation.</a:t>
            </a:r>
          </a:p>
        </p:txBody>
      </p:sp>
      <p:pic>
        <p:nvPicPr>
          <p:cNvPr id="6" name="Content Placeholder 5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0618A4B8-61B8-8987-D02D-87977B97E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7571" y="1559080"/>
            <a:ext cx="7064829" cy="5015814"/>
          </a:xfrm>
        </p:spPr>
      </p:pic>
    </p:spTree>
    <p:extLst>
      <p:ext uri="{BB962C8B-B14F-4D97-AF65-F5344CB8AC3E}">
        <p14:creationId xmlns:p14="http://schemas.microsoft.com/office/powerpoint/2010/main" val="226065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571</Words>
  <Application>Microsoft Macintosh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Office Theme</vt:lpstr>
      <vt:lpstr>Data Science Salaries: How Experience, Role, and Location Shape Compensation</vt:lpstr>
      <vt:lpstr>Research Question</vt:lpstr>
      <vt:lpstr>Data</vt:lpstr>
      <vt:lpstr>Methodology</vt:lpstr>
      <vt:lpstr>Most Common Data Science Jobs</vt:lpstr>
      <vt:lpstr>Salary Distribution Across All Data Science Jobs</vt:lpstr>
      <vt:lpstr>Salary Distribution by Experience Level</vt:lpstr>
      <vt:lpstr>Salary Growth Over Time for Top Job Titles</vt:lpstr>
      <vt:lpstr>Highest Paying Data Science Job Titles</vt:lpstr>
      <vt:lpstr>Highest Paying Countries for Data Science Jobs</vt:lpstr>
      <vt:lpstr>Global Salary Trends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Charity</dc:creator>
  <cp:lastModifiedBy>Smith, Charity</cp:lastModifiedBy>
  <cp:revision>12</cp:revision>
  <dcterms:created xsi:type="dcterms:W3CDTF">2025-01-19T22:17:13Z</dcterms:created>
  <dcterms:modified xsi:type="dcterms:W3CDTF">2025-03-10T04:22:36Z</dcterms:modified>
</cp:coreProperties>
</file>