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75" r:id="rId6"/>
    <p:sldId id="257" r:id="rId7"/>
    <p:sldId id="261" r:id="rId8"/>
    <p:sldId id="267" r:id="rId9"/>
    <p:sldId id="258" r:id="rId10"/>
    <p:sldId id="262" r:id="rId11"/>
    <p:sldId id="268" r:id="rId12"/>
    <p:sldId id="259" r:id="rId13"/>
    <p:sldId id="260" r:id="rId14"/>
    <p:sldId id="269" r:id="rId15"/>
    <p:sldId id="264" r:id="rId16"/>
    <p:sldId id="265" r:id="rId17"/>
    <p:sldId id="266" r:id="rId18"/>
    <p:sldId id="270" r:id="rId19"/>
    <p:sldId id="271" r:id="rId20"/>
    <p:sldId id="272"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55" d="100"/>
          <a:sy n="55" d="100"/>
        </p:scale>
        <p:origin x="3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Samples over three seconds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Sheet2!$B$2:$B$13</c:f>
              <c:numCache>
                <c:formatCode>General</c:formatCode>
                <c:ptCount val="12"/>
                <c:pt idx="0">
                  <c:v>0</c:v>
                </c:pt>
                <c:pt idx="1">
                  <c:v>0.25</c:v>
                </c:pt>
                <c:pt idx="2">
                  <c:v>0.5</c:v>
                </c:pt>
                <c:pt idx="3">
                  <c:v>0.75</c:v>
                </c:pt>
                <c:pt idx="4">
                  <c:v>1</c:v>
                </c:pt>
                <c:pt idx="5">
                  <c:v>1.25</c:v>
                </c:pt>
                <c:pt idx="6">
                  <c:v>1.5</c:v>
                </c:pt>
                <c:pt idx="7">
                  <c:v>1.75</c:v>
                </c:pt>
                <c:pt idx="8">
                  <c:v>2</c:v>
                </c:pt>
                <c:pt idx="9">
                  <c:v>2.25</c:v>
                </c:pt>
                <c:pt idx="10">
                  <c:v>2.5</c:v>
                </c:pt>
                <c:pt idx="11">
                  <c:v>2.75</c:v>
                </c:pt>
              </c:numCache>
            </c:numRef>
          </c:xVal>
          <c:yVal>
            <c:numRef>
              <c:f>Sheet2!$C$2:$C$13</c:f>
              <c:numCache>
                <c:formatCode>General</c:formatCode>
                <c:ptCount val="12"/>
                <c:pt idx="0">
                  <c:v>39149</c:v>
                </c:pt>
                <c:pt idx="1">
                  <c:v>39149</c:v>
                </c:pt>
                <c:pt idx="2">
                  <c:v>39138</c:v>
                </c:pt>
                <c:pt idx="3">
                  <c:v>39151</c:v>
                </c:pt>
                <c:pt idx="4">
                  <c:v>39149</c:v>
                </c:pt>
                <c:pt idx="5">
                  <c:v>39135</c:v>
                </c:pt>
                <c:pt idx="6">
                  <c:v>39596</c:v>
                </c:pt>
                <c:pt idx="7">
                  <c:v>39611</c:v>
                </c:pt>
                <c:pt idx="8">
                  <c:v>39645</c:v>
                </c:pt>
                <c:pt idx="9">
                  <c:v>39665</c:v>
                </c:pt>
                <c:pt idx="10">
                  <c:v>39681</c:v>
                </c:pt>
                <c:pt idx="11">
                  <c:v>39705</c:v>
                </c:pt>
              </c:numCache>
            </c:numRef>
          </c:yVal>
          <c:smooth val="0"/>
          <c:extLst>
            <c:ext xmlns:c16="http://schemas.microsoft.com/office/drawing/2014/chart" uri="{C3380CC4-5D6E-409C-BE32-E72D297353CC}">
              <c16:uniqueId val="{00000000-F8ED-4105-B220-BE211732261D}"/>
            </c:ext>
          </c:extLst>
        </c:ser>
        <c:dLbls>
          <c:showLegendKey val="0"/>
          <c:showVal val="0"/>
          <c:showCatName val="0"/>
          <c:showSerName val="0"/>
          <c:showPercent val="0"/>
          <c:showBubbleSize val="0"/>
        </c:dLbls>
        <c:axId val="289885808"/>
        <c:axId val="289878360"/>
      </c:scatterChart>
      <c:valAx>
        <c:axId val="2898858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9878360"/>
        <c:crosses val="autoZero"/>
        <c:crossBetween val="midCat"/>
      </c:valAx>
      <c:valAx>
        <c:axId val="289878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98858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AE433B-CEA0-4E1A-A4F6-56416CD04B0A}" type="datetimeFigureOut">
              <a:rPr lang="en-US" smtClean="0"/>
              <a:t>11/19/2019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6978E69-6B77-4988-924B-2025489D40E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9385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AE433B-CEA0-4E1A-A4F6-56416CD04B0A}"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78E69-6B77-4988-924B-2025489D40E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4660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AE433B-CEA0-4E1A-A4F6-56416CD04B0A}"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78E69-6B77-4988-924B-2025489D40E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6135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AE433B-CEA0-4E1A-A4F6-56416CD04B0A}"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78E69-6B77-4988-924B-2025489D40E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0351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AE433B-CEA0-4E1A-A4F6-56416CD04B0A}"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78E69-6B77-4988-924B-2025489D40E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8637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AE433B-CEA0-4E1A-A4F6-56416CD04B0A}"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78E69-6B77-4988-924B-2025489D40E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0226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AE433B-CEA0-4E1A-A4F6-56416CD04B0A}" type="datetimeFigureOut">
              <a:rPr lang="en-US" smtClean="0"/>
              <a:t>11/19/2019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978E69-6B77-4988-924B-2025489D40E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8279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AE433B-CEA0-4E1A-A4F6-56416CD04B0A}" type="datetimeFigureOut">
              <a:rPr lang="en-US" smtClean="0"/>
              <a:t>11/19/2019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78E69-6B77-4988-924B-2025489D40E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569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AE433B-CEA0-4E1A-A4F6-56416CD04B0A}" type="datetimeFigureOut">
              <a:rPr lang="en-US" smtClean="0"/>
              <a:t>11/19/2019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978E69-6B77-4988-924B-2025489D40E0}" type="slidenum">
              <a:rPr lang="en-US" smtClean="0"/>
              <a:t>‹#›</a:t>
            </a:fld>
            <a:endParaRPr lang="en-US"/>
          </a:p>
        </p:txBody>
      </p:sp>
    </p:spTree>
    <p:extLst>
      <p:ext uri="{BB962C8B-B14F-4D97-AF65-F5344CB8AC3E}">
        <p14:creationId xmlns:p14="http://schemas.microsoft.com/office/powerpoint/2010/main" val="208857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AE433B-CEA0-4E1A-A4F6-56416CD04B0A}"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78E69-6B77-4988-924B-2025489D40E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6577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CAE433B-CEA0-4E1A-A4F6-56416CD04B0A}" type="datetimeFigureOut">
              <a:rPr lang="en-US" smtClean="0"/>
              <a:t>11/19/2019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6978E69-6B77-4988-924B-2025489D40E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668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CAE433B-CEA0-4E1A-A4F6-56416CD04B0A}" type="datetimeFigureOut">
              <a:rPr lang="en-US" smtClean="0"/>
              <a:t>11/19/2019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6978E69-6B77-4988-924B-2025489D40E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295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3F79B-C8EC-4CF8-8FA5-C7D14F6D38CC}"/>
              </a:ext>
            </a:extLst>
          </p:cNvPr>
          <p:cNvSpPr>
            <a:spLocks noGrp="1"/>
          </p:cNvSpPr>
          <p:nvPr>
            <p:ph type="ctrTitle"/>
          </p:nvPr>
        </p:nvSpPr>
        <p:spPr/>
        <p:txBody>
          <a:bodyPr>
            <a:normAutofit/>
          </a:bodyPr>
          <a:lstStyle/>
          <a:p>
            <a:r>
              <a:rPr lang="en-US" sz="4000" dirty="0"/>
              <a:t>Water Detection Algorithm Overview</a:t>
            </a:r>
          </a:p>
        </p:txBody>
      </p:sp>
      <p:sp>
        <p:nvSpPr>
          <p:cNvPr id="3" name="Subtitle 2">
            <a:extLst>
              <a:ext uri="{FF2B5EF4-FFF2-40B4-BE49-F238E27FC236}">
                <a16:creationId xmlns:a16="http://schemas.microsoft.com/office/drawing/2014/main" id="{A96584DB-EE99-4C7E-A857-8808C6F12A8F}"/>
              </a:ext>
            </a:extLst>
          </p:cNvPr>
          <p:cNvSpPr>
            <a:spLocks noGrp="1"/>
          </p:cNvSpPr>
          <p:nvPr>
            <p:ph type="subTitle" idx="1"/>
          </p:nvPr>
        </p:nvSpPr>
        <p:spPr>
          <a:xfrm>
            <a:off x="1524000" y="3986212"/>
            <a:ext cx="9144000" cy="1271587"/>
          </a:xfrm>
        </p:spPr>
        <p:txBody>
          <a:bodyPr>
            <a:normAutofit fontScale="92500" lnSpcReduction="20000"/>
          </a:bodyPr>
          <a:lstStyle/>
          <a:p>
            <a:pPr algn="l"/>
            <a:r>
              <a:rPr lang="en-US" u="sng" dirty="0"/>
              <a:t>Prepared by</a:t>
            </a:r>
            <a:r>
              <a:rPr lang="en-US" dirty="0"/>
              <a:t>: Intelligent Product Solutions, R. Lieb </a:t>
            </a:r>
          </a:p>
          <a:p>
            <a:pPr algn="l"/>
            <a:r>
              <a:rPr lang="en-US" u="sng" dirty="0"/>
              <a:t>Applies to</a:t>
            </a:r>
            <a:r>
              <a:rPr lang="en-US" dirty="0"/>
              <a:t>:  Gen 2 </a:t>
            </a:r>
            <a:r>
              <a:rPr lang="en-US" dirty="0" err="1"/>
              <a:t>Afridev</a:t>
            </a:r>
            <a:r>
              <a:rPr lang="en-US" dirty="0"/>
              <a:t> </a:t>
            </a:r>
            <a:r>
              <a:rPr lang="en-US" dirty="0" err="1"/>
              <a:t>UNiTS</a:t>
            </a:r>
            <a:endParaRPr lang="en-US" dirty="0"/>
          </a:p>
          <a:p>
            <a:pPr algn="l"/>
            <a:r>
              <a:rPr lang="en-US" dirty="0"/>
              <a:t>April 3, 2019</a:t>
            </a:r>
          </a:p>
        </p:txBody>
      </p:sp>
      <p:pic>
        <p:nvPicPr>
          <p:cNvPr id="5" name="Picture 4">
            <a:extLst>
              <a:ext uri="{FF2B5EF4-FFF2-40B4-BE49-F238E27FC236}">
                <a16:creationId xmlns:a16="http://schemas.microsoft.com/office/drawing/2014/main" id="{5D5FA37B-DA63-4527-8A2D-3A700DB0C8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54101"/>
            <a:ext cx="4320248" cy="831849"/>
          </a:xfrm>
          <a:prstGeom prst="rect">
            <a:avLst/>
          </a:prstGeom>
          <a:noFill/>
          <a:ln>
            <a:noFill/>
          </a:ln>
        </p:spPr>
      </p:pic>
    </p:spTree>
    <p:extLst>
      <p:ext uri="{BB962C8B-B14F-4D97-AF65-F5344CB8AC3E}">
        <p14:creationId xmlns:p14="http://schemas.microsoft.com/office/powerpoint/2010/main" val="3811352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E0F8-0A85-4B54-8E46-62A075DE644B}"/>
              </a:ext>
            </a:extLst>
          </p:cNvPr>
          <p:cNvSpPr>
            <a:spLocks noGrp="1"/>
          </p:cNvSpPr>
          <p:nvPr>
            <p:ph type="title"/>
          </p:nvPr>
        </p:nvSpPr>
        <p:spPr/>
        <p:txBody>
          <a:bodyPr/>
          <a:lstStyle/>
          <a:p>
            <a:r>
              <a:rPr lang="en-US" dirty="0"/>
              <a:t>Heat Analysis</a:t>
            </a:r>
          </a:p>
        </p:txBody>
      </p:sp>
      <p:sp>
        <p:nvSpPr>
          <p:cNvPr id="3" name="Content Placeholder 2">
            <a:extLst>
              <a:ext uri="{FF2B5EF4-FFF2-40B4-BE49-F238E27FC236}">
                <a16:creationId xmlns:a16="http://schemas.microsoft.com/office/drawing/2014/main" id="{A942AC6F-AC81-4523-80D8-C85B3608CBE8}"/>
              </a:ext>
            </a:extLst>
          </p:cNvPr>
          <p:cNvSpPr>
            <a:spLocks noGrp="1"/>
          </p:cNvSpPr>
          <p:nvPr>
            <p:ph idx="1"/>
          </p:nvPr>
        </p:nvSpPr>
        <p:spPr/>
        <p:txBody>
          <a:bodyPr>
            <a:normAutofit lnSpcReduction="10000"/>
          </a:bodyPr>
          <a:lstStyle/>
          <a:p>
            <a:r>
              <a:rPr lang="en-US" dirty="0"/>
              <a:t>Before any other analysis can be done, the targets need to be adjusted based on changes in air temperatures over the pads</a:t>
            </a:r>
          </a:p>
          <a:p>
            <a:r>
              <a:rPr lang="en-US" dirty="0"/>
              <a:t>The system reads the pad temperature every 10 seconds</a:t>
            </a:r>
          </a:p>
          <a:p>
            <a:r>
              <a:rPr lang="en-US" dirty="0"/>
              <a:t>The Air and Water Target values are adjusted up or down based on the temperature difference from the previous measurement.</a:t>
            </a:r>
          </a:p>
          <a:p>
            <a:r>
              <a:rPr lang="en-US" dirty="0"/>
              <a:t>Without making these adjustments, water may be erroneously detected when the temperature changes up 10 degrees C or more.</a:t>
            </a:r>
          </a:p>
          <a:p>
            <a:r>
              <a:rPr lang="en-US" dirty="0"/>
              <a:t>The adjustments continue whether or not water is being pumped</a:t>
            </a:r>
          </a:p>
        </p:txBody>
      </p:sp>
    </p:spTree>
    <p:extLst>
      <p:ext uri="{BB962C8B-B14F-4D97-AF65-F5344CB8AC3E}">
        <p14:creationId xmlns:p14="http://schemas.microsoft.com/office/powerpoint/2010/main" val="3895156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A3AB3-290A-4BBE-BA8A-7A826DD40CF5}"/>
              </a:ext>
            </a:extLst>
          </p:cNvPr>
          <p:cNvSpPr>
            <a:spLocks noGrp="1"/>
          </p:cNvSpPr>
          <p:nvPr>
            <p:ph type="title"/>
          </p:nvPr>
        </p:nvSpPr>
        <p:spPr/>
        <p:txBody>
          <a:bodyPr/>
          <a:lstStyle/>
          <a:p>
            <a:r>
              <a:rPr lang="en-US" dirty="0"/>
              <a:t>JUMP Analysis</a:t>
            </a:r>
          </a:p>
        </p:txBody>
      </p:sp>
      <p:sp>
        <p:nvSpPr>
          <p:cNvPr id="3" name="Content Placeholder 2">
            <a:extLst>
              <a:ext uri="{FF2B5EF4-FFF2-40B4-BE49-F238E27FC236}">
                <a16:creationId xmlns:a16="http://schemas.microsoft.com/office/drawing/2014/main" id="{5A5F2283-C0E8-455B-BCD4-C8B315AEEDDC}"/>
              </a:ext>
            </a:extLst>
          </p:cNvPr>
          <p:cNvSpPr>
            <a:spLocks noGrp="1"/>
          </p:cNvSpPr>
          <p:nvPr>
            <p:ph idx="1"/>
          </p:nvPr>
        </p:nvSpPr>
        <p:spPr>
          <a:xfrm>
            <a:off x="1451579" y="2015732"/>
            <a:ext cx="9603275" cy="1049235"/>
          </a:xfrm>
        </p:spPr>
        <p:txBody>
          <a:bodyPr/>
          <a:lstStyle/>
          <a:p>
            <a:r>
              <a:rPr lang="en-US" dirty="0"/>
              <a:t>The current mean is compared against the last mean measured.</a:t>
            </a:r>
          </a:p>
          <a:p>
            <a:r>
              <a:rPr lang="en-US" dirty="0"/>
              <a:t>The current pad temperature is recorded when a target is changed</a:t>
            </a:r>
          </a:p>
        </p:txBody>
      </p:sp>
      <p:graphicFrame>
        <p:nvGraphicFramePr>
          <p:cNvPr id="5" name="Table 4">
            <a:extLst>
              <a:ext uri="{FF2B5EF4-FFF2-40B4-BE49-F238E27FC236}">
                <a16:creationId xmlns:a16="http://schemas.microsoft.com/office/drawing/2014/main" id="{56F5A159-96A0-4994-9AB2-A9F3DFFD1D56}"/>
              </a:ext>
            </a:extLst>
          </p:cNvPr>
          <p:cNvGraphicFramePr>
            <a:graphicFrameLocks noGrp="1"/>
          </p:cNvGraphicFramePr>
          <p:nvPr>
            <p:extLst>
              <p:ext uri="{D42A27DB-BD31-4B8C-83A1-F6EECF244321}">
                <p14:modId xmlns:p14="http://schemas.microsoft.com/office/powerpoint/2010/main" val="1760501432"/>
              </p:ext>
            </p:extLst>
          </p:nvPr>
        </p:nvGraphicFramePr>
        <p:xfrm>
          <a:off x="1451579" y="3224156"/>
          <a:ext cx="9266040" cy="2392680"/>
        </p:xfrm>
        <a:graphic>
          <a:graphicData uri="http://schemas.openxmlformats.org/drawingml/2006/table">
            <a:tbl>
              <a:tblPr firstRow="1" bandRow="1">
                <a:tableStyleId>{5C22544A-7EE6-4342-B048-85BDC9FD1C3A}</a:tableStyleId>
              </a:tblPr>
              <a:tblGrid>
                <a:gridCol w="4211875">
                  <a:extLst>
                    <a:ext uri="{9D8B030D-6E8A-4147-A177-3AD203B41FA5}">
                      <a16:colId xmlns:a16="http://schemas.microsoft.com/office/drawing/2014/main" val="911098434"/>
                    </a:ext>
                  </a:extLst>
                </a:gridCol>
                <a:gridCol w="1965485">
                  <a:extLst>
                    <a:ext uri="{9D8B030D-6E8A-4147-A177-3AD203B41FA5}">
                      <a16:colId xmlns:a16="http://schemas.microsoft.com/office/drawing/2014/main" val="641891174"/>
                    </a:ext>
                  </a:extLst>
                </a:gridCol>
                <a:gridCol w="3088680">
                  <a:extLst>
                    <a:ext uri="{9D8B030D-6E8A-4147-A177-3AD203B41FA5}">
                      <a16:colId xmlns:a16="http://schemas.microsoft.com/office/drawing/2014/main" val="4115755682"/>
                    </a:ext>
                  </a:extLst>
                </a:gridCol>
              </a:tblGrid>
              <a:tr h="370840">
                <a:tc>
                  <a:txBody>
                    <a:bodyPr/>
                    <a:lstStyle/>
                    <a:p>
                      <a:r>
                        <a:rPr lang="en-US" dirty="0"/>
                        <a:t>Observed changes</a:t>
                      </a:r>
                    </a:p>
                  </a:txBody>
                  <a:tcPr/>
                </a:tc>
                <a:tc>
                  <a:txBody>
                    <a:bodyPr/>
                    <a:lstStyle/>
                    <a:p>
                      <a:r>
                        <a:rPr lang="en-US" dirty="0"/>
                        <a:t>Event</a:t>
                      </a:r>
                    </a:p>
                  </a:txBody>
                  <a:tcPr/>
                </a:tc>
                <a:tc>
                  <a:txBody>
                    <a:bodyPr/>
                    <a:lstStyle/>
                    <a:p>
                      <a:r>
                        <a:rPr lang="en-US" dirty="0"/>
                        <a:t>Result</a:t>
                      </a:r>
                    </a:p>
                  </a:txBody>
                  <a:tcPr/>
                </a:tc>
                <a:extLst>
                  <a:ext uri="{0D108BD9-81ED-4DB2-BD59-A6C34878D82A}">
                    <a16:rowId xmlns:a16="http://schemas.microsoft.com/office/drawing/2014/main" val="2703976345"/>
                  </a:ext>
                </a:extLst>
              </a:tr>
              <a:tr h="370840">
                <a:tc>
                  <a:txBody>
                    <a:bodyPr/>
                    <a:lstStyle/>
                    <a:p>
                      <a:r>
                        <a:rPr lang="en-US" dirty="0"/>
                        <a:t>mean jumps down 225 counts or more than the last mean</a:t>
                      </a:r>
                    </a:p>
                  </a:txBody>
                  <a:tcPr/>
                </a:tc>
                <a:tc>
                  <a:txBody>
                    <a:bodyPr/>
                    <a:lstStyle/>
                    <a:p>
                      <a:r>
                        <a:rPr lang="en-US" dirty="0"/>
                        <a:t>“big jump”</a:t>
                      </a:r>
                    </a:p>
                  </a:txBody>
                  <a:tcPr/>
                </a:tc>
                <a:tc>
                  <a:txBody>
                    <a:bodyPr/>
                    <a:lstStyle/>
                    <a:p>
                      <a:r>
                        <a:rPr lang="en-US" dirty="0"/>
                        <a:t>Sets new water target up or down</a:t>
                      </a:r>
                    </a:p>
                  </a:txBody>
                  <a:tcPr/>
                </a:tc>
                <a:extLst>
                  <a:ext uri="{0D108BD9-81ED-4DB2-BD59-A6C34878D82A}">
                    <a16:rowId xmlns:a16="http://schemas.microsoft.com/office/drawing/2014/main" val="2067321948"/>
                  </a:ext>
                </a:extLst>
              </a:tr>
              <a:tr h="370840">
                <a:tc>
                  <a:txBody>
                    <a:bodyPr/>
                    <a:lstStyle/>
                    <a:p>
                      <a:r>
                        <a:rPr lang="en-US" dirty="0"/>
                        <a:t>mean jumps up 225 counts or more than the last mean</a:t>
                      </a:r>
                    </a:p>
                  </a:txBody>
                  <a:tcPr/>
                </a:tc>
                <a:tc>
                  <a:txBody>
                    <a:bodyPr/>
                    <a:lstStyle/>
                    <a:p>
                      <a:r>
                        <a:rPr lang="en-US" dirty="0"/>
                        <a:t>“big jump”</a:t>
                      </a:r>
                    </a:p>
                  </a:txBody>
                  <a:tcPr/>
                </a:tc>
                <a:tc>
                  <a:txBody>
                    <a:bodyPr/>
                    <a:lstStyle/>
                    <a:p>
                      <a:r>
                        <a:rPr lang="en-US" dirty="0"/>
                        <a:t>Sets new air target up or down</a:t>
                      </a:r>
                    </a:p>
                  </a:txBody>
                  <a:tcPr/>
                </a:tc>
                <a:extLst>
                  <a:ext uri="{0D108BD9-81ED-4DB2-BD59-A6C34878D82A}">
                    <a16:rowId xmlns:a16="http://schemas.microsoft.com/office/drawing/2014/main" val="364197289"/>
                  </a:ext>
                </a:extLst>
              </a:tr>
              <a:tr h="370840">
                <a:tc>
                  <a:txBody>
                    <a:bodyPr/>
                    <a:lstStyle/>
                    <a:p>
                      <a:r>
                        <a:rPr lang="en-US" dirty="0"/>
                        <a:t>Mean jumps below water target</a:t>
                      </a:r>
                    </a:p>
                  </a:txBody>
                  <a:tcPr/>
                </a:tc>
                <a:tc>
                  <a:txBody>
                    <a:bodyPr/>
                    <a:lstStyle/>
                    <a:p>
                      <a:r>
                        <a:rPr lang="en-US" dirty="0"/>
                        <a:t>“small change”</a:t>
                      </a:r>
                    </a:p>
                  </a:txBody>
                  <a:tcPr/>
                </a:tc>
                <a:tc>
                  <a:txBody>
                    <a:bodyPr/>
                    <a:lstStyle/>
                    <a:p>
                      <a:r>
                        <a:rPr lang="en-US" dirty="0"/>
                        <a:t>Sets water target down only</a:t>
                      </a:r>
                    </a:p>
                  </a:txBody>
                  <a:tcPr/>
                </a:tc>
                <a:extLst>
                  <a:ext uri="{0D108BD9-81ED-4DB2-BD59-A6C34878D82A}">
                    <a16:rowId xmlns:a16="http://schemas.microsoft.com/office/drawing/2014/main" val="2188380077"/>
                  </a:ext>
                </a:extLst>
              </a:tr>
              <a:tr h="370840">
                <a:tc>
                  <a:txBody>
                    <a:bodyPr/>
                    <a:lstStyle/>
                    <a:p>
                      <a:r>
                        <a:rPr lang="en-US" dirty="0"/>
                        <a:t>Mean jumps above air target</a:t>
                      </a:r>
                    </a:p>
                  </a:txBody>
                  <a:tcPr/>
                </a:tc>
                <a:tc>
                  <a:txBody>
                    <a:bodyPr/>
                    <a:lstStyle/>
                    <a:p>
                      <a:r>
                        <a:rPr lang="en-US" dirty="0"/>
                        <a:t>“small change”</a:t>
                      </a:r>
                    </a:p>
                  </a:txBody>
                  <a:tcPr/>
                </a:tc>
                <a:tc>
                  <a:txBody>
                    <a:bodyPr/>
                    <a:lstStyle/>
                    <a:p>
                      <a:r>
                        <a:rPr lang="en-US" dirty="0"/>
                        <a:t>Sets air target up only</a:t>
                      </a:r>
                    </a:p>
                  </a:txBody>
                  <a:tcPr/>
                </a:tc>
                <a:extLst>
                  <a:ext uri="{0D108BD9-81ED-4DB2-BD59-A6C34878D82A}">
                    <a16:rowId xmlns:a16="http://schemas.microsoft.com/office/drawing/2014/main" val="1865658387"/>
                  </a:ext>
                </a:extLst>
              </a:tr>
            </a:tbl>
          </a:graphicData>
        </a:graphic>
      </p:graphicFrame>
    </p:spTree>
    <p:extLst>
      <p:ext uri="{BB962C8B-B14F-4D97-AF65-F5344CB8AC3E}">
        <p14:creationId xmlns:p14="http://schemas.microsoft.com/office/powerpoint/2010/main" val="557297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D2714-8D56-41B2-813A-3A76C5DF373A}"/>
              </a:ext>
            </a:extLst>
          </p:cNvPr>
          <p:cNvSpPr>
            <a:spLocks noGrp="1"/>
          </p:cNvSpPr>
          <p:nvPr>
            <p:ph type="title"/>
          </p:nvPr>
        </p:nvSpPr>
        <p:spPr/>
        <p:txBody>
          <a:bodyPr/>
          <a:lstStyle/>
          <a:p>
            <a:r>
              <a:rPr lang="en-US" dirty="0"/>
              <a:t>Midpoint Analysis</a:t>
            </a:r>
          </a:p>
        </p:txBody>
      </p:sp>
      <p:sp>
        <p:nvSpPr>
          <p:cNvPr id="3" name="Content Placeholder 2">
            <a:extLst>
              <a:ext uri="{FF2B5EF4-FFF2-40B4-BE49-F238E27FC236}">
                <a16:creationId xmlns:a16="http://schemas.microsoft.com/office/drawing/2014/main" id="{1C35F10F-41EE-4DB2-B97A-2D1A9F5D78AE}"/>
              </a:ext>
            </a:extLst>
          </p:cNvPr>
          <p:cNvSpPr>
            <a:spLocks noGrp="1"/>
          </p:cNvSpPr>
          <p:nvPr>
            <p:ph idx="1"/>
          </p:nvPr>
        </p:nvSpPr>
        <p:spPr>
          <a:xfrm>
            <a:off x="1058091" y="2015733"/>
            <a:ext cx="10802983" cy="4037748"/>
          </a:xfrm>
        </p:spPr>
        <p:txBody>
          <a:bodyPr>
            <a:normAutofit/>
          </a:bodyPr>
          <a:lstStyle/>
          <a:p>
            <a:r>
              <a:rPr lang="en-US" dirty="0"/>
              <a:t>The capacitance level makes a jump from air to water, and water to air</a:t>
            </a:r>
          </a:p>
          <a:p>
            <a:r>
              <a:rPr lang="en-US" dirty="0"/>
              <a:t>The presence of water affects the measured capacitance level below the physical location of the pad</a:t>
            </a:r>
          </a:p>
          <a:p>
            <a:r>
              <a:rPr lang="en-US" dirty="0"/>
              <a:t>The midpoint is a rough estimate of when the water has reached the bottom of the pad’s physical location</a:t>
            </a:r>
          </a:p>
          <a:p>
            <a:r>
              <a:rPr lang="en-US" dirty="0"/>
              <a:t>The location of the current mean in relation to the midpoint dictates the detected state of the pad</a:t>
            </a:r>
          </a:p>
        </p:txBody>
      </p:sp>
      <p:sp>
        <p:nvSpPr>
          <p:cNvPr id="4" name="Rectangle 2">
            <a:extLst>
              <a:ext uri="{FF2B5EF4-FFF2-40B4-BE49-F238E27FC236}">
                <a16:creationId xmlns:a16="http://schemas.microsoft.com/office/drawing/2014/main" id="{A5824874-3437-4EAB-9031-AD8EDEFB11DA}"/>
              </a:ext>
            </a:extLst>
          </p:cNvPr>
          <p:cNvSpPr>
            <a:spLocks noChangeArrowheads="1"/>
          </p:cNvSpPr>
          <p:nvPr/>
        </p:nvSpPr>
        <p:spPr bwMode="auto">
          <a:xfrm>
            <a:off x="3274828" y="40297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E25DF5C8-A355-4417-AB3F-B2A1381F7FBD}"/>
              </a:ext>
            </a:extLst>
          </p:cNvPr>
          <p:cNvGraphicFramePr>
            <a:graphicFrameLocks noChangeAspect="1"/>
          </p:cNvGraphicFramePr>
          <p:nvPr>
            <p:extLst>
              <p:ext uri="{D42A27DB-BD31-4B8C-83A1-F6EECF244321}">
                <p14:modId xmlns:p14="http://schemas.microsoft.com/office/powerpoint/2010/main" val="3383369845"/>
              </p:ext>
            </p:extLst>
          </p:nvPr>
        </p:nvGraphicFramePr>
        <p:xfrm>
          <a:off x="3397074" y="4214934"/>
          <a:ext cx="6103246" cy="1900278"/>
        </p:xfrm>
        <a:graphic>
          <a:graphicData uri="http://schemas.openxmlformats.org/presentationml/2006/ole">
            <mc:AlternateContent xmlns:mc="http://schemas.openxmlformats.org/markup-compatibility/2006">
              <mc:Choice xmlns:v="urn:schemas-microsoft-com:vml" Requires="v">
                <p:oleObj spid="_x0000_s1033" name="Visio" r:id="rId3" imgW="6429375" imgH="2000393" progId="Visio.Drawing.15">
                  <p:embed/>
                </p:oleObj>
              </mc:Choice>
              <mc:Fallback>
                <p:oleObj name="Visio" r:id="rId3" imgW="6429375" imgH="2000393" progId="Visio.Drawing.15">
                  <p:embed/>
                  <p:pic>
                    <p:nvPicPr>
                      <p:cNvPr id="5" name="Object 4">
                        <a:extLst>
                          <a:ext uri="{FF2B5EF4-FFF2-40B4-BE49-F238E27FC236}">
                            <a16:creationId xmlns:a16="http://schemas.microsoft.com/office/drawing/2014/main" id="{E25DF5C8-A355-4417-AB3F-B2A1381F7F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7074" y="4214934"/>
                        <a:ext cx="6103246" cy="1900278"/>
                      </a:xfrm>
                      <a:prstGeom prst="rect">
                        <a:avLst/>
                      </a:prstGeom>
                      <a:noFill/>
                    </p:spPr>
                  </p:pic>
                </p:oleObj>
              </mc:Fallback>
            </mc:AlternateContent>
          </a:graphicData>
        </a:graphic>
      </p:graphicFrame>
    </p:spTree>
    <p:extLst>
      <p:ext uri="{BB962C8B-B14F-4D97-AF65-F5344CB8AC3E}">
        <p14:creationId xmlns:p14="http://schemas.microsoft.com/office/powerpoint/2010/main" val="174869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AF62-E231-48E0-85C5-AE84EFB02EE9}"/>
              </a:ext>
            </a:extLst>
          </p:cNvPr>
          <p:cNvSpPr>
            <a:spLocks noGrp="1"/>
          </p:cNvSpPr>
          <p:nvPr>
            <p:ph type="title"/>
          </p:nvPr>
        </p:nvSpPr>
        <p:spPr/>
        <p:txBody>
          <a:bodyPr/>
          <a:lstStyle/>
          <a:p>
            <a:r>
              <a:rPr lang="en-US" dirty="0"/>
              <a:t>Water Level Detection</a:t>
            </a:r>
          </a:p>
        </p:txBody>
      </p:sp>
      <p:sp>
        <p:nvSpPr>
          <p:cNvPr id="3" name="Content Placeholder 2">
            <a:extLst>
              <a:ext uri="{FF2B5EF4-FFF2-40B4-BE49-F238E27FC236}">
                <a16:creationId xmlns:a16="http://schemas.microsoft.com/office/drawing/2014/main" id="{D9048762-AC13-4381-B560-729DD91A8399}"/>
              </a:ext>
            </a:extLst>
          </p:cNvPr>
          <p:cNvSpPr>
            <a:spLocks noGrp="1"/>
          </p:cNvSpPr>
          <p:nvPr>
            <p:ph idx="1"/>
          </p:nvPr>
        </p:nvSpPr>
        <p:spPr/>
        <p:txBody>
          <a:bodyPr/>
          <a:lstStyle/>
          <a:p>
            <a:r>
              <a:rPr lang="en-US" dirty="0"/>
              <a:t>The water level determination is done by finding the highest pad that has some coverage of water.</a:t>
            </a:r>
          </a:p>
          <a:p>
            <a:r>
              <a:rPr lang="en-US" dirty="0"/>
              <a:t>On the well configuration, the lowest pad is numbered 5 and the highest pad 0</a:t>
            </a:r>
          </a:p>
          <a:p>
            <a:r>
              <a:rPr lang="en-US" dirty="0"/>
              <a:t>In testing, when the unit is plunged over water, the lowest pad is 0 and the highest pad 5</a:t>
            </a:r>
          </a:p>
          <a:p>
            <a:r>
              <a:rPr lang="en-US" dirty="0"/>
              <a:t>When an “unknown” state is detected,  any pad with a detection of water above the detection of air is ignored.</a:t>
            </a:r>
          </a:p>
        </p:txBody>
      </p:sp>
    </p:spTree>
    <p:extLst>
      <p:ext uri="{BB962C8B-B14F-4D97-AF65-F5344CB8AC3E}">
        <p14:creationId xmlns:p14="http://schemas.microsoft.com/office/powerpoint/2010/main" val="3944460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B435-C3B8-4724-AE30-5E5B094CA124}"/>
              </a:ext>
            </a:extLst>
          </p:cNvPr>
          <p:cNvSpPr>
            <a:spLocks noGrp="1"/>
          </p:cNvSpPr>
          <p:nvPr>
            <p:ph type="title"/>
          </p:nvPr>
        </p:nvSpPr>
        <p:spPr/>
        <p:txBody>
          <a:bodyPr/>
          <a:lstStyle/>
          <a:p>
            <a:r>
              <a:rPr lang="en-US" dirty="0"/>
              <a:t>Flow Rate Calculation</a:t>
            </a:r>
          </a:p>
        </p:txBody>
      </p:sp>
      <p:sp>
        <p:nvSpPr>
          <p:cNvPr id="3" name="Content Placeholder 2">
            <a:extLst>
              <a:ext uri="{FF2B5EF4-FFF2-40B4-BE49-F238E27FC236}">
                <a16:creationId xmlns:a16="http://schemas.microsoft.com/office/drawing/2014/main" id="{B362E1F8-1D57-4643-A629-DBBB86BC3D24}"/>
              </a:ext>
            </a:extLst>
          </p:cNvPr>
          <p:cNvSpPr>
            <a:spLocks noGrp="1"/>
          </p:cNvSpPr>
          <p:nvPr>
            <p:ph idx="1"/>
          </p:nvPr>
        </p:nvSpPr>
        <p:spPr>
          <a:xfrm>
            <a:off x="1177256" y="2015732"/>
            <a:ext cx="5406421" cy="4037749"/>
          </a:xfrm>
        </p:spPr>
        <p:txBody>
          <a:bodyPr>
            <a:normAutofit fontScale="92500"/>
          </a:bodyPr>
          <a:lstStyle/>
          <a:p>
            <a:r>
              <a:rPr lang="en-US" dirty="0"/>
              <a:t>The water flow is calculated by dividing the pipe output in 6 zones. One zone per pad</a:t>
            </a:r>
          </a:p>
          <a:p>
            <a:r>
              <a:rPr lang="en-US" dirty="0"/>
              <a:t>Water flows out by gravity and the calculation is made by estimating the area of the output pipe filled with water.</a:t>
            </a:r>
          </a:p>
          <a:p>
            <a:r>
              <a:rPr lang="en-US" dirty="0"/>
              <a:t>The percentage of the pipe filled with water is multiplied to the maximum flow of 469ml/sec to calculate the output of water per second</a:t>
            </a:r>
          </a:p>
          <a:p>
            <a:r>
              <a:rPr lang="en-US" dirty="0"/>
              <a:t>In the example, the pad 2 percentage is calculated using the Proportional Coverage metric</a:t>
            </a:r>
          </a:p>
        </p:txBody>
      </p:sp>
      <p:graphicFrame>
        <p:nvGraphicFramePr>
          <p:cNvPr id="28" name="Table 27">
            <a:extLst>
              <a:ext uri="{FF2B5EF4-FFF2-40B4-BE49-F238E27FC236}">
                <a16:creationId xmlns:a16="http://schemas.microsoft.com/office/drawing/2014/main" id="{7524B05A-22B3-4E22-AB9C-62F0758A1E8F}"/>
              </a:ext>
            </a:extLst>
          </p:cNvPr>
          <p:cNvGraphicFramePr>
            <a:graphicFrameLocks noGrp="1"/>
          </p:cNvGraphicFramePr>
          <p:nvPr>
            <p:extLst>
              <p:ext uri="{D42A27DB-BD31-4B8C-83A1-F6EECF244321}">
                <p14:modId xmlns:p14="http://schemas.microsoft.com/office/powerpoint/2010/main" val="3738198349"/>
              </p:ext>
            </p:extLst>
          </p:nvPr>
        </p:nvGraphicFramePr>
        <p:xfrm>
          <a:off x="6739793" y="2257678"/>
          <a:ext cx="4921692" cy="3337560"/>
        </p:xfrm>
        <a:graphic>
          <a:graphicData uri="http://schemas.openxmlformats.org/drawingml/2006/table">
            <a:tbl>
              <a:tblPr firstRow="1" bandRow="1">
                <a:tableStyleId>{5C22544A-7EE6-4342-B048-85BDC9FD1C3A}</a:tableStyleId>
              </a:tblPr>
              <a:tblGrid>
                <a:gridCol w="785628">
                  <a:extLst>
                    <a:ext uri="{9D8B030D-6E8A-4147-A177-3AD203B41FA5}">
                      <a16:colId xmlns:a16="http://schemas.microsoft.com/office/drawing/2014/main" val="1019357764"/>
                    </a:ext>
                  </a:extLst>
                </a:gridCol>
                <a:gridCol w="2488018">
                  <a:extLst>
                    <a:ext uri="{9D8B030D-6E8A-4147-A177-3AD203B41FA5}">
                      <a16:colId xmlns:a16="http://schemas.microsoft.com/office/drawing/2014/main" val="2649915327"/>
                    </a:ext>
                  </a:extLst>
                </a:gridCol>
                <a:gridCol w="824023">
                  <a:extLst>
                    <a:ext uri="{9D8B030D-6E8A-4147-A177-3AD203B41FA5}">
                      <a16:colId xmlns:a16="http://schemas.microsoft.com/office/drawing/2014/main" val="3105778021"/>
                    </a:ext>
                  </a:extLst>
                </a:gridCol>
                <a:gridCol w="824023">
                  <a:extLst>
                    <a:ext uri="{9D8B030D-6E8A-4147-A177-3AD203B41FA5}">
                      <a16:colId xmlns:a16="http://schemas.microsoft.com/office/drawing/2014/main" val="3639660639"/>
                    </a:ext>
                  </a:extLst>
                </a:gridCol>
              </a:tblGrid>
              <a:tr h="370840">
                <a:tc>
                  <a:txBody>
                    <a:bodyPr/>
                    <a:lstStyle/>
                    <a:p>
                      <a:endParaRPr lang="en-US" dirty="0"/>
                    </a:p>
                  </a:txBody>
                  <a:tcPr/>
                </a:tc>
                <a:tc>
                  <a:txBody>
                    <a:bodyPr/>
                    <a:lstStyle/>
                    <a:p>
                      <a:pPr algn="ctr"/>
                      <a:r>
                        <a:rPr lang="en-US" dirty="0"/>
                        <a:t>Total Flow 469ml/sec</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60710454"/>
                  </a:ext>
                </a:extLst>
              </a:tr>
              <a:tr h="370840">
                <a:tc>
                  <a:txBody>
                    <a:bodyPr/>
                    <a:lstStyle/>
                    <a:p>
                      <a:r>
                        <a:rPr lang="en-US" dirty="0"/>
                        <a:t>Pad 0</a:t>
                      </a:r>
                    </a:p>
                  </a:txBody>
                  <a:tcPr/>
                </a:tc>
                <a:tc>
                  <a:txBody>
                    <a:bodyPr/>
                    <a:lstStyle/>
                    <a:p>
                      <a:pPr algn="ctr"/>
                      <a:r>
                        <a:rPr lang="en-US" dirty="0"/>
                        <a:t>9.3%</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907463416"/>
                  </a:ext>
                </a:extLst>
              </a:tr>
              <a:tr h="370840">
                <a:tc>
                  <a:txBody>
                    <a:bodyPr/>
                    <a:lstStyle/>
                    <a:p>
                      <a:r>
                        <a:rPr lang="en-US" dirty="0"/>
                        <a:t>Pad 1</a:t>
                      </a:r>
                    </a:p>
                  </a:txBody>
                  <a:tcPr/>
                </a:tc>
                <a:tc>
                  <a:txBody>
                    <a:bodyPr/>
                    <a:lstStyle/>
                    <a:p>
                      <a:pPr algn="ctr"/>
                      <a:r>
                        <a:rPr lang="en-US" dirty="0"/>
                        <a:t>16.8%</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273443832"/>
                  </a:ext>
                </a:extLst>
              </a:tr>
              <a:tr h="370840">
                <a:tc>
                  <a:txBody>
                    <a:bodyPr/>
                    <a:lstStyle/>
                    <a:p>
                      <a:r>
                        <a:rPr lang="en-US" dirty="0"/>
                        <a:t>Pad 2</a:t>
                      </a:r>
                    </a:p>
                  </a:txBody>
                  <a:tcPr/>
                </a:tc>
                <a:tc>
                  <a:txBody>
                    <a:bodyPr/>
                    <a:lstStyle/>
                    <a:p>
                      <a:pPr algn="ctr"/>
                      <a:r>
                        <a:rPr lang="en-US" dirty="0"/>
                        <a:t>18.6%</a:t>
                      </a:r>
                    </a:p>
                  </a:txBody>
                  <a:tcPr/>
                </a:tc>
                <a:tc>
                  <a:txBody>
                    <a:bodyPr/>
                    <a:lstStyle/>
                    <a:p>
                      <a:pPr algn="ctr"/>
                      <a:r>
                        <a:rPr lang="en-US" dirty="0"/>
                        <a:t>30%</a:t>
                      </a:r>
                    </a:p>
                  </a:txBody>
                  <a:tcPr/>
                </a:tc>
                <a:tc>
                  <a:txBody>
                    <a:bodyPr/>
                    <a:lstStyle/>
                    <a:p>
                      <a:pPr algn="ctr"/>
                      <a:r>
                        <a:rPr lang="en-US" dirty="0"/>
                        <a:t>5.6%</a:t>
                      </a:r>
                    </a:p>
                  </a:txBody>
                  <a:tcPr/>
                </a:tc>
                <a:extLst>
                  <a:ext uri="{0D108BD9-81ED-4DB2-BD59-A6C34878D82A}">
                    <a16:rowId xmlns:a16="http://schemas.microsoft.com/office/drawing/2014/main" val="1260588358"/>
                  </a:ext>
                </a:extLst>
              </a:tr>
              <a:tr h="370840">
                <a:tc>
                  <a:txBody>
                    <a:bodyPr/>
                    <a:lstStyle/>
                    <a:p>
                      <a:r>
                        <a:rPr lang="en-US" dirty="0"/>
                        <a:t>Pad 3</a:t>
                      </a:r>
                    </a:p>
                  </a:txBody>
                  <a:tcPr/>
                </a:tc>
                <a:tc>
                  <a:txBody>
                    <a:bodyPr/>
                    <a:lstStyle/>
                    <a:p>
                      <a:pPr algn="ctr"/>
                      <a:r>
                        <a:rPr lang="en-US" dirty="0"/>
                        <a:t>19.9%</a:t>
                      </a:r>
                    </a:p>
                  </a:txBody>
                  <a:tcPr/>
                </a:tc>
                <a:tc>
                  <a:txBody>
                    <a:bodyPr/>
                    <a:lstStyle/>
                    <a:p>
                      <a:pPr algn="ctr"/>
                      <a:r>
                        <a:rPr lang="en-US" dirty="0"/>
                        <a:t>100%</a:t>
                      </a:r>
                    </a:p>
                  </a:txBody>
                  <a:tcPr/>
                </a:tc>
                <a:tc>
                  <a:txBody>
                    <a:bodyPr/>
                    <a:lstStyle/>
                    <a:p>
                      <a:pPr algn="ctr"/>
                      <a:r>
                        <a:rPr lang="en-US" dirty="0"/>
                        <a:t>19.9%</a:t>
                      </a:r>
                    </a:p>
                  </a:txBody>
                  <a:tcPr/>
                </a:tc>
                <a:extLst>
                  <a:ext uri="{0D108BD9-81ED-4DB2-BD59-A6C34878D82A}">
                    <a16:rowId xmlns:a16="http://schemas.microsoft.com/office/drawing/2014/main" val="1953474198"/>
                  </a:ext>
                </a:extLst>
              </a:tr>
              <a:tr h="370840">
                <a:tc>
                  <a:txBody>
                    <a:bodyPr/>
                    <a:lstStyle/>
                    <a:p>
                      <a:r>
                        <a:rPr lang="en-US" dirty="0"/>
                        <a:t>Pad 4</a:t>
                      </a:r>
                    </a:p>
                  </a:txBody>
                  <a:tcPr/>
                </a:tc>
                <a:tc>
                  <a:txBody>
                    <a:bodyPr/>
                    <a:lstStyle/>
                    <a:p>
                      <a:pPr algn="ctr"/>
                      <a:r>
                        <a:rPr lang="en-US" dirty="0"/>
                        <a:t>19.3%</a:t>
                      </a:r>
                    </a:p>
                  </a:txBody>
                  <a:tcPr/>
                </a:tc>
                <a:tc>
                  <a:txBody>
                    <a:bodyPr/>
                    <a:lstStyle/>
                    <a:p>
                      <a:pPr algn="ctr"/>
                      <a:r>
                        <a:rPr lang="en-US" dirty="0"/>
                        <a:t>100%</a:t>
                      </a:r>
                    </a:p>
                  </a:txBody>
                  <a:tcPr/>
                </a:tc>
                <a:tc>
                  <a:txBody>
                    <a:bodyPr/>
                    <a:lstStyle/>
                    <a:p>
                      <a:pPr algn="ctr"/>
                      <a:r>
                        <a:rPr lang="en-US" dirty="0"/>
                        <a:t>19.3%</a:t>
                      </a:r>
                    </a:p>
                  </a:txBody>
                  <a:tcPr/>
                </a:tc>
                <a:extLst>
                  <a:ext uri="{0D108BD9-81ED-4DB2-BD59-A6C34878D82A}">
                    <a16:rowId xmlns:a16="http://schemas.microsoft.com/office/drawing/2014/main" val="2526257303"/>
                  </a:ext>
                </a:extLst>
              </a:tr>
              <a:tr h="370840">
                <a:tc>
                  <a:txBody>
                    <a:bodyPr/>
                    <a:lstStyle/>
                    <a:p>
                      <a:r>
                        <a:rPr lang="en-US" dirty="0"/>
                        <a:t>Pad 5</a:t>
                      </a:r>
                    </a:p>
                  </a:txBody>
                  <a:tcPr/>
                </a:tc>
                <a:tc>
                  <a:txBody>
                    <a:bodyPr/>
                    <a:lstStyle/>
                    <a:p>
                      <a:pPr algn="ctr"/>
                      <a:r>
                        <a:rPr lang="en-US" dirty="0"/>
                        <a:t>16.1%</a:t>
                      </a:r>
                    </a:p>
                  </a:txBody>
                  <a:tcPr/>
                </a:tc>
                <a:tc>
                  <a:txBody>
                    <a:bodyPr/>
                    <a:lstStyle/>
                    <a:p>
                      <a:pPr algn="ctr"/>
                      <a:r>
                        <a:rPr lang="en-US" dirty="0"/>
                        <a:t>100%</a:t>
                      </a:r>
                    </a:p>
                  </a:txBody>
                  <a:tcPr/>
                </a:tc>
                <a:tc>
                  <a:txBody>
                    <a:bodyPr/>
                    <a:lstStyle/>
                    <a:p>
                      <a:pPr algn="ctr"/>
                      <a:r>
                        <a:rPr lang="en-US" dirty="0"/>
                        <a:t>16.1%</a:t>
                      </a:r>
                    </a:p>
                  </a:txBody>
                  <a:tcPr/>
                </a:tc>
                <a:extLst>
                  <a:ext uri="{0D108BD9-81ED-4DB2-BD59-A6C34878D82A}">
                    <a16:rowId xmlns:a16="http://schemas.microsoft.com/office/drawing/2014/main" val="1526588096"/>
                  </a:ext>
                </a:extLst>
              </a:tr>
              <a:tr h="370840">
                <a:tc>
                  <a:txBody>
                    <a:bodyPr/>
                    <a:lstStyle/>
                    <a:p>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60.9%</a:t>
                      </a:r>
                    </a:p>
                  </a:txBody>
                  <a:tcPr/>
                </a:tc>
                <a:extLst>
                  <a:ext uri="{0D108BD9-81ED-4DB2-BD59-A6C34878D82A}">
                    <a16:rowId xmlns:a16="http://schemas.microsoft.com/office/drawing/2014/main" val="2310976016"/>
                  </a:ext>
                </a:extLst>
              </a:tr>
              <a:tr h="370840">
                <a:tc>
                  <a:txBody>
                    <a:bodyPr/>
                    <a:lstStyle/>
                    <a:p>
                      <a:endParaRPr lang="en-US" dirty="0"/>
                    </a:p>
                  </a:txBody>
                  <a:tcPr/>
                </a:tc>
                <a:tc>
                  <a:txBody>
                    <a:bodyPr/>
                    <a:lstStyle/>
                    <a:p>
                      <a:pPr algn="ctr"/>
                      <a:endParaRPr lang="en-US" dirty="0"/>
                    </a:p>
                  </a:txBody>
                  <a:tcPr/>
                </a:tc>
                <a:tc gridSpan="2">
                  <a:txBody>
                    <a:bodyPr/>
                    <a:lstStyle/>
                    <a:p>
                      <a:pPr algn="ctr"/>
                      <a:r>
                        <a:rPr lang="en-US" dirty="0"/>
                        <a:t>285.6 ml/sec</a:t>
                      </a:r>
                    </a:p>
                  </a:txBody>
                  <a:tcPr/>
                </a:tc>
                <a:tc hMerge="1">
                  <a:txBody>
                    <a:bodyPr/>
                    <a:lstStyle/>
                    <a:p>
                      <a:pPr algn="ctr"/>
                      <a:endParaRPr lang="en-US" dirty="0"/>
                    </a:p>
                  </a:txBody>
                  <a:tcPr/>
                </a:tc>
                <a:extLst>
                  <a:ext uri="{0D108BD9-81ED-4DB2-BD59-A6C34878D82A}">
                    <a16:rowId xmlns:a16="http://schemas.microsoft.com/office/drawing/2014/main" val="1839144716"/>
                  </a:ext>
                </a:extLst>
              </a:tr>
            </a:tbl>
          </a:graphicData>
        </a:graphic>
      </p:graphicFrame>
      <p:sp>
        <p:nvSpPr>
          <p:cNvPr id="4" name="Oval 3">
            <a:extLst>
              <a:ext uri="{FF2B5EF4-FFF2-40B4-BE49-F238E27FC236}">
                <a16:creationId xmlns:a16="http://schemas.microsoft.com/office/drawing/2014/main" id="{7EF2760D-3F1C-4C12-836B-9B525182CAB4}"/>
              </a:ext>
            </a:extLst>
          </p:cNvPr>
          <p:cNvSpPr/>
          <p:nvPr/>
        </p:nvSpPr>
        <p:spPr>
          <a:xfrm>
            <a:off x="7559746" y="2631816"/>
            <a:ext cx="2475007" cy="24399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A5ADB88C-2628-4506-AD93-0C5CB3C8875B}"/>
              </a:ext>
            </a:extLst>
          </p:cNvPr>
          <p:cNvSpPr/>
          <p:nvPr/>
        </p:nvSpPr>
        <p:spPr>
          <a:xfrm>
            <a:off x="10015240" y="3593805"/>
            <a:ext cx="810456" cy="1265274"/>
          </a:xfrm>
          <a:prstGeom prst="rect">
            <a:avLst/>
          </a:prstGeom>
          <a:solidFill>
            <a:srgbClr val="0070C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0BA77D3C-847E-4293-B807-E96AD2ADBE91}"/>
              </a:ext>
            </a:extLst>
          </p:cNvPr>
          <p:cNvCxnSpPr/>
          <p:nvPr/>
        </p:nvCxnSpPr>
        <p:spPr>
          <a:xfrm>
            <a:off x="7941632" y="4859079"/>
            <a:ext cx="171123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362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2437-2CAF-43B9-8B81-06D541A8DBBD}"/>
              </a:ext>
            </a:extLst>
          </p:cNvPr>
          <p:cNvSpPr>
            <a:spLocks noGrp="1"/>
          </p:cNvSpPr>
          <p:nvPr>
            <p:ph type="title"/>
          </p:nvPr>
        </p:nvSpPr>
        <p:spPr/>
        <p:txBody>
          <a:bodyPr/>
          <a:lstStyle/>
          <a:p>
            <a:r>
              <a:rPr lang="en-US" dirty="0"/>
              <a:t>Proportional Coverage</a:t>
            </a:r>
          </a:p>
        </p:txBody>
      </p:sp>
      <p:graphicFrame>
        <p:nvGraphicFramePr>
          <p:cNvPr id="8" name="Content Placeholder 7">
            <a:extLst>
              <a:ext uri="{FF2B5EF4-FFF2-40B4-BE49-F238E27FC236}">
                <a16:creationId xmlns:a16="http://schemas.microsoft.com/office/drawing/2014/main" id="{3D5D99B9-08B8-4902-BB21-6E0E1ACB297C}"/>
              </a:ext>
            </a:extLst>
          </p:cNvPr>
          <p:cNvGraphicFramePr>
            <a:graphicFrameLocks noGrp="1"/>
          </p:cNvGraphicFramePr>
          <p:nvPr>
            <p:ph idx="1"/>
            <p:extLst>
              <p:ext uri="{D42A27DB-BD31-4B8C-83A1-F6EECF244321}">
                <p14:modId xmlns:p14="http://schemas.microsoft.com/office/powerpoint/2010/main" val="3044467972"/>
              </p:ext>
            </p:extLst>
          </p:nvPr>
        </p:nvGraphicFramePr>
        <p:xfrm>
          <a:off x="6532426" y="2687320"/>
          <a:ext cx="4923700" cy="1833084"/>
        </p:xfrm>
        <a:graphic>
          <a:graphicData uri="http://schemas.openxmlformats.org/drawingml/2006/table">
            <a:tbl>
              <a:tblPr firstRow="1" bandRow="1">
                <a:tableStyleId>{5C22544A-7EE6-4342-B048-85BDC9FD1C3A}</a:tableStyleId>
              </a:tblPr>
              <a:tblGrid>
                <a:gridCol w="2928590">
                  <a:extLst>
                    <a:ext uri="{9D8B030D-6E8A-4147-A177-3AD203B41FA5}">
                      <a16:colId xmlns:a16="http://schemas.microsoft.com/office/drawing/2014/main" val="3009792844"/>
                    </a:ext>
                  </a:extLst>
                </a:gridCol>
                <a:gridCol w="1995110">
                  <a:extLst>
                    <a:ext uri="{9D8B030D-6E8A-4147-A177-3AD203B41FA5}">
                      <a16:colId xmlns:a16="http://schemas.microsoft.com/office/drawing/2014/main" val="3616571644"/>
                    </a:ext>
                  </a:extLst>
                </a:gridCol>
              </a:tblGrid>
              <a:tr h="425574">
                <a:tc>
                  <a:txBody>
                    <a:bodyPr/>
                    <a:lstStyle/>
                    <a:p>
                      <a:pPr marL="285750" indent="-285750" algn="ctr">
                        <a:buFont typeface="Wingdings" panose="05000000000000000000" pitchFamily="2" charset="2"/>
                        <a:buChar char="ß"/>
                      </a:pPr>
                      <a:r>
                        <a:rPr lang="en-US" b="0" dirty="0">
                          <a:sym typeface="Wingdings" panose="05000000000000000000" pitchFamily="2" charset="2"/>
                        </a:rPr>
                        <a:t>Proportional Coverage </a:t>
                      </a:r>
                      <a:endParaRPr lang="en-US" b="0" dirty="0"/>
                    </a:p>
                  </a:txBody>
                  <a:tcPr/>
                </a:tc>
                <a:tc>
                  <a:txBody>
                    <a:bodyPr/>
                    <a:lstStyle/>
                    <a:p>
                      <a:pPr algn="ctr"/>
                      <a:endParaRPr lang="en-US" b="0" dirty="0"/>
                    </a:p>
                  </a:txBody>
                  <a:tcPr/>
                </a:tc>
                <a:extLst>
                  <a:ext uri="{0D108BD9-81ED-4DB2-BD59-A6C34878D82A}">
                    <a16:rowId xmlns:a16="http://schemas.microsoft.com/office/drawing/2014/main" val="2778631074"/>
                  </a:ext>
                </a:extLst>
              </a:tr>
              <a:tr h="140751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8108133"/>
                  </a:ext>
                </a:extLst>
              </a:tr>
            </a:tbl>
          </a:graphicData>
        </a:graphic>
      </p:graphicFrame>
      <p:cxnSp>
        <p:nvCxnSpPr>
          <p:cNvPr id="6" name="Straight Arrow Connector 5">
            <a:extLst>
              <a:ext uri="{FF2B5EF4-FFF2-40B4-BE49-F238E27FC236}">
                <a16:creationId xmlns:a16="http://schemas.microsoft.com/office/drawing/2014/main" id="{3C0C4552-85C3-49E1-84ED-F4766419E3CE}"/>
              </a:ext>
            </a:extLst>
          </p:cNvPr>
          <p:cNvCxnSpPr>
            <a:cxnSpLocks/>
          </p:cNvCxnSpPr>
          <p:nvPr/>
        </p:nvCxnSpPr>
        <p:spPr>
          <a:xfrm flipH="1">
            <a:off x="6532427" y="3758101"/>
            <a:ext cx="291201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Speech Bubble: Rectangle 8">
            <a:extLst>
              <a:ext uri="{FF2B5EF4-FFF2-40B4-BE49-F238E27FC236}">
                <a16:creationId xmlns:a16="http://schemas.microsoft.com/office/drawing/2014/main" id="{929A3272-C5C2-466E-BFA3-F98B65965C37}"/>
              </a:ext>
            </a:extLst>
          </p:cNvPr>
          <p:cNvSpPr/>
          <p:nvPr/>
        </p:nvSpPr>
        <p:spPr>
          <a:xfrm>
            <a:off x="6148252" y="4818598"/>
            <a:ext cx="914400" cy="612648"/>
          </a:xfrm>
          <a:prstGeom prst="wedgeRectCallout">
            <a:avLst>
              <a:gd name="adj1" fmla="val -9405"/>
              <a:gd name="adj2" fmla="val -1016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a:t>
            </a:r>
          </a:p>
          <a:p>
            <a:pPr algn="ctr"/>
            <a:r>
              <a:rPr lang="en-US" dirty="0"/>
              <a:t>Target</a:t>
            </a:r>
          </a:p>
        </p:txBody>
      </p:sp>
      <p:sp>
        <p:nvSpPr>
          <p:cNvPr id="10" name="Speech Bubble: Rectangle 9">
            <a:extLst>
              <a:ext uri="{FF2B5EF4-FFF2-40B4-BE49-F238E27FC236}">
                <a16:creationId xmlns:a16="http://schemas.microsoft.com/office/drawing/2014/main" id="{304B73AD-8CBC-4ACD-AEA0-BA4EBDC8BFA7}"/>
              </a:ext>
            </a:extLst>
          </p:cNvPr>
          <p:cNvSpPr/>
          <p:nvPr/>
        </p:nvSpPr>
        <p:spPr>
          <a:xfrm>
            <a:off x="11054854" y="4818598"/>
            <a:ext cx="914400" cy="612648"/>
          </a:xfrm>
          <a:prstGeom prst="wedgeRectCallout">
            <a:avLst>
              <a:gd name="adj1" fmla="val -9405"/>
              <a:gd name="adj2" fmla="val -1016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Air</a:t>
            </a:r>
          </a:p>
          <a:p>
            <a:pPr algn="ctr"/>
            <a:r>
              <a:rPr lang="en-US" dirty="0"/>
              <a:t>Target</a:t>
            </a:r>
          </a:p>
        </p:txBody>
      </p:sp>
      <p:sp>
        <p:nvSpPr>
          <p:cNvPr id="12" name="TextBox 11">
            <a:extLst>
              <a:ext uri="{FF2B5EF4-FFF2-40B4-BE49-F238E27FC236}">
                <a16:creationId xmlns:a16="http://schemas.microsoft.com/office/drawing/2014/main" id="{C8056E33-D7CB-48E5-A10E-C212EBE081E6}"/>
              </a:ext>
            </a:extLst>
          </p:cNvPr>
          <p:cNvSpPr txBox="1"/>
          <p:nvPr/>
        </p:nvSpPr>
        <p:spPr>
          <a:xfrm>
            <a:off x="6532425" y="3265712"/>
            <a:ext cx="2912021" cy="369332"/>
          </a:xfrm>
          <a:prstGeom prst="rect">
            <a:avLst/>
          </a:prstGeom>
          <a:noFill/>
        </p:spPr>
        <p:txBody>
          <a:bodyPr wrap="square" rtlCol="0">
            <a:spAutoFit/>
          </a:bodyPr>
          <a:lstStyle/>
          <a:p>
            <a:r>
              <a:rPr lang="en-US" dirty="0"/>
              <a:t>100%     </a:t>
            </a:r>
            <a:r>
              <a:rPr lang="en-US" dirty="0">
                <a:sym typeface="Wingdings" panose="05000000000000000000" pitchFamily="2" charset="2"/>
              </a:rPr>
              <a:t> Water        0%</a:t>
            </a:r>
            <a:endParaRPr lang="en-US" dirty="0"/>
          </a:p>
        </p:txBody>
      </p:sp>
      <p:sp>
        <p:nvSpPr>
          <p:cNvPr id="13" name="TextBox 12">
            <a:extLst>
              <a:ext uri="{FF2B5EF4-FFF2-40B4-BE49-F238E27FC236}">
                <a16:creationId xmlns:a16="http://schemas.microsoft.com/office/drawing/2014/main" id="{5BE162F7-1C35-4AD6-B9A4-4BBBD7ED9EA2}"/>
              </a:ext>
            </a:extLst>
          </p:cNvPr>
          <p:cNvSpPr txBox="1"/>
          <p:nvPr/>
        </p:nvSpPr>
        <p:spPr>
          <a:xfrm>
            <a:off x="9424851" y="3121247"/>
            <a:ext cx="2011679" cy="646331"/>
          </a:xfrm>
          <a:prstGeom prst="rect">
            <a:avLst/>
          </a:prstGeom>
          <a:noFill/>
        </p:spPr>
        <p:txBody>
          <a:bodyPr wrap="square" rtlCol="0">
            <a:spAutoFit/>
          </a:bodyPr>
          <a:lstStyle/>
          <a:p>
            <a:pPr algn="ctr"/>
            <a:r>
              <a:rPr lang="en-US" dirty="0">
                <a:sym typeface="Wingdings" panose="05000000000000000000" pitchFamily="2" charset="2"/>
              </a:rPr>
              <a:t> Air </a:t>
            </a:r>
          </a:p>
          <a:p>
            <a:pPr algn="ctr"/>
            <a:r>
              <a:rPr lang="en-US" dirty="0">
                <a:sym typeface="Wingdings" panose="05000000000000000000" pitchFamily="2" charset="2"/>
              </a:rPr>
              <a:t>450 counts</a:t>
            </a:r>
            <a:endParaRPr lang="en-US" dirty="0"/>
          </a:p>
        </p:txBody>
      </p:sp>
      <p:sp>
        <p:nvSpPr>
          <p:cNvPr id="14" name="Rectangle 13">
            <a:extLst>
              <a:ext uri="{FF2B5EF4-FFF2-40B4-BE49-F238E27FC236}">
                <a16:creationId xmlns:a16="http://schemas.microsoft.com/office/drawing/2014/main" id="{C0AEB180-2061-4B73-ADD8-C898B0D6C799}"/>
              </a:ext>
            </a:extLst>
          </p:cNvPr>
          <p:cNvSpPr/>
          <p:nvPr/>
        </p:nvSpPr>
        <p:spPr>
          <a:xfrm>
            <a:off x="8046720" y="3906471"/>
            <a:ext cx="3409405" cy="6139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ym typeface="Wingdings" panose="05000000000000000000" pitchFamily="2" charset="2"/>
              </a:rPr>
              <a:t> </a:t>
            </a:r>
            <a:r>
              <a:rPr lang="en-US" dirty="0"/>
              <a:t>Air Deviation </a:t>
            </a:r>
            <a:r>
              <a:rPr lang="en-US" dirty="0">
                <a:sym typeface="Wingdings" panose="05000000000000000000" pitchFamily="2" charset="2"/>
              </a:rPr>
              <a:t></a:t>
            </a:r>
            <a:endParaRPr lang="en-US" dirty="0"/>
          </a:p>
        </p:txBody>
      </p:sp>
      <p:sp>
        <p:nvSpPr>
          <p:cNvPr id="15" name="Speech Bubble: Rectangle 14">
            <a:extLst>
              <a:ext uri="{FF2B5EF4-FFF2-40B4-BE49-F238E27FC236}">
                <a16:creationId xmlns:a16="http://schemas.microsoft.com/office/drawing/2014/main" id="{7AF1091D-66B8-4AEC-99A1-7A04ACC16BE3}"/>
              </a:ext>
            </a:extLst>
          </p:cNvPr>
          <p:cNvSpPr/>
          <p:nvPr/>
        </p:nvSpPr>
        <p:spPr>
          <a:xfrm>
            <a:off x="7615845" y="4831002"/>
            <a:ext cx="1077188" cy="612648"/>
          </a:xfrm>
          <a:prstGeom prst="wedgeRectCallout">
            <a:avLst>
              <a:gd name="adj1" fmla="val -9405"/>
              <a:gd name="adj2" fmla="val -1016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Current</a:t>
            </a:r>
          </a:p>
          <a:p>
            <a:pPr algn="ctr"/>
            <a:r>
              <a:rPr lang="en-US" dirty="0"/>
              <a:t>Mean</a:t>
            </a:r>
          </a:p>
        </p:txBody>
      </p:sp>
      <p:sp>
        <p:nvSpPr>
          <p:cNvPr id="16" name="Content Placeholder 2">
            <a:extLst>
              <a:ext uri="{FF2B5EF4-FFF2-40B4-BE49-F238E27FC236}">
                <a16:creationId xmlns:a16="http://schemas.microsoft.com/office/drawing/2014/main" id="{E10BEBA4-0B66-42A8-A9DD-12D114083BFB}"/>
              </a:ext>
            </a:extLst>
          </p:cNvPr>
          <p:cNvSpPr txBox="1">
            <a:spLocks/>
          </p:cNvSpPr>
          <p:nvPr/>
        </p:nvSpPr>
        <p:spPr>
          <a:xfrm>
            <a:off x="391886" y="2015732"/>
            <a:ext cx="5651864"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The “air deviation” is used to measure the percentage of the pad that is covered with water</a:t>
            </a:r>
          </a:p>
          <a:p>
            <a:r>
              <a:rPr lang="en-US" dirty="0"/>
              <a:t>The first 450 counts (roughly the midpoint) is counted as air</a:t>
            </a:r>
          </a:p>
          <a:p>
            <a:r>
              <a:rPr lang="en-US" dirty="0"/>
              <a:t>The proportion of the current mean between the midpoint and the water target is used to calculate the percentage of the pad that is covered with water</a:t>
            </a:r>
          </a:p>
          <a:p>
            <a:pPr marL="0" indent="0">
              <a:buNone/>
            </a:pPr>
            <a:endParaRPr lang="en-US" dirty="0"/>
          </a:p>
          <a:p>
            <a:endParaRPr lang="en-US" dirty="0"/>
          </a:p>
        </p:txBody>
      </p:sp>
      <p:sp>
        <p:nvSpPr>
          <p:cNvPr id="17" name="Speech Bubble: Rectangle 16">
            <a:extLst>
              <a:ext uri="{FF2B5EF4-FFF2-40B4-BE49-F238E27FC236}">
                <a16:creationId xmlns:a16="http://schemas.microsoft.com/office/drawing/2014/main" id="{31C1A29E-32F4-42F1-9E28-8373EE1839C6}"/>
              </a:ext>
            </a:extLst>
          </p:cNvPr>
          <p:cNvSpPr/>
          <p:nvPr/>
        </p:nvSpPr>
        <p:spPr>
          <a:xfrm>
            <a:off x="8994276" y="4853697"/>
            <a:ext cx="1077188" cy="612648"/>
          </a:xfrm>
          <a:prstGeom prst="wedgeRectCallout">
            <a:avLst>
              <a:gd name="adj1" fmla="val -9405"/>
              <a:gd name="adj2" fmla="val -1016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Midpoint</a:t>
            </a:r>
          </a:p>
        </p:txBody>
      </p:sp>
    </p:spTree>
    <p:extLst>
      <p:ext uri="{BB962C8B-B14F-4D97-AF65-F5344CB8AC3E}">
        <p14:creationId xmlns:p14="http://schemas.microsoft.com/office/powerpoint/2010/main" val="449440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8" name="Rectangle 32">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4">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7B6FE6E-02FF-484B-85F8-47FE1ABA96C0}"/>
              </a:ext>
            </a:extLst>
          </p:cNvPr>
          <p:cNvSpPr>
            <a:spLocks noGrp="1"/>
          </p:cNvSpPr>
          <p:nvPr>
            <p:ph type="title"/>
          </p:nvPr>
        </p:nvSpPr>
        <p:spPr>
          <a:xfrm>
            <a:off x="1451579" y="804519"/>
            <a:ext cx="5550357" cy="1049235"/>
          </a:xfrm>
        </p:spPr>
        <p:txBody>
          <a:bodyPr vert="horz" lIns="91440" tIns="45720" rIns="91440" bIns="45720" rtlCol="0" anchor="t">
            <a:normAutofit/>
          </a:bodyPr>
          <a:lstStyle/>
          <a:p>
            <a:r>
              <a:rPr lang="en-US"/>
              <a:t>Sedimentation</a:t>
            </a:r>
          </a:p>
        </p:txBody>
      </p:sp>
      <p:sp>
        <p:nvSpPr>
          <p:cNvPr id="37" name="Rectangle 36">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TextBox 8">
            <a:extLst>
              <a:ext uri="{FF2B5EF4-FFF2-40B4-BE49-F238E27FC236}">
                <a16:creationId xmlns:a16="http://schemas.microsoft.com/office/drawing/2014/main" id="{C5233CBC-581E-433A-BEB9-A934F4FCA6BC}"/>
              </a:ext>
            </a:extLst>
          </p:cNvPr>
          <p:cNvSpPr txBox="1"/>
          <p:nvPr/>
        </p:nvSpPr>
        <p:spPr>
          <a:xfrm>
            <a:off x="1451579" y="2015732"/>
            <a:ext cx="5550357" cy="3450613"/>
          </a:xfrm>
          <a:prstGeom prst="rect">
            <a:avLst/>
          </a:prstGeom>
        </p:spPr>
        <p:txBody>
          <a:bodyPr vert="horz" lIns="91440" tIns="45720" rIns="91440" bIns="45720" rtlCol="0" anchor="t">
            <a:normAutofit fontScale="92500"/>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000" dirty="0"/>
              <a:t>The variable level of sediments is something that this design cannot predict or detect.   It is an inherent limitation of using capacitance to measure water.  </a:t>
            </a:r>
          </a:p>
          <a:p>
            <a:pPr indent="-228600" defTabSz="914400">
              <a:lnSpc>
                <a:spcPct val="120000"/>
              </a:lnSpc>
              <a:spcAft>
                <a:spcPts val="600"/>
              </a:spcAft>
              <a:buClr>
                <a:schemeClr val="accent1"/>
              </a:buClr>
              <a:buSzPct val="100000"/>
              <a:buFont typeface="Arial" panose="020B0604020202020204" pitchFamily="34" charset="0"/>
              <a:buChar char="•"/>
            </a:pPr>
            <a:r>
              <a:rPr lang="en-US" sz="2000" dirty="0"/>
              <a:t>If a pump had a 300 foot pipe to the bottom of the well, when pumping stops for the day, the sediments have a chance to settle to the bottom. </a:t>
            </a:r>
          </a:p>
          <a:p>
            <a:pPr indent="-228600" defTabSz="914400">
              <a:lnSpc>
                <a:spcPct val="120000"/>
              </a:lnSpc>
              <a:spcAft>
                <a:spcPts val="600"/>
              </a:spcAft>
              <a:buClr>
                <a:schemeClr val="accent1"/>
              </a:buClr>
              <a:buSzPct val="100000"/>
              <a:buFont typeface="Arial" panose="020B0604020202020204" pitchFamily="34" charset="0"/>
              <a:buChar char="•"/>
            </a:pPr>
            <a:r>
              <a:rPr lang="en-US" sz="2000" dirty="0"/>
              <a:t>When pumping starts again, the water will be relatively sediment free until the pipe length of water is drawn up.</a:t>
            </a: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pic>
        <p:nvPicPr>
          <p:cNvPr id="7" name="Picture 6" descr="A picture containing person, indoor, table, holding&#10;&#10;Description automatically generated">
            <a:extLst>
              <a:ext uri="{FF2B5EF4-FFF2-40B4-BE49-F238E27FC236}">
                <a16:creationId xmlns:a16="http://schemas.microsoft.com/office/drawing/2014/main" id="{9FB282C3-38F2-4EDE-88B6-0B0E54303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6547" y="481109"/>
            <a:ext cx="1868929" cy="2491906"/>
          </a:xfrm>
          <a:prstGeom prst="rect">
            <a:avLst/>
          </a:prstGeom>
        </p:spPr>
      </p:pic>
      <p:pic>
        <p:nvPicPr>
          <p:cNvPr id="5" name="Picture 4" descr="A picture containing person, doughnut, food, donut&#10;&#10;Description automatically generated">
            <a:extLst>
              <a:ext uri="{FF2B5EF4-FFF2-40B4-BE49-F238E27FC236}">
                <a16:creationId xmlns:a16="http://schemas.microsoft.com/office/drawing/2014/main" id="{E61A0FA9-2703-436E-953F-4EE2CA56C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9741" y="3138486"/>
            <a:ext cx="3322542" cy="2491907"/>
          </a:xfrm>
          <a:prstGeom prst="rect">
            <a:avLst/>
          </a:prstGeom>
        </p:spPr>
      </p:pic>
      <p:pic>
        <p:nvPicPr>
          <p:cNvPr id="39" name="Picture 38">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170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496B827-E684-4AF8-B310-D6EDDF7DF34E}"/>
              </a:ext>
            </a:extLst>
          </p:cNvPr>
          <p:cNvSpPr>
            <a:spLocks noGrp="1"/>
          </p:cNvSpPr>
          <p:nvPr>
            <p:ph type="title"/>
          </p:nvPr>
        </p:nvSpPr>
        <p:spPr>
          <a:xfrm>
            <a:off x="1451579" y="804519"/>
            <a:ext cx="5550357" cy="1049235"/>
          </a:xfrm>
        </p:spPr>
        <p:txBody>
          <a:bodyPr vert="horz" lIns="91440" tIns="45720" rIns="91440" bIns="45720" rtlCol="0">
            <a:normAutofit/>
          </a:bodyPr>
          <a:lstStyle/>
          <a:p>
            <a:r>
              <a:rPr lang="en-US" dirty="0"/>
              <a:t>Sediments in water SKEWS WATER ESTIMATES </a:t>
            </a:r>
          </a:p>
        </p:txBody>
      </p:sp>
      <p:sp>
        <p:nvSpPr>
          <p:cNvPr id="39" name="Rectangle 38">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Content Placeholder 7">
            <a:extLst>
              <a:ext uri="{FF2B5EF4-FFF2-40B4-BE49-F238E27FC236}">
                <a16:creationId xmlns:a16="http://schemas.microsoft.com/office/drawing/2014/main" id="{F058689C-FBEC-4E87-BB9C-34B220B9A2AB}"/>
              </a:ext>
            </a:extLst>
          </p:cNvPr>
          <p:cNvSpPr>
            <a:spLocks noGrp="1"/>
          </p:cNvSpPr>
          <p:nvPr>
            <p:ph idx="1"/>
          </p:nvPr>
        </p:nvSpPr>
        <p:spPr>
          <a:xfrm>
            <a:off x="1451579" y="2015732"/>
            <a:ext cx="5550357" cy="3450613"/>
          </a:xfrm>
        </p:spPr>
        <p:txBody>
          <a:bodyPr>
            <a:normAutofit/>
          </a:bodyPr>
          <a:lstStyle/>
          <a:p>
            <a:endParaRPr lang="en-US" dirty="0"/>
          </a:p>
          <a:p>
            <a:pPr marL="0" indent="0">
              <a:buNone/>
            </a:pPr>
            <a:r>
              <a:rPr lang="en-US" dirty="0"/>
              <a:t>The water detection algorithm depends on a linear distribution of data between the air and water targets to detect the presence of water.</a:t>
            </a:r>
          </a:p>
          <a:p>
            <a:pPr marL="0" indent="0">
              <a:buNone/>
            </a:pPr>
            <a:r>
              <a:rPr lang="en-US" dirty="0"/>
              <a:t>Sediment laden water has higher capacitance values (which leans towards the “air” side)</a:t>
            </a:r>
          </a:p>
        </p:txBody>
      </p:sp>
      <p:pic>
        <p:nvPicPr>
          <p:cNvPr id="9" name="Picture 8" descr="A screenshot of a social media post&#10;&#10;Description automatically generated">
            <a:extLst>
              <a:ext uri="{FF2B5EF4-FFF2-40B4-BE49-F238E27FC236}">
                <a16:creationId xmlns:a16="http://schemas.microsoft.com/office/drawing/2014/main" id="{04D18500-6C5F-4642-A5B1-345D1DB89378}"/>
              </a:ext>
            </a:extLst>
          </p:cNvPr>
          <p:cNvPicPr>
            <a:picLocks noChangeAspect="1"/>
          </p:cNvPicPr>
          <p:nvPr/>
        </p:nvPicPr>
        <p:blipFill>
          <a:blip r:embed="rId2"/>
          <a:stretch>
            <a:fillRect/>
          </a:stretch>
        </p:blipFill>
        <p:spPr>
          <a:xfrm>
            <a:off x="8069963" y="481109"/>
            <a:ext cx="2882098" cy="2491906"/>
          </a:xfrm>
          <a:prstGeom prst="rect">
            <a:avLst/>
          </a:prstGeom>
        </p:spPr>
      </p:pic>
      <p:pic>
        <p:nvPicPr>
          <p:cNvPr id="10" name="Picture 9" descr="A close up of a map&#10;&#10;Description automatically generated">
            <a:extLst>
              <a:ext uri="{FF2B5EF4-FFF2-40B4-BE49-F238E27FC236}">
                <a16:creationId xmlns:a16="http://schemas.microsoft.com/office/drawing/2014/main" id="{0C7DAA0B-BC9C-4B60-A662-FDA69A17DE71}"/>
              </a:ext>
            </a:extLst>
          </p:cNvPr>
          <p:cNvPicPr>
            <a:picLocks noChangeAspect="1"/>
          </p:cNvPicPr>
          <p:nvPr/>
        </p:nvPicPr>
        <p:blipFill>
          <a:blip r:embed="rId3"/>
          <a:stretch>
            <a:fillRect/>
          </a:stretch>
        </p:blipFill>
        <p:spPr>
          <a:xfrm>
            <a:off x="8069448" y="3138486"/>
            <a:ext cx="2883127" cy="2491907"/>
          </a:xfrm>
          <a:prstGeom prst="rect">
            <a:avLst/>
          </a:prstGeom>
        </p:spPr>
      </p:pic>
      <p:pic>
        <p:nvPicPr>
          <p:cNvPr id="41" name="Picture 40">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133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705A021-69FA-469C-81C8-FE48D82BEAC7}"/>
              </a:ext>
            </a:extLst>
          </p:cNvPr>
          <p:cNvSpPr>
            <a:spLocks noGrp="1"/>
          </p:cNvSpPr>
          <p:nvPr>
            <p:ph type="title"/>
          </p:nvPr>
        </p:nvSpPr>
        <p:spPr>
          <a:xfrm>
            <a:off x="1451580" y="804520"/>
            <a:ext cx="4176511" cy="1049235"/>
          </a:xfrm>
        </p:spPr>
        <p:txBody>
          <a:bodyPr>
            <a:normAutofit/>
          </a:bodyPr>
          <a:lstStyle/>
          <a:p>
            <a:r>
              <a:rPr lang="en-US" dirty="0"/>
              <a:t>Sediment Values are not Constant</a:t>
            </a:r>
          </a:p>
        </p:txBody>
      </p:sp>
      <p:sp>
        <p:nvSpPr>
          <p:cNvPr id="16" name="Rectangle 15">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A11EF024-8856-49F0-8FDB-01DDC98C6918}"/>
              </a:ext>
            </a:extLst>
          </p:cNvPr>
          <p:cNvSpPr>
            <a:spLocks noGrp="1"/>
          </p:cNvSpPr>
          <p:nvPr>
            <p:ph idx="1"/>
          </p:nvPr>
        </p:nvSpPr>
        <p:spPr>
          <a:xfrm>
            <a:off x="1451581" y="2015732"/>
            <a:ext cx="4172212" cy="3450613"/>
          </a:xfrm>
        </p:spPr>
        <p:txBody>
          <a:bodyPr>
            <a:normAutofit lnSpcReduction="10000"/>
          </a:bodyPr>
          <a:lstStyle/>
          <a:p>
            <a:r>
              <a:rPr lang="en-US" dirty="0"/>
              <a:t>The highest and lowest levels of sediments will cause the capacitance count levels to increase, not jump</a:t>
            </a:r>
          </a:p>
          <a:p>
            <a:r>
              <a:rPr lang="en-US" dirty="0"/>
              <a:t>As the “Margin” between Air and Water widens, the Target range for water grows</a:t>
            </a:r>
          </a:p>
          <a:p>
            <a:r>
              <a:rPr lang="en-US" dirty="0"/>
              <a:t>Pads will start reporting Water when there is Air.  They become “Water Stuck”</a:t>
            </a:r>
          </a:p>
        </p:txBody>
      </p:sp>
      <p:pic>
        <p:nvPicPr>
          <p:cNvPr id="5" name="Content Placeholder 4" descr="A screenshot of a cell phone&#10;&#10;Description automatically generated">
            <a:extLst>
              <a:ext uri="{FF2B5EF4-FFF2-40B4-BE49-F238E27FC236}">
                <a16:creationId xmlns:a16="http://schemas.microsoft.com/office/drawing/2014/main" id="{452FA86F-8A15-46C7-A0A7-D0CD3E1EC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283" y="805583"/>
            <a:ext cx="3658698" cy="4660762"/>
          </a:xfrm>
          <a:prstGeom prst="rect">
            <a:avLst/>
          </a:prstGeom>
        </p:spPr>
      </p:pic>
      <p:pic>
        <p:nvPicPr>
          <p:cNvPr id="18" name="Picture 17">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546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B746C91-C402-43EF-95DE-3C7CBCBEEBC2}"/>
              </a:ext>
            </a:extLst>
          </p:cNvPr>
          <p:cNvSpPr>
            <a:spLocks noGrp="1"/>
          </p:cNvSpPr>
          <p:nvPr>
            <p:ph type="title"/>
          </p:nvPr>
        </p:nvSpPr>
        <p:spPr>
          <a:xfrm>
            <a:off x="1451580" y="804520"/>
            <a:ext cx="6632034" cy="1049235"/>
          </a:xfrm>
        </p:spPr>
        <p:txBody>
          <a:bodyPr>
            <a:normAutofit/>
          </a:bodyPr>
          <a:lstStyle/>
          <a:p>
            <a:r>
              <a:rPr lang="en-US" sz="2700" dirty="0"/>
              <a:t>Detection of Water Stuck Condition</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8FD6C1BD-D448-4185-ACE8-539D72F8CAA9}"/>
              </a:ext>
            </a:extLst>
          </p:cNvPr>
          <p:cNvSpPr>
            <a:spLocks noGrp="1"/>
          </p:cNvSpPr>
          <p:nvPr>
            <p:ph idx="1"/>
          </p:nvPr>
        </p:nvSpPr>
        <p:spPr>
          <a:xfrm>
            <a:off x="1451581" y="2015732"/>
            <a:ext cx="6632034" cy="3450613"/>
          </a:xfrm>
        </p:spPr>
        <p:txBody>
          <a:bodyPr>
            <a:normAutofit/>
          </a:bodyPr>
          <a:lstStyle/>
          <a:p>
            <a:r>
              <a:rPr lang="en-US" dirty="0"/>
              <a:t>The product requirements for the Afridev2 had no stipulations for the quality of the water, and the current design has no way of detecting the sediment level in the water to adjust the measurements.  </a:t>
            </a:r>
          </a:p>
          <a:p>
            <a:r>
              <a:rPr lang="en-US" dirty="0"/>
              <a:t>Is it possible to detect when the water quality has reached a level where the algorithm loses the ability to detect air vs. water?</a:t>
            </a:r>
          </a:p>
        </p:txBody>
      </p:sp>
      <p:pic>
        <p:nvPicPr>
          <p:cNvPr id="4" name="Picture 3">
            <a:extLst>
              <a:ext uri="{FF2B5EF4-FFF2-40B4-BE49-F238E27FC236}">
                <a16:creationId xmlns:a16="http://schemas.microsoft.com/office/drawing/2014/main" id="{686F2D9C-8489-4E16-A467-C68531883A09}"/>
              </a:ext>
            </a:extLst>
          </p:cNvPr>
          <p:cNvPicPr>
            <a:picLocks noChangeAspect="1"/>
          </p:cNvPicPr>
          <p:nvPr/>
        </p:nvPicPr>
        <p:blipFill>
          <a:blip r:embed="rId2"/>
          <a:stretch>
            <a:fillRect/>
          </a:stretch>
        </p:blipFill>
        <p:spPr>
          <a:xfrm>
            <a:off x="8229600" y="231650"/>
            <a:ext cx="3816112" cy="5653500"/>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22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BD89ECFB-8421-4BB8-A23D-8B8D151F8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4911EB7-93CE-44FF-973F-B25ECF5DF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F1CDE69-FD13-4168-9201-5F82278B8ECA}"/>
              </a:ext>
            </a:extLst>
          </p:cNvPr>
          <p:cNvSpPr>
            <a:spLocks noGrp="1"/>
          </p:cNvSpPr>
          <p:nvPr>
            <p:ph type="title"/>
          </p:nvPr>
        </p:nvSpPr>
        <p:spPr>
          <a:xfrm>
            <a:off x="485695" y="1474969"/>
            <a:ext cx="3026558" cy="1868760"/>
          </a:xfrm>
        </p:spPr>
        <p:txBody>
          <a:bodyPr vert="horz" lIns="91440" tIns="45720" rIns="91440" bIns="0" rtlCol="0" anchor="b">
            <a:normAutofit/>
          </a:bodyPr>
          <a:lstStyle/>
          <a:p>
            <a:r>
              <a:rPr lang="en-US" sz="3300"/>
              <a:t>Malawi Installation</a:t>
            </a:r>
          </a:p>
        </p:txBody>
      </p:sp>
      <p:cxnSp>
        <p:nvCxnSpPr>
          <p:cNvPr id="25" name="Straight Connector 24">
            <a:extLst>
              <a:ext uri="{FF2B5EF4-FFF2-40B4-BE49-F238E27FC236}">
                <a16:creationId xmlns:a16="http://schemas.microsoft.com/office/drawing/2014/main" id="{72870A17-34CA-4FF4-8777-CE7D7B986B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09" y="3526496"/>
            <a:ext cx="3023617"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7" name="Group 26">
            <a:extLst>
              <a:ext uri="{FF2B5EF4-FFF2-40B4-BE49-F238E27FC236}">
                <a16:creationId xmlns:a16="http://schemas.microsoft.com/office/drawing/2014/main" id="{34B79B4F-74AA-4B58-BBD2-2C3804928D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90638" y="482171"/>
            <a:ext cx="7560115" cy="5149101"/>
            <a:chOff x="7463258" y="583365"/>
            <a:chExt cx="7560115" cy="5181928"/>
          </a:xfrm>
        </p:grpSpPr>
        <p:sp>
          <p:nvSpPr>
            <p:cNvPr id="28" name="Rectangle 27">
              <a:extLst>
                <a:ext uri="{FF2B5EF4-FFF2-40B4-BE49-F238E27FC236}">
                  <a16:creationId xmlns:a16="http://schemas.microsoft.com/office/drawing/2014/main" id="{FE994EF0-F368-43B3-9BF0-442E33BC3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B478E81-F333-452C-B354-06E13FB0B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4E4C1088-922B-4744-BB37-5D47AEA43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130" y="977099"/>
            <a:ext cx="6597725"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62A4DD2-25BB-493C-A8FC-0AC46BD2532A}"/>
              </a:ext>
            </a:extLst>
          </p:cNvPr>
          <p:cNvPicPr>
            <a:picLocks noChangeAspect="1"/>
          </p:cNvPicPr>
          <p:nvPr/>
        </p:nvPicPr>
        <p:blipFill>
          <a:blip r:embed="rId3"/>
          <a:stretch>
            <a:fillRect/>
          </a:stretch>
        </p:blipFill>
        <p:spPr>
          <a:xfrm>
            <a:off x="4631115" y="1377521"/>
            <a:ext cx="3059596" cy="3343820"/>
          </a:xfrm>
          <a:prstGeom prst="rect">
            <a:avLst/>
          </a:prstGeom>
        </p:spPr>
      </p:pic>
      <p:pic>
        <p:nvPicPr>
          <p:cNvPr id="8" name="Picture 7">
            <a:extLst>
              <a:ext uri="{FF2B5EF4-FFF2-40B4-BE49-F238E27FC236}">
                <a16:creationId xmlns:a16="http://schemas.microsoft.com/office/drawing/2014/main" id="{92D3FFC0-6B1E-4DCD-8727-632509CC4D8C}"/>
              </a:ext>
            </a:extLst>
          </p:cNvPr>
          <p:cNvPicPr>
            <a:picLocks noChangeAspect="1"/>
          </p:cNvPicPr>
          <p:nvPr/>
        </p:nvPicPr>
        <p:blipFill>
          <a:blip r:embed="rId4"/>
          <a:stretch>
            <a:fillRect/>
          </a:stretch>
        </p:blipFill>
        <p:spPr>
          <a:xfrm>
            <a:off x="7849810" y="2567544"/>
            <a:ext cx="3059596" cy="963773"/>
          </a:xfrm>
          <a:prstGeom prst="rect">
            <a:avLst/>
          </a:prstGeom>
        </p:spPr>
      </p:pic>
      <p:pic>
        <p:nvPicPr>
          <p:cNvPr id="33" name="Picture 32">
            <a:extLst>
              <a:ext uri="{FF2B5EF4-FFF2-40B4-BE49-F238E27FC236}">
                <a16:creationId xmlns:a16="http://schemas.microsoft.com/office/drawing/2014/main" id="{15621CD7-6951-4B76-949B-6D851A2BE4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7AD09E24-F963-4867-8AA6-3D2F8D3C8A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36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AF47-9BA5-46F1-9961-D02ADD2EC683}"/>
              </a:ext>
            </a:extLst>
          </p:cNvPr>
          <p:cNvSpPr>
            <a:spLocks noGrp="1"/>
          </p:cNvSpPr>
          <p:nvPr>
            <p:ph type="title"/>
          </p:nvPr>
        </p:nvSpPr>
        <p:spPr/>
        <p:txBody>
          <a:bodyPr/>
          <a:lstStyle/>
          <a:p>
            <a:r>
              <a:rPr lang="en-US" dirty="0"/>
              <a:t>Use of Capacitive SENSING and Water Detection</a:t>
            </a:r>
          </a:p>
        </p:txBody>
      </p:sp>
      <p:sp>
        <p:nvSpPr>
          <p:cNvPr id="3" name="Content Placeholder 2">
            <a:extLst>
              <a:ext uri="{FF2B5EF4-FFF2-40B4-BE49-F238E27FC236}">
                <a16:creationId xmlns:a16="http://schemas.microsoft.com/office/drawing/2014/main" id="{6AA5E786-6EB1-4E95-B6C3-962FE1D9B4F2}"/>
              </a:ext>
            </a:extLst>
          </p:cNvPr>
          <p:cNvSpPr>
            <a:spLocks noGrp="1"/>
          </p:cNvSpPr>
          <p:nvPr>
            <p:ph idx="1"/>
          </p:nvPr>
        </p:nvSpPr>
        <p:spPr>
          <a:xfrm>
            <a:off x="1451579" y="2015732"/>
            <a:ext cx="9603275" cy="3938501"/>
          </a:xfrm>
        </p:spPr>
        <p:txBody>
          <a:bodyPr>
            <a:normAutofit/>
          </a:bodyPr>
          <a:lstStyle/>
          <a:p>
            <a:r>
              <a:rPr lang="en-US" dirty="0"/>
              <a:t>The probe of the </a:t>
            </a:r>
            <a:r>
              <a:rPr lang="en-US" dirty="0" err="1"/>
              <a:t>Afridev</a:t>
            </a:r>
            <a:r>
              <a:rPr lang="en-US" dirty="0"/>
              <a:t> unit has 6 pads that are monitored in parallel.  </a:t>
            </a:r>
          </a:p>
          <a:p>
            <a:pPr lvl="1"/>
            <a:r>
              <a:rPr lang="en-US" dirty="0"/>
              <a:t>The presence of Air or Water is independently monitored every 2 seconds.  </a:t>
            </a:r>
          </a:p>
          <a:p>
            <a:pPr lvl="1"/>
            <a:r>
              <a:rPr lang="en-US" dirty="0"/>
              <a:t>Capacitance measurements are made every half-second. </a:t>
            </a:r>
          </a:p>
          <a:p>
            <a:pPr lvl="1"/>
            <a:r>
              <a:rPr lang="nb-NO" dirty="0"/>
              <a:t>The firmware uses a standard TI library:  TI_CTS_RO_PINOSC_TA1_TB0_HAL</a:t>
            </a:r>
          </a:p>
          <a:p>
            <a:r>
              <a:rPr lang="nb-NO" dirty="0"/>
              <a:t>Capacitance levels are expressed in </a:t>
            </a:r>
            <a:r>
              <a:rPr lang="en-US" dirty="0"/>
              <a:t>”</a:t>
            </a:r>
            <a:r>
              <a:rPr lang="nb-NO" dirty="0"/>
              <a:t>counts</a:t>
            </a:r>
            <a:r>
              <a:rPr lang="en-US" dirty="0"/>
              <a:t>”</a:t>
            </a:r>
            <a:r>
              <a:rPr lang="nb-NO" dirty="0"/>
              <a:t>.</a:t>
            </a:r>
          </a:p>
          <a:p>
            <a:r>
              <a:rPr lang="nb-NO" dirty="0"/>
              <a:t>The original Afridev design had a hardware defect that caused shortened counts</a:t>
            </a:r>
          </a:p>
          <a:p>
            <a:pPr lvl="1"/>
            <a:r>
              <a:rPr lang="nb-NO" dirty="0"/>
              <a:t>The final board layout does not appear to have this problem.</a:t>
            </a:r>
          </a:p>
          <a:p>
            <a:pPr lvl="1"/>
            <a:r>
              <a:rPr lang="nb-NO" dirty="0"/>
              <a:t>The firmware has code to detect these measurement errors as </a:t>
            </a:r>
            <a:r>
              <a:rPr lang="en-US" dirty="0"/>
              <a:t>”</a:t>
            </a:r>
            <a:r>
              <a:rPr lang="nb-NO" dirty="0"/>
              <a:t>Outliers</a:t>
            </a:r>
            <a:r>
              <a:rPr lang="en-US" dirty="0"/>
              <a:t>”</a:t>
            </a:r>
            <a:endParaRPr lang="nb-NO" dirty="0"/>
          </a:p>
          <a:p>
            <a:pPr lvl="1"/>
            <a:r>
              <a:rPr lang="nb-NO" dirty="0"/>
              <a:t>An outlier has a value outside the range of 1500 counts from the last mean</a:t>
            </a:r>
          </a:p>
          <a:p>
            <a:endParaRPr lang="en-US" dirty="0"/>
          </a:p>
        </p:txBody>
      </p:sp>
    </p:spTree>
    <p:extLst>
      <p:ext uri="{BB962C8B-B14F-4D97-AF65-F5344CB8AC3E}">
        <p14:creationId xmlns:p14="http://schemas.microsoft.com/office/powerpoint/2010/main" val="85042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3F62F-C87D-48B2-9B86-DC99D8BC5932}"/>
              </a:ext>
            </a:extLst>
          </p:cNvPr>
          <p:cNvSpPr>
            <a:spLocks noGrp="1"/>
          </p:cNvSpPr>
          <p:nvPr>
            <p:ph type="title"/>
          </p:nvPr>
        </p:nvSpPr>
        <p:spPr>
          <a:xfrm>
            <a:off x="1451579" y="804519"/>
            <a:ext cx="9603275" cy="1049235"/>
          </a:xfrm>
        </p:spPr>
        <p:txBody>
          <a:bodyPr/>
          <a:lstStyle/>
          <a:p>
            <a:r>
              <a:rPr lang="en-US" dirty="0"/>
              <a:t>TRENDING DATA</a:t>
            </a:r>
          </a:p>
        </p:txBody>
      </p:sp>
      <p:sp>
        <p:nvSpPr>
          <p:cNvPr id="3" name="Content Placeholder 2">
            <a:extLst>
              <a:ext uri="{FF2B5EF4-FFF2-40B4-BE49-F238E27FC236}">
                <a16:creationId xmlns:a16="http://schemas.microsoft.com/office/drawing/2014/main" id="{AFEAA637-D8E5-4D66-9D89-F7433554B279}"/>
              </a:ext>
            </a:extLst>
          </p:cNvPr>
          <p:cNvSpPr>
            <a:spLocks noGrp="1"/>
          </p:cNvSpPr>
          <p:nvPr>
            <p:ph idx="1"/>
          </p:nvPr>
        </p:nvSpPr>
        <p:spPr>
          <a:xfrm>
            <a:off x="1451579" y="2015732"/>
            <a:ext cx="9603275" cy="4037749"/>
          </a:xfrm>
        </p:spPr>
        <p:txBody>
          <a:bodyPr>
            <a:normAutofit fontScale="85000" lnSpcReduction="10000"/>
          </a:bodyPr>
          <a:lstStyle/>
          <a:p>
            <a:r>
              <a:rPr lang="en-US" dirty="0"/>
              <a:t>“</a:t>
            </a:r>
            <a:r>
              <a:rPr lang="en-US" u="sng" dirty="0"/>
              <a:t>mean</a:t>
            </a:r>
            <a:r>
              <a:rPr lang="en-US" dirty="0"/>
              <a:t>” – The average of the last 2 seconds of data (up to 4 samples)</a:t>
            </a:r>
          </a:p>
          <a:p>
            <a:r>
              <a:rPr lang="en-US" dirty="0"/>
              <a:t>“</a:t>
            </a:r>
            <a:r>
              <a:rPr lang="en-US" u="sng" dirty="0"/>
              <a:t>last mean</a:t>
            </a:r>
            <a:r>
              <a:rPr lang="en-US" dirty="0"/>
              <a:t>” – The mean measured in the previous 2 second period</a:t>
            </a:r>
          </a:p>
          <a:p>
            <a:r>
              <a:rPr lang="en-US" dirty="0"/>
              <a:t>“</a:t>
            </a:r>
            <a:r>
              <a:rPr lang="en-US" u="sng" dirty="0"/>
              <a:t>air target</a:t>
            </a:r>
            <a:r>
              <a:rPr lang="en-US" dirty="0"/>
              <a:t>” – The current estimate of where “100% air coverage” is detected.  It is the most recent maximum mean value (given the current temperature)</a:t>
            </a:r>
          </a:p>
          <a:p>
            <a:r>
              <a:rPr lang="en-US" dirty="0"/>
              <a:t>“</a:t>
            </a:r>
            <a:r>
              <a:rPr lang="en-US" u="sng" dirty="0"/>
              <a:t>water target</a:t>
            </a:r>
            <a:r>
              <a:rPr lang="en-US" dirty="0"/>
              <a:t>” – The current estimate of where “100% water coverage” is detected.  It is the most recent minimum mean value (given the current temperature)</a:t>
            </a:r>
          </a:p>
          <a:p>
            <a:r>
              <a:rPr lang="en-US" dirty="0"/>
              <a:t>“</a:t>
            </a:r>
            <a:r>
              <a:rPr lang="en-US" u="sng" dirty="0"/>
              <a:t>midpoint</a:t>
            </a:r>
            <a:r>
              <a:rPr lang="en-US" dirty="0"/>
              <a:t>” – The half-way point between the “air target” and the “water target” measurement.   When the “mean” falls below this point, then it is going “towards water”, above this point “towards air”.</a:t>
            </a:r>
          </a:p>
          <a:p>
            <a:r>
              <a:rPr lang="en-US" dirty="0"/>
              <a:t>“</a:t>
            </a:r>
            <a:r>
              <a:rPr lang="en-US" u="sng" dirty="0"/>
              <a:t>proportional coverage</a:t>
            </a:r>
            <a:r>
              <a:rPr lang="en-US" dirty="0"/>
              <a:t>” – The estimate of how much the highest pad is covered with water.  Pads below this point are covered 100% with water.  This is used in the Flow Rate calculation.</a:t>
            </a:r>
          </a:p>
          <a:p>
            <a:r>
              <a:rPr lang="en-US" dirty="0"/>
              <a:t>“</a:t>
            </a:r>
            <a:r>
              <a:rPr lang="en-US" u="sng" dirty="0"/>
              <a:t>air deviation</a:t>
            </a:r>
            <a:r>
              <a:rPr lang="en-US" dirty="0"/>
              <a:t>” – The difference between the air target and the current mean. Used for flow calculations</a:t>
            </a:r>
          </a:p>
          <a:p>
            <a:endParaRPr lang="en-US" dirty="0"/>
          </a:p>
        </p:txBody>
      </p:sp>
    </p:spTree>
    <p:extLst>
      <p:ext uri="{BB962C8B-B14F-4D97-AF65-F5344CB8AC3E}">
        <p14:creationId xmlns:p14="http://schemas.microsoft.com/office/powerpoint/2010/main" val="257461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C1C4-9662-4994-B274-46E2670F0990}"/>
              </a:ext>
            </a:extLst>
          </p:cNvPr>
          <p:cNvSpPr>
            <a:spLocks noGrp="1"/>
          </p:cNvSpPr>
          <p:nvPr>
            <p:ph type="title"/>
          </p:nvPr>
        </p:nvSpPr>
        <p:spPr/>
        <p:txBody>
          <a:bodyPr/>
          <a:lstStyle/>
          <a:p>
            <a:r>
              <a:rPr lang="en-US" dirty="0"/>
              <a:t>Water Detection using Capacitance</a:t>
            </a:r>
          </a:p>
        </p:txBody>
      </p:sp>
      <p:sp>
        <p:nvSpPr>
          <p:cNvPr id="3" name="Content Placeholder 2">
            <a:extLst>
              <a:ext uri="{FF2B5EF4-FFF2-40B4-BE49-F238E27FC236}">
                <a16:creationId xmlns:a16="http://schemas.microsoft.com/office/drawing/2014/main" id="{E549B01A-A85D-4089-862C-8605D783F27A}"/>
              </a:ext>
            </a:extLst>
          </p:cNvPr>
          <p:cNvSpPr>
            <a:spLocks noGrp="1"/>
          </p:cNvSpPr>
          <p:nvPr>
            <p:ph idx="1"/>
          </p:nvPr>
        </p:nvSpPr>
        <p:spPr>
          <a:xfrm>
            <a:off x="1451579" y="2015733"/>
            <a:ext cx="9603275" cy="1333524"/>
          </a:xfrm>
        </p:spPr>
        <p:txBody>
          <a:bodyPr>
            <a:normAutofit/>
          </a:bodyPr>
          <a:lstStyle/>
          <a:p>
            <a:r>
              <a:rPr lang="en-US" dirty="0"/>
              <a:t>The probe design detects water by observing clear jumps in measured capacitance data</a:t>
            </a:r>
          </a:p>
          <a:p>
            <a:pPr lvl="1"/>
            <a:r>
              <a:rPr lang="en-US" dirty="0"/>
              <a:t>The jump magnitude varies by factors such as board thickness, foam density behind the board</a:t>
            </a:r>
          </a:p>
          <a:p>
            <a:pPr lvl="1"/>
            <a:r>
              <a:rPr lang="en-US" dirty="0"/>
              <a:t>Nominal jumps between air and water have been observed between 450 and 1050 counts</a:t>
            </a:r>
          </a:p>
          <a:p>
            <a:pPr marL="457200" lvl="1" indent="0">
              <a:buNone/>
            </a:pPr>
            <a:endParaRPr lang="en-US" dirty="0"/>
          </a:p>
        </p:txBody>
      </p:sp>
      <p:graphicFrame>
        <p:nvGraphicFramePr>
          <p:cNvPr id="5" name="Chart 4">
            <a:extLst>
              <a:ext uri="{FF2B5EF4-FFF2-40B4-BE49-F238E27FC236}">
                <a16:creationId xmlns:a16="http://schemas.microsoft.com/office/drawing/2014/main" id="{82C2E3C3-89B2-4B0C-BE35-28E22A72416E}"/>
              </a:ext>
            </a:extLst>
          </p:cNvPr>
          <p:cNvGraphicFramePr/>
          <p:nvPr>
            <p:extLst>
              <p:ext uri="{D42A27DB-BD31-4B8C-83A1-F6EECF244321}">
                <p14:modId xmlns:p14="http://schemas.microsoft.com/office/powerpoint/2010/main" val="321689131"/>
              </p:ext>
            </p:extLst>
          </p:nvPr>
        </p:nvGraphicFramePr>
        <p:xfrm>
          <a:off x="4045134" y="3508744"/>
          <a:ext cx="3952875" cy="1790700"/>
        </p:xfrm>
        <a:graphic>
          <a:graphicData uri="http://schemas.openxmlformats.org/drawingml/2006/chart">
            <c:chart xmlns:c="http://schemas.openxmlformats.org/drawingml/2006/chart" xmlns:r="http://schemas.openxmlformats.org/officeDocument/2006/relationships" r:id="rId2"/>
          </a:graphicData>
        </a:graphic>
      </p:graphicFrame>
      <p:sp>
        <p:nvSpPr>
          <p:cNvPr id="6" name="Speech Bubble: Rectangle 5">
            <a:extLst>
              <a:ext uri="{FF2B5EF4-FFF2-40B4-BE49-F238E27FC236}">
                <a16:creationId xmlns:a16="http://schemas.microsoft.com/office/drawing/2014/main" id="{B9D47EBD-67E8-49D8-AE86-BC5097E0C690}"/>
              </a:ext>
            </a:extLst>
          </p:cNvPr>
          <p:cNvSpPr/>
          <p:nvPr/>
        </p:nvSpPr>
        <p:spPr>
          <a:xfrm>
            <a:off x="8325293" y="3700131"/>
            <a:ext cx="914400" cy="612648"/>
          </a:xfrm>
          <a:prstGeom prst="wedgeRectCallout">
            <a:avLst>
              <a:gd name="adj1" fmla="val -95252"/>
              <a:gd name="adj2" fmla="val 8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Air</a:t>
            </a:r>
          </a:p>
        </p:txBody>
      </p:sp>
      <p:sp>
        <p:nvSpPr>
          <p:cNvPr id="7" name="Speech Bubble: Rectangle 6">
            <a:extLst>
              <a:ext uri="{FF2B5EF4-FFF2-40B4-BE49-F238E27FC236}">
                <a16:creationId xmlns:a16="http://schemas.microsoft.com/office/drawing/2014/main" id="{CC055034-F7BE-4F69-A353-34961DD859F5}"/>
              </a:ext>
            </a:extLst>
          </p:cNvPr>
          <p:cNvSpPr/>
          <p:nvPr/>
        </p:nvSpPr>
        <p:spPr>
          <a:xfrm>
            <a:off x="2587256" y="4272464"/>
            <a:ext cx="914400" cy="612648"/>
          </a:xfrm>
          <a:prstGeom prst="wedgeRectCallout">
            <a:avLst>
              <a:gd name="adj1" fmla="val 105911"/>
              <a:gd name="adj2" fmla="val 312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a:t>
            </a:r>
          </a:p>
        </p:txBody>
      </p:sp>
    </p:spTree>
    <p:extLst>
      <p:ext uri="{BB962C8B-B14F-4D97-AF65-F5344CB8AC3E}">
        <p14:creationId xmlns:p14="http://schemas.microsoft.com/office/powerpoint/2010/main" val="1384850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C1C4-9662-4994-B274-46E2670F0990}"/>
              </a:ext>
            </a:extLst>
          </p:cNvPr>
          <p:cNvSpPr>
            <a:spLocks noGrp="1"/>
          </p:cNvSpPr>
          <p:nvPr>
            <p:ph type="title"/>
          </p:nvPr>
        </p:nvSpPr>
        <p:spPr/>
        <p:txBody>
          <a:bodyPr/>
          <a:lstStyle/>
          <a:p>
            <a:r>
              <a:rPr lang="en-US" dirty="0"/>
              <a:t>Water Detection using Capacitance</a:t>
            </a:r>
          </a:p>
        </p:txBody>
      </p:sp>
      <p:sp>
        <p:nvSpPr>
          <p:cNvPr id="3" name="Content Placeholder 2">
            <a:extLst>
              <a:ext uri="{FF2B5EF4-FFF2-40B4-BE49-F238E27FC236}">
                <a16:creationId xmlns:a16="http://schemas.microsoft.com/office/drawing/2014/main" id="{E549B01A-A85D-4089-862C-8605D783F27A}"/>
              </a:ext>
            </a:extLst>
          </p:cNvPr>
          <p:cNvSpPr>
            <a:spLocks noGrp="1"/>
          </p:cNvSpPr>
          <p:nvPr>
            <p:ph idx="1"/>
          </p:nvPr>
        </p:nvSpPr>
        <p:spPr>
          <a:xfrm>
            <a:off x="696669" y="2096080"/>
            <a:ext cx="6334996" cy="3545097"/>
          </a:xfrm>
        </p:spPr>
        <p:txBody>
          <a:bodyPr>
            <a:normAutofit/>
          </a:bodyPr>
          <a:lstStyle/>
          <a:p>
            <a:r>
              <a:rPr lang="en-US" dirty="0"/>
              <a:t>The capacitance level measured varies by ambient air temperature over the pad</a:t>
            </a:r>
          </a:p>
          <a:p>
            <a:pPr lvl="1"/>
            <a:r>
              <a:rPr lang="en-US" dirty="0"/>
              <a:t>The level decreases from 3 to 4 counts per tenth of degree Celsius</a:t>
            </a:r>
          </a:p>
          <a:p>
            <a:pPr lvl="1"/>
            <a:r>
              <a:rPr lang="en-US" dirty="0"/>
              <a:t>Each pad has its own linear degradation slope: (counts/0.1 degree C; from 10c to 50c)</a:t>
            </a:r>
          </a:p>
          <a:p>
            <a:pPr lvl="1"/>
            <a:endParaRPr lang="en-US" dirty="0"/>
          </a:p>
          <a:p>
            <a:r>
              <a:rPr lang="en-US" dirty="0"/>
              <a:t>The values also vary from one pad to another based on hardware differences. </a:t>
            </a:r>
          </a:p>
        </p:txBody>
      </p:sp>
      <p:graphicFrame>
        <p:nvGraphicFramePr>
          <p:cNvPr id="4" name="Table 3">
            <a:extLst>
              <a:ext uri="{FF2B5EF4-FFF2-40B4-BE49-F238E27FC236}">
                <a16:creationId xmlns:a16="http://schemas.microsoft.com/office/drawing/2014/main" id="{2ED17244-785E-4F9D-8B7B-67124D2AAEB4}"/>
              </a:ext>
            </a:extLst>
          </p:cNvPr>
          <p:cNvGraphicFramePr>
            <a:graphicFrameLocks noGrp="1"/>
          </p:cNvGraphicFramePr>
          <p:nvPr>
            <p:extLst>
              <p:ext uri="{D42A27DB-BD31-4B8C-83A1-F6EECF244321}">
                <p14:modId xmlns:p14="http://schemas.microsoft.com/office/powerpoint/2010/main" val="1261502792"/>
              </p:ext>
            </p:extLst>
          </p:nvPr>
        </p:nvGraphicFramePr>
        <p:xfrm>
          <a:off x="1221652" y="4370632"/>
          <a:ext cx="5561922" cy="370840"/>
        </p:xfrm>
        <a:graphic>
          <a:graphicData uri="http://schemas.openxmlformats.org/drawingml/2006/table">
            <a:tbl>
              <a:tblPr firstRow="1" bandRow="1">
                <a:tableStyleId>{5C22544A-7EE6-4342-B048-85BDC9FD1C3A}</a:tableStyleId>
              </a:tblPr>
              <a:tblGrid>
                <a:gridCol w="926987">
                  <a:extLst>
                    <a:ext uri="{9D8B030D-6E8A-4147-A177-3AD203B41FA5}">
                      <a16:colId xmlns:a16="http://schemas.microsoft.com/office/drawing/2014/main" val="2907288264"/>
                    </a:ext>
                  </a:extLst>
                </a:gridCol>
                <a:gridCol w="926987">
                  <a:extLst>
                    <a:ext uri="{9D8B030D-6E8A-4147-A177-3AD203B41FA5}">
                      <a16:colId xmlns:a16="http://schemas.microsoft.com/office/drawing/2014/main" val="3449717333"/>
                    </a:ext>
                  </a:extLst>
                </a:gridCol>
                <a:gridCol w="926987">
                  <a:extLst>
                    <a:ext uri="{9D8B030D-6E8A-4147-A177-3AD203B41FA5}">
                      <a16:colId xmlns:a16="http://schemas.microsoft.com/office/drawing/2014/main" val="4109876110"/>
                    </a:ext>
                  </a:extLst>
                </a:gridCol>
                <a:gridCol w="926987">
                  <a:extLst>
                    <a:ext uri="{9D8B030D-6E8A-4147-A177-3AD203B41FA5}">
                      <a16:colId xmlns:a16="http://schemas.microsoft.com/office/drawing/2014/main" val="3809966427"/>
                    </a:ext>
                  </a:extLst>
                </a:gridCol>
                <a:gridCol w="926987">
                  <a:extLst>
                    <a:ext uri="{9D8B030D-6E8A-4147-A177-3AD203B41FA5}">
                      <a16:colId xmlns:a16="http://schemas.microsoft.com/office/drawing/2014/main" val="165612007"/>
                    </a:ext>
                  </a:extLst>
                </a:gridCol>
                <a:gridCol w="926987">
                  <a:extLst>
                    <a:ext uri="{9D8B030D-6E8A-4147-A177-3AD203B41FA5}">
                      <a16:colId xmlns:a16="http://schemas.microsoft.com/office/drawing/2014/main" val="1026734158"/>
                    </a:ext>
                  </a:extLst>
                </a:gridCol>
              </a:tblGrid>
              <a:tr h="370840">
                <a:tc>
                  <a:txBody>
                    <a:bodyPr/>
                    <a:lstStyle/>
                    <a:p>
                      <a:r>
                        <a:rPr lang="en-US" sz="1200" dirty="0"/>
                        <a:t>P0:  -4.01</a:t>
                      </a:r>
                    </a:p>
                  </a:txBody>
                  <a:tcPr/>
                </a:tc>
                <a:tc>
                  <a:txBody>
                    <a:bodyPr/>
                    <a:lstStyle/>
                    <a:p>
                      <a:r>
                        <a:rPr lang="en-US" sz="1200" dirty="0"/>
                        <a:t>P1:  -3.02</a:t>
                      </a:r>
                    </a:p>
                  </a:txBody>
                  <a:tcPr/>
                </a:tc>
                <a:tc>
                  <a:txBody>
                    <a:bodyPr/>
                    <a:lstStyle/>
                    <a:p>
                      <a:r>
                        <a:rPr lang="en-US" sz="1200" dirty="0"/>
                        <a:t>P2:  -3.45</a:t>
                      </a:r>
                    </a:p>
                  </a:txBody>
                  <a:tcPr/>
                </a:tc>
                <a:tc>
                  <a:txBody>
                    <a:bodyPr/>
                    <a:lstStyle/>
                    <a:p>
                      <a:r>
                        <a:rPr lang="en-US" sz="1200" dirty="0"/>
                        <a:t>P3:  -3.12</a:t>
                      </a:r>
                    </a:p>
                  </a:txBody>
                  <a:tcPr/>
                </a:tc>
                <a:tc>
                  <a:txBody>
                    <a:bodyPr/>
                    <a:lstStyle/>
                    <a:p>
                      <a:r>
                        <a:rPr lang="en-US" sz="1200" dirty="0"/>
                        <a:t>P4 : -3.45</a:t>
                      </a:r>
                    </a:p>
                  </a:txBody>
                  <a:tcPr/>
                </a:tc>
                <a:tc>
                  <a:txBody>
                    <a:bodyPr/>
                    <a:lstStyle/>
                    <a:p>
                      <a:r>
                        <a:rPr lang="en-US" sz="1200" dirty="0"/>
                        <a:t>P5:  -2.99</a:t>
                      </a:r>
                    </a:p>
                  </a:txBody>
                  <a:tcPr/>
                </a:tc>
                <a:extLst>
                  <a:ext uri="{0D108BD9-81ED-4DB2-BD59-A6C34878D82A}">
                    <a16:rowId xmlns:a16="http://schemas.microsoft.com/office/drawing/2014/main" val="4104045969"/>
                  </a:ext>
                </a:extLst>
              </a:tr>
            </a:tbl>
          </a:graphicData>
        </a:graphic>
      </p:graphicFrame>
      <p:pic>
        <p:nvPicPr>
          <p:cNvPr id="5" name="Picture 4">
            <a:extLst>
              <a:ext uri="{FF2B5EF4-FFF2-40B4-BE49-F238E27FC236}">
                <a16:creationId xmlns:a16="http://schemas.microsoft.com/office/drawing/2014/main" id="{BD54D578-EE71-4500-BC76-9303D72B5256}"/>
              </a:ext>
            </a:extLst>
          </p:cNvPr>
          <p:cNvPicPr/>
          <p:nvPr/>
        </p:nvPicPr>
        <p:blipFill>
          <a:blip r:embed="rId2">
            <a:extLst>
              <a:ext uri="{28A0092B-C50C-407E-A947-70E740481C1C}">
                <a14:useLocalDpi xmlns:a14="http://schemas.microsoft.com/office/drawing/2010/main" val="0"/>
              </a:ext>
            </a:extLst>
          </a:blip>
          <a:stretch>
            <a:fillRect/>
          </a:stretch>
        </p:blipFill>
        <p:spPr>
          <a:xfrm>
            <a:off x="7031665" y="2497029"/>
            <a:ext cx="4572000" cy="2743200"/>
          </a:xfrm>
          <a:prstGeom prst="rect">
            <a:avLst/>
          </a:prstGeom>
        </p:spPr>
      </p:pic>
    </p:spTree>
    <p:extLst>
      <p:ext uri="{BB962C8B-B14F-4D97-AF65-F5344CB8AC3E}">
        <p14:creationId xmlns:p14="http://schemas.microsoft.com/office/powerpoint/2010/main" val="515891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0678C-624D-44B5-BEB3-A7B0519B0F0C}"/>
              </a:ext>
            </a:extLst>
          </p:cNvPr>
          <p:cNvSpPr>
            <a:spLocks noGrp="1"/>
          </p:cNvSpPr>
          <p:nvPr>
            <p:ph type="title"/>
          </p:nvPr>
        </p:nvSpPr>
        <p:spPr/>
        <p:txBody>
          <a:bodyPr/>
          <a:lstStyle/>
          <a:p>
            <a:r>
              <a:rPr lang="en-US" dirty="0"/>
              <a:t>Measurement Goals</a:t>
            </a:r>
          </a:p>
        </p:txBody>
      </p:sp>
      <p:sp>
        <p:nvSpPr>
          <p:cNvPr id="3" name="Content Placeholder 2">
            <a:extLst>
              <a:ext uri="{FF2B5EF4-FFF2-40B4-BE49-F238E27FC236}">
                <a16:creationId xmlns:a16="http://schemas.microsoft.com/office/drawing/2014/main" id="{BD2306E5-1185-43F7-9966-D5BC2DA36971}"/>
              </a:ext>
            </a:extLst>
          </p:cNvPr>
          <p:cNvSpPr>
            <a:spLocks noGrp="1"/>
          </p:cNvSpPr>
          <p:nvPr>
            <p:ph idx="1"/>
          </p:nvPr>
        </p:nvSpPr>
        <p:spPr>
          <a:xfrm>
            <a:off x="1451579" y="2015733"/>
            <a:ext cx="9603275" cy="615326"/>
          </a:xfrm>
        </p:spPr>
        <p:txBody>
          <a:bodyPr/>
          <a:lstStyle/>
          <a:p>
            <a:r>
              <a:rPr lang="en-US" dirty="0"/>
              <a:t>The algorithm determines the state of all six pads every 2 seconds</a:t>
            </a:r>
          </a:p>
          <a:p>
            <a:pPr lvl="1"/>
            <a:endParaRPr lang="en-US" dirty="0"/>
          </a:p>
        </p:txBody>
      </p:sp>
      <p:graphicFrame>
        <p:nvGraphicFramePr>
          <p:cNvPr id="4" name="Table 3">
            <a:extLst>
              <a:ext uri="{FF2B5EF4-FFF2-40B4-BE49-F238E27FC236}">
                <a16:creationId xmlns:a16="http://schemas.microsoft.com/office/drawing/2014/main" id="{AB5E70F7-6216-406C-9CB4-30CEB91293DA}"/>
              </a:ext>
            </a:extLst>
          </p:cNvPr>
          <p:cNvGraphicFramePr>
            <a:graphicFrameLocks noGrp="1"/>
          </p:cNvGraphicFramePr>
          <p:nvPr>
            <p:extLst>
              <p:ext uri="{D42A27DB-BD31-4B8C-83A1-F6EECF244321}">
                <p14:modId xmlns:p14="http://schemas.microsoft.com/office/powerpoint/2010/main" val="3672174701"/>
              </p:ext>
            </p:extLst>
          </p:nvPr>
        </p:nvGraphicFramePr>
        <p:xfrm>
          <a:off x="1539631" y="2537274"/>
          <a:ext cx="8823569" cy="2758440"/>
        </p:xfrm>
        <a:graphic>
          <a:graphicData uri="http://schemas.openxmlformats.org/drawingml/2006/table">
            <a:tbl>
              <a:tblPr firstRow="1" bandRow="1">
                <a:tableStyleId>{5C22544A-7EE6-4342-B048-85BDC9FD1C3A}</a:tableStyleId>
              </a:tblPr>
              <a:tblGrid>
                <a:gridCol w="1883507">
                  <a:extLst>
                    <a:ext uri="{9D8B030D-6E8A-4147-A177-3AD203B41FA5}">
                      <a16:colId xmlns:a16="http://schemas.microsoft.com/office/drawing/2014/main" val="1751975691"/>
                    </a:ext>
                  </a:extLst>
                </a:gridCol>
                <a:gridCol w="1293826">
                  <a:extLst>
                    <a:ext uri="{9D8B030D-6E8A-4147-A177-3AD203B41FA5}">
                      <a16:colId xmlns:a16="http://schemas.microsoft.com/office/drawing/2014/main" val="1331265818"/>
                    </a:ext>
                  </a:extLst>
                </a:gridCol>
                <a:gridCol w="5646236">
                  <a:extLst>
                    <a:ext uri="{9D8B030D-6E8A-4147-A177-3AD203B41FA5}">
                      <a16:colId xmlns:a16="http://schemas.microsoft.com/office/drawing/2014/main" val="3074910507"/>
                    </a:ext>
                  </a:extLst>
                </a:gridCol>
              </a:tblGrid>
              <a:tr h="293337">
                <a:tc>
                  <a:txBody>
                    <a:bodyPr/>
                    <a:lstStyle/>
                    <a:p>
                      <a:r>
                        <a:rPr lang="en-US" dirty="0"/>
                        <a:t>Pad State</a:t>
                      </a:r>
                    </a:p>
                  </a:txBody>
                  <a:tcPr/>
                </a:tc>
                <a:tc>
                  <a:txBody>
                    <a:bodyPr/>
                    <a:lstStyle/>
                    <a:p>
                      <a:pPr algn="ctr"/>
                      <a:r>
                        <a:rPr lang="en-US" dirty="0"/>
                        <a:t>Indicator</a:t>
                      </a:r>
                    </a:p>
                  </a:txBody>
                  <a:tcPr/>
                </a:tc>
                <a:tc>
                  <a:txBody>
                    <a:bodyPr/>
                    <a:lstStyle/>
                    <a:p>
                      <a:r>
                        <a:rPr lang="en-US" dirty="0"/>
                        <a:t>Description</a:t>
                      </a:r>
                    </a:p>
                  </a:txBody>
                  <a:tcPr/>
                </a:tc>
                <a:extLst>
                  <a:ext uri="{0D108BD9-81ED-4DB2-BD59-A6C34878D82A}">
                    <a16:rowId xmlns:a16="http://schemas.microsoft.com/office/drawing/2014/main" val="355133082"/>
                  </a:ext>
                </a:extLst>
              </a:tr>
              <a:tr h="370840">
                <a:tc>
                  <a:txBody>
                    <a:bodyPr/>
                    <a:lstStyle/>
                    <a:p>
                      <a:r>
                        <a:rPr lang="en-US" dirty="0"/>
                        <a:t>Unknown State</a:t>
                      </a:r>
                    </a:p>
                  </a:txBody>
                  <a:tcPr/>
                </a:tc>
                <a:tc>
                  <a:txBody>
                    <a:bodyPr/>
                    <a:lstStyle/>
                    <a:p>
                      <a:pPr algn="ctr"/>
                      <a:r>
                        <a:rPr lang="en-US" dirty="0"/>
                        <a:t>‘?’</a:t>
                      </a:r>
                    </a:p>
                  </a:txBody>
                  <a:tcPr/>
                </a:tc>
                <a:tc>
                  <a:txBody>
                    <a:bodyPr/>
                    <a:lstStyle/>
                    <a:p>
                      <a:r>
                        <a:rPr lang="en-US" dirty="0"/>
                        <a:t>Air and Water Targets are not yet established</a:t>
                      </a:r>
                    </a:p>
                  </a:txBody>
                  <a:tcPr/>
                </a:tc>
                <a:extLst>
                  <a:ext uri="{0D108BD9-81ED-4DB2-BD59-A6C34878D82A}">
                    <a16:rowId xmlns:a16="http://schemas.microsoft.com/office/drawing/2014/main" val="3157952532"/>
                  </a:ext>
                </a:extLst>
              </a:tr>
              <a:tr h="370840">
                <a:tc>
                  <a:txBody>
                    <a:bodyPr/>
                    <a:lstStyle/>
                    <a:p>
                      <a:r>
                        <a:rPr lang="en-US" dirty="0"/>
                        <a:t>Air Maximum</a:t>
                      </a:r>
                    </a:p>
                  </a:txBody>
                  <a:tcPr/>
                </a:tc>
                <a:tc>
                  <a:txBody>
                    <a:bodyPr/>
                    <a:lstStyle/>
                    <a:p>
                      <a:pPr algn="ctr"/>
                      <a:r>
                        <a:rPr lang="en-US" dirty="0"/>
                        <a:t>‘A’</a:t>
                      </a:r>
                    </a:p>
                  </a:txBody>
                  <a:tcPr/>
                </a:tc>
                <a:tc>
                  <a:txBody>
                    <a:bodyPr/>
                    <a:lstStyle/>
                    <a:p>
                      <a:r>
                        <a:rPr lang="en-US" dirty="0"/>
                        <a:t>The mean is at the Maximum value</a:t>
                      </a:r>
                    </a:p>
                  </a:txBody>
                  <a:tcPr/>
                </a:tc>
                <a:extLst>
                  <a:ext uri="{0D108BD9-81ED-4DB2-BD59-A6C34878D82A}">
                    <a16:rowId xmlns:a16="http://schemas.microsoft.com/office/drawing/2014/main" val="909910303"/>
                  </a:ext>
                </a:extLst>
              </a:tr>
              <a:tr h="370840">
                <a:tc>
                  <a:txBody>
                    <a:bodyPr/>
                    <a:lstStyle/>
                    <a:p>
                      <a:r>
                        <a:rPr lang="en-US" dirty="0"/>
                        <a:t>Air Midpoint</a:t>
                      </a:r>
                    </a:p>
                  </a:txBody>
                  <a:tcPr/>
                </a:tc>
                <a:tc>
                  <a:txBody>
                    <a:bodyPr/>
                    <a:lstStyle/>
                    <a:p>
                      <a:pPr algn="ctr"/>
                      <a:r>
                        <a:rPr lang="en-US" dirty="0"/>
                        <a:t>‘a’</a:t>
                      </a:r>
                    </a:p>
                  </a:txBody>
                  <a:tcPr/>
                </a:tc>
                <a:tc>
                  <a:txBody>
                    <a:bodyPr/>
                    <a:lstStyle/>
                    <a:p>
                      <a:r>
                        <a:rPr lang="en-US" dirty="0"/>
                        <a:t>The mean is at or above the midpoint but below the maximum seen so far</a:t>
                      </a:r>
                    </a:p>
                  </a:txBody>
                  <a:tcPr/>
                </a:tc>
                <a:extLst>
                  <a:ext uri="{0D108BD9-81ED-4DB2-BD59-A6C34878D82A}">
                    <a16:rowId xmlns:a16="http://schemas.microsoft.com/office/drawing/2014/main" val="1524425784"/>
                  </a:ext>
                </a:extLst>
              </a:tr>
              <a:tr h="370840">
                <a:tc>
                  <a:txBody>
                    <a:bodyPr/>
                    <a:lstStyle/>
                    <a:p>
                      <a:r>
                        <a:rPr lang="en-US" dirty="0"/>
                        <a:t>Water Midpoint</a:t>
                      </a:r>
                    </a:p>
                  </a:txBody>
                  <a:tcPr/>
                </a:tc>
                <a:tc>
                  <a:txBody>
                    <a:bodyPr/>
                    <a:lstStyle/>
                    <a:p>
                      <a:pPr algn="ctr"/>
                      <a:r>
                        <a:rPr lang="en-US" dirty="0"/>
                        <a:t>‘w’</a:t>
                      </a:r>
                    </a:p>
                  </a:txBody>
                  <a:tcPr/>
                </a:tc>
                <a:tc>
                  <a:txBody>
                    <a:bodyPr/>
                    <a:lstStyle/>
                    <a:p>
                      <a:r>
                        <a:rPr lang="en-US" dirty="0"/>
                        <a:t>The mean is below the midpoint, but above the minimum seen so far</a:t>
                      </a:r>
                    </a:p>
                  </a:txBody>
                  <a:tcPr/>
                </a:tc>
                <a:extLst>
                  <a:ext uri="{0D108BD9-81ED-4DB2-BD59-A6C34878D82A}">
                    <a16:rowId xmlns:a16="http://schemas.microsoft.com/office/drawing/2014/main" val="3059683881"/>
                  </a:ext>
                </a:extLst>
              </a:tr>
              <a:tr h="370840">
                <a:tc>
                  <a:txBody>
                    <a:bodyPr/>
                    <a:lstStyle/>
                    <a:p>
                      <a:r>
                        <a:rPr lang="en-US" dirty="0"/>
                        <a:t>Water Minimum</a:t>
                      </a:r>
                    </a:p>
                  </a:txBody>
                  <a:tcPr/>
                </a:tc>
                <a:tc>
                  <a:txBody>
                    <a:bodyPr/>
                    <a:lstStyle/>
                    <a:p>
                      <a:pPr algn="ctr"/>
                      <a:r>
                        <a:rPr lang="en-US" dirty="0"/>
                        <a:t>‘W’</a:t>
                      </a:r>
                    </a:p>
                  </a:txBody>
                  <a:tcPr/>
                </a:tc>
                <a:tc>
                  <a:txBody>
                    <a:bodyPr/>
                    <a:lstStyle/>
                    <a:p>
                      <a:r>
                        <a:rPr lang="en-US" dirty="0"/>
                        <a:t>The mean is at the Minimum value</a:t>
                      </a:r>
                    </a:p>
                  </a:txBody>
                  <a:tcPr/>
                </a:tc>
                <a:extLst>
                  <a:ext uri="{0D108BD9-81ED-4DB2-BD59-A6C34878D82A}">
                    <a16:rowId xmlns:a16="http://schemas.microsoft.com/office/drawing/2014/main" val="30625083"/>
                  </a:ext>
                </a:extLst>
              </a:tr>
            </a:tbl>
          </a:graphicData>
        </a:graphic>
      </p:graphicFrame>
      <p:sp>
        <p:nvSpPr>
          <p:cNvPr id="5" name="Content Placeholder 2">
            <a:extLst>
              <a:ext uri="{FF2B5EF4-FFF2-40B4-BE49-F238E27FC236}">
                <a16:creationId xmlns:a16="http://schemas.microsoft.com/office/drawing/2014/main" id="{BFAB9BE5-5C4B-4936-ADA9-A1484AAA75EE}"/>
              </a:ext>
            </a:extLst>
          </p:cNvPr>
          <p:cNvSpPr txBox="1">
            <a:spLocks/>
          </p:cNvSpPr>
          <p:nvPr/>
        </p:nvSpPr>
        <p:spPr>
          <a:xfrm>
            <a:off x="1486749" y="5415427"/>
            <a:ext cx="9603275" cy="61532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The algorithm estimates the percentage of the pad that is covered with water</a:t>
            </a:r>
          </a:p>
          <a:p>
            <a:pPr lvl="1"/>
            <a:endParaRPr lang="en-US" dirty="0"/>
          </a:p>
        </p:txBody>
      </p:sp>
    </p:spTree>
    <p:extLst>
      <p:ext uri="{BB962C8B-B14F-4D97-AF65-F5344CB8AC3E}">
        <p14:creationId xmlns:p14="http://schemas.microsoft.com/office/powerpoint/2010/main" val="2754090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3C01-3E81-4579-B0A0-FFFF450F410F}"/>
              </a:ext>
            </a:extLst>
          </p:cNvPr>
          <p:cNvSpPr>
            <a:spLocks noGrp="1"/>
          </p:cNvSpPr>
          <p:nvPr>
            <p:ph type="title"/>
          </p:nvPr>
        </p:nvSpPr>
        <p:spPr/>
        <p:txBody>
          <a:bodyPr/>
          <a:lstStyle/>
          <a:p>
            <a:r>
              <a:rPr lang="en-US" dirty="0"/>
              <a:t>A pumping session on the well…</a:t>
            </a:r>
            <a:br>
              <a:rPr lang="en-US" dirty="0"/>
            </a:br>
            <a:r>
              <a:rPr lang="en-US" cap="none" dirty="0"/>
              <a:t>Looking at “air deviation”</a:t>
            </a:r>
            <a:endParaRPr lang="en-US" dirty="0"/>
          </a:p>
        </p:txBody>
      </p:sp>
      <p:sp>
        <p:nvSpPr>
          <p:cNvPr id="4" name="Rectangle 3">
            <a:extLst>
              <a:ext uri="{FF2B5EF4-FFF2-40B4-BE49-F238E27FC236}">
                <a16:creationId xmlns:a16="http://schemas.microsoft.com/office/drawing/2014/main" id="{81C1CEB9-79D8-42CB-ACCF-36216568B2DA}"/>
              </a:ext>
            </a:extLst>
          </p:cNvPr>
          <p:cNvSpPr/>
          <p:nvPr/>
        </p:nvSpPr>
        <p:spPr>
          <a:xfrm>
            <a:off x="340242" y="1997503"/>
            <a:ext cx="11323674" cy="3575531"/>
          </a:xfrm>
          <a:prstGeom prst="rect">
            <a:avLst/>
          </a:prstGeom>
        </p:spPr>
        <p:txBody>
          <a:bodyPr wrap="square">
            <a:spAutoFit/>
          </a:bodyPr>
          <a:lstStyle/>
          <a:p>
            <a:pPr>
              <a:lnSpc>
                <a:spcPct val="107000"/>
              </a:lnSpc>
              <a:spcAft>
                <a:spcPts val="800"/>
              </a:spcAft>
            </a:pPr>
            <a:r>
              <a:rPr lang="en-US" dirty="0">
                <a:highlight>
                  <a:srgbClr val="00FF00"/>
                </a:highlight>
                <a:latin typeface="Courier New" panose="02070309020205020404" pitchFamily="49" charset="0"/>
                <a:ea typeface="Calibri" panose="020F0502020204030204" pitchFamily="34" charset="0"/>
                <a:cs typeface="Times New Roman" panose="02020603050405020304" pitchFamily="18" charset="0"/>
              </a:rPr>
              <a:t>T2c84</a:t>
            </a:r>
            <a:r>
              <a:rPr lang="en-US" dirty="0">
                <a:latin typeface="Courier New" panose="02070309020205020404" pitchFamily="49" charset="0"/>
                <a:ea typeface="Calibri" panose="020F0502020204030204" pitchFamily="34" charset="0"/>
                <a:cs typeface="Times New Roman" panose="02020603050405020304" pitchFamily="18" charset="0"/>
              </a:rPr>
              <a:t> t=</a:t>
            </a:r>
            <a:r>
              <a:rPr lang="en-US" dirty="0">
                <a:highlight>
                  <a:srgbClr val="FF00FF"/>
                </a:highlight>
                <a:latin typeface="Courier New" panose="02070309020205020404" pitchFamily="49" charset="0"/>
                <a:ea typeface="Calibri" panose="020F0502020204030204" pitchFamily="34" charset="0"/>
                <a:cs typeface="Times New Roman" panose="02020603050405020304" pitchFamily="18" charset="0"/>
              </a:rPr>
              <a:t>22.1C</a:t>
            </a:r>
            <a:r>
              <a:rPr lang="en-US" dirty="0">
                <a:latin typeface="Courier New" panose="02070309020205020404" pitchFamily="49" charset="0"/>
                <a:ea typeface="Calibri" panose="020F0502020204030204" pitchFamily="34" charset="0"/>
                <a:cs typeface="Times New Roman" panose="02020603050405020304" pitchFamily="18" charset="0"/>
              </a:rPr>
              <a:t> 0</a:t>
            </a:r>
            <a:r>
              <a:rPr lang="en-US" dirty="0">
                <a:highlight>
                  <a:srgbClr val="A9A9A9"/>
                </a:highlight>
                <a:latin typeface="Courier New" panose="02070309020205020404" pitchFamily="49" charset="0"/>
                <a:ea typeface="Calibri" panose="020F0502020204030204" pitchFamily="34" charset="0"/>
                <a:cs typeface="Times New Roman" panose="02020603050405020304" pitchFamily="18" charset="0"/>
              </a:rPr>
              <a:t>(w)</a:t>
            </a:r>
            <a:r>
              <a:rPr lang="en-US" dirty="0">
                <a:highlight>
                  <a:srgbClr val="FFFF00"/>
                </a:highlight>
                <a:latin typeface="Courier New" panose="02070309020205020404" pitchFamily="49" charset="0"/>
                <a:ea typeface="Calibri" panose="020F0502020204030204" pitchFamily="34" charset="0"/>
                <a:cs typeface="Times New Roman" panose="02020603050405020304" pitchFamily="18" charset="0"/>
              </a:rPr>
              <a:t>0505</a:t>
            </a:r>
            <a:r>
              <a:rPr lang="en-US" dirty="0">
                <a:latin typeface="Courier New" panose="02070309020205020404" pitchFamily="49" charset="0"/>
                <a:ea typeface="Calibri" panose="020F0502020204030204" pitchFamily="34" charset="0"/>
                <a:cs typeface="Times New Roman" panose="02020603050405020304" pitchFamily="18" charset="0"/>
              </a:rPr>
              <a:t> 1</a:t>
            </a:r>
            <a:r>
              <a:rPr lang="en-US" dirty="0">
                <a:highlight>
                  <a:srgbClr val="C0C0C0"/>
                </a:highlight>
                <a:latin typeface="Courier New" panose="02070309020205020404" pitchFamily="49" charset="0"/>
                <a:ea typeface="Calibri" panose="020F0502020204030204" pitchFamily="34" charset="0"/>
                <a:cs typeface="Times New Roman" panose="02020603050405020304" pitchFamily="18" charset="0"/>
              </a:rPr>
              <a:t>(?)</a:t>
            </a:r>
            <a:r>
              <a:rPr lang="en-US" dirty="0">
                <a:latin typeface="Courier New" panose="02070309020205020404" pitchFamily="49" charset="0"/>
                <a:ea typeface="Calibri" panose="020F0502020204030204" pitchFamily="34" charset="0"/>
                <a:cs typeface="Times New Roman" panose="02020603050405020304" pitchFamily="18" charset="0"/>
              </a:rPr>
              <a:t>0390 2(w)0410 3(?)0384 4(w)0389 5(?)0164 </a:t>
            </a:r>
            <a:r>
              <a:rPr lang="en-US" dirty="0">
                <a:highlight>
                  <a:srgbClr val="FF0000"/>
                </a:highlight>
                <a:latin typeface="Courier New" panose="02070309020205020404" pitchFamily="49" charset="0"/>
                <a:ea typeface="Calibri" panose="020F0502020204030204" pitchFamily="34" charset="0"/>
                <a:cs typeface="Times New Roman" panose="02020603050405020304" pitchFamily="18" charset="0"/>
              </a:rPr>
              <a:t>L1</a:t>
            </a:r>
            <a:r>
              <a:rPr lang="en-US" dirty="0">
                <a:highlight>
                  <a:srgbClr val="00FFFF"/>
                </a:highlight>
                <a:latin typeface="Courier New" panose="02070309020205020404" pitchFamily="49" charset="0"/>
                <a:ea typeface="Calibri" panose="020F0502020204030204" pitchFamily="34" charset="0"/>
                <a:cs typeface="Times New Roman" panose="02020603050405020304" pitchFamily="18" charset="0"/>
              </a:rPr>
              <a:t>F000</a:t>
            </a:r>
            <a:r>
              <a:rPr lang="en-US" dirty="0">
                <a:latin typeface="Courier New" panose="02070309020205020404" pitchFamily="49" charset="0"/>
                <a:ea typeface="Calibri" panose="020F0502020204030204" pitchFamily="34" charset="0"/>
                <a:cs typeface="Times New Roman" panose="02020603050405020304" pitchFamily="18" charset="0"/>
              </a:rPr>
              <a:t>u</a:t>
            </a:r>
            <a:r>
              <a:rPr lang="en-US" dirty="0">
                <a:highlight>
                  <a:srgbClr val="008B8B"/>
                </a:highlight>
                <a:latin typeface="Courier New" panose="02070309020205020404" pitchFamily="49" charset="0"/>
                <a:ea typeface="Calibri" panose="020F0502020204030204" pitchFamily="34" charset="0"/>
                <a:cs typeface="Times New Roman" panose="02020603050405020304" pitchFamily="18" charset="0"/>
              </a:rPr>
              <a:t>P000</a:t>
            </a:r>
            <a:r>
              <a:rPr lang="en-US" dirty="0">
                <a:highlight>
                  <a:srgbClr val="808000"/>
                </a:highlight>
                <a:latin typeface="Courier New" panose="02070309020205020404" pitchFamily="49" charset="0"/>
                <a:ea typeface="Calibri" panose="020F0502020204030204" pitchFamily="34" charset="0"/>
                <a:cs typeface="Times New Roman" panose="02020603050405020304" pitchFamily="18" charset="0"/>
              </a:rPr>
              <a:t>u</a:t>
            </a:r>
            <a:endParaRPr lang="en-US" sz="2400" dirty="0">
              <a:latin typeface="HK Grotesk"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ourier New" panose="02070309020205020404" pitchFamily="49" charset="0"/>
                <a:ea typeface="Calibri" panose="020F0502020204030204" pitchFamily="34" charset="0"/>
                <a:cs typeface="Times New Roman" panose="02020603050405020304" pitchFamily="18" charset="0"/>
              </a:rPr>
              <a:t>T2c86 t=22.1C 0</a:t>
            </a:r>
            <a:r>
              <a:rPr lang="en-US" dirty="0">
                <a:highlight>
                  <a:srgbClr val="C0C0C0"/>
                </a:highlight>
                <a:latin typeface="Courier New" panose="02070309020205020404" pitchFamily="49" charset="0"/>
                <a:ea typeface="Calibri" panose="020F0502020204030204" pitchFamily="34" charset="0"/>
                <a:cs typeface="Times New Roman" panose="02020603050405020304" pitchFamily="18" charset="0"/>
              </a:rPr>
              <a:t>(W)</a:t>
            </a:r>
            <a:r>
              <a:rPr lang="en-US" dirty="0">
                <a:latin typeface="Courier New" panose="02070309020205020404" pitchFamily="49" charset="0"/>
                <a:ea typeface="Calibri" panose="020F0502020204030204" pitchFamily="34" charset="0"/>
                <a:cs typeface="Times New Roman" panose="02020603050405020304" pitchFamily="18" charset="0"/>
              </a:rPr>
              <a:t>0954 1(W)0745 2(W)0834 3(W)0750 4(W)0857 5(W)0477 L6</a:t>
            </a:r>
            <a:r>
              <a:rPr lang="en-US" dirty="0">
                <a:highlight>
                  <a:srgbClr val="00FFFF"/>
                </a:highlight>
                <a:latin typeface="Courier New" panose="02070309020205020404" pitchFamily="49" charset="0"/>
                <a:ea typeface="Calibri" panose="020F0502020204030204" pitchFamily="34" charset="0"/>
                <a:cs typeface="Times New Roman" panose="02020603050405020304" pitchFamily="18" charset="0"/>
              </a:rPr>
              <a:t>F900</a:t>
            </a:r>
            <a:r>
              <a:rPr lang="en-US" dirty="0">
                <a:latin typeface="Courier New" panose="02070309020205020404" pitchFamily="49" charset="0"/>
                <a:ea typeface="Calibri" panose="020F0502020204030204" pitchFamily="34" charset="0"/>
                <a:cs typeface="Times New Roman" panose="02020603050405020304" pitchFamily="18" charset="0"/>
              </a:rPr>
              <a:t> P100</a:t>
            </a:r>
            <a:endParaRPr lang="en-US" sz="2400" dirty="0">
              <a:latin typeface="HK Grotesk"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ourier New" panose="02070309020205020404" pitchFamily="49" charset="0"/>
                <a:ea typeface="Calibri" panose="020F0502020204030204" pitchFamily="34" charset="0"/>
                <a:cs typeface="Times New Roman" panose="02020603050405020304" pitchFamily="18" charset="0"/>
              </a:rPr>
              <a:t>T2c88 t=22.1C 0(W)0954 1(w)0742 2(w)0830 3(W)0751 4(w)0852 5(W)0491 L6</a:t>
            </a:r>
            <a:r>
              <a:rPr lang="en-US" dirty="0">
                <a:highlight>
                  <a:srgbClr val="00FFFF"/>
                </a:highlight>
                <a:latin typeface="Courier New" panose="02070309020205020404" pitchFamily="49" charset="0"/>
                <a:ea typeface="Calibri" panose="020F0502020204030204" pitchFamily="34" charset="0"/>
                <a:cs typeface="Times New Roman" panose="02020603050405020304" pitchFamily="18" charset="0"/>
              </a:rPr>
              <a:t>F900</a:t>
            </a:r>
            <a:r>
              <a:rPr lang="en-US" dirty="0">
                <a:latin typeface="Courier New" panose="02070309020205020404" pitchFamily="49" charset="0"/>
                <a:ea typeface="Calibri" panose="020F0502020204030204" pitchFamily="34" charset="0"/>
                <a:cs typeface="Times New Roman" panose="02020603050405020304" pitchFamily="18" charset="0"/>
              </a:rPr>
              <a:t> P100</a:t>
            </a:r>
            <a:endParaRPr lang="en-US" sz="2400" dirty="0">
              <a:latin typeface="HK Grotesk"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ourier New" panose="02070309020205020404" pitchFamily="49" charset="0"/>
                <a:ea typeface="Calibri" panose="020F0502020204030204" pitchFamily="34" charset="0"/>
                <a:cs typeface="Times New Roman" panose="02020603050405020304" pitchFamily="18" charset="0"/>
              </a:rPr>
              <a:t>T2c8a t=22.1C 0(w)0952 1(w)0738 2(w)0828 3(W)0758 4(W)0867 5(W)0503 L6</a:t>
            </a:r>
            <a:r>
              <a:rPr lang="en-US" dirty="0">
                <a:highlight>
                  <a:srgbClr val="00FFFF"/>
                </a:highlight>
                <a:latin typeface="Courier New" panose="02070309020205020404" pitchFamily="49" charset="0"/>
                <a:ea typeface="Calibri" panose="020F0502020204030204" pitchFamily="34" charset="0"/>
                <a:cs typeface="Times New Roman" panose="02020603050405020304" pitchFamily="18" charset="0"/>
              </a:rPr>
              <a:t>F898</a:t>
            </a:r>
            <a:r>
              <a:rPr lang="en-US" dirty="0">
                <a:latin typeface="Courier New" panose="02070309020205020404" pitchFamily="49" charset="0"/>
                <a:ea typeface="Calibri" panose="020F0502020204030204" pitchFamily="34" charset="0"/>
                <a:cs typeface="Times New Roman" panose="02020603050405020304" pitchFamily="18" charset="0"/>
              </a:rPr>
              <a:t> P099</a:t>
            </a:r>
            <a:endParaRPr lang="en-US" sz="2400" dirty="0">
              <a:latin typeface="HK Grotesk"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ourier New" panose="02070309020205020404" pitchFamily="49" charset="0"/>
                <a:ea typeface="Calibri" panose="020F0502020204030204" pitchFamily="34" charset="0"/>
                <a:cs typeface="Times New Roman" panose="02020603050405020304" pitchFamily="18" charset="0"/>
              </a:rPr>
              <a:t>T2c8c t=22.1C 0(W)0975 1(W)0757 2(W)0845 3(W)0769 4(W)0877 5(W)0511 L6</a:t>
            </a:r>
            <a:r>
              <a:rPr lang="en-US" dirty="0">
                <a:highlight>
                  <a:srgbClr val="00FFFF"/>
                </a:highlight>
                <a:latin typeface="Courier New" panose="02070309020205020404" pitchFamily="49" charset="0"/>
                <a:ea typeface="Calibri" panose="020F0502020204030204" pitchFamily="34" charset="0"/>
                <a:cs typeface="Times New Roman" panose="02020603050405020304" pitchFamily="18" charset="0"/>
              </a:rPr>
              <a:t>F900</a:t>
            </a:r>
            <a:r>
              <a:rPr lang="en-US" dirty="0">
                <a:latin typeface="Courier New" panose="02070309020205020404" pitchFamily="49" charset="0"/>
                <a:ea typeface="Calibri" panose="020F0502020204030204" pitchFamily="34" charset="0"/>
                <a:cs typeface="Times New Roman" panose="02020603050405020304" pitchFamily="18" charset="0"/>
              </a:rPr>
              <a:t> P100</a:t>
            </a:r>
            <a:endParaRPr lang="en-US" sz="2400" dirty="0">
              <a:latin typeface="HK Grotesk"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ourier New" panose="02070309020205020404" pitchFamily="49" charset="0"/>
                <a:ea typeface="Calibri" panose="020F0502020204030204" pitchFamily="34" charset="0"/>
                <a:cs typeface="Times New Roman" panose="02020603050405020304" pitchFamily="18" charset="0"/>
              </a:rPr>
              <a:t>T2c8e t=22.1C 0(w)0973 1(W)0767 2(w)0839 3(W)0778 4(w)0693 5(a)0117 L5</a:t>
            </a:r>
            <a:r>
              <a:rPr lang="en-US" dirty="0">
                <a:highlight>
                  <a:srgbClr val="00FFFF"/>
                </a:highlight>
                <a:latin typeface="Courier New" panose="02070309020205020404" pitchFamily="49" charset="0"/>
                <a:ea typeface="Calibri" panose="020F0502020204030204" pitchFamily="34" charset="0"/>
                <a:cs typeface="Times New Roman" panose="02020603050405020304" pitchFamily="18" charset="0"/>
              </a:rPr>
              <a:t>F750</a:t>
            </a:r>
            <a:r>
              <a:rPr lang="en-US" dirty="0">
                <a:latin typeface="Courier New" panose="02070309020205020404" pitchFamily="49" charset="0"/>
                <a:ea typeface="Calibri" panose="020F0502020204030204" pitchFamily="34" charset="0"/>
                <a:cs typeface="Times New Roman" panose="02020603050405020304" pitchFamily="18" charset="0"/>
              </a:rPr>
              <a:t> P100</a:t>
            </a:r>
            <a:endParaRPr lang="en-US" sz="2400" dirty="0">
              <a:latin typeface="HK Grotesk"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ourier New" panose="02070309020205020404" pitchFamily="49" charset="0"/>
                <a:ea typeface="Calibri" panose="020F0502020204030204" pitchFamily="34" charset="0"/>
                <a:cs typeface="Times New Roman" panose="02020603050405020304" pitchFamily="18" charset="0"/>
              </a:rPr>
              <a:t>T2c90 t=22.1C 0(w)0942 1(w)0541 2(A)0000 3</a:t>
            </a:r>
            <a:r>
              <a:rPr lang="en-US" dirty="0">
                <a:highlight>
                  <a:srgbClr val="C0C0C0"/>
                </a:highlight>
                <a:latin typeface="Courier New" panose="02070309020205020404" pitchFamily="49" charset="0"/>
                <a:ea typeface="Calibri" panose="020F0502020204030204" pitchFamily="34" charset="0"/>
                <a:cs typeface="Times New Roman" panose="02020603050405020304" pitchFamily="18" charset="0"/>
              </a:rPr>
              <a:t>(A)</a:t>
            </a:r>
            <a:r>
              <a:rPr lang="en-US" dirty="0">
                <a:latin typeface="Courier New" panose="02070309020205020404" pitchFamily="49" charset="0"/>
                <a:ea typeface="Calibri" panose="020F0502020204030204" pitchFamily="34" charset="0"/>
                <a:cs typeface="Times New Roman" panose="02020603050405020304" pitchFamily="18" charset="0"/>
              </a:rPr>
              <a:t>0000 4(A)0000 5(a)0065 L2</a:t>
            </a:r>
            <a:r>
              <a:rPr lang="en-US" dirty="0">
                <a:highlight>
                  <a:srgbClr val="00FFFF"/>
                </a:highlight>
                <a:latin typeface="Courier New" panose="02070309020205020404" pitchFamily="49" charset="0"/>
                <a:ea typeface="Calibri" panose="020F0502020204030204" pitchFamily="34" charset="0"/>
                <a:cs typeface="Times New Roman" panose="02020603050405020304" pitchFamily="18" charset="0"/>
              </a:rPr>
              <a:t>F150</a:t>
            </a:r>
            <a:r>
              <a:rPr lang="en-US" dirty="0">
                <a:latin typeface="Courier New" panose="02070309020205020404" pitchFamily="49" charset="0"/>
                <a:ea typeface="Calibri" panose="020F0502020204030204" pitchFamily="34" charset="0"/>
                <a:cs typeface="Times New Roman" panose="02020603050405020304" pitchFamily="18" charset="0"/>
              </a:rPr>
              <a:t> P000</a:t>
            </a:r>
            <a:endParaRPr lang="en-US" sz="2400" dirty="0">
              <a:latin typeface="HK Grotesk"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ourier New" panose="02070309020205020404" pitchFamily="49" charset="0"/>
                <a:ea typeface="Calibri" panose="020F0502020204030204" pitchFamily="34" charset="0"/>
                <a:cs typeface="Times New Roman" panose="02020603050405020304" pitchFamily="18" charset="0"/>
              </a:rPr>
              <a:t>T2c92 </a:t>
            </a:r>
            <a:r>
              <a:rPr lang="en-US" b="1" dirty="0">
                <a:latin typeface="Courier New" panose="02070309020205020404" pitchFamily="49" charset="0"/>
                <a:ea typeface="Calibri" panose="020F0502020204030204" pitchFamily="34" charset="0"/>
                <a:cs typeface="Times New Roman" panose="02020603050405020304" pitchFamily="18" charset="0"/>
              </a:rPr>
              <a:t>p=04498ml</a:t>
            </a:r>
            <a:endParaRPr lang="en-US" sz="2400" b="1" dirty="0">
              <a:latin typeface="HK Grotesk"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ourier New" panose="02070309020205020404" pitchFamily="49" charset="0"/>
                <a:ea typeface="Calibri" panose="020F0502020204030204" pitchFamily="34" charset="0"/>
                <a:cs typeface="Times New Roman" panose="02020603050405020304" pitchFamily="18" charset="0"/>
              </a:rPr>
              <a:t>T2c92 t=22.1C 0(w)0517 1(A)0000 2(A)0000 3(A)0000 4(A)0000 5</a:t>
            </a:r>
            <a:r>
              <a:rPr lang="en-US" dirty="0">
                <a:highlight>
                  <a:srgbClr val="C0C0C0"/>
                </a:highlight>
                <a:latin typeface="Courier New" panose="02070309020205020404" pitchFamily="49" charset="0"/>
                <a:ea typeface="Calibri" panose="020F0502020204030204" pitchFamily="34" charset="0"/>
                <a:cs typeface="Times New Roman" panose="02020603050405020304" pitchFamily="18" charset="0"/>
              </a:rPr>
              <a:t>(a)</a:t>
            </a:r>
            <a:r>
              <a:rPr lang="en-US" dirty="0">
                <a:latin typeface="Courier New" panose="02070309020205020404" pitchFamily="49" charset="0"/>
                <a:ea typeface="Calibri" panose="020F0502020204030204" pitchFamily="34" charset="0"/>
                <a:cs typeface="Times New Roman" panose="02020603050405020304" pitchFamily="18" charset="0"/>
              </a:rPr>
              <a:t>0066 L1F000 P000</a:t>
            </a:r>
            <a:endParaRPr lang="en-US" sz="2400" dirty="0">
              <a:effectLst/>
              <a:latin typeface="HK Grotesk" panose="00000500000000000000" pitchFamily="50"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206753D-3EDD-4179-AEB0-BF76B7CB1ADA}"/>
              </a:ext>
            </a:extLst>
          </p:cNvPr>
          <p:cNvSpPr txBox="1"/>
          <p:nvPr/>
        </p:nvSpPr>
        <p:spPr>
          <a:xfrm>
            <a:off x="347330" y="5583667"/>
            <a:ext cx="11504428" cy="369332"/>
          </a:xfrm>
          <a:prstGeom prst="rect">
            <a:avLst/>
          </a:prstGeom>
          <a:noFill/>
        </p:spPr>
        <p:txBody>
          <a:bodyPr wrap="square" rtlCol="0">
            <a:spAutoFit/>
          </a:bodyPr>
          <a:lstStyle/>
          <a:p>
            <a:r>
              <a:rPr lang="en-US" dirty="0">
                <a:highlight>
                  <a:srgbClr val="00FF00"/>
                </a:highlight>
              </a:rPr>
              <a:t>Time</a:t>
            </a:r>
            <a:r>
              <a:rPr lang="en-US" dirty="0"/>
              <a:t>   </a:t>
            </a:r>
            <a:r>
              <a:rPr lang="en-US" dirty="0">
                <a:highlight>
                  <a:srgbClr val="FF00FF"/>
                </a:highlight>
              </a:rPr>
              <a:t>Pad Temp</a:t>
            </a:r>
            <a:r>
              <a:rPr lang="en-US" dirty="0"/>
              <a:t>   </a:t>
            </a:r>
            <a:r>
              <a:rPr lang="en-US" dirty="0">
                <a:highlight>
                  <a:srgbClr val="FFFF00"/>
                </a:highlight>
              </a:rPr>
              <a:t>Air Deviation</a:t>
            </a:r>
            <a:r>
              <a:rPr lang="en-US" dirty="0"/>
              <a:t>   </a:t>
            </a:r>
            <a:r>
              <a:rPr lang="en-US" dirty="0">
                <a:highlight>
                  <a:srgbClr val="FF0000"/>
                </a:highlight>
              </a:rPr>
              <a:t>Water Level</a:t>
            </a:r>
            <a:r>
              <a:rPr lang="en-US" dirty="0"/>
              <a:t>   </a:t>
            </a:r>
            <a:r>
              <a:rPr lang="en-US" dirty="0">
                <a:highlight>
                  <a:srgbClr val="00FFFF"/>
                </a:highlight>
              </a:rPr>
              <a:t>Flow Rate</a:t>
            </a:r>
            <a:r>
              <a:rPr lang="en-US" dirty="0"/>
              <a:t>   </a:t>
            </a:r>
            <a:r>
              <a:rPr lang="en-US" dirty="0">
                <a:highlight>
                  <a:srgbClr val="008080"/>
                </a:highlight>
              </a:rPr>
              <a:t>Proportional Coverage</a:t>
            </a:r>
            <a:r>
              <a:rPr lang="en-US" dirty="0"/>
              <a:t>  </a:t>
            </a:r>
            <a:r>
              <a:rPr lang="en-US" dirty="0">
                <a:highlight>
                  <a:srgbClr val="808000"/>
                </a:highlight>
              </a:rPr>
              <a:t>Unknown State</a:t>
            </a:r>
            <a:r>
              <a:rPr lang="en-US" dirty="0"/>
              <a:t>   </a:t>
            </a:r>
            <a:r>
              <a:rPr lang="en-US" dirty="0">
                <a:highlight>
                  <a:srgbClr val="C0C0C0"/>
                </a:highlight>
              </a:rPr>
              <a:t>Pad State</a:t>
            </a:r>
          </a:p>
        </p:txBody>
      </p:sp>
    </p:spTree>
    <p:extLst>
      <p:ext uri="{BB962C8B-B14F-4D97-AF65-F5344CB8AC3E}">
        <p14:creationId xmlns:p14="http://schemas.microsoft.com/office/powerpoint/2010/main" val="21400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0678C-624D-44B5-BEB3-A7B0519B0F0C}"/>
              </a:ext>
            </a:extLst>
          </p:cNvPr>
          <p:cNvSpPr>
            <a:spLocks noGrp="1"/>
          </p:cNvSpPr>
          <p:nvPr>
            <p:ph type="title"/>
          </p:nvPr>
        </p:nvSpPr>
        <p:spPr/>
        <p:txBody>
          <a:bodyPr/>
          <a:lstStyle/>
          <a:p>
            <a:r>
              <a:rPr lang="en-US" dirty="0"/>
              <a:t>Measurement Activities</a:t>
            </a:r>
          </a:p>
        </p:txBody>
      </p:sp>
      <p:sp>
        <p:nvSpPr>
          <p:cNvPr id="3" name="Content Placeholder 2">
            <a:extLst>
              <a:ext uri="{FF2B5EF4-FFF2-40B4-BE49-F238E27FC236}">
                <a16:creationId xmlns:a16="http://schemas.microsoft.com/office/drawing/2014/main" id="{BD2306E5-1185-43F7-9966-D5BC2DA36971}"/>
              </a:ext>
            </a:extLst>
          </p:cNvPr>
          <p:cNvSpPr>
            <a:spLocks noGrp="1"/>
          </p:cNvSpPr>
          <p:nvPr>
            <p:ph idx="1"/>
          </p:nvPr>
        </p:nvSpPr>
        <p:spPr/>
        <p:txBody>
          <a:bodyPr/>
          <a:lstStyle/>
          <a:p>
            <a:r>
              <a:rPr lang="en-US" dirty="0"/>
              <a:t>The algorithm uses the following activities to determine the pad’s state and proportional coverage:</a:t>
            </a:r>
          </a:p>
          <a:p>
            <a:pPr marL="914400" lvl="1" indent="-457200">
              <a:buFont typeface="+mj-lt"/>
              <a:buAutoNum type="arabicPeriod"/>
            </a:pPr>
            <a:r>
              <a:rPr lang="en-US" dirty="0"/>
              <a:t>Heat Analysis</a:t>
            </a:r>
          </a:p>
          <a:p>
            <a:pPr marL="914400" lvl="1" indent="-457200">
              <a:buFont typeface="+mj-lt"/>
              <a:buAutoNum type="arabicPeriod"/>
            </a:pPr>
            <a:r>
              <a:rPr lang="en-US" dirty="0"/>
              <a:t>Jump Analysis</a:t>
            </a:r>
          </a:p>
          <a:p>
            <a:pPr marL="914400" lvl="1" indent="-457200">
              <a:buFont typeface="+mj-lt"/>
              <a:buAutoNum type="arabicPeriod"/>
            </a:pPr>
            <a:r>
              <a:rPr lang="en-US" dirty="0"/>
              <a:t>Midpoint Analysis</a:t>
            </a:r>
          </a:p>
          <a:p>
            <a:pPr marL="914400" lvl="1" indent="-457200">
              <a:buFont typeface="+mj-lt"/>
              <a:buAutoNum type="arabicPeriod"/>
            </a:pPr>
            <a:r>
              <a:rPr lang="en-US" dirty="0"/>
              <a:t>Water Level Detection</a:t>
            </a:r>
          </a:p>
          <a:p>
            <a:pPr marL="914400" lvl="1" indent="-457200">
              <a:buFont typeface="+mj-lt"/>
              <a:buAutoNum type="arabicPeriod"/>
            </a:pPr>
            <a:r>
              <a:rPr lang="en-US" dirty="0"/>
              <a:t>Flow Rate Calculation</a:t>
            </a:r>
          </a:p>
        </p:txBody>
      </p:sp>
    </p:spTree>
    <p:extLst>
      <p:ext uri="{BB962C8B-B14F-4D97-AF65-F5344CB8AC3E}">
        <p14:creationId xmlns:p14="http://schemas.microsoft.com/office/powerpoint/2010/main" val="10771353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B322063FC0F94DB0A7741FBCB92136" ma:contentTypeVersion="7" ma:contentTypeDescription="Create a new document." ma:contentTypeScope="" ma:versionID="55f8e5f6a6211a34619d5f8f1f3f58e5">
  <xsd:schema xmlns:xsd="http://www.w3.org/2001/XMLSchema" xmlns:xs="http://www.w3.org/2001/XMLSchema" xmlns:p="http://schemas.microsoft.com/office/2006/metadata/properties" xmlns:ns3="df0c23cf-afbf-4d77-b156-8a79446fba49" xmlns:ns4="275372e9-a34f-4d28-a8e7-ddd2c6be0898" targetNamespace="http://schemas.microsoft.com/office/2006/metadata/properties" ma:root="true" ma:fieldsID="110d45060a82aeaf6e5ad0c7ac6e88a4" ns3:_="" ns4:_="">
    <xsd:import namespace="df0c23cf-afbf-4d77-b156-8a79446fba49"/>
    <xsd:import namespace="275372e9-a34f-4d28-a8e7-ddd2c6be089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0c23cf-afbf-4d77-b156-8a79446fba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75372e9-a34f-4d28-a8e7-ddd2c6be089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720951-FD69-4D8F-BEAD-EF9FEC13E6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0c23cf-afbf-4d77-b156-8a79446fba49"/>
    <ds:schemaRef ds:uri="275372e9-a34f-4d28-a8e7-ddd2c6be08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F8D49F-BCFE-4D49-9F5C-5D56C7BCAA32}">
  <ds:schemaRefs>
    <ds:schemaRef ds:uri="http://schemas.microsoft.com/sharepoint/v3/contenttype/forms"/>
  </ds:schemaRefs>
</ds:datastoreItem>
</file>

<file path=customXml/itemProps3.xml><?xml version="1.0" encoding="utf-8"?>
<ds:datastoreItem xmlns:ds="http://schemas.openxmlformats.org/officeDocument/2006/customXml" ds:itemID="{EB8B46D3-66C0-49BC-AE16-AF13297F1D4C}">
  <ds:schemaRefs>
    <ds:schemaRef ds:uri="http://schemas.microsoft.com/office/2006/documentManagement/types"/>
    <ds:schemaRef ds:uri="http://purl.org/dc/dcmitype/"/>
    <ds:schemaRef ds:uri="http://purl.org/dc/terms/"/>
    <ds:schemaRef ds:uri="http://purl.org/dc/elements/1.1/"/>
    <ds:schemaRef ds:uri="http://www.w3.org/XML/1998/namespace"/>
    <ds:schemaRef ds:uri="http://schemas.openxmlformats.org/package/2006/metadata/core-properties"/>
    <ds:schemaRef ds:uri="275372e9-a34f-4d28-a8e7-ddd2c6be0898"/>
    <ds:schemaRef ds:uri="http://schemas.microsoft.com/office/2006/metadata/properties"/>
    <ds:schemaRef ds:uri="http://schemas.microsoft.com/office/infopath/2007/PartnerControls"/>
    <ds:schemaRef ds:uri="df0c23cf-afbf-4d77-b156-8a79446fba49"/>
  </ds:schemaRefs>
</ds:datastoreItem>
</file>

<file path=docProps/app.xml><?xml version="1.0" encoding="utf-8"?>
<Properties xmlns="http://schemas.openxmlformats.org/officeDocument/2006/extended-properties" xmlns:vt="http://schemas.openxmlformats.org/officeDocument/2006/docPropsVTypes">
  <TotalTime>6</TotalTime>
  <Words>1766</Words>
  <Application>Microsoft Office PowerPoint</Application>
  <PresentationFormat>Widescreen</PresentationFormat>
  <Paragraphs>178</Paragraphs>
  <Slides>19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Courier New</vt:lpstr>
      <vt:lpstr>Gill Sans MT</vt:lpstr>
      <vt:lpstr>HK Grotesk</vt:lpstr>
      <vt:lpstr>Wingdings</vt:lpstr>
      <vt:lpstr>Gallery</vt:lpstr>
      <vt:lpstr>Visio</vt:lpstr>
      <vt:lpstr>Water Detection Algorithm Overview</vt:lpstr>
      <vt:lpstr>Malawi Installation</vt:lpstr>
      <vt:lpstr>Use of Capacitive SENSING and Water Detection</vt:lpstr>
      <vt:lpstr>TRENDING DATA</vt:lpstr>
      <vt:lpstr>Water Detection using Capacitance</vt:lpstr>
      <vt:lpstr>Water Detection using Capacitance</vt:lpstr>
      <vt:lpstr>Measurement Goals</vt:lpstr>
      <vt:lpstr>A pumping session on the well… Looking at “air deviation”</vt:lpstr>
      <vt:lpstr>Measurement Activities</vt:lpstr>
      <vt:lpstr>Heat Analysis</vt:lpstr>
      <vt:lpstr>JUMP Analysis</vt:lpstr>
      <vt:lpstr>Midpoint Analysis</vt:lpstr>
      <vt:lpstr>Water Level Detection</vt:lpstr>
      <vt:lpstr>Flow Rate Calculation</vt:lpstr>
      <vt:lpstr>Proportional Coverage</vt:lpstr>
      <vt:lpstr>Sedimentation</vt:lpstr>
      <vt:lpstr>Sediments in water SKEWS WATER ESTIMATES </vt:lpstr>
      <vt:lpstr>Sediment Values are not Constant</vt:lpstr>
      <vt:lpstr>Detection of Water Stuck Condition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Detection Algorithm Overview</dc:title>
  <dc:creator>Rob Lieb</dc:creator>
  <cp:lastModifiedBy>Rob Lieb</cp:lastModifiedBy>
  <cp:revision>3</cp:revision>
  <dcterms:created xsi:type="dcterms:W3CDTF">2019-11-19T13:14:35Z</dcterms:created>
  <dcterms:modified xsi:type="dcterms:W3CDTF">2019-11-19T13:20:56Z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0x01010050B322063FC0F94DB0A7741FBCB92136</vt:lpwstr>
  </property>
</Properties>
</file>